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42"/>
  </p:notesMasterIdLst>
  <p:handoutMasterIdLst>
    <p:handoutMasterId r:id="rId43"/>
  </p:handoutMasterIdLst>
  <p:sldIdLst>
    <p:sldId id="275" r:id="rId5"/>
    <p:sldId id="2147374470" r:id="rId6"/>
    <p:sldId id="2147374549" r:id="rId7"/>
    <p:sldId id="2147374614" r:id="rId8"/>
    <p:sldId id="2147374700" r:id="rId9"/>
    <p:sldId id="2147374703" r:id="rId10"/>
    <p:sldId id="2147374697" r:id="rId11"/>
    <p:sldId id="2147374619" r:id="rId12"/>
    <p:sldId id="2147374620" r:id="rId13"/>
    <p:sldId id="2147374704" r:id="rId14"/>
    <p:sldId id="2147374636" r:id="rId15"/>
    <p:sldId id="2147374705" r:id="rId16"/>
    <p:sldId id="2147374630" r:id="rId17"/>
    <p:sldId id="2147374706" r:id="rId18"/>
    <p:sldId id="2147374596" r:id="rId19"/>
    <p:sldId id="2147374638" r:id="rId20"/>
    <p:sldId id="2147374645" r:id="rId21"/>
    <p:sldId id="2147374707" r:id="rId22"/>
    <p:sldId id="2147374708" r:id="rId23"/>
    <p:sldId id="2147374639" r:id="rId24"/>
    <p:sldId id="2147374666" r:id="rId25"/>
    <p:sldId id="2147374709" r:id="rId26"/>
    <p:sldId id="2147374663" r:id="rId27"/>
    <p:sldId id="2147374656" r:id="rId28"/>
    <p:sldId id="2147374699" r:id="rId29"/>
    <p:sldId id="2147374702" r:id="rId30"/>
    <p:sldId id="2147374665" r:id="rId31"/>
    <p:sldId id="2147374674" r:id="rId32"/>
    <p:sldId id="2147374675" r:id="rId33"/>
    <p:sldId id="2147374677" r:id="rId34"/>
    <p:sldId id="2147374669" r:id="rId35"/>
    <p:sldId id="2147374689" r:id="rId36"/>
    <p:sldId id="2147374649" r:id="rId37"/>
    <p:sldId id="2147374678" r:id="rId38"/>
    <p:sldId id="2147374680" r:id="rId39"/>
    <p:sldId id="2134804947" r:id="rId40"/>
    <p:sldId id="2147374565"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68E56F35-AF6B-46CB-8F9C-43B78420FBD9}">
          <p14:sldIdLst>
            <p14:sldId id="275"/>
            <p14:sldId id="2147374470"/>
            <p14:sldId id="2147374549"/>
          </p14:sldIdLst>
        </p14:section>
        <p14:section name="Epidemiology of adult obesity" id="{6B89126D-6353-4093-A610-ACC90A6245D3}">
          <p14:sldIdLst>
            <p14:sldId id="2147374614"/>
            <p14:sldId id="2147374700"/>
            <p14:sldId id="2147374703"/>
            <p14:sldId id="2147374697"/>
          </p14:sldIdLst>
        </p14:section>
        <p14:section name="Sex-specific differences in obesity" id="{8B33AD7B-D02F-4924-838E-6930ED3C5C88}">
          <p14:sldIdLst>
            <p14:sldId id="2147374619"/>
            <p14:sldId id="2147374620"/>
            <p14:sldId id="2147374704"/>
            <p14:sldId id="2147374636"/>
            <p14:sldId id="2147374705"/>
            <p14:sldId id="2147374630"/>
            <p14:sldId id="2147374706"/>
          </p14:sldIdLst>
        </p14:section>
        <p14:section name="Adult consequences of chidlhood obesity" id="{A63813B5-6DD5-4009-B2FB-A970BBD17E45}">
          <p14:sldIdLst>
            <p14:sldId id="2147374596"/>
            <p14:sldId id="2147374638"/>
            <p14:sldId id="2147374645"/>
            <p14:sldId id="2147374707"/>
            <p14:sldId id="2147374708"/>
            <p14:sldId id="2147374639"/>
          </p14:sldIdLst>
        </p14:section>
        <p14:section name="Sex-specific considerations of obesity-related complications and comorbidities" id="{BCE2CC35-FE64-4BED-9839-036E6E709F1D}">
          <p14:sldIdLst>
            <p14:sldId id="2147374666"/>
            <p14:sldId id="2147374709"/>
            <p14:sldId id="2147374663"/>
            <p14:sldId id="2147374656"/>
            <p14:sldId id="2147374699"/>
            <p14:sldId id="2147374702"/>
            <p14:sldId id="2147374665"/>
            <p14:sldId id="2147374674"/>
            <p14:sldId id="2147374675"/>
            <p14:sldId id="2147374677"/>
            <p14:sldId id="2147374669"/>
            <p14:sldId id="2147374689"/>
          </p14:sldIdLst>
        </p14:section>
        <p14:section name="Older age specific considerations" id="{EDCDCC27-A436-4B51-A2CA-9ABFFBB70C17}">
          <p14:sldIdLst>
            <p14:sldId id="2147374649"/>
            <p14:sldId id="2147374678"/>
            <p14:sldId id="2147374680"/>
          </p14:sldIdLst>
        </p14:section>
        <p14:section name="Key takeaways" id="{DBCAE636-3337-484D-88E7-6BFCEE0946BE}">
          <p14:sldIdLst>
            <p14:sldId id="2134804947"/>
          </p14:sldIdLst>
        </p14:section>
        <p14:section name="Assessment" id="{1E306CA6-B9F5-49E4-82C8-06A785F4638F}">
          <p14:sldIdLst>
            <p14:sldId id="2147374565"/>
          </p14:sldIdLst>
        </p14:section>
      </p14:sectionLst>
    </p:ext>
    <p:ext uri="{EFAFB233-063F-42B5-8137-9DF3F51BA10A}">
      <p15:sldGuideLst xmlns:p15="http://schemas.microsoft.com/office/powerpoint/2012/main">
        <p15:guide id="10" orient="horz" pos="240" userDrawn="1">
          <p15:clr>
            <a:srgbClr val="A4A3A4"/>
          </p15:clr>
        </p15:guide>
        <p15:guide id="12" orient="horz" pos="4224" userDrawn="1">
          <p15:clr>
            <a:srgbClr val="A4A3A4"/>
          </p15:clr>
        </p15:guide>
        <p15:guide id="14" pos="3840" userDrawn="1">
          <p15:clr>
            <a:srgbClr val="A4A3A4"/>
          </p15:clr>
        </p15:guide>
        <p15:guide id="18" pos="7344" userDrawn="1">
          <p15:clr>
            <a:srgbClr val="A4A3A4"/>
          </p15:clr>
        </p15:guide>
        <p15:guide id="20" orient="horz" pos="3979" userDrawn="1">
          <p15:clr>
            <a:srgbClr val="A4A3A4"/>
          </p15:clr>
        </p15:guide>
        <p15:guide id="21" orient="horz" pos="230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D5EE6331-BE21-B068-44D4-092F2C099496}" name="Robert F Kushner" initials="RK" userId="S::rku694@ads.northwestern.edu::79a8d92c-de9e-41e9-b453-d6ec75d6e68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7F3DA34C-8094-A8C2-2352-0016259BC8A2}" name="A Terry" initials="AT" userId="A Terry" providerId="None"/>
  <p188:author id="{473D5053-9AFB-3D66-95E5-FC4E6E84D316}" name="cornier@musc.edu" initials="co" userId="S::urn:spo:guest#cornier@musc.edu::" providerId="AD"/>
  <p188:author id="{95582667-6102-27E7-ED8E-01A166EB4B6B}" name="Guest User" initials="GU" userId="Guest User" providerId="Windows Live"/>
  <p188:author id="{070D0569-01AC-8791-54BA-997083B1EF3B}" name="Michael Dorsch" initials="MD" userId="cd9405fc68b828e7" providerId="Windows Live"/>
  <p188:author id="{5681AC69-2D96-BD7A-58A4-AF57D8298DE7}" name="BRSZ (Gabriel Smolarz)" initials="BS" userId="S::brsz_novonordisk.com#ext#@sixdegreesmed.com::fe3a2788-a25e-430b-ab55-086b4040e359" providerId="AD"/>
  <p188:author id="{A8DB9C81-4782-88B5-1578-423CA05C64D9}" name="lisa@grayskalegroup.com" initials="li" userId="S::urn:spo:guest#lisa@grayskalegroup.com::" providerId="AD"/>
  <p188:author id="{53FB578E-439B-66BB-018F-8A201732EE8D}" name="LT (GS)" initials="LT" userId="LT (GS)" providerId="None"/>
  <p188:author id="{AD746296-9BAD-8EAB-FC46-97D0808E8ACD}" name="Robin Edwards" initials="RE" userId="275a01684d148080" providerId="Windows Live"/>
  <p188:author id="{BF5F049E-A783-BC30-08F1-C1339CF94736}" name="Beth Sesler" initials="BS" userId="Beth Sesler" providerId="None"/>
  <p188:author id="{DBC5319F-8119-722E-99E2-C96E7E0C77CE}" name="Nikta Tamashekan" initials="NT" userId="Nikta Tamashekan" providerId="None"/>
  <p188:author id="{660B61A7-3A8D-B6B9-3D5E-57B26B7F5813}" name="Six Degrees Medical " initials="SDM" userId="Six Degrees Medical " providerId="None"/>
  <p188:author id="{B89B49BB-DA4A-AA39-208B-4B08082073BD}" name="Ellen Henneman" initials="EH" userId="3ebaa80f99e6affb" providerId="Windows Live"/>
  <p188:author id="{EAFBFDC6-5188-E3BB-1EF4-0B4680E9760B}" name="Herron, Genevieve" initials="GH" userId="S::gherron@middlebury.edu::ac43cc25-fc82-4c63-a452-984e5553e0a6" providerId="AD"/>
  <p188:author id="{E260DECF-5D16-C129-D53D-9510B96293D3}" name="Melissa Lohmann" initials="ML" userId="1ab7e9b8f9dc23b1" providerId="Windows Live"/>
  <p188:author id="{0D18BFD0-5F1D-E74B-152D-6F98CA49340B}" name="Robin Edwards" initials="RE" userId="S::RobinEdwards@RobinPresentationDesigner.onmicrosoft.com::9afa29d1-b830-4664-8620-b9cef5a3520b" providerId="AD"/>
  <p188:author id="{C38856D3-27A9-77F2-4676-840C3EB4FE90}" name="jtir@novonordisk.com" initials="jt" userId="S::urn:spo:guest#jtir@novonordisk.com::" providerId="AD"/>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F67"/>
    <a:srgbClr val="001965"/>
    <a:srgbClr val="E1EFFA"/>
    <a:srgbClr val="2A918B"/>
    <a:srgbClr val="F2F2F2"/>
    <a:srgbClr val="BFBFBF"/>
    <a:srgbClr val="181819"/>
    <a:srgbClr val="ED7D31"/>
    <a:srgbClr val="FFF0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7" autoAdjust="0"/>
    <p:restoredTop sz="93132" autoAdjust="0"/>
  </p:normalViewPr>
  <p:slideViewPr>
    <p:cSldViewPr>
      <p:cViewPr>
        <p:scale>
          <a:sx n="100" d="100"/>
          <a:sy n="100" d="100"/>
        </p:scale>
        <p:origin x="596" y="288"/>
      </p:cViewPr>
      <p:guideLst>
        <p:guide orient="horz" pos="240"/>
        <p:guide orient="horz" pos="4224"/>
        <p:guide pos="3840"/>
        <p:guide pos="7344"/>
        <p:guide orient="horz" pos="3979"/>
        <p:guide orient="horz" pos="2304"/>
      </p:guideLst>
    </p:cSldViewPr>
  </p:slideViewPr>
  <p:outlineViewPr>
    <p:cViewPr>
      <p:scale>
        <a:sx n="33" d="100"/>
        <a:sy n="33" d="100"/>
      </p:scale>
      <p:origin x="0" y="0"/>
    </p:cViewPr>
  </p:outlineViewPr>
  <p:notesTextViewPr>
    <p:cViewPr>
      <p:scale>
        <a:sx n="3" d="2"/>
        <a:sy n="3" d="2"/>
      </p:scale>
      <p:origin x="0" y="0"/>
    </p:cViewPr>
  </p:notesTextViewPr>
  <p:sorterViewPr>
    <p:cViewPr>
      <p:scale>
        <a:sx n="154" d="100"/>
        <a:sy n="154" d="100"/>
      </p:scale>
      <p:origin x="0" y="-11800"/>
    </p:cViewPr>
  </p:sorterViewPr>
  <p:notesViewPr>
    <p:cSldViewPr>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C56-4449-B519-88A5A9D56B81}"/>
              </c:ext>
            </c:extLst>
          </c:dPt>
          <c:dPt>
            <c:idx val="1"/>
            <c:bubble3D val="0"/>
            <c:spPr>
              <a:solidFill>
                <a:schemeClr val="bg2">
                  <a:lumMod val="60000"/>
                  <a:lumOff val="40000"/>
                </a:schemeClr>
              </a:solidFill>
              <a:ln w="19050">
                <a:noFill/>
              </a:ln>
              <a:effectLst/>
            </c:spPr>
            <c:extLst>
              <c:ext xmlns:c16="http://schemas.microsoft.com/office/drawing/2014/chart" uri="{C3380CC4-5D6E-409C-BE32-E72D297353CC}">
                <c16:uniqueId val="{00000003-EC56-4449-B519-88A5A9D56B81}"/>
              </c:ext>
            </c:extLst>
          </c:dPt>
          <c:cat>
            <c:strRef>
              <c:f>Sheet1!$A$2:$A$3</c:f>
              <c:strCache>
                <c:ptCount val="1"/>
                <c:pt idx="0">
                  <c:v>1st Qtr</c:v>
                </c:pt>
              </c:strCache>
            </c:strRef>
          </c:cat>
          <c:val>
            <c:numRef>
              <c:f>Sheet1!$B$2:$B$3</c:f>
              <c:numCache>
                <c:formatCode>General</c:formatCode>
                <c:ptCount val="2"/>
                <c:pt idx="0">
                  <c:v>40.299999999999997</c:v>
                </c:pt>
                <c:pt idx="1">
                  <c:v>59.7</c:v>
                </c:pt>
              </c:numCache>
            </c:numRef>
          </c:val>
          <c:extLst>
            <c:ext xmlns:c16="http://schemas.microsoft.com/office/drawing/2014/chart" uri="{C3380CC4-5D6E-409C-BE32-E72D297353CC}">
              <c16:uniqueId val="{00000004-EC56-4449-B519-88A5A9D56B8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7181069958847"/>
          <c:y val="0.27482898870055156"/>
          <c:w val="0.80039711934156377"/>
          <c:h val="0.46021924586450635"/>
        </c:manualLayout>
      </c:layout>
      <c:lineChart>
        <c:grouping val="standard"/>
        <c:varyColors val="0"/>
        <c:ser>
          <c:idx val="0"/>
          <c:order val="0"/>
          <c:tx>
            <c:strRef>
              <c:f>Sheet1!$B$1</c:f>
              <c:strCache>
                <c:ptCount val="1"/>
                <c:pt idx="0">
                  <c:v>Men</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4.2463991769547328E-2"/>
                  <c:y val="5.5282375408879848E-2"/>
                </c:manualLayout>
              </c:layout>
              <c:tx>
                <c:rich>
                  <a:bodyPr/>
                  <a:lstStyle/>
                  <a:p>
                    <a:fld id="{B0744B0E-2ABD-49C5-BBC3-75DCF34B3D31}"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44-4768-B8DD-826F8FA1EB66}"/>
                </c:ext>
              </c:extLst>
            </c:dLbl>
            <c:dLbl>
              <c:idx val="1"/>
              <c:layout>
                <c:manualLayout>
                  <c:x val="-5.226337448559671E-2"/>
                  <c:y val="5.5282375408879848E-2"/>
                </c:manualLayout>
              </c:layout>
              <c:tx>
                <c:rich>
                  <a:bodyPr/>
                  <a:lstStyle/>
                  <a:p>
                    <a:fld id="{8CCFAA4A-CC2A-45EB-802A-77DA869365B2}"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44-4768-B8DD-826F8FA1EB66}"/>
                </c:ext>
              </c:extLst>
            </c:dLbl>
            <c:dLbl>
              <c:idx val="2"/>
              <c:layout>
                <c:manualLayout>
                  <c:x val="-4.2463991769547446E-2"/>
                  <c:y val="3.5179693442014444E-2"/>
                </c:manualLayout>
              </c:layout>
              <c:tx>
                <c:rich>
                  <a:bodyPr/>
                  <a:lstStyle/>
                  <a:p>
                    <a:fld id="{80690B33-F524-4871-9638-E0DE9D320F15}" type="VALUE">
                      <a:rPr lang="en-US" smtClean="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84-44F5-847A-CCD95ECF546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20‒39 years</c:v>
                </c:pt>
                <c:pt idx="1">
                  <c:v>40‒59 years</c:v>
                </c:pt>
                <c:pt idx="2">
                  <c:v>60+ years</c:v>
                </c:pt>
              </c:strCache>
            </c:strRef>
          </c:cat>
          <c:val>
            <c:numRef>
              <c:f>Sheet1!$B$2:$B$4</c:f>
              <c:numCache>
                <c:formatCode>General</c:formatCode>
                <c:ptCount val="3"/>
                <c:pt idx="0">
                  <c:v>6.1</c:v>
                </c:pt>
                <c:pt idx="1">
                  <c:v>9.1999999999999993</c:v>
                </c:pt>
                <c:pt idx="2">
                  <c:v>4.3</c:v>
                </c:pt>
              </c:numCache>
            </c:numRef>
          </c:val>
          <c:smooth val="0"/>
          <c:extLst>
            <c:ext xmlns:c16="http://schemas.microsoft.com/office/drawing/2014/chart" uri="{C3380CC4-5D6E-409C-BE32-E72D297353CC}">
              <c16:uniqueId val="{00000000-6284-44F5-847A-CCD95ECF5465}"/>
            </c:ext>
          </c:extLst>
        </c:ser>
        <c:ser>
          <c:idx val="1"/>
          <c:order val="1"/>
          <c:tx>
            <c:strRef>
              <c:f>Sheet1!$C$1</c:f>
              <c:strCache>
                <c:ptCount val="1"/>
                <c:pt idx="0">
                  <c:v>Women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manualLayout>
                  <c:x val="-4.5730452674897122E-2"/>
                  <c:y val="-4.5231034425447146E-2"/>
                </c:manualLayout>
              </c:layout>
              <c:tx>
                <c:rich>
                  <a:bodyPr/>
                  <a:lstStyle/>
                  <a:p>
                    <a:fld id="{95582165-7121-42CF-B42C-32D6FBC9EEFA}" type="VALUE">
                      <a:rPr lang="en-US" smtClean="0">
                        <a:latin typeface="Arial" panose="020B0604020202020204" pitchFamily="34" charset="0"/>
                      </a:rPr>
                      <a:pPr/>
                      <a:t>[VALUE]</a:t>
                    </a:fld>
                    <a:r>
                      <a:rPr lang="en-US" dirty="0">
                        <a:latin typeface="Arial" panose="020B0604020202020204" pitchFamily="34" charset="0"/>
                      </a:rPr>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84-44F5-847A-CCD95ECF5465}"/>
                </c:ext>
              </c:extLst>
            </c:dLbl>
            <c:dLbl>
              <c:idx val="1"/>
              <c:layout>
                <c:manualLayout>
                  <c:x val="-6.2062757201646092E-2"/>
                  <c:y val="-5.0256704917163497E-2"/>
                </c:manualLayout>
              </c:layout>
              <c:tx>
                <c:rich>
                  <a:bodyPr/>
                  <a:lstStyle/>
                  <a:p>
                    <a:fld id="{F60FA064-5158-46DB-9040-AF87EF59140D}"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44-4768-B8DD-826F8FA1EB66}"/>
                </c:ext>
              </c:extLst>
            </c:dLbl>
            <c:dLbl>
              <c:idx val="2"/>
              <c:layout>
                <c:manualLayout>
                  <c:x val="-4.573045267489724E-2"/>
                  <c:y val="-5.0256704917163497E-2"/>
                </c:manualLayout>
              </c:layout>
              <c:tx>
                <c:rich>
                  <a:bodyPr/>
                  <a:lstStyle/>
                  <a:p>
                    <a:fld id="{A814B0A0-510A-4C87-BB01-6767EE3975D7}"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44-4768-B8DD-826F8FA1EB6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20‒39 years</c:v>
                </c:pt>
                <c:pt idx="1">
                  <c:v>40‒59 years</c:v>
                </c:pt>
                <c:pt idx="2">
                  <c:v>60+ years</c:v>
                </c:pt>
              </c:strCache>
            </c:strRef>
          </c:cat>
          <c:val>
            <c:numRef>
              <c:f>Sheet1!$C$2:$C$4</c:f>
              <c:numCache>
                <c:formatCode>General</c:formatCode>
                <c:ptCount val="3"/>
                <c:pt idx="0">
                  <c:v>13</c:v>
                </c:pt>
                <c:pt idx="1">
                  <c:v>14.7</c:v>
                </c:pt>
                <c:pt idx="2">
                  <c:v>8.4</c:v>
                </c:pt>
              </c:numCache>
            </c:numRef>
          </c:val>
          <c:smooth val="0"/>
          <c:extLst>
            <c:ext xmlns:c16="http://schemas.microsoft.com/office/drawing/2014/chart" uri="{C3380CC4-5D6E-409C-BE32-E72D297353CC}">
              <c16:uniqueId val="{00000001-6284-44F5-847A-CCD95ECF5465}"/>
            </c:ext>
          </c:extLst>
        </c:ser>
        <c:dLbls>
          <c:showLegendKey val="0"/>
          <c:showVal val="0"/>
          <c:showCatName val="0"/>
          <c:showSerName val="0"/>
          <c:showPercent val="0"/>
          <c:showBubbleSize val="0"/>
        </c:dLbls>
        <c:marker val="1"/>
        <c:smooth val="0"/>
        <c:axId val="205350640"/>
        <c:axId val="205350160"/>
      </c:lineChart>
      <c:catAx>
        <c:axId val="2053506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5350160"/>
        <c:crosses val="autoZero"/>
        <c:auto val="1"/>
        <c:lblAlgn val="ctr"/>
        <c:lblOffset val="100"/>
        <c:noMultiLvlLbl val="0"/>
      </c:catAx>
      <c:valAx>
        <c:axId val="205350160"/>
        <c:scaling>
          <c:orientation val="minMax"/>
          <c:max val="20"/>
          <c:min val="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noProof="0" dirty="0">
                    <a:latin typeface="Arial" panose="020B0604020202020204" pitchFamily="34" charset="0"/>
                  </a:rPr>
                  <a:t>Prevalence</a:t>
                </a:r>
                <a:r>
                  <a:rPr lang="en-US" b="1" baseline="0" noProof="0" dirty="0">
                    <a:latin typeface="Arial" panose="020B0604020202020204" pitchFamily="34" charset="0"/>
                  </a:rPr>
                  <a:t> (%)</a:t>
                </a:r>
                <a:endParaRPr lang="en-US" b="1" noProof="0" dirty="0">
                  <a:latin typeface="Arial" panose="020B0604020202020204" pitchFamily="34" charset="0"/>
                </a:endParaRPr>
              </a:p>
            </c:rich>
          </c:tx>
          <c:layout>
            <c:manualLayout>
              <c:xMode val="edge"/>
              <c:yMode val="edge"/>
              <c:x val="5.5691872427983541E-3"/>
              <c:y val="0.25472630673368618"/>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535064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7181069958847"/>
          <c:y val="0.27482898870055156"/>
          <c:w val="0.80039711934156377"/>
          <c:h val="0.46021924586450635"/>
        </c:manualLayout>
      </c:layout>
      <c:lineChart>
        <c:grouping val="standard"/>
        <c:varyColors val="0"/>
        <c:ser>
          <c:idx val="0"/>
          <c:order val="0"/>
          <c:tx>
            <c:strRef>
              <c:f>Sheet1!$B$1</c:f>
              <c:strCache>
                <c:ptCount val="1"/>
                <c:pt idx="0">
                  <c:v>Men</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3.9197530864197534E-2"/>
                  <c:y val="5.0256704917163497E-2"/>
                </c:manualLayout>
              </c:layout>
              <c:tx>
                <c:rich>
                  <a:bodyPr/>
                  <a:lstStyle/>
                  <a:p>
                    <a:fld id="{5987905C-4528-4A38-A373-2F07483FA090}"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4C-4E09-903C-07B940DBA8DB}"/>
                </c:ext>
              </c:extLst>
            </c:dLbl>
            <c:dLbl>
              <c:idx val="1"/>
              <c:layout>
                <c:manualLayout>
                  <c:x val="-6.5329218106995948E-2"/>
                  <c:y val="5.52823754088798E-2"/>
                </c:manualLayout>
              </c:layout>
              <c:tx>
                <c:rich>
                  <a:bodyPr/>
                  <a:lstStyle/>
                  <a:p>
                    <a:fld id="{356282B2-23C8-492A-8D9E-A75F12BBB2EF}"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4C-4E09-903C-07B940DBA8DB}"/>
                </c:ext>
              </c:extLst>
            </c:dLbl>
            <c:dLbl>
              <c:idx val="2"/>
              <c:layout>
                <c:manualLayout>
                  <c:x val="-5.5529835390946504E-2"/>
                  <c:y val="5.52823754088798E-2"/>
                </c:manualLayout>
              </c:layout>
              <c:tx>
                <c:rich>
                  <a:bodyPr/>
                  <a:lstStyle/>
                  <a:p>
                    <a:fld id="{80690B33-F524-4871-9638-E0DE9D320F15}" type="VALUE">
                      <a:rPr lang="en-US" smtClean="0">
                        <a:latin typeface="Arial" panose="020B0604020202020204" pitchFamily="34" charset="0"/>
                      </a:rPr>
                      <a:pPr/>
                      <a:t>[VALUE]</a:t>
                    </a:fld>
                    <a:r>
                      <a:rPr lang="en-US" dirty="0">
                        <a:latin typeface="Arial" panose="020B0604020202020204" pitchFamily="34" charset="0"/>
                      </a:rPr>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49-4D05-A1D4-B626C455860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20‒39 years</c:v>
                </c:pt>
                <c:pt idx="1">
                  <c:v>40‒59 years</c:v>
                </c:pt>
                <c:pt idx="2">
                  <c:v>60+ years</c:v>
                </c:pt>
              </c:strCache>
            </c:strRef>
          </c:cat>
          <c:val>
            <c:numRef>
              <c:f>Sheet1!$B$2:$B$4</c:f>
              <c:numCache>
                <c:formatCode>General</c:formatCode>
                <c:ptCount val="3"/>
                <c:pt idx="0">
                  <c:v>34.299999999999997</c:v>
                </c:pt>
                <c:pt idx="1">
                  <c:v>45.4</c:v>
                </c:pt>
                <c:pt idx="2">
                  <c:v>38</c:v>
                </c:pt>
              </c:numCache>
            </c:numRef>
          </c:val>
          <c:smooth val="0"/>
          <c:extLst>
            <c:ext xmlns:c16="http://schemas.microsoft.com/office/drawing/2014/chart" uri="{C3380CC4-5D6E-409C-BE32-E72D297353CC}">
              <c16:uniqueId val="{00000001-1C49-4D05-A1D4-B626C4558605}"/>
            </c:ext>
          </c:extLst>
        </c:ser>
        <c:ser>
          <c:idx val="1"/>
          <c:order val="1"/>
          <c:tx>
            <c:strRef>
              <c:f>Sheet1!$C$1</c:f>
              <c:strCache>
                <c:ptCount val="1"/>
                <c:pt idx="0">
                  <c:v>Women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manualLayout>
                  <c:x val="-3.9197530864197534E-2"/>
                  <c:y val="-6.0308045900596241E-2"/>
                </c:manualLayout>
              </c:layout>
              <c:tx>
                <c:rich>
                  <a:bodyPr/>
                  <a:lstStyle/>
                  <a:p>
                    <a:fld id="{791FCABD-BBD2-464B-A729-D13CE1627577}"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4C-4E09-903C-07B940DBA8DB}"/>
                </c:ext>
              </c:extLst>
            </c:dLbl>
            <c:dLbl>
              <c:idx val="1"/>
              <c:layout>
                <c:manualLayout>
                  <c:x val="-6.5329218106995948E-2"/>
                  <c:y val="-5.0256704917163497E-2"/>
                </c:manualLayout>
              </c:layout>
              <c:tx>
                <c:rich>
                  <a:bodyPr/>
                  <a:lstStyle/>
                  <a:p>
                    <a:fld id="{4CA42F5D-2FBB-46BD-B5A8-F21F3962D9A1}"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4C-4E09-903C-07B940DBA8DB}"/>
                </c:ext>
              </c:extLst>
            </c:dLbl>
            <c:dLbl>
              <c:idx val="2"/>
              <c:layout>
                <c:manualLayout>
                  <c:x val="-5.2263374485596828E-2"/>
                  <c:y val="-5.5282375408879848E-2"/>
                </c:manualLayout>
              </c:layout>
              <c:tx>
                <c:rich>
                  <a:bodyPr/>
                  <a:lstStyle/>
                  <a:p>
                    <a:fld id="{763E41D9-1127-4BA1-BF89-523369B3BDE3}" type="VALUE">
                      <a:rPr lang="en-US" dirty="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4C-4E09-903C-07B940DBA8D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20‒39 years</c:v>
                </c:pt>
                <c:pt idx="1">
                  <c:v>40‒59 years</c:v>
                </c:pt>
                <c:pt idx="2">
                  <c:v>60+ years</c:v>
                </c:pt>
              </c:strCache>
            </c:strRef>
          </c:cat>
          <c:val>
            <c:numRef>
              <c:f>Sheet1!$C$2:$C$4</c:f>
              <c:numCache>
                <c:formatCode>General</c:formatCode>
                <c:ptCount val="3"/>
                <c:pt idx="0">
                  <c:v>36.799999999999997</c:v>
                </c:pt>
                <c:pt idx="1">
                  <c:v>47.4</c:v>
                </c:pt>
                <c:pt idx="2">
                  <c:v>39.6</c:v>
                </c:pt>
              </c:numCache>
            </c:numRef>
          </c:val>
          <c:smooth val="0"/>
          <c:extLst>
            <c:ext xmlns:c16="http://schemas.microsoft.com/office/drawing/2014/chart" uri="{C3380CC4-5D6E-409C-BE32-E72D297353CC}">
              <c16:uniqueId val="{00000002-1C49-4D05-A1D4-B626C4558605}"/>
            </c:ext>
          </c:extLst>
        </c:ser>
        <c:dLbls>
          <c:showLegendKey val="0"/>
          <c:showVal val="0"/>
          <c:showCatName val="0"/>
          <c:showSerName val="0"/>
          <c:showPercent val="0"/>
          <c:showBubbleSize val="0"/>
        </c:dLbls>
        <c:marker val="1"/>
        <c:smooth val="0"/>
        <c:axId val="205350640"/>
        <c:axId val="205350160"/>
      </c:lineChart>
      <c:catAx>
        <c:axId val="2053506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5350160"/>
        <c:crosses val="autoZero"/>
        <c:auto val="1"/>
        <c:lblAlgn val="ctr"/>
        <c:lblOffset val="100"/>
        <c:noMultiLvlLbl val="0"/>
      </c:catAx>
      <c:valAx>
        <c:axId val="205350160"/>
        <c:scaling>
          <c:orientation val="minMax"/>
          <c:max val="50"/>
          <c:min val="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noProof="0" dirty="0">
                    <a:latin typeface="Arial" panose="020B0604020202020204" pitchFamily="34" charset="0"/>
                  </a:rPr>
                  <a:t>Prevalence</a:t>
                </a:r>
                <a:r>
                  <a:rPr lang="en-US" b="1" baseline="0" noProof="0" dirty="0">
                    <a:latin typeface="Arial" panose="020B0604020202020204" pitchFamily="34" charset="0"/>
                  </a:rPr>
                  <a:t> (%)</a:t>
                </a:r>
                <a:endParaRPr lang="en-US" b="1" noProof="0" dirty="0">
                  <a:latin typeface="Arial" panose="020B0604020202020204" pitchFamily="34" charset="0"/>
                </a:endParaRPr>
              </a:p>
            </c:rich>
          </c:tx>
          <c:layout>
            <c:manualLayout>
              <c:xMode val="edge"/>
              <c:yMode val="edge"/>
              <c:x val="5.5691872427983541E-3"/>
              <c:y val="0.2497006362419698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535064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512303149606"/>
          <c:y val="5.2816468497588268E-2"/>
          <c:w val="0.86093737696850392"/>
          <c:h val="0.84175658697407452"/>
        </c:manualLayout>
      </c:layout>
      <c:barChart>
        <c:barDir val="col"/>
        <c:grouping val="clustered"/>
        <c:varyColors val="0"/>
        <c:ser>
          <c:idx val="0"/>
          <c:order val="0"/>
          <c:tx>
            <c:strRef>
              <c:f>Sheet1!$B$1</c:f>
              <c:strCache>
                <c:ptCount val="1"/>
                <c:pt idx="0">
                  <c:v>Non-Hispanic 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Men</c:v>
                </c:pt>
                <c:pt idx="2">
                  <c:v>Women</c:v>
                </c:pt>
              </c:strCache>
            </c:strRef>
          </c:cat>
          <c:val>
            <c:numRef>
              <c:f>Sheet1!$B$2:$B$4</c:f>
              <c:numCache>
                <c:formatCode>General</c:formatCode>
                <c:ptCount val="3"/>
                <c:pt idx="0">
                  <c:v>42.2</c:v>
                </c:pt>
                <c:pt idx="1">
                  <c:v>44.7</c:v>
                </c:pt>
                <c:pt idx="2">
                  <c:v>39.799999999999997</c:v>
                </c:pt>
              </c:numCache>
            </c:numRef>
          </c:val>
          <c:extLst>
            <c:ext xmlns:c16="http://schemas.microsoft.com/office/drawing/2014/chart" uri="{C3380CC4-5D6E-409C-BE32-E72D297353CC}">
              <c16:uniqueId val="{00000000-55EA-4674-A374-DE32B87E49C8}"/>
            </c:ext>
          </c:extLst>
        </c:ser>
        <c:ser>
          <c:idx val="1"/>
          <c:order val="1"/>
          <c:tx>
            <c:strRef>
              <c:f>Sheet1!$C$1</c:f>
              <c:strCache>
                <c:ptCount val="1"/>
                <c:pt idx="0">
                  <c:v>Non-Hispanic Black</c:v>
                </c:pt>
              </c:strCache>
            </c:strRef>
          </c:tx>
          <c:spPr>
            <a:solidFill>
              <a:schemeClr val="tx1"/>
            </a:solidFill>
            <a:ln>
              <a:noFill/>
            </a:ln>
            <a:effectLst/>
          </c:spPr>
          <c:invertIfNegative val="0"/>
          <c:dLbls>
            <c:dLbl>
              <c:idx val="0"/>
              <c:tx>
                <c:rich>
                  <a:bodyPr/>
                  <a:lstStyle/>
                  <a:p>
                    <a:fld id="{BB155157-D452-45D2-A414-D7DCFC70F12E}" type="VALUE">
                      <a:rPr lang="en-US" smtClean="0">
                        <a:latin typeface="Arial" panose="020B0604020202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F4-425B-A160-B43F9547DD5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Men</c:v>
                </c:pt>
                <c:pt idx="2">
                  <c:v>Women</c:v>
                </c:pt>
              </c:strCache>
            </c:strRef>
          </c:cat>
          <c:val>
            <c:numRef>
              <c:f>Sheet1!$C$2:$C$4</c:f>
              <c:numCache>
                <c:formatCode>General</c:formatCode>
                <c:ptCount val="3"/>
                <c:pt idx="0">
                  <c:v>49.6</c:v>
                </c:pt>
                <c:pt idx="1">
                  <c:v>41.1</c:v>
                </c:pt>
                <c:pt idx="2">
                  <c:v>56.9</c:v>
                </c:pt>
              </c:numCache>
            </c:numRef>
          </c:val>
          <c:extLst>
            <c:ext xmlns:c16="http://schemas.microsoft.com/office/drawing/2014/chart" uri="{C3380CC4-5D6E-409C-BE32-E72D297353CC}">
              <c16:uniqueId val="{00000001-55EA-4674-A374-DE32B87E49C8}"/>
            </c:ext>
          </c:extLst>
        </c:ser>
        <c:ser>
          <c:idx val="2"/>
          <c:order val="2"/>
          <c:tx>
            <c:strRef>
              <c:f>Sheet1!$D$1</c:f>
              <c:strCache>
                <c:ptCount val="1"/>
                <c:pt idx="0">
                  <c:v>Non-Hispanic 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Men</c:v>
                </c:pt>
                <c:pt idx="2">
                  <c:v>Women</c:v>
                </c:pt>
              </c:strCache>
            </c:strRef>
          </c:cat>
          <c:val>
            <c:numRef>
              <c:f>Sheet1!$D$2:$D$4</c:f>
              <c:numCache>
                <c:formatCode>General</c:formatCode>
                <c:ptCount val="3"/>
                <c:pt idx="0">
                  <c:v>17.399999999999999</c:v>
                </c:pt>
                <c:pt idx="1">
                  <c:v>17.5</c:v>
                </c:pt>
                <c:pt idx="2">
                  <c:v>17.2</c:v>
                </c:pt>
              </c:numCache>
            </c:numRef>
          </c:val>
          <c:extLst>
            <c:ext xmlns:c16="http://schemas.microsoft.com/office/drawing/2014/chart" uri="{C3380CC4-5D6E-409C-BE32-E72D297353CC}">
              <c16:uniqueId val="{00000002-55EA-4674-A374-DE32B87E49C8}"/>
            </c:ext>
          </c:extLst>
        </c:ser>
        <c:ser>
          <c:idx val="3"/>
          <c:order val="3"/>
          <c:tx>
            <c:strRef>
              <c:f>Sheet1!$E$1</c:f>
              <c:strCache>
                <c:ptCount val="1"/>
                <c:pt idx="0">
                  <c:v>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Men</c:v>
                </c:pt>
                <c:pt idx="2">
                  <c:v>Women</c:v>
                </c:pt>
              </c:strCache>
            </c:strRef>
          </c:cat>
          <c:val>
            <c:numRef>
              <c:f>Sheet1!$E$2:$E$4</c:f>
              <c:numCache>
                <c:formatCode>General</c:formatCode>
                <c:ptCount val="3"/>
                <c:pt idx="0">
                  <c:v>44.8</c:v>
                </c:pt>
                <c:pt idx="1">
                  <c:v>45.7</c:v>
                </c:pt>
                <c:pt idx="2">
                  <c:v>43.7</c:v>
                </c:pt>
              </c:numCache>
            </c:numRef>
          </c:val>
          <c:extLst>
            <c:ext xmlns:c16="http://schemas.microsoft.com/office/drawing/2014/chart" uri="{C3380CC4-5D6E-409C-BE32-E72D297353CC}">
              <c16:uniqueId val="{00000003-55EA-4674-A374-DE32B87E49C8}"/>
            </c:ext>
          </c:extLst>
        </c:ser>
        <c:dLbls>
          <c:showLegendKey val="0"/>
          <c:showVal val="0"/>
          <c:showCatName val="0"/>
          <c:showSerName val="0"/>
          <c:showPercent val="0"/>
          <c:showBubbleSize val="0"/>
        </c:dLbls>
        <c:gapWidth val="219"/>
        <c:overlap val="-27"/>
        <c:axId val="1276419856"/>
        <c:axId val="1276414096"/>
      </c:barChart>
      <c:catAx>
        <c:axId val="12764198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76414096"/>
        <c:crosses val="autoZero"/>
        <c:auto val="1"/>
        <c:lblAlgn val="ctr"/>
        <c:lblOffset val="100"/>
        <c:noMultiLvlLbl val="0"/>
      </c:catAx>
      <c:valAx>
        <c:axId val="1276414096"/>
        <c:scaling>
          <c:orientation val="minMax"/>
          <c:max val="8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i="0" u="none" strike="noStrike" kern="1200" baseline="0" noProof="0" dirty="0">
                    <a:solidFill>
                      <a:srgbClr val="001965"/>
                    </a:solidFill>
                    <a:latin typeface="Arial" panose="020B0604020202020204" pitchFamily="34" charset="0"/>
                  </a:rPr>
                  <a:t>Prevalence (%)</a:t>
                </a:r>
              </a:p>
            </c:rich>
          </c:tx>
          <c:layout>
            <c:manualLayout>
              <c:xMode val="edge"/>
              <c:yMode val="edge"/>
              <c:x val="4.3950731700483484E-2"/>
              <c:y val="0.2479270183287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76419856"/>
        <c:crosses val="autoZero"/>
        <c:crossBetween val="between"/>
        <c:majorUnit val="20"/>
      </c:valAx>
      <c:spPr>
        <a:noFill/>
        <a:ln>
          <a:noFill/>
        </a:ln>
        <a:effectLst/>
      </c:spPr>
    </c:plotArea>
    <c:legend>
      <c:legendPos val="b"/>
      <c:layout>
        <c:manualLayout>
          <c:xMode val="edge"/>
          <c:yMode val="edge"/>
          <c:x val="0.11937413877952756"/>
          <c:y val="5.1460810987475972E-2"/>
          <c:w val="0.79856369742954847"/>
          <c:h val="8.85092860430858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262-4624-8594-AB98279BDF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19-436C-94CB-2185BD8830AC}"/>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0-F262-4624-8594-AB98279BDFF2}"/>
            </c:ext>
          </c:extLst>
        </c:ser>
        <c:dLbls>
          <c:showLegendKey val="0"/>
          <c:showVal val="0"/>
          <c:showCatName val="0"/>
          <c:showSerName val="0"/>
          <c:showPercent val="0"/>
          <c:showBubbleSize val="0"/>
          <c:showLeaderLines val="1"/>
        </c:dLbls>
        <c:firstSliceAng val="306"/>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262-4624-8594-AB98279BDF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19-436C-94CB-2185BD8830AC}"/>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0-F262-4624-8594-AB98279BDFF2}"/>
            </c:ext>
          </c:extLst>
        </c:ser>
        <c:dLbls>
          <c:showLegendKey val="0"/>
          <c:showVal val="0"/>
          <c:showCatName val="0"/>
          <c:showSerName val="0"/>
          <c:showPercent val="0"/>
          <c:showBubbleSize val="0"/>
          <c:showLeaderLines val="1"/>
        </c:dLbls>
        <c:firstSliceAng val="323"/>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8111031575595"/>
          <c:y val="5.2816468497588268E-2"/>
          <c:w val="0.80033126541000543"/>
          <c:h val="0.87431369689899874"/>
        </c:manualLayout>
      </c:layout>
      <c:barChart>
        <c:barDir val="col"/>
        <c:grouping val="clustered"/>
        <c:varyColors val="0"/>
        <c:ser>
          <c:idx val="0"/>
          <c:order val="0"/>
          <c:tx>
            <c:strRef>
              <c:f>Sheet1!$B$1</c:f>
              <c:strCache>
                <c:ptCount val="1"/>
                <c:pt idx="0">
                  <c:v>Woman</c:v>
                </c:pt>
              </c:strCache>
            </c:strRef>
          </c:tx>
          <c:spPr>
            <a:solidFill>
              <a:schemeClr val="accent6">
                <a:lumMod val="75000"/>
              </a:schemeClr>
            </a:solidFill>
            <a:ln>
              <a:noFill/>
            </a:ln>
            <a:effectLst/>
          </c:spPr>
          <c:invertIfNegative val="0"/>
          <c:dLbls>
            <c:dLbl>
              <c:idx val="0"/>
              <c:layout>
                <c:manualLayout>
                  <c:x val="-2.5252525252525255E-3"/>
                  <c:y val="0.49382716049382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71-4C52-8993-D8FEC14FF6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55</c:v>
                </c:pt>
              </c:numCache>
            </c:numRef>
          </c:val>
          <c:extLst>
            <c:ext xmlns:c16="http://schemas.microsoft.com/office/drawing/2014/chart" uri="{C3380CC4-5D6E-409C-BE32-E72D297353CC}">
              <c16:uniqueId val="{00000000-492E-40CA-8F32-4C0CFA4AC1B0}"/>
            </c:ext>
          </c:extLst>
        </c:ser>
        <c:ser>
          <c:idx val="1"/>
          <c:order val="1"/>
          <c:tx>
            <c:strRef>
              <c:f>Sheet1!$C$1</c:f>
              <c:strCache>
                <c:ptCount val="1"/>
                <c:pt idx="0">
                  <c:v>Man</c:v>
                </c:pt>
              </c:strCache>
            </c:strRef>
          </c:tx>
          <c:spPr>
            <a:solidFill>
              <a:schemeClr val="accent3"/>
            </a:solidFill>
            <a:ln>
              <a:noFill/>
            </a:ln>
            <a:effectLst/>
          </c:spPr>
          <c:invertIfNegative val="0"/>
          <c:dLbls>
            <c:dLbl>
              <c:idx val="0"/>
              <c:layout>
                <c:manualLayout>
                  <c:x val="-9.2591522967418133E-17"/>
                  <c:y val="0.2222222222222222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BB155157-D452-45D2-A414-D7DCFC70F12E}" type="VALUE">
                      <a:rPr lang="en-US" smtClean="0">
                        <a:solidFill>
                          <a:schemeClr val="bg1"/>
                        </a:solidFill>
                        <a:latin typeface="Arial" panose="020B0604020202020204" pitchFamily="34" charset="0"/>
                      </a:rPr>
                      <a:pPr>
                        <a:defRPr>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2E-40CA-8F32-4C0CFA4AC1B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24</c:v>
                </c:pt>
              </c:numCache>
            </c:numRef>
          </c:val>
          <c:extLst>
            <c:ext xmlns:c16="http://schemas.microsoft.com/office/drawing/2014/chart" uri="{C3380CC4-5D6E-409C-BE32-E72D297353CC}">
              <c16:uniqueId val="{00000002-492E-40CA-8F32-4C0CFA4AC1B0}"/>
            </c:ext>
          </c:extLst>
        </c:ser>
        <c:dLbls>
          <c:showLegendKey val="0"/>
          <c:showVal val="0"/>
          <c:showCatName val="0"/>
          <c:showSerName val="0"/>
          <c:showPercent val="0"/>
          <c:showBubbleSize val="0"/>
        </c:dLbls>
        <c:gapWidth val="219"/>
        <c:overlap val="-27"/>
        <c:axId val="1276419856"/>
        <c:axId val="1276414096"/>
      </c:barChart>
      <c:catAx>
        <c:axId val="12764198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76414096"/>
        <c:crosses val="autoZero"/>
        <c:auto val="1"/>
        <c:lblAlgn val="ctr"/>
        <c:lblOffset val="100"/>
        <c:noMultiLvlLbl val="0"/>
      </c:catAx>
      <c:valAx>
        <c:axId val="1276414096"/>
        <c:scaling>
          <c:orientation val="minMax"/>
          <c:max val="10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t>Prevalence,</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7641985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276E2-942E-6A7D-2CAD-0800BE5476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AD4D1D2D-831D-0F20-A878-2D055593B9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D681BB-6AD2-4BAE-8945-A8984BF0E009}" type="datetimeFigureOut">
              <a:rPr lang="en-US" smtClean="0">
                <a:latin typeface="Arial" panose="020B0604020202020204" pitchFamily="34" charset="0"/>
              </a:rPr>
              <a:t>7/6/2026</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02E3E2E9-1B7E-FB0F-6210-6B834B1A9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F6455E20-9A19-D98B-0F5A-941B16924E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19439B-9D70-40A4-9625-21A3BA7E20F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77894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2026-07-06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dirty="0"/>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1197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10</a:t>
            </a:fld>
            <a:endParaRPr lang="en-CA" dirty="0"/>
          </a:p>
        </p:txBody>
      </p:sp>
    </p:spTree>
    <p:extLst>
      <p:ext uri="{BB962C8B-B14F-4D97-AF65-F5344CB8AC3E}">
        <p14:creationId xmlns:p14="http://schemas.microsoft.com/office/powerpoint/2010/main" val="381386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9282-7D9A-0EBE-5068-00EACD53C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2EEA3-A8BB-46BF-FE57-CEF0A07943E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8D38562-3155-645E-23D5-D6CE89574E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2612B6-8D38-0694-E122-884B9FB354BF}"/>
              </a:ext>
            </a:extLst>
          </p:cNvPr>
          <p:cNvSpPr>
            <a:spLocks noGrp="1"/>
          </p:cNvSpPr>
          <p:nvPr>
            <p:ph type="sldNum" sz="quarter" idx="5"/>
          </p:nvPr>
        </p:nvSpPr>
        <p:spPr/>
        <p:txBody>
          <a:bodyPr/>
          <a:lstStyle/>
          <a:p>
            <a:fld id="{F55C3A4A-438B-4C02-AD11-AE32F1D429DA}" type="slidenum">
              <a:rPr lang="en-CA" smtClean="0"/>
              <a:pPr/>
              <a:t>11</a:t>
            </a:fld>
            <a:endParaRPr lang="en-CA" dirty="0"/>
          </a:p>
        </p:txBody>
      </p:sp>
    </p:spTree>
    <p:extLst>
      <p:ext uri="{BB962C8B-B14F-4D97-AF65-F5344CB8AC3E}">
        <p14:creationId xmlns:p14="http://schemas.microsoft.com/office/powerpoint/2010/main" val="159382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12</a:t>
            </a:fld>
            <a:endParaRPr lang="en-CA" dirty="0"/>
          </a:p>
        </p:txBody>
      </p:sp>
    </p:spTree>
    <p:extLst>
      <p:ext uri="{BB962C8B-B14F-4D97-AF65-F5344CB8AC3E}">
        <p14:creationId xmlns:p14="http://schemas.microsoft.com/office/powerpoint/2010/main" val="408702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13</a:t>
            </a:fld>
            <a:endParaRPr lang="en-CA" dirty="0"/>
          </a:p>
        </p:txBody>
      </p:sp>
      <p:sp>
        <p:nvSpPr>
          <p:cNvPr id="3" name="Notes Placeholder 2"/>
          <p:cNvSpPr>
            <a:spLocks noGrp="1"/>
          </p:cNvSpPr>
          <p:nvPr>
            <p:ph type="body" idx="1"/>
          </p:nvPr>
        </p:nvSpPr>
        <p:spPr/>
        <p:txBody>
          <a:bodyPr/>
          <a:lstStyle/>
          <a:p>
            <a:pPr marL="0" indent="0">
              <a:buNone/>
            </a:pPr>
            <a:r>
              <a:rPr lang="en-GB" sz="1200" noProof="0" dirty="0"/>
              <a:t>Given the shift to central adiposity rather than BMI, waist-to-hip ratio </a:t>
            </a:r>
            <a:r>
              <a:rPr lang="en-GB" sz="1200" dirty="0"/>
              <a:t>or whole-body adiposity by DXA could be considered for screening for obesity in postmenopausal women.</a:t>
            </a:r>
          </a:p>
          <a:p>
            <a:endParaRPr lang="en-GB" dirty="0"/>
          </a:p>
        </p:txBody>
      </p:sp>
    </p:spTree>
    <p:extLst>
      <p:ext uri="{BB962C8B-B14F-4D97-AF65-F5344CB8AC3E}">
        <p14:creationId xmlns:p14="http://schemas.microsoft.com/office/powerpoint/2010/main" val="319705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64B92-633A-29AC-E329-5AD82A83D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2A514-052D-E683-DC31-B15382C8FFB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AD55640-44A5-E6A7-EE11-2522E234C91A}"/>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9D2059DF-A987-8923-87BC-4E2CE8A498DD}"/>
              </a:ext>
            </a:extLst>
          </p:cNvPr>
          <p:cNvSpPr>
            <a:spLocks noGrp="1"/>
          </p:cNvSpPr>
          <p:nvPr>
            <p:ph type="sldNum" sz="quarter" idx="5"/>
          </p:nvPr>
        </p:nvSpPr>
        <p:spPr/>
        <p:txBody>
          <a:bodyPr/>
          <a:lstStyle/>
          <a:p>
            <a:fld id="{F55C3A4A-438B-4C02-AD11-AE32F1D429DA}" type="slidenum">
              <a:rPr lang="en-CA" smtClean="0"/>
              <a:pPr/>
              <a:t>14</a:t>
            </a:fld>
            <a:endParaRPr lang="en-CA" dirty="0"/>
          </a:p>
        </p:txBody>
      </p:sp>
    </p:spTree>
    <p:extLst>
      <p:ext uri="{BB962C8B-B14F-4D97-AF65-F5344CB8AC3E}">
        <p14:creationId xmlns:p14="http://schemas.microsoft.com/office/powerpoint/2010/main" val="144766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C4D7-CFA9-CA0E-86F8-3D5BBAD69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63880-94B4-81EC-64A6-EBEA79289AC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84E8E4E-6563-1F41-B76B-DD827AE36E23}"/>
              </a:ext>
            </a:extLst>
          </p:cNvPr>
          <p:cNvSpPr>
            <a:spLocks noGrp="1"/>
          </p:cNvSpPr>
          <p:nvPr>
            <p:ph type="body" idx="1"/>
          </p:nvPr>
        </p:nvSpPr>
        <p:spPr/>
        <p:txBody>
          <a:bodyPr vert="horz" lIns="0" tIns="45720" rIns="0" bIns="45720" rtlCol="0"/>
          <a:lstStyle/>
          <a:p>
            <a:pPr marL="0" indent="0" fontAlgn="base">
              <a:spcBef>
                <a:spcPct val="30000"/>
              </a:spcBef>
              <a:spcAft>
                <a:spcPct val="0"/>
              </a:spcAft>
              <a:buNone/>
            </a:pPr>
            <a:endParaRPr lang="en-US" dirty="0"/>
          </a:p>
        </p:txBody>
      </p:sp>
      <p:sp>
        <p:nvSpPr>
          <p:cNvPr id="4" name="Slide Number Placeholder 3">
            <a:extLst>
              <a:ext uri="{FF2B5EF4-FFF2-40B4-BE49-F238E27FC236}">
                <a16:creationId xmlns:a16="http://schemas.microsoft.com/office/drawing/2014/main" id="{9CC70C50-A180-A232-DB4A-08F7ED9EA12E}"/>
              </a:ext>
            </a:extLst>
          </p:cNvPr>
          <p:cNvSpPr>
            <a:spLocks noGrp="1"/>
          </p:cNvSpPr>
          <p:nvPr>
            <p:ph type="sldNum" sz="quarter" idx="5"/>
          </p:nvPr>
        </p:nvSpPr>
        <p:spPr>
          <a:xfrm>
            <a:off x="3884613" y="8685213"/>
            <a:ext cx="2971800" cy="458787"/>
          </a:xfrm>
          <a:prstGeom prst="rect">
            <a:avLst/>
          </a:prstGeom>
        </p:spPr>
        <p:txBody>
          <a:bodyPr/>
          <a:lstStyle/>
          <a:p>
            <a:fld id="{16C5AC6E-6F3A-4E33-96A7-4F573F32F515}" type="slidenum">
              <a:rPr lang="en-CA" smtClean="0"/>
              <a:pPr/>
              <a:t>15</a:t>
            </a:fld>
            <a:endParaRPr lang="en-CA" dirty="0"/>
          </a:p>
        </p:txBody>
      </p:sp>
    </p:spTree>
    <p:extLst>
      <p:ext uri="{BB962C8B-B14F-4D97-AF65-F5344CB8AC3E}">
        <p14:creationId xmlns:p14="http://schemas.microsoft.com/office/powerpoint/2010/main" val="310075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8238"/>
            <a:ext cx="5486400" cy="3086100"/>
          </a:xfrm>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16</a:t>
            </a:fld>
            <a:endParaRPr lang="en-CA" dirty="0"/>
          </a:p>
        </p:txBody>
      </p:sp>
    </p:spTree>
    <p:extLst>
      <p:ext uri="{BB962C8B-B14F-4D97-AF65-F5344CB8AC3E}">
        <p14:creationId xmlns:p14="http://schemas.microsoft.com/office/powerpoint/2010/main" val="269569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95E46-DCBA-6ADF-8679-66CCD26A0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A4685-3809-E6F3-D489-1D0D84F9266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A81CEFE-D7B3-30A0-AEEC-6F50A08438BA}"/>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9FD8822F-81ED-3369-BD4A-BB0509A2D958}"/>
              </a:ext>
            </a:extLst>
          </p:cNvPr>
          <p:cNvSpPr>
            <a:spLocks noGrp="1"/>
          </p:cNvSpPr>
          <p:nvPr>
            <p:ph type="sldNum" sz="quarter" idx="5"/>
          </p:nvPr>
        </p:nvSpPr>
        <p:spPr/>
        <p:txBody>
          <a:bodyPr/>
          <a:lstStyle/>
          <a:p>
            <a:fld id="{F55C3A4A-438B-4C02-AD11-AE32F1D429DA}" type="slidenum">
              <a:rPr lang="en-CA" smtClean="0"/>
              <a:pPr/>
              <a:t>17</a:t>
            </a:fld>
            <a:endParaRPr lang="en-CA" dirty="0"/>
          </a:p>
        </p:txBody>
      </p:sp>
    </p:spTree>
    <p:extLst>
      <p:ext uri="{BB962C8B-B14F-4D97-AF65-F5344CB8AC3E}">
        <p14:creationId xmlns:p14="http://schemas.microsoft.com/office/powerpoint/2010/main" val="138615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4C1C-7E39-F7D4-56D6-2E38E7708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9E6FF-73A4-A7E3-EF64-71F4B548CBF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CC42D66-A262-D2C6-4DD9-491F7693B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6ED1EE-B94B-FDEF-0CD7-8B37541984A4}"/>
              </a:ext>
            </a:extLst>
          </p:cNvPr>
          <p:cNvSpPr>
            <a:spLocks noGrp="1"/>
          </p:cNvSpPr>
          <p:nvPr>
            <p:ph type="sldNum" sz="quarter" idx="5"/>
          </p:nvPr>
        </p:nvSpPr>
        <p:spPr/>
        <p:txBody>
          <a:bodyPr/>
          <a:lstStyle/>
          <a:p>
            <a:fld id="{F55C3A4A-438B-4C02-AD11-AE32F1D429DA}" type="slidenum">
              <a:rPr lang="en-CA" smtClean="0"/>
              <a:pPr/>
              <a:t>18</a:t>
            </a:fld>
            <a:endParaRPr lang="en-CA" dirty="0"/>
          </a:p>
        </p:txBody>
      </p:sp>
    </p:spTree>
    <p:extLst>
      <p:ext uri="{BB962C8B-B14F-4D97-AF65-F5344CB8AC3E}">
        <p14:creationId xmlns:p14="http://schemas.microsoft.com/office/powerpoint/2010/main" val="273810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D9C4-97B1-D73A-2244-FC35576AE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75074-AD7F-6598-5741-308067C4048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B4ACCBB-36A8-EA0B-8F63-BEF69E6C67CD}"/>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0C07E344-8B7C-F22D-BD59-E0523A0078F6}"/>
              </a:ext>
            </a:extLst>
          </p:cNvPr>
          <p:cNvSpPr>
            <a:spLocks noGrp="1"/>
          </p:cNvSpPr>
          <p:nvPr>
            <p:ph type="sldNum" sz="quarter" idx="5"/>
          </p:nvPr>
        </p:nvSpPr>
        <p:spPr/>
        <p:txBody>
          <a:bodyPr/>
          <a:lstStyle/>
          <a:p>
            <a:fld id="{F55C3A4A-438B-4C02-AD11-AE32F1D429DA}" type="slidenum">
              <a:rPr lang="en-CA" smtClean="0"/>
              <a:pPr/>
              <a:t>19</a:t>
            </a:fld>
            <a:endParaRPr lang="en-CA" dirty="0"/>
          </a:p>
        </p:txBody>
      </p:sp>
    </p:spTree>
    <p:extLst>
      <p:ext uri="{BB962C8B-B14F-4D97-AF65-F5344CB8AC3E}">
        <p14:creationId xmlns:p14="http://schemas.microsoft.com/office/powerpoint/2010/main" val="290241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a:t>
            </a:fld>
            <a:endParaRPr lang="en-CA" dirty="0"/>
          </a:p>
        </p:txBody>
      </p:sp>
    </p:spTree>
    <p:extLst>
      <p:ext uri="{BB962C8B-B14F-4D97-AF65-F5344CB8AC3E}">
        <p14:creationId xmlns:p14="http://schemas.microsoft.com/office/powerpoint/2010/main" val="408014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21AC-A3F4-B605-FEC9-3761B34C9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9CA27-A632-41EA-17CC-B0A6057EBCB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B7F7683-B0B0-A951-94C3-6F81AA7ADF7A}"/>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C3327EFB-097B-A83C-E83B-90C8C46A0840}"/>
              </a:ext>
            </a:extLst>
          </p:cNvPr>
          <p:cNvSpPr>
            <a:spLocks noGrp="1"/>
          </p:cNvSpPr>
          <p:nvPr>
            <p:ph type="sldNum" sz="quarter" idx="5"/>
          </p:nvPr>
        </p:nvSpPr>
        <p:spPr/>
        <p:txBody>
          <a:bodyPr/>
          <a:lstStyle/>
          <a:p>
            <a:fld id="{F55C3A4A-438B-4C02-AD11-AE32F1D429DA}" type="slidenum">
              <a:rPr lang="en-CA" smtClean="0"/>
              <a:pPr/>
              <a:t>20</a:t>
            </a:fld>
            <a:endParaRPr lang="en-CA" dirty="0"/>
          </a:p>
        </p:txBody>
      </p:sp>
    </p:spTree>
    <p:extLst>
      <p:ext uri="{BB962C8B-B14F-4D97-AF65-F5344CB8AC3E}">
        <p14:creationId xmlns:p14="http://schemas.microsoft.com/office/powerpoint/2010/main" val="3679714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09B0-64E5-5F21-94AD-EEB15AEEA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7C089-E601-BF2E-B549-DFC0887704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314135E-F0F2-92CA-A9C0-515468139EAD}"/>
              </a:ext>
            </a:extLst>
          </p:cNvPr>
          <p:cNvSpPr>
            <a:spLocks noGrp="1"/>
          </p:cNvSpPr>
          <p:nvPr>
            <p:ph type="body" idx="1"/>
          </p:nvPr>
        </p:nvSpPr>
        <p:spPr/>
        <p:txBody>
          <a:bodyPr vert="horz" lIns="0" tIns="45720" rIns="0" bIns="45720" rtlCol="0"/>
          <a:lstStyle/>
          <a:p>
            <a:pPr marL="0" indent="0" fontAlgn="base">
              <a:spcBef>
                <a:spcPct val="30000"/>
              </a:spcBef>
              <a:spcAft>
                <a:spcPct val="0"/>
              </a:spcAft>
              <a:buNone/>
            </a:pPr>
            <a:endParaRPr lang="en-US" dirty="0"/>
          </a:p>
        </p:txBody>
      </p:sp>
      <p:sp>
        <p:nvSpPr>
          <p:cNvPr id="4" name="Slide Number Placeholder 3">
            <a:extLst>
              <a:ext uri="{FF2B5EF4-FFF2-40B4-BE49-F238E27FC236}">
                <a16:creationId xmlns:a16="http://schemas.microsoft.com/office/drawing/2014/main" id="{257F11B6-136D-0D9C-177A-EAD26D429DEE}"/>
              </a:ext>
            </a:extLst>
          </p:cNvPr>
          <p:cNvSpPr>
            <a:spLocks noGrp="1"/>
          </p:cNvSpPr>
          <p:nvPr>
            <p:ph type="sldNum" sz="quarter" idx="5"/>
          </p:nvPr>
        </p:nvSpPr>
        <p:spPr>
          <a:xfrm>
            <a:off x="3884613" y="8685213"/>
            <a:ext cx="2971800" cy="458787"/>
          </a:xfrm>
          <a:prstGeom prst="rect">
            <a:avLst/>
          </a:prstGeom>
        </p:spPr>
        <p:txBody>
          <a:bodyPr/>
          <a:lstStyle/>
          <a:p>
            <a:fld id="{16C5AC6E-6F3A-4E33-96A7-4F573F32F515}" type="slidenum">
              <a:rPr lang="en-CA" smtClean="0"/>
              <a:pPr/>
              <a:t>21</a:t>
            </a:fld>
            <a:endParaRPr lang="en-CA" dirty="0"/>
          </a:p>
        </p:txBody>
      </p:sp>
    </p:spTree>
    <p:extLst>
      <p:ext uri="{BB962C8B-B14F-4D97-AF65-F5344CB8AC3E}">
        <p14:creationId xmlns:p14="http://schemas.microsoft.com/office/powerpoint/2010/main" val="28006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2327-8C6F-F6EB-052B-F8374A2B7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8B11B-CE5A-32A8-0D2E-AAD448BA731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24B862B-29C5-B19B-30DF-415A4D5C4AEA}"/>
              </a:ext>
            </a:extLst>
          </p:cNvPr>
          <p:cNvSpPr>
            <a:spLocks noGrp="1"/>
          </p:cNvSpPr>
          <p:nvPr>
            <p:ph type="body" idx="1"/>
          </p:nvPr>
        </p:nvSpPr>
        <p:spPr/>
        <p:txBody>
          <a:bodyPr/>
          <a:lstStyle/>
          <a:p>
            <a:pPr marL="136525" marR="0" lvl="0" indent="-136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36525" marR="0" lvl="0" indent="-136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36525" marR="0" lvl="0" indent="-136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DB82F5E5-3ABE-1C48-8A84-3852C43BB278}"/>
              </a:ext>
            </a:extLst>
          </p:cNvPr>
          <p:cNvSpPr>
            <a:spLocks noGrp="1"/>
          </p:cNvSpPr>
          <p:nvPr>
            <p:ph type="sldNum" sz="quarter" idx="5"/>
          </p:nvPr>
        </p:nvSpPr>
        <p:spPr/>
        <p:txBody>
          <a:bodyPr/>
          <a:lstStyle/>
          <a:p>
            <a:fld id="{F55C3A4A-438B-4C02-AD11-AE32F1D429DA}" type="slidenum">
              <a:rPr lang="en-CA" smtClean="0"/>
              <a:pPr/>
              <a:t>22</a:t>
            </a:fld>
            <a:endParaRPr lang="en-CA" dirty="0"/>
          </a:p>
        </p:txBody>
      </p:sp>
    </p:spTree>
    <p:extLst>
      <p:ext uri="{BB962C8B-B14F-4D97-AF65-F5344CB8AC3E}">
        <p14:creationId xmlns:p14="http://schemas.microsoft.com/office/powerpoint/2010/main" val="410199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CD44-A70C-2960-FA69-901622462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4746F-D272-3F55-A0E9-27CBAA80C42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CB383E-2956-8A4D-941F-7BCF1A3398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1" dirty="0"/>
          </a:p>
        </p:txBody>
      </p:sp>
      <p:sp>
        <p:nvSpPr>
          <p:cNvPr id="4" name="Slide Number Placeholder 3">
            <a:extLst>
              <a:ext uri="{FF2B5EF4-FFF2-40B4-BE49-F238E27FC236}">
                <a16:creationId xmlns:a16="http://schemas.microsoft.com/office/drawing/2014/main" id="{88527E14-117A-C4E0-6D2E-D6751DA1186E}"/>
              </a:ext>
            </a:extLst>
          </p:cNvPr>
          <p:cNvSpPr>
            <a:spLocks noGrp="1"/>
          </p:cNvSpPr>
          <p:nvPr>
            <p:ph type="sldNum" sz="quarter" idx="5"/>
          </p:nvPr>
        </p:nvSpPr>
        <p:spPr/>
        <p:txBody>
          <a:bodyPr/>
          <a:lstStyle/>
          <a:p>
            <a:fld id="{F55C3A4A-438B-4C02-AD11-AE32F1D429DA}" type="slidenum">
              <a:rPr lang="en-CA" smtClean="0"/>
              <a:pPr/>
              <a:t>23</a:t>
            </a:fld>
            <a:endParaRPr lang="en-CA" dirty="0"/>
          </a:p>
        </p:txBody>
      </p:sp>
    </p:spTree>
    <p:extLst>
      <p:ext uri="{BB962C8B-B14F-4D97-AF65-F5344CB8AC3E}">
        <p14:creationId xmlns:p14="http://schemas.microsoft.com/office/powerpoint/2010/main" val="365754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24</a:t>
            </a:fld>
            <a:endParaRPr lang="en-CA" dirty="0"/>
          </a:p>
        </p:txBody>
      </p:sp>
    </p:spTree>
    <p:extLst>
      <p:ext uri="{BB962C8B-B14F-4D97-AF65-F5344CB8AC3E}">
        <p14:creationId xmlns:p14="http://schemas.microsoft.com/office/powerpoint/2010/main" val="1714651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999CD-003E-74A8-ECE2-527219136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64713-6455-9EA4-FCAA-6558F29A20E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F8F4CB2-A480-5B0A-C01A-22A0D260F59F}"/>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181466C0-F5DF-A976-64FB-C0C3322AE51E}"/>
              </a:ext>
            </a:extLst>
          </p:cNvPr>
          <p:cNvSpPr>
            <a:spLocks noGrp="1"/>
          </p:cNvSpPr>
          <p:nvPr>
            <p:ph type="sldNum" sz="quarter" idx="5"/>
          </p:nvPr>
        </p:nvSpPr>
        <p:spPr/>
        <p:txBody>
          <a:bodyPr/>
          <a:lstStyle/>
          <a:p>
            <a:fld id="{F55C3A4A-438B-4C02-AD11-AE32F1D429DA}" type="slidenum">
              <a:rPr lang="en-CA" smtClean="0"/>
              <a:pPr/>
              <a:t>25</a:t>
            </a:fld>
            <a:endParaRPr lang="en-CA" dirty="0"/>
          </a:p>
        </p:txBody>
      </p:sp>
    </p:spTree>
    <p:extLst>
      <p:ext uri="{BB962C8B-B14F-4D97-AF65-F5344CB8AC3E}">
        <p14:creationId xmlns:p14="http://schemas.microsoft.com/office/powerpoint/2010/main" val="130072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DF5-C4B6-EBE7-D3A9-5DE6DA4F2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0B42D-833D-9368-F550-CBDAF9AEA5D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D37DB6F-50C4-F15C-AA08-AAB4FCBA788C}"/>
              </a:ext>
            </a:extLst>
          </p:cNvPr>
          <p:cNvSpPr>
            <a:spLocks noGrp="1"/>
          </p:cNvSpPr>
          <p:nvPr>
            <p:ph type="body" idx="1"/>
          </p:nvPr>
        </p:nvSpPr>
        <p:spPr/>
        <p:txBody>
          <a:bodyPr/>
          <a:lstStyle/>
          <a:p>
            <a:pPr marL="0" indent="0">
              <a:buNone/>
            </a:pPr>
            <a:endParaRPr lang="en-GB" sz="1200" b="0" i="0" kern="120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017878E6-DC55-A268-40F6-A854C3977F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32468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27</a:t>
            </a:fld>
            <a:endParaRPr lang="en-CA" dirty="0"/>
          </a:p>
        </p:txBody>
      </p:sp>
    </p:spTree>
    <p:extLst>
      <p:ext uri="{BB962C8B-B14F-4D97-AF65-F5344CB8AC3E}">
        <p14:creationId xmlns:p14="http://schemas.microsoft.com/office/powerpoint/2010/main" val="3109151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28</a:t>
            </a:fld>
            <a:endParaRPr lang="en-CA" dirty="0"/>
          </a:p>
        </p:txBody>
      </p:sp>
    </p:spTree>
    <p:extLst>
      <p:ext uri="{BB962C8B-B14F-4D97-AF65-F5344CB8AC3E}">
        <p14:creationId xmlns:p14="http://schemas.microsoft.com/office/powerpoint/2010/main" val="2852530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6650"/>
            <a:ext cx="5486400" cy="3086100"/>
          </a:xfrm>
        </p:spPr>
        <p:txBody>
          <a:bodyPr/>
          <a:lstStyle/>
          <a:p>
            <a:endParaRPr lang="en-US" dirty="0"/>
          </a:p>
        </p:txBody>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29</a:t>
            </a:fld>
            <a:endParaRPr lang="en-CA" dirty="0"/>
          </a:p>
        </p:txBody>
      </p:sp>
    </p:spTree>
    <p:extLst>
      <p:ext uri="{BB962C8B-B14F-4D97-AF65-F5344CB8AC3E}">
        <p14:creationId xmlns:p14="http://schemas.microsoft.com/office/powerpoint/2010/main" val="103795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dirty="0"/>
          </a:p>
        </p:txBody>
      </p:sp>
    </p:spTree>
    <p:extLst>
      <p:ext uri="{BB962C8B-B14F-4D97-AF65-F5344CB8AC3E}">
        <p14:creationId xmlns:p14="http://schemas.microsoft.com/office/powerpoint/2010/main" val="1963365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30</a:t>
            </a:fld>
            <a:endParaRPr lang="en-CA" dirty="0"/>
          </a:p>
        </p:txBody>
      </p:sp>
    </p:spTree>
    <p:extLst>
      <p:ext uri="{BB962C8B-B14F-4D97-AF65-F5344CB8AC3E}">
        <p14:creationId xmlns:p14="http://schemas.microsoft.com/office/powerpoint/2010/main" val="2156986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31</a:t>
            </a:fld>
            <a:endParaRPr lang="en-CA" dirty="0"/>
          </a:p>
        </p:txBody>
      </p:sp>
    </p:spTree>
    <p:extLst>
      <p:ext uri="{BB962C8B-B14F-4D97-AF65-F5344CB8AC3E}">
        <p14:creationId xmlns:p14="http://schemas.microsoft.com/office/powerpoint/2010/main" val="2454628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658A7-EF8E-D6D6-D9DF-8E0394FC1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1DF72-6E57-9FC8-06C6-8CFCC3AECEC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8CF7D00-EB71-FAFE-2F6C-3C17AE0ED9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523F52-DEA0-377D-A46F-AA11420D0054}"/>
              </a:ext>
            </a:extLst>
          </p:cNvPr>
          <p:cNvSpPr>
            <a:spLocks noGrp="1"/>
          </p:cNvSpPr>
          <p:nvPr>
            <p:ph type="sldNum" sz="quarter" idx="5"/>
          </p:nvPr>
        </p:nvSpPr>
        <p:spPr/>
        <p:txBody>
          <a:bodyPr/>
          <a:lstStyle/>
          <a:p>
            <a:fld id="{F55C3A4A-438B-4C02-AD11-AE32F1D429DA}" type="slidenum">
              <a:rPr lang="en-CA" smtClean="0"/>
              <a:pPr/>
              <a:t>32</a:t>
            </a:fld>
            <a:endParaRPr lang="en-CA" dirty="0"/>
          </a:p>
        </p:txBody>
      </p:sp>
    </p:spTree>
    <p:extLst>
      <p:ext uri="{BB962C8B-B14F-4D97-AF65-F5344CB8AC3E}">
        <p14:creationId xmlns:p14="http://schemas.microsoft.com/office/powerpoint/2010/main" val="1615790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A2755-B180-C7D0-8363-C4AA1E9F4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E1C5E-5E2E-0387-6810-935F4C47216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39D304C-78D0-C09E-B347-BBC7F9C79D55}"/>
              </a:ext>
            </a:extLst>
          </p:cNvPr>
          <p:cNvSpPr>
            <a:spLocks noGrp="1"/>
          </p:cNvSpPr>
          <p:nvPr>
            <p:ph type="body" idx="1"/>
          </p:nvPr>
        </p:nvSpPr>
        <p:spPr/>
        <p:txBody>
          <a:bodyPr vert="horz" lIns="0" tIns="45720" rIns="0" bIns="45720" rtlCol="0"/>
          <a:lstStyle/>
          <a:p>
            <a:pPr marL="0" indent="0" fontAlgn="base">
              <a:spcBef>
                <a:spcPct val="30000"/>
              </a:spcBef>
              <a:spcAft>
                <a:spcPct val="0"/>
              </a:spcAft>
              <a:buNone/>
            </a:pPr>
            <a:endParaRPr lang="en-US" dirty="0"/>
          </a:p>
        </p:txBody>
      </p:sp>
      <p:sp>
        <p:nvSpPr>
          <p:cNvPr id="4" name="Slide Number Placeholder 3">
            <a:extLst>
              <a:ext uri="{FF2B5EF4-FFF2-40B4-BE49-F238E27FC236}">
                <a16:creationId xmlns:a16="http://schemas.microsoft.com/office/drawing/2014/main" id="{C5137994-49E5-FC46-45C2-3D43F4D78DAA}"/>
              </a:ext>
            </a:extLst>
          </p:cNvPr>
          <p:cNvSpPr>
            <a:spLocks noGrp="1"/>
          </p:cNvSpPr>
          <p:nvPr>
            <p:ph type="sldNum" sz="quarter" idx="5"/>
          </p:nvPr>
        </p:nvSpPr>
        <p:spPr>
          <a:xfrm>
            <a:off x="3884613" y="8685213"/>
            <a:ext cx="2971800" cy="458787"/>
          </a:xfrm>
          <a:prstGeom prst="rect">
            <a:avLst/>
          </a:prstGeom>
        </p:spPr>
        <p:txBody>
          <a:bodyPr/>
          <a:lstStyle/>
          <a:p>
            <a:fld id="{16C5AC6E-6F3A-4E33-96A7-4F573F32F515}" type="slidenum">
              <a:rPr lang="en-CA" smtClean="0"/>
              <a:pPr/>
              <a:t>33</a:t>
            </a:fld>
            <a:endParaRPr lang="en-CA" dirty="0"/>
          </a:p>
        </p:txBody>
      </p:sp>
    </p:spTree>
    <p:extLst>
      <p:ext uri="{BB962C8B-B14F-4D97-AF65-F5344CB8AC3E}">
        <p14:creationId xmlns:p14="http://schemas.microsoft.com/office/powerpoint/2010/main" val="1798743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243013"/>
            <a:ext cx="5486400" cy="3086100"/>
          </a:xfrm>
        </p:spPr>
        <p:txBody>
          <a:bodyPr/>
          <a:lstStyle/>
          <a:p>
            <a:endParaRPr lang="en-US" dirty="0"/>
          </a:p>
        </p:txBody>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34</a:t>
            </a:fld>
            <a:endParaRPr lang="en-CA" dirty="0"/>
          </a:p>
        </p:txBody>
      </p:sp>
    </p:spTree>
    <p:extLst>
      <p:ext uri="{BB962C8B-B14F-4D97-AF65-F5344CB8AC3E}">
        <p14:creationId xmlns:p14="http://schemas.microsoft.com/office/powerpoint/2010/main" val="459911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35</a:t>
            </a:fld>
            <a:endParaRPr lang="en-CA" dirty="0"/>
          </a:p>
        </p:txBody>
      </p:sp>
    </p:spTree>
    <p:extLst>
      <p:ext uri="{BB962C8B-B14F-4D97-AF65-F5344CB8AC3E}">
        <p14:creationId xmlns:p14="http://schemas.microsoft.com/office/powerpoint/2010/main" val="3126955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36</a:t>
            </a:fld>
            <a:endParaRPr lang="en-CA" dirty="0"/>
          </a:p>
        </p:txBody>
      </p:sp>
    </p:spTree>
    <p:extLst>
      <p:ext uri="{BB962C8B-B14F-4D97-AF65-F5344CB8AC3E}">
        <p14:creationId xmlns:p14="http://schemas.microsoft.com/office/powerpoint/2010/main" val="4004383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C9140-C157-815E-1DE0-AA5AD25D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99855-2635-A595-0FF3-297235ACEC1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1571088-BD94-7737-039A-D9C94FB5A3DE}"/>
              </a:ext>
            </a:extLst>
          </p:cNvPr>
          <p:cNvSpPr>
            <a:spLocks noGrp="1"/>
          </p:cNvSpPr>
          <p:nvPr>
            <p:ph type="body" idx="1"/>
          </p:nvPr>
        </p:nvSpPr>
        <p:spPr/>
        <p:txBody>
          <a:bodyPr/>
          <a:lstStyle/>
          <a:p>
            <a:pPr marL="0" indent="0">
              <a:buNone/>
            </a:pPr>
            <a:r>
              <a:rPr lang="en-US" b="1" dirty="0"/>
              <a:t>Answer key:</a:t>
            </a:r>
          </a:p>
          <a:p>
            <a:pPr marL="228600" indent="-228600">
              <a:buAutoNum type="arabicPeriod"/>
            </a:pPr>
            <a:r>
              <a:rPr lang="en-GB" b="1" dirty="0">
                <a:highlight>
                  <a:srgbClr val="FFFF00"/>
                </a:highlight>
              </a:rPr>
              <a:t>d</a:t>
            </a:r>
            <a:r>
              <a:rPr lang="en-GB" dirty="0"/>
              <a:t> (slides 6 and 7; BMI is a screening tool and not a diagnostic)</a:t>
            </a:r>
          </a:p>
          <a:p>
            <a:pPr marL="228600" indent="-228600">
              <a:buAutoNum type="arabicPeriod"/>
            </a:pPr>
            <a:r>
              <a:rPr lang="en-GB" b="1" dirty="0">
                <a:highlight>
                  <a:srgbClr val="FFFF00"/>
                </a:highlight>
              </a:rPr>
              <a:t>b</a:t>
            </a:r>
            <a:r>
              <a:rPr lang="en-GB" dirty="0"/>
              <a:t> (slide 9; Sex hormones play a key role in determining fat distribution in men and women)</a:t>
            </a:r>
          </a:p>
          <a:p>
            <a:pPr marL="228600" indent="-228600">
              <a:buAutoNum type="arabicPeriod"/>
            </a:pPr>
            <a:r>
              <a:rPr lang="en-GB" b="1" dirty="0">
                <a:highlight>
                  <a:srgbClr val="FFFF00"/>
                </a:highlight>
              </a:rPr>
              <a:t>c </a:t>
            </a:r>
            <a:r>
              <a:rPr lang="en-GB" b="0" dirty="0">
                <a:highlight>
                  <a:srgbClr val="FFFF00"/>
                </a:highlight>
              </a:rPr>
              <a:t>and</a:t>
            </a:r>
            <a:r>
              <a:rPr lang="en-GB" b="1" dirty="0">
                <a:highlight>
                  <a:srgbClr val="FFFF00"/>
                </a:highlight>
              </a:rPr>
              <a:t> d</a:t>
            </a:r>
            <a:r>
              <a:rPr lang="en-GB" b="1" dirty="0"/>
              <a:t> </a:t>
            </a:r>
            <a:r>
              <a:rPr lang="en-GB" dirty="0"/>
              <a:t>(slide 31; Increased risk of CVD during menopause can be attributed to cardiometabolic changes such as alterations in body fat distribution, disruptions in lipoprotein levels, endothelial dysfunction, and insulin resistance as part of aging)</a:t>
            </a:r>
          </a:p>
          <a:p>
            <a:pPr marL="228600" indent="-228600">
              <a:buAutoNum type="arabicPeriod"/>
            </a:pPr>
            <a:endParaRPr lang="en-GB" dirty="0"/>
          </a:p>
          <a:p>
            <a:pPr marL="228600" indent="-228600">
              <a:buAutoNum type="arabicPeriod"/>
            </a:pPr>
            <a:endParaRPr lang="en-GB" dirty="0"/>
          </a:p>
        </p:txBody>
      </p:sp>
      <p:sp>
        <p:nvSpPr>
          <p:cNvPr id="4" name="Slide Number Placeholder 3">
            <a:extLst>
              <a:ext uri="{FF2B5EF4-FFF2-40B4-BE49-F238E27FC236}">
                <a16:creationId xmlns:a16="http://schemas.microsoft.com/office/drawing/2014/main" id="{3660EABA-1317-7646-34AA-3F5B318542AC}"/>
              </a:ext>
            </a:extLst>
          </p:cNvPr>
          <p:cNvSpPr>
            <a:spLocks noGrp="1"/>
          </p:cNvSpPr>
          <p:nvPr>
            <p:ph type="sldNum" sz="quarter" idx="5"/>
          </p:nvPr>
        </p:nvSpPr>
        <p:spPr/>
        <p:txBody>
          <a:bodyPr/>
          <a:lstStyle/>
          <a:p>
            <a:fld id="{55832E42-BD01-4652-99BC-29345047F757}" type="slidenum">
              <a:rPr lang="en-CA" smtClean="0"/>
              <a:pPr/>
              <a:t>37</a:t>
            </a:fld>
            <a:endParaRPr lang="en-CA" dirty="0"/>
          </a:p>
        </p:txBody>
      </p:sp>
    </p:spTree>
    <p:extLst>
      <p:ext uri="{BB962C8B-B14F-4D97-AF65-F5344CB8AC3E}">
        <p14:creationId xmlns:p14="http://schemas.microsoft.com/office/powerpoint/2010/main" val="295946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2A263-89AC-44A0-BE73-837D75CB4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38CBF-6F44-9B43-C7DF-E246469632B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F69BF88-C470-3FAD-92F8-99C1D6700C8E}"/>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D7BD2606-3D98-6CB6-8E19-70664257AF02}"/>
              </a:ext>
            </a:extLst>
          </p:cNvPr>
          <p:cNvSpPr>
            <a:spLocks noGrp="1"/>
          </p:cNvSpPr>
          <p:nvPr>
            <p:ph type="sldNum" sz="quarter" idx="5"/>
          </p:nvPr>
        </p:nvSpPr>
        <p:spPr/>
        <p:txBody>
          <a:bodyPr/>
          <a:lstStyle/>
          <a:p>
            <a:fld id="{F55C3A4A-438B-4C02-AD11-AE32F1D429DA}" type="slidenum">
              <a:rPr lang="en-CA" smtClean="0"/>
              <a:pPr/>
              <a:t>4</a:t>
            </a:fld>
            <a:endParaRPr lang="en-CA" dirty="0"/>
          </a:p>
        </p:txBody>
      </p:sp>
    </p:spTree>
    <p:extLst>
      <p:ext uri="{BB962C8B-B14F-4D97-AF65-F5344CB8AC3E}">
        <p14:creationId xmlns:p14="http://schemas.microsoft.com/office/powerpoint/2010/main" val="274216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B69B-32C7-C5C0-4FAA-AA39D63C9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3E767-8071-0046-FC37-912DCBED6AF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D42359C-01C0-643F-2673-393C74C51E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344C4C-26F2-D4FF-8CA9-BBA058ADC23B}"/>
              </a:ext>
            </a:extLst>
          </p:cNvPr>
          <p:cNvSpPr>
            <a:spLocks noGrp="1"/>
          </p:cNvSpPr>
          <p:nvPr>
            <p:ph type="sldNum" sz="quarter" idx="5"/>
          </p:nvPr>
        </p:nvSpPr>
        <p:spPr/>
        <p:txBody>
          <a:bodyPr/>
          <a:lstStyle/>
          <a:p>
            <a:fld id="{F55C3A4A-438B-4C02-AD11-AE32F1D429DA}" type="slidenum">
              <a:rPr lang="en-CA" smtClean="0"/>
              <a:pPr/>
              <a:t>5</a:t>
            </a:fld>
            <a:endParaRPr lang="en-CA" dirty="0"/>
          </a:p>
        </p:txBody>
      </p:sp>
    </p:spTree>
    <p:extLst>
      <p:ext uri="{BB962C8B-B14F-4D97-AF65-F5344CB8AC3E}">
        <p14:creationId xmlns:p14="http://schemas.microsoft.com/office/powerpoint/2010/main" val="116715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35EE-2FDB-7DF4-7CE4-C5D441362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8EB2A-7BE0-47FA-A377-4CC817C57AB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BD142B4-4C4B-F9ED-C230-9CE8D11A29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3AA11E-F64F-0E7F-FDB7-25EC8CCE2AD0}"/>
              </a:ext>
            </a:extLst>
          </p:cNvPr>
          <p:cNvSpPr>
            <a:spLocks noGrp="1"/>
          </p:cNvSpPr>
          <p:nvPr>
            <p:ph type="sldNum" sz="quarter" idx="5"/>
          </p:nvPr>
        </p:nvSpPr>
        <p:spPr/>
        <p:txBody>
          <a:bodyPr/>
          <a:lstStyle/>
          <a:p>
            <a:fld id="{F55C3A4A-438B-4C02-AD11-AE32F1D429DA}" type="slidenum">
              <a:rPr lang="en-CA" smtClean="0"/>
              <a:pPr/>
              <a:t>6</a:t>
            </a:fld>
            <a:endParaRPr lang="en-CA" dirty="0"/>
          </a:p>
        </p:txBody>
      </p:sp>
    </p:spTree>
    <p:extLst>
      <p:ext uri="{BB962C8B-B14F-4D97-AF65-F5344CB8AC3E}">
        <p14:creationId xmlns:p14="http://schemas.microsoft.com/office/powerpoint/2010/main" val="130291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71A13-B452-D1C1-F8CC-02563F47D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D0555-2AAB-4828-B18E-2738E793172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80F9DD3-7FB9-BB65-1331-6D35A21FE6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D94D7-61BB-2140-46FA-0FD695842A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782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CB8CB-EBCB-DD0F-BE9E-0228DAC09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8103B-D742-B719-3B70-1336B054A8A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2BAC6E8-2124-97F3-89E8-C6A0C1D32BBA}"/>
              </a:ext>
            </a:extLst>
          </p:cNvPr>
          <p:cNvSpPr>
            <a:spLocks noGrp="1"/>
          </p:cNvSpPr>
          <p:nvPr>
            <p:ph type="body" idx="1"/>
          </p:nvPr>
        </p:nvSpPr>
        <p:spPr/>
        <p:txBody>
          <a:bodyPr vert="horz" lIns="0" tIns="45720" rIns="0" bIns="45720" rtlCol="0"/>
          <a:lstStyle/>
          <a:p>
            <a:pPr marL="0" indent="0" fontAlgn="base">
              <a:spcBef>
                <a:spcPct val="30000"/>
              </a:spcBef>
              <a:spcAft>
                <a:spcPct val="0"/>
              </a:spcAft>
              <a:buNone/>
            </a:pPr>
            <a:endParaRPr lang="en-US" dirty="0"/>
          </a:p>
        </p:txBody>
      </p:sp>
      <p:sp>
        <p:nvSpPr>
          <p:cNvPr id="4" name="Slide Number Placeholder 3">
            <a:extLst>
              <a:ext uri="{FF2B5EF4-FFF2-40B4-BE49-F238E27FC236}">
                <a16:creationId xmlns:a16="http://schemas.microsoft.com/office/drawing/2014/main" id="{02F12E64-1585-8E89-C7F0-749BFA0AE68A}"/>
              </a:ext>
            </a:extLst>
          </p:cNvPr>
          <p:cNvSpPr>
            <a:spLocks noGrp="1"/>
          </p:cNvSpPr>
          <p:nvPr>
            <p:ph type="sldNum" sz="quarter" idx="5"/>
          </p:nvPr>
        </p:nvSpPr>
        <p:spPr>
          <a:xfrm>
            <a:off x="3884613" y="8685213"/>
            <a:ext cx="2971800" cy="458787"/>
          </a:xfrm>
          <a:prstGeom prst="rect">
            <a:avLst/>
          </a:prstGeom>
        </p:spPr>
        <p:txBody>
          <a:bodyPr/>
          <a:lstStyle/>
          <a:p>
            <a:fld id="{16C5AC6E-6F3A-4E33-96A7-4F573F32F515}" type="slidenum">
              <a:rPr lang="en-CA" smtClean="0"/>
              <a:pPr/>
              <a:t>8</a:t>
            </a:fld>
            <a:endParaRPr lang="en-CA" dirty="0"/>
          </a:p>
        </p:txBody>
      </p:sp>
    </p:spTree>
    <p:extLst>
      <p:ext uri="{BB962C8B-B14F-4D97-AF65-F5344CB8AC3E}">
        <p14:creationId xmlns:p14="http://schemas.microsoft.com/office/powerpoint/2010/main" val="300268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7761-F272-D790-AE41-7429ADFEC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FF406-CE4F-1FCA-A5E2-84F7CE6F645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17974CA-7209-46A0-2505-C3E1702E1216}"/>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BA0F53AC-DDD5-D12A-11E7-6D403AE47AD7}"/>
              </a:ext>
            </a:extLst>
          </p:cNvPr>
          <p:cNvSpPr>
            <a:spLocks noGrp="1"/>
          </p:cNvSpPr>
          <p:nvPr>
            <p:ph type="sldNum" sz="quarter" idx="5"/>
          </p:nvPr>
        </p:nvSpPr>
        <p:spPr/>
        <p:txBody>
          <a:bodyPr/>
          <a:lstStyle/>
          <a:p>
            <a:fld id="{F55C3A4A-438B-4C02-AD11-AE32F1D429DA}" type="slidenum">
              <a:rPr lang="en-CA" smtClean="0"/>
              <a:pPr/>
              <a:t>9</a:t>
            </a:fld>
            <a:endParaRPr lang="en-CA" dirty="0"/>
          </a:p>
        </p:txBody>
      </p:sp>
    </p:spTree>
    <p:extLst>
      <p:ext uri="{BB962C8B-B14F-4D97-AF65-F5344CB8AC3E}">
        <p14:creationId xmlns:p14="http://schemas.microsoft.com/office/powerpoint/2010/main" val="4069375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latin typeface="Arial" panose="020B0604020202020204" pitchFamily="34" charset="0"/>
              </a:defRPr>
            </a:lvl1pPr>
          </a:lstStyle>
          <a:p>
            <a:pPr lvl="0"/>
            <a:r>
              <a:rPr lang="en-US" dirty="0"/>
              <a:t>Click to edit Master text styles</a:t>
            </a:r>
          </a:p>
        </p:txBody>
      </p:sp>
      <p:pic>
        <p:nvPicPr>
          <p:cNvPr id="9" name="Graphic 8">
            <a:extLst>
              <a:ext uri="{FF2B5EF4-FFF2-40B4-BE49-F238E27FC236}">
                <a16:creationId xmlns:a16="http://schemas.microsoft.com/office/drawing/2014/main" id="{A2AF1CFD-AE02-0374-C256-8623AFEB8A9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7374957">
            <a:off x="-1855487" y="-510205"/>
            <a:ext cx="6781800" cy="6045791"/>
          </a:xfrm>
          <a:prstGeom prst="rect">
            <a:avLst/>
          </a:prstGeom>
        </p:spPr>
      </p:pic>
      <p:pic>
        <p:nvPicPr>
          <p:cNvPr id="6" name="Graphic 5">
            <a:extLst>
              <a:ext uri="{FF2B5EF4-FFF2-40B4-BE49-F238E27FC236}">
                <a16:creationId xmlns:a16="http://schemas.microsoft.com/office/drawing/2014/main" id="{1AF858F4-2E2F-687C-3100-E80E8969489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8180768">
            <a:off x="6907079" y="2072980"/>
            <a:ext cx="6781800" cy="6045791"/>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E4638E65-9D5F-C9AB-B915-13A728C40B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112581360"/>
      </p:ext>
    </p:extLst>
  </p:cSld>
  <p:clrMapOvr>
    <a:masterClrMapping/>
  </p:clrMapOvr>
  <p:extLst>
    <p:ext uri="{DCECCB84-F9BA-43D5-87BE-67443E8EF086}">
      <p15:sldGuideLst xmlns:p15="http://schemas.microsoft.com/office/powerpoint/2012/main">
        <p15:guide id="1" pos="3840">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latin typeface="Arial" panose="020B0604020202020204" pitchFamily="34" charset="0"/>
              </a:defRPr>
            </a:lvl1pPr>
          </a:lstStyle>
          <a:p>
            <a:pPr lvl="0"/>
            <a:r>
              <a:rPr lang="en-US" dirty="0"/>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endParaRPr lang="en-CA" dirty="0"/>
          </a:p>
        </p:txBody>
      </p:sp>
      <p:sp>
        <p:nvSpPr>
          <p:cNvPr id="3" name="Text Placeholder 4">
            <a:extLst>
              <a:ext uri="{FF2B5EF4-FFF2-40B4-BE49-F238E27FC236}">
                <a16:creationId xmlns:a16="http://schemas.microsoft.com/office/drawing/2014/main" id="{1F551345-FF83-E4FA-DE22-CD97F31ECA69}"/>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atin typeface="Arial" panose="020B0604020202020204" pitchFamily="34" charset="0"/>
              </a:defRPr>
            </a:lvl1pPr>
          </a:lstStyle>
          <a:p>
            <a:pPr marL="269993" lvl="0" indent="-269993"/>
            <a:r>
              <a:rPr lang="en-GB" dirty="0"/>
              <a:t>Insert notes</a:t>
            </a:r>
          </a:p>
        </p:txBody>
      </p:sp>
      <p:sp>
        <p:nvSpPr>
          <p:cNvPr id="4" name="Slide Number Placeholder 26">
            <a:extLst>
              <a:ext uri="{FF2B5EF4-FFF2-40B4-BE49-F238E27FC236}">
                <a16:creationId xmlns:a16="http://schemas.microsoft.com/office/drawing/2014/main" id="{2C7E4B99-A1B9-33D3-7E01-E3D6692A4DEE}"/>
              </a:ext>
            </a:extLst>
          </p:cNvPr>
          <p:cNvSpPr>
            <a:spLocks noGrp="1"/>
          </p:cNvSpPr>
          <p:nvPr>
            <p:ph type="sldNum" sz="quarter" idx="4"/>
          </p:nvPr>
        </p:nvSpPr>
        <p:spPr>
          <a:xfrm>
            <a:off x="11467950" y="127429"/>
            <a:ext cx="572346" cy="365125"/>
          </a:xfrm>
          <a:prstGeom prst="rect">
            <a:avLst/>
          </a:prstGeom>
        </p:spPr>
        <p:txBody>
          <a:bodyPr vert="horz" lIns="91440" tIns="45720" rIns="91440" bIns="45720" rtlCol="0" anchor="ctr"/>
          <a:lstStyle>
            <a:lvl1pPr algn="r">
              <a:defRPr lang="en-US" sz="1600" b="0" kern="1200" smtClean="0">
                <a:solidFill>
                  <a:schemeClr val="lt1"/>
                </a:solidFill>
                <a:latin typeface="Arial" panose="020B0604020202020204" pitchFamily="34" charset="0"/>
                <a:ea typeface="+mn-ea"/>
                <a:cs typeface="+mn-cs"/>
              </a:defRPr>
            </a:lvl1pPr>
          </a:lstStyle>
          <a:p>
            <a:fld id="{65CBDCE2-1F41-4B5E-8CD0-06DFFB2F8EFA}" type="slidenum">
              <a:rPr lang="en-GB" smtClean="0"/>
              <a:pPr/>
              <a:t>‹#›</a:t>
            </a:fld>
            <a:endParaRPr lang="en-GB" dirty="0"/>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endParaRPr lang="en-CA" dirty="0"/>
          </a:p>
        </p:txBody>
      </p:sp>
      <p:sp>
        <p:nvSpPr>
          <p:cNvPr id="5" name="Text Placeholder 4">
            <a:extLst>
              <a:ext uri="{FF2B5EF4-FFF2-40B4-BE49-F238E27FC236}">
                <a16:creationId xmlns:a16="http://schemas.microsoft.com/office/drawing/2014/main" id="{357EF66D-6895-F9D0-22EB-D34C38101672}"/>
              </a:ext>
            </a:extLst>
          </p:cNvPr>
          <p:cNvSpPr>
            <a:spLocks noGrp="1"/>
          </p:cNvSpPr>
          <p:nvPr>
            <p:ph type="body" sz="quarter" idx="14"/>
          </p:nvPr>
        </p:nvSpPr>
        <p:spPr>
          <a:xfrm>
            <a:off x="536240" y="1661160"/>
            <a:ext cx="10896000" cy="4315160"/>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EC50018B-FCD9-2351-F61E-0B5208F85706}"/>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atin typeface="Arial" panose="020B0604020202020204" pitchFamily="34" charset="0"/>
              </a:defRPr>
            </a:lvl1pPr>
          </a:lstStyle>
          <a:p>
            <a:pPr marL="269993" lvl="0" indent="-269993"/>
            <a:r>
              <a:rPr lang="en-GB" dirty="0"/>
              <a:t>Insert notes</a:t>
            </a:r>
          </a:p>
        </p:txBody>
      </p:sp>
      <p:sp>
        <p:nvSpPr>
          <p:cNvPr id="3" name="Slide Number Placeholder 26">
            <a:extLst>
              <a:ext uri="{FF2B5EF4-FFF2-40B4-BE49-F238E27FC236}">
                <a16:creationId xmlns:a16="http://schemas.microsoft.com/office/drawing/2014/main" id="{172D4E7A-559F-92BD-2EFD-E60D2F26F582}"/>
              </a:ext>
            </a:extLst>
          </p:cNvPr>
          <p:cNvSpPr>
            <a:spLocks noGrp="1"/>
          </p:cNvSpPr>
          <p:nvPr>
            <p:ph type="sldNum" sz="quarter" idx="4"/>
          </p:nvPr>
        </p:nvSpPr>
        <p:spPr>
          <a:xfrm>
            <a:off x="11467950" y="127429"/>
            <a:ext cx="572346" cy="365125"/>
          </a:xfrm>
          <a:prstGeom prst="rect">
            <a:avLst/>
          </a:prstGeom>
        </p:spPr>
        <p:txBody>
          <a:bodyPr vert="horz" lIns="91440" tIns="45720" rIns="91440" bIns="45720" rtlCol="0" anchor="ctr"/>
          <a:lstStyle>
            <a:lvl1pPr algn="r">
              <a:defRPr lang="en-US" sz="1600" b="0" kern="1200" smtClean="0">
                <a:solidFill>
                  <a:schemeClr val="lt1"/>
                </a:solidFill>
                <a:latin typeface="Arial" panose="020B0604020202020204" pitchFamily="34" charset="0"/>
                <a:ea typeface="+mn-ea"/>
                <a:cs typeface="+mn-cs"/>
              </a:defRPr>
            </a:lvl1pPr>
          </a:lstStyle>
          <a:p>
            <a:fld id="{65CBDCE2-1F41-4B5E-8CD0-06DFFB2F8EFA}" type="slidenum">
              <a:rPr lang="en-GB" smtClean="0"/>
              <a:pPr/>
              <a:t>‹#›</a:t>
            </a:fld>
            <a:endParaRPr lang="en-GB" dirty="0"/>
          </a:p>
        </p:txBody>
      </p:sp>
    </p:spTree>
    <p:extLst>
      <p:ext uri="{BB962C8B-B14F-4D97-AF65-F5344CB8AC3E}">
        <p14:creationId xmlns:p14="http://schemas.microsoft.com/office/powerpoint/2010/main" val="2450447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latin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latin typeface="Arial" panose="020B0604020202020204" pitchFamily="34" charset="0"/>
              </a:defRPr>
            </a:lvl1pPr>
            <a:lvl2pPr>
              <a:defRPr>
                <a:solidFill>
                  <a:schemeClr val="bg1"/>
                </a:solidFill>
                <a:latin typeface="Arial" panose="020B0604020202020204" pitchFamily="34" charset="0"/>
              </a:defRPr>
            </a:lvl2pPr>
            <a:lvl3pPr>
              <a:defRPr>
                <a:solidFill>
                  <a:schemeClr val="bg1"/>
                </a:solidFill>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latin typeface="Arial" panose="020B0604020202020204" pitchFamily="34" charset="0"/>
              </a:defRPr>
            </a:lvl1pPr>
          </a:lstStyle>
          <a:p>
            <a:pPr marL="269993" lvl="0" indent="-269993"/>
            <a:r>
              <a:rPr lang="en-GB" dirty="0"/>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7" name="Rectangle: Rounded Corners 6">
            <a:extLst>
              <a:ext uri="{FF2B5EF4-FFF2-40B4-BE49-F238E27FC236}">
                <a16:creationId xmlns:a16="http://schemas.microsoft.com/office/drawing/2014/main" id="{D6C8C719-B309-F8CA-1C6B-FE8D4D1174A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endParaRPr lang="en-GB" sz="1600" b="0" noProof="0" dirty="0">
              <a:latin typeface="Arial" panose="020B0604020202020204" pitchFamily="34" charset="0"/>
            </a:endParaRPr>
          </a:p>
        </p:txBody>
      </p:sp>
      <p:sp>
        <p:nvSpPr>
          <p:cNvPr id="6" name="Rectangle: Rounded Corners 5">
            <a:extLst>
              <a:ext uri="{FF2B5EF4-FFF2-40B4-BE49-F238E27FC236}">
                <a16:creationId xmlns:a16="http://schemas.microsoft.com/office/drawing/2014/main" id="{2828997B-CE24-417C-7F15-C0849AD60B06}"/>
              </a:ext>
            </a:extLst>
          </p:cNvPr>
          <p:cNvSpPr/>
          <p:nvPr userDrawn="1"/>
        </p:nvSpPr>
        <p:spPr>
          <a:xfrm>
            <a:off x="9878993" y="102833"/>
            <a:ext cx="1669241"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solidFill>
                  <a:schemeClr val="tx1"/>
                </a:solidFill>
                <a:latin typeface="Arial" panose="020B0604020202020204" pitchFamily="34" charset="0"/>
              </a:rPr>
              <a:t>Adult Obesity</a:t>
            </a:r>
          </a:p>
        </p:txBody>
      </p:sp>
      <p:sp>
        <p:nvSpPr>
          <p:cNvPr id="8" name="Slide Number Placeholder 26">
            <a:extLst>
              <a:ext uri="{FF2B5EF4-FFF2-40B4-BE49-F238E27FC236}">
                <a16:creationId xmlns:a16="http://schemas.microsoft.com/office/drawing/2014/main" id="{79DE72B5-66DF-44F9-8F78-884039282E1A}"/>
              </a:ext>
            </a:extLst>
          </p:cNvPr>
          <p:cNvSpPr>
            <a:spLocks noGrp="1"/>
          </p:cNvSpPr>
          <p:nvPr>
            <p:ph type="sldNum" sz="quarter" idx="4"/>
          </p:nvPr>
        </p:nvSpPr>
        <p:spPr>
          <a:xfrm>
            <a:off x="11467950" y="127429"/>
            <a:ext cx="572346" cy="365125"/>
          </a:xfrm>
          <a:prstGeom prst="rect">
            <a:avLst/>
          </a:prstGeom>
        </p:spPr>
        <p:txBody>
          <a:bodyPr vert="horz" lIns="91440" tIns="45720" rIns="91440" bIns="45720" rtlCol="0" anchor="ctr"/>
          <a:lstStyle>
            <a:lvl1pPr algn="r">
              <a:defRPr lang="en-US" sz="1600" b="0" kern="1200" smtClean="0">
                <a:solidFill>
                  <a:schemeClr val="lt1"/>
                </a:solidFill>
                <a:latin typeface="Arial" panose="020B0604020202020204" pitchFamily="34" charset="0"/>
                <a:ea typeface="+mn-ea"/>
                <a:cs typeface="+mn-cs"/>
              </a:defRPr>
            </a:lvl1pPr>
          </a:lstStyle>
          <a:p>
            <a:fld id="{65CBDCE2-1F41-4B5E-8CD0-06DFFB2F8EFA}" type="slidenum">
              <a:rPr lang="en-GB" smtClean="0"/>
              <a:pPr/>
              <a:t>‹#›</a:t>
            </a:fld>
            <a:endParaRPr lang="en-GB" dirty="0"/>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latin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latin typeface="Arial" panose="020B0604020202020204" pitchFamily="34" charset="0"/>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11" name="Rectangle: Rounded Corners 10">
            <a:extLst>
              <a:ext uri="{FF2B5EF4-FFF2-40B4-BE49-F238E27FC236}">
                <a16:creationId xmlns:a16="http://schemas.microsoft.com/office/drawing/2014/main" id="{B2D39208-7BAA-723A-190E-AD49A59D476B}"/>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endParaRPr lang="en-GB" sz="1600" b="0" noProof="0" dirty="0">
              <a:latin typeface="Arial" panose="020B0604020202020204" pitchFamily="34" charset="0"/>
            </a:endParaRPr>
          </a:p>
        </p:txBody>
      </p:sp>
      <p:sp>
        <p:nvSpPr>
          <p:cNvPr id="5" name="Rectangle: Rounded Corners 4">
            <a:extLst>
              <a:ext uri="{FF2B5EF4-FFF2-40B4-BE49-F238E27FC236}">
                <a16:creationId xmlns:a16="http://schemas.microsoft.com/office/drawing/2014/main" id="{B96B51EF-22A9-9D4A-C120-8BEF92DEE09B}"/>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latin typeface="Arial" panose="020B0604020202020204" pitchFamily="34" charset="0"/>
              </a:rPr>
              <a:t>Adult Obesity</a:t>
            </a:r>
          </a:p>
        </p:txBody>
      </p:sp>
      <p:sp>
        <p:nvSpPr>
          <p:cNvPr id="7" name="Slide Number Placeholder 26">
            <a:extLst>
              <a:ext uri="{FF2B5EF4-FFF2-40B4-BE49-F238E27FC236}">
                <a16:creationId xmlns:a16="http://schemas.microsoft.com/office/drawing/2014/main" id="{517F3249-3A82-BCEB-879B-9A1CEADBE961}"/>
              </a:ext>
            </a:extLst>
          </p:cNvPr>
          <p:cNvSpPr>
            <a:spLocks noGrp="1"/>
          </p:cNvSpPr>
          <p:nvPr>
            <p:ph type="sldNum" sz="quarter" idx="4"/>
          </p:nvPr>
        </p:nvSpPr>
        <p:spPr>
          <a:xfrm>
            <a:off x="11467950" y="127429"/>
            <a:ext cx="572346" cy="365125"/>
          </a:xfrm>
          <a:prstGeom prst="rect">
            <a:avLst/>
          </a:prstGeom>
        </p:spPr>
        <p:txBody>
          <a:bodyPr vert="horz" lIns="91440" tIns="45720" rIns="91440" bIns="45720" rtlCol="0" anchor="ctr"/>
          <a:lstStyle>
            <a:lvl1pPr algn="r">
              <a:defRPr lang="en-US" sz="1600" b="0" kern="1200" smtClean="0">
                <a:solidFill>
                  <a:schemeClr val="lt1"/>
                </a:solidFill>
                <a:latin typeface="Arial" panose="020B0604020202020204" pitchFamily="34" charset="0"/>
                <a:ea typeface="+mn-ea"/>
                <a:cs typeface="+mn-cs"/>
              </a:defRPr>
            </a:lvl1pPr>
          </a:lstStyle>
          <a:p>
            <a:fld id="{65CBDCE2-1F41-4B5E-8CD0-06DFFB2F8EFA}" type="slidenum">
              <a:rPr lang="en-GB" smtClean="0"/>
              <a:pPr/>
              <a:t>‹#›</a:t>
            </a:fld>
            <a:endParaRPr lang="en-GB" dirty="0"/>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Sli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38989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3154209" cy="5562000"/>
          </a:xfrm>
        </p:spPr>
        <p:txBody>
          <a:bodyPr anchor="ctr"/>
          <a:lstStyle>
            <a:lvl1pPr>
              <a:defRPr>
                <a:solidFill>
                  <a:schemeClr val="bg1"/>
                </a:solidFill>
                <a:latin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006851" y="414320"/>
            <a:ext cx="7425390" cy="5562000"/>
          </a:xfrm>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4006851" y="6401983"/>
            <a:ext cx="7425390" cy="324000"/>
          </a:xfrm>
        </p:spPr>
        <p:txBody>
          <a:bodyPr vert="horz" lIns="0" tIns="0" rIns="0" bIns="0" rtlCol="0" anchor="b">
            <a:noAutofit/>
          </a:bodyPr>
          <a:lstStyle>
            <a:lvl1pPr marL="0" indent="0">
              <a:buNone/>
              <a:defRPr lang="en-GB" sz="800" i="0" dirty="0">
                <a:solidFill>
                  <a:schemeClr val="tx1"/>
                </a:solidFill>
                <a:latin typeface="Arial" panose="020B0604020202020204" pitchFamily="34" charset="0"/>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7" name="Rectangle: Rounded Corners 6">
            <a:extLst>
              <a:ext uri="{FF2B5EF4-FFF2-40B4-BE49-F238E27FC236}">
                <a16:creationId xmlns:a16="http://schemas.microsoft.com/office/drawing/2014/main" id="{3D30DCE8-21D7-4DA2-412B-7FD7F408476C}"/>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endParaRPr lang="en-GB" sz="1600" b="0" noProof="0" dirty="0">
              <a:latin typeface="Arial" panose="020B0604020202020204" pitchFamily="34" charset="0"/>
            </a:endParaRPr>
          </a:p>
        </p:txBody>
      </p:sp>
      <p:sp>
        <p:nvSpPr>
          <p:cNvPr id="5" name="Rectangle: Rounded Corners 4">
            <a:extLst>
              <a:ext uri="{FF2B5EF4-FFF2-40B4-BE49-F238E27FC236}">
                <a16:creationId xmlns:a16="http://schemas.microsoft.com/office/drawing/2014/main" id="{9E4E3254-8B2A-5B67-9015-67CC0AB6AA4A}"/>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latin typeface="Arial" panose="020B0604020202020204" pitchFamily="34" charset="0"/>
              </a:rPr>
              <a:t>Adult Obesity</a:t>
            </a:r>
          </a:p>
        </p:txBody>
      </p:sp>
      <p:sp>
        <p:nvSpPr>
          <p:cNvPr id="8" name="Slide Number Placeholder 26">
            <a:extLst>
              <a:ext uri="{FF2B5EF4-FFF2-40B4-BE49-F238E27FC236}">
                <a16:creationId xmlns:a16="http://schemas.microsoft.com/office/drawing/2014/main" id="{27448663-4967-BA13-0CB4-0241FBE8C7FD}"/>
              </a:ext>
            </a:extLst>
          </p:cNvPr>
          <p:cNvSpPr>
            <a:spLocks noGrp="1"/>
          </p:cNvSpPr>
          <p:nvPr>
            <p:ph type="sldNum" sz="quarter" idx="4"/>
          </p:nvPr>
        </p:nvSpPr>
        <p:spPr>
          <a:xfrm>
            <a:off x="11467950" y="127429"/>
            <a:ext cx="572346" cy="365125"/>
          </a:xfrm>
          <a:prstGeom prst="rect">
            <a:avLst/>
          </a:prstGeom>
        </p:spPr>
        <p:txBody>
          <a:bodyPr vert="horz" lIns="91440" tIns="45720" rIns="91440" bIns="45720" rtlCol="0" anchor="ctr"/>
          <a:lstStyle>
            <a:lvl1pPr algn="r">
              <a:defRPr lang="en-US" sz="1600" b="0" kern="1200" smtClean="0">
                <a:solidFill>
                  <a:schemeClr val="lt1"/>
                </a:solidFill>
                <a:latin typeface="Arial" panose="020B0604020202020204" pitchFamily="34" charset="0"/>
                <a:ea typeface="+mn-ea"/>
                <a:cs typeface="+mn-cs"/>
              </a:defRPr>
            </a:lvl1pPr>
          </a:lstStyle>
          <a:p>
            <a:fld id="{65CBDCE2-1F41-4B5E-8CD0-06DFFB2F8EFA}" type="slidenum">
              <a:rPr lang="en-GB" smtClean="0"/>
              <a:pPr/>
              <a:t>‹#›</a:t>
            </a:fld>
            <a:endParaRPr lang="en-GB" dirty="0"/>
          </a:p>
        </p:txBody>
      </p:sp>
    </p:spTree>
    <p:extLst>
      <p:ext uri="{BB962C8B-B14F-4D97-AF65-F5344CB8AC3E}">
        <p14:creationId xmlns:p14="http://schemas.microsoft.com/office/powerpoint/2010/main" val="11844680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9.xml"/><Relationship Id="rId21" Type="http://schemas.openxmlformats.org/officeDocument/2006/relationships/tags" Target="../tags/tag14.xml"/><Relationship Id="rId42" Type="http://schemas.openxmlformats.org/officeDocument/2006/relationships/tags" Target="../tags/tag35.xml"/><Relationship Id="rId47" Type="http://schemas.openxmlformats.org/officeDocument/2006/relationships/tags" Target="../tags/tag40.xml"/><Relationship Id="rId63" Type="http://schemas.openxmlformats.org/officeDocument/2006/relationships/tags" Target="../tags/tag56.xml"/><Relationship Id="rId68" Type="http://schemas.openxmlformats.org/officeDocument/2006/relationships/tags" Target="../tags/tag61.xml"/><Relationship Id="rId84" Type="http://schemas.openxmlformats.org/officeDocument/2006/relationships/tags" Target="../tags/tag77.xml"/><Relationship Id="rId89" Type="http://schemas.openxmlformats.org/officeDocument/2006/relationships/tags" Target="../tags/tag82.xml"/><Relationship Id="rId16" Type="http://schemas.openxmlformats.org/officeDocument/2006/relationships/tags" Target="../tags/tag9.xml"/><Relationship Id="rId11" Type="http://schemas.openxmlformats.org/officeDocument/2006/relationships/tags" Target="../tags/tag4.xml"/><Relationship Id="rId32" Type="http://schemas.openxmlformats.org/officeDocument/2006/relationships/tags" Target="../tags/tag25.xml"/><Relationship Id="rId37" Type="http://schemas.openxmlformats.org/officeDocument/2006/relationships/tags" Target="../tags/tag30.xml"/><Relationship Id="rId53" Type="http://schemas.openxmlformats.org/officeDocument/2006/relationships/tags" Target="../tags/tag46.xml"/><Relationship Id="rId58" Type="http://schemas.openxmlformats.org/officeDocument/2006/relationships/tags" Target="../tags/tag51.xml"/><Relationship Id="rId74" Type="http://schemas.openxmlformats.org/officeDocument/2006/relationships/tags" Target="../tags/tag67.xml"/><Relationship Id="rId79" Type="http://schemas.openxmlformats.org/officeDocument/2006/relationships/tags" Target="../tags/tag72.xml"/><Relationship Id="rId5" Type="http://schemas.openxmlformats.org/officeDocument/2006/relationships/slideLayout" Target="../slideLayouts/slideLayout5.xml"/><Relationship Id="rId90" Type="http://schemas.openxmlformats.org/officeDocument/2006/relationships/tags" Target="../tags/tag83.xml"/><Relationship Id="rId95" Type="http://schemas.openxmlformats.org/officeDocument/2006/relationships/tags" Target="../tags/tag88.xml"/><Relationship Id="rId22" Type="http://schemas.openxmlformats.org/officeDocument/2006/relationships/tags" Target="../tags/tag15.xml"/><Relationship Id="rId27" Type="http://schemas.openxmlformats.org/officeDocument/2006/relationships/tags" Target="../tags/tag20.xml"/><Relationship Id="rId43" Type="http://schemas.openxmlformats.org/officeDocument/2006/relationships/tags" Target="../tags/tag36.xml"/><Relationship Id="rId48" Type="http://schemas.openxmlformats.org/officeDocument/2006/relationships/tags" Target="../tags/tag41.xml"/><Relationship Id="rId64" Type="http://schemas.openxmlformats.org/officeDocument/2006/relationships/tags" Target="../tags/tag57.xml"/><Relationship Id="rId69" Type="http://schemas.openxmlformats.org/officeDocument/2006/relationships/tags" Target="../tags/tag62.xml"/><Relationship Id="rId80" Type="http://schemas.openxmlformats.org/officeDocument/2006/relationships/tags" Target="../tags/tag73.xml"/><Relationship Id="rId85" Type="http://schemas.openxmlformats.org/officeDocument/2006/relationships/tags" Target="../tags/tag78.xml"/><Relationship Id="rId3" Type="http://schemas.openxmlformats.org/officeDocument/2006/relationships/slideLayout" Target="../slideLayouts/slideLayout3.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tags" Target="../tags/tag26.xml"/><Relationship Id="rId38" Type="http://schemas.openxmlformats.org/officeDocument/2006/relationships/tags" Target="../tags/tag31.xml"/><Relationship Id="rId46" Type="http://schemas.openxmlformats.org/officeDocument/2006/relationships/tags" Target="../tags/tag39.xml"/><Relationship Id="rId59" Type="http://schemas.openxmlformats.org/officeDocument/2006/relationships/tags" Target="../tags/tag52.xml"/><Relationship Id="rId67" Type="http://schemas.openxmlformats.org/officeDocument/2006/relationships/tags" Target="../tags/tag60.xml"/><Relationship Id="rId20" Type="http://schemas.openxmlformats.org/officeDocument/2006/relationships/tags" Target="../tags/tag13.xml"/><Relationship Id="rId41" Type="http://schemas.openxmlformats.org/officeDocument/2006/relationships/tags" Target="../tags/tag34.xml"/><Relationship Id="rId54" Type="http://schemas.openxmlformats.org/officeDocument/2006/relationships/tags" Target="../tags/tag47.xml"/><Relationship Id="rId62" Type="http://schemas.openxmlformats.org/officeDocument/2006/relationships/tags" Target="../tags/tag55.xml"/><Relationship Id="rId70" Type="http://schemas.openxmlformats.org/officeDocument/2006/relationships/tags" Target="../tags/tag63.xml"/><Relationship Id="rId75" Type="http://schemas.openxmlformats.org/officeDocument/2006/relationships/tags" Target="../tags/tag68.xml"/><Relationship Id="rId83" Type="http://schemas.openxmlformats.org/officeDocument/2006/relationships/tags" Target="../tags/tag76.xml"/><Relationship Id="rId88" Type="http://schemas.openxmlformats.org/officeDocument/2006/relationships/tags" Target="../tags/tag81.xml"/><Relationship Id="rId91" Type="http://schemas.openxmlformats.org/officeDocument/2006/relationships/tags" Target="../tags/tag84.xml"/><Relationship Id="rId96" Type="http://schemas.openxmlformats.org/officeDocument/2006/relationships/tags" Target="../tags/tag8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36" Type="http://schemas.openxmlformats.org/officeDocument/2006/relationships/tags" Target="../tags/tag29.xml"/><Relationship Id="rId49" Type="http://schemas.openxmlformats.org/officeDocument/2006/relationships/tags" Target="../tags/tag42.xml"/><Relationship Id="rId57" Type="http://schemas.openxmlformats.org/officeDocument/2006/relationships/tags" Target="../tags/tag50.xml"/><Relationship Id="rId10" Type="http://schemas.openxmlformats.org/officeDocument/2006/relationships/tags" Target="../tags/tag3.xml"/><Relationship Id="rId31" Type="http://schemas.openxmlformats.org/officeDocument/2006/relationships/tags" Target="../tags/tag24.xml"/><Relationship Id="rId44" Type="http://schemas.openxmlformats.org/officeDocument/2006/relationships/tags" Target="../tags/tag37.xml"/><Relationship Id="rId52" Type="http://schemas.openxmlformats.org/officeDocument/2006/relationships/tags" Target="../tags/tag45.xml"/><Relationship Id="rId60" Type="http://schemas.openxmlformats.org/officeDocument/2006/relationships/tags" Target="../tags/tag53.xml"/><Relationship Id="rId65" Type="http://schemas.openxmlformats.org/officeDocument/2006/relationships/tags" Target="../tags/tag58.xml"/><Relationship Id="rId73" Type="http://schemas.openxmlformats.org/officeDocument/2006/relationships/tags" Target="../tags/tag66.xml"/><Relationship Id="rId78" Type="http://schemas.openxmlformats.org/officeDocument/2006/relationships/tags" Target="../tags/tag71.xml"/><Relationship Id="rId81" Type="http://schemas.openxmlformats.org/officeDocument/2006/relationships/tags" Target="../tags/tag74.xml"/><Relationship Id="rId86" Type="http://schemas.openxmlformats.org/officeDocument/2006/relationships/tags" Target="../tags/tag79.xml"/><Relationship Id="rId94" Type="http://schemas.openxmlformats.org/officeDocument/2006/relationships/tags" Target="../tags/tag87.xml"/><Relationship Id="rId4" Type="http://schemas.openxmlformats.org/officeDocument/2006/relationships/slideLayout" Target="../slideLayouts/slideLayout4.xml"/><Relationship Id="rId9" Type="http://schemas.openxmlformats.org/officeDocument/2006/relationships/tags" Target="../tags/tag2.xml"/><Relationship Id="rId13" Type="http://schemas.openxmlformats.org/officeDocument/2006/relationships/tags" Target="../tags/tag6.xml"/><Relationship Id="rId18" Type="http://schemas.openxmlformats.org/officeDocument/2006/relationships/tags" Target="../tags/tag11.xml"/><Relationship Id="rId39" Type="http://schemas.openxmlformats.org/officeDocument/2006/relationships/tags" Target="../tags/tag32.xml"/><Relationship Id="rId34" Type="http://schemas.openxmlformats.org/officeDocument/2006/relationships/tags" Target="../tags/tag27.xml"/><Relationship Id="rId50" Type="http://schemas.openxmlformats.org/officeDocument/2006/relationships/tags" Target="../tags/tag43.xml"/><Relationship Id="rId55" Type="http://schemas.openxmlformats.org/officeDocument/2006/relationships/tags" Target="../tags/tag48.xml"/><Relationship Id="rId76" Type="http://schemas.openxmlformats.org/officeDocument/2006/relationships/tags" Target="../tags/tag69.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tags" Target="../tags/tag64.xml"/><Relationship Id="rId92" Type="http://schemas.openxmlformats.org/officeDocument/2006/relationships/tags" Target="../tags/tag85.xml"/><Relationship Id="rId2" Type="http://schemas.openxmlformats.org/officeDocument/2006/relationships/slideLayout" Target="../slideLayouts/slideLayout2.xml"/><Relationship Id="rId29" Type="http://schemas.openxmlformats.org/officeDocument/2006/relationships/tags" Target="../tags/tag22.xml"/><Relationship Id="rId24" Type="http://schemas.openxmlformats.org/officeDocument/2006/relationships/tags" Target="../tags/tag17.xml"/><Relationship Id="rId40" Type="http://schemas.openxmlformats.org/officeDocument/2006/relationships/tags" Target="../tags/tag33.xml"/><Relationship Id="rId45" Type="http://schemas.openxmlformats.org/officeDocument/2006/relationships/tags" Target="../tags/tag38.xml"/><Relationship Id="rId66" Type="http://schemas.openxmlformats.org/officeDocument/2006/relationships/tags" Target="../tags/tag59.xml"/><Relationship Id="rId87" Type="http://schemas.openxmlformats.org/officeDocument/2006/relationships/tags" Target="../tags/tag80.xml"/><Relationship Id="rId61" Type="http://schemas.openxmlformats.org/officeDocument/2006/relationships/tags" Target="../tags/tag54.xml"/><Relationship Id="rId82" Type="http://schemas.openxmlformats.org/officeDocument/2006/relationships/tags" Target="../tags/tag75.xml"/><Relationship Id="rId19" Type="http://schemas.openxmlformats.org/officeDocument/2006/relationships/tags" Target="../tags/tag12.xml"/><Relationship Id="rId14" Type="http://schemas.openxmlformats.org/officeDocument/2006/relationships/tags" Target="../tags/tag7.xml"/><Relationship Id="rId30" Type="http://schemas.openxmlformats.org/officeDocument/2006/relationships/tags" Target="../tags/tag23.xml"/><Relationship Id="rId35" Type="http://schemas.openxmlformats.org/officeDocument/2006/relationships/tags" Target="../tags/tag28.xml"/><Relationship Id="rId56" Type="http://schemas.openxmlformats.org/officeDocument/2006/relationships/tags" Target="../tags/tag49.xml"/><Relationship Id="rId77" Type="http://schemas.openxmlformats.org/officeDocument/2006/relationships/tags" Target="../tags/tag70.xml"/><Relationship Id="rId8" Type="http://schemas.openxmlformats.org/officeDocument/2006/relationships/theme" Target="../theme/theme1.xml"/><Relationship Id="rId51" Type="http://schemas.openxmlformats.org/officeDocument/2006/relationships/tags" Target="../tags/tag44.xml"/><Relationship Id="rId72" Type="http://schemas.openxmlformats.org/officeDocument/2006/relationships/tags" Target="../tags/tag65.xml"/><Relationship Id="rId93" Type="http://schemas.openxmlformats.org/officeDocument/2006/relationships/tags" Target="../tags/tag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dirty="0"/>
              <a:t>Click to edit Master title style</a:t>
            </a:r>
          </a:p>
        </p:txBody>
      </p:sp>
      <p:sp>
        <p:nvSpPr>
          <p:cNvPr id="32" name="Rectangle 31">
            <a:extLst>
              <a:ext uri="{FF2B5EF4-FFF2-40B4-BE49-F238E27FC236}">
                <a16:creationId xmlns:a16="http://schemas.microsoft.com/office/drawing/2014/main" id="{FE716778-85D8-27E3-0056-C61C45818908}"/>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1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1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2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2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3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3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4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4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5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5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6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6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7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7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8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8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6"/>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latin typeface="Arial" panose="020B0604020202020204" pitchFamily="34" charset="0"/>
            </a:endParaRPr>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a:latin typeface="Arial" panose="020B0604020202020204" pitchFamily="34" charset="0"/>
            </a:endParaRPr>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33" descr="A black and white sign&#10;&#10;Description automatically generated with low confidence">
            <a:extLst>
              <a:ext uri="{FF2B5EF4-FFF2-40B4-BE49-F238E27FC236}">
                <a16:creationId xmlns:a16="http://schemas.microsoft.com/office/drawing/2014/main" id="{F543F68A-4422-079A-7410-10658898C3F7}"/>
              </a:ext>
            </a:extLst>
          </p:cNvPr>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grpSp>
        <p:nvGrpSpPr>
          <p:cNvPr id="26" name="Group 25">
            <a:extLst>
              <a:ext uri="{FF2B5EF4-FFF2-40B4-BE49-F238E27FC236}">
                <a16:creationId xmlns:a16="http://schemas.microsoft.com/office/drawing/2014/main" id="{DC6BA7B3-D567-C7B3-1FD4-751DD978A085}"/>
              </a:ext>
            </a:extLst>
          </p:cNvPr>
          <p:cNvGrpSpPr/>
          <p:nvPr userDrawn="1"/>
        </p:nvGrpSpPr>
        <p:grpSpPr>
          <a:xfrm>
            <a:off x="9878993" y="102833"/>
            <a:ext cx="2197014" cy="414319"/>
            <a:chOff x="9878993" y="102833"/>
            <a:chExt cx="2197014" cy="414319"/>
          </a:xfrm>
        </p:grpSpPr>
        <p:sp>
          <p:nvSpPr>
            <p:cNvPr id="2" name="Rectangle: Rounded Corners 1">
              <a:extLst>
                <a:ext uri="{FF2B5EF4-FFF2-40B4-BE49-F238E27FC236}">
                  <a16:creationId xmlns:a16="http://schemas.microsoft.com/office/drawing/2014/main" id="{35CC1F1B-C755-7594-02A0-50A0F0E1132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endParaRPr lang="en-GB" sz="1600" b="0" noProof="0" dirty="0">
                <a:latin typeface="Arial" panose="020B0604020202020204" pitchFamily="34" charset="0"/>
              </a:endParaRPr>
            </a:p>
          </p:txBody>
        </p:sp>
        <p:sp>
          <p:nvSpPr>
            <p:cNvPr id="9" name="Rectangle: Rounded Corners 8">
              <a:extLst>
                <a:ext uri="{FF2B5EF4-FFF2-40B4-BE49-F238E27FC236}">
                  <a16:creationId xmlns:a16="http://schemas.microsoft.com/office/drawing/2014/main" id="{ED57E13E-5D65-C83A-F80D-6AFF1774A85B}"/>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latin typeface="Arial" panose="020B0604020202020204" pitchFamily="34" charset="0"/>
                </a:rPr>
                <a:t>Adult Obesity</a:t>
              </a:r>
            </a:p>
          </p:txBody>
        </p:sp>
      </p:grpSp>
      <p:sp>
        <p:nvSpPr>
          <p:cNvPr id="28" name="Slide Number Placeholder 26">
            <a:extLst>
              <a:ext uri="{FF2B5EF4-FFF2-40B4-BE49-F238E27FC236}">
                <a16:creationId xmlns:a16="http://schemas.microsoft.com/office/drawing/2014/main" id="{B43F9191-1D1E-37E5-EE4B-35EFBD6C698A}"/>
              </a:ext>
            </a:extLst>
          </p:cNvPr>
          <p:cNvSpPr>
            <a:spLocks noGrp="1"/>
          </p:cNvSpPr>
          <p:nvPr>
            <p:ph type="sldNum" sz="quarter" idx="4"/>
          </p:nvPr>
        </p:nvSpPr>
        <p:spPr>
          <a:xfrm>
            <a:off x="11467950" y="127429"/>
            <a:ext cx="572346" cy="365125"/>
          </a:xfrm>
          <a:prstGeom prst="rect">
            <a:avLst/>
          </a:prstGeom>
        </p:spPr>
        <p:txBody>
          <a:bodyPr vert="horz" lIns="91440" tIns="45720" rIns="91440" bIns="45720" rtlCol="0" anchor="ctr"/>
          <a:lstStyle>
            <a:lvl1pPr algn="r">
              <a:defRPr lang="en-US" sz="1600" b="0" kern="1200" smtClean="0">
                <a:solidFill>
                  <a:schemeClr val="lt1"/>
                </a:solidFill>
                <a:latin typeface="Arial" panose="020B0604020202020204" pitchFamily="34" charset="0"/>
                <a:ea typeface="+mn-ea"/>
                <a:cs typeface="+mn-cs"/>
              </a:defRPr>
            </a:lvl1pPr>
          </a:lstStyle>
          <a:p>
            <a:fld id="{65CBDCE2-1F41-4B5E-8CD0-06DFFB2F8EFA}" type="slidenum">
              <a:rPr lang="en-GB" smtClean="0"/>
              <a:pPr/>
              <a:t>‹#›</a:t>
            </a:fld>
            <a:endParaRPr lang="en-GB" dirty="0"/>
          </a:p>
        </p:txBody>
      </p:sp>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9" r:id="rId3"/>
    <p:sldLayoutId id="2147483802" r:id="rId4"/>
    <p:sldLayoutId id="2147483790" r:id="rId5"/>
    <p:sldLayoutId id="2147483791" r:id="rId6"/>
    <p:sldLayoutId id="2147483803" r:id="rId7"/>
  </p:sldLayoutIdLst>
  <p:hf hdr="0" ftr="0" dt="0"/>
  <p:txStyles>
    <p:titleStyle>
      <a:lvl1pPr algn="l" defTabSz="914332" rtl="0" eaLnBrk="1" latinLnBrk="0" hangingPunct="1">
        <a:lnSpc>
          <a:spcPct val="100000"/>
        </a:lnSpc>
        <a:spcBef>
          <a:spcPct val="0"/>
        </a:spcBef>
        <a:buNone/>
        <a:defRPr sz="3200" kern="1200">
          <a:solidFill>
            <a:schemeClr val="tx2"/>
          </a:solidFill>
          <a:latin typeface="Arial" panose="020B0604020202020204" pitchFamily="34" charset="0"/>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Arial" panose="020B0604020202020204" pitchFamily="34" charset="0"/>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sv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2.svg"/><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3.sv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svg"/><Relationship Id="rId4" Type="http://schemas.openxmlformats.org/officeDocument/2006/relationships/image" Target="../media/image5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0.svg"/><Relationship Id="rId4" Type="http://schemas.openxmlformats.org/officeDocument/2006/relationships/image" Target="../media/image59.svg"/></Relationships>
</file>

<file path=ppt/slides/_rels/slide3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data/databriefs/db508.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hs/data/databriefs/db360-h.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C42851-1D94-4E77-BA14-55546654B284}"/>
              </a:ext>
            </a:extLst>
          </p:cNvPr>
          <p:cNvSpPr txBox="1">
            <a:spLocks/>
          </p:cNvSpPr>
          <p:nvPr/>
        </p:nvSpPr>
        <p:spPr>
          <a:xfrm>
            <a:off x="1112169" y="1145373"/>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88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66138563-463C-4534-BA45-77765221B75F}"/>
              </a:ext>
            </a:extLst>
          </p:cNvPr>
          <p:cNvSpPr txBox="1">
            <a:spLocks/>
          </p:cNvSpPr>
          <p:nvPr/>
        </p:nvSpPr>
        <p:spPr>
          <a:xfrm>
            <a:off x="1221066" y="52579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4" name="Text Placeholder 3">
            <a:extLst>
              <a:ext uri="{FF2B5EF4-FFF2-40B4-BE49-F238E27FC236}">
                <a16:creationId xmlns:a16="http://schemas.microsoft.com/office/drawing/2014/main" id="{D046D7B8-EFD4-68E5-C4B5-DE42B54B9EF1}"/>
              </a:ext>
            </a:extLst>
          </p:cNvPr>
          <p:cNvSpPr>
            <a:spLocks noGrp="1"/>
          </p:cNvSpPr>
          <p:nvPr>
            <p:ph type="body" sz="quarter" idx="10"/>
          </p:nvPr>
        </p:nvSpPr>
        <p:spPr>
          <a:xfrm>
            <a:off x="553980" y="1910218"/>
            <a:ext cx="5953352" cy="1814512"/>
          </a:xfrm>
        </p:spPr>
        <p:txBody>
          <a:bodyPr/>
          <a:lstStyle/>
          <a:p>
            <a:r>
              <a:rPr lang="en-US" noProof="0" dirty="0">
                <a:ea typeface="+mn-lt"/>
                <a:cs typeface="Arial" panose="020B0604020202020204" pitchFamily="34" charset="0"/>
              </a:rPr>
              <a:t>Special Considerations for Weight Management Across Adult Populations</a:t>
            </a:r>
            <a:r>
              <a:rPr lang="en-US" noProof="0" dirty="0"/>
              <a:t>​​​</a:t>
            </a:r>
          </a:p>
        </p:txBody>
      </p:sp>
      <p:sp>
        <p:nvSpPr>
          <p:cNvPr id="5" name="Text Placeholder 4">
            <a:extLst>
              <a:ext uri="{FF2B5EF4-FFF2-40B4-BE49-F238E27FC236}">
                <a16:creationId xmlns:a16="http://schemas.microsoft.com/office/drawing/2014/main" id="{733119B3-6FF5-0FF8-AD18-7FACB46B92D4}"/>
              </a:ext>
            </a:extLst>
          </p:cNvPr>
          <p:cNvSpPr>
            <a:spLocks noGrp="1"/>
          </p:cNvSpPr>
          <p:nvPr>
            <p:ph type="body" sz="quarter" idx="11"/>
          </p:nvPr>
        </p:nvSpPr>
        <p:spPr>
          <a:xfrm>
            <a:off x="553980" y="3883932"/>
            <a:ext cx="5505508" cy="1655309"/>
          </a:xfrm>
        </p:spPr>
        <p:txBody>
          <a:bodyPr/>
          <a:lstStyle/>
          <a:p>
            <a:r>
              <a:rPr lang="en-US" noProof="0" dirty="0"/>
              <a:t>Module 12</a:t>
            </a:r>
          </a:p>
          <a:p>
            <a:endParaRPr lang="en-US" noProof="0" dirty="0"/>
          </a:p>
        </p:txBody>
      </p:sp>
    </p:spTree>
    <p:extLst>
      <p:ext uri="{BB962C8B-B14F-4D97-AF65-F5344CB8AC3E}">
        <p14:creationId xmlns:p14="http://schemas.microsoft.com/office/powerpoint/2010/main" val="1932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45">
            <a:extLst>
              <a:ext uri="{FF2B5EF4-FFF2-40B4-BE49-F238E27FC236}">
                <a16:creationId xmlns:a16="http://schemas.microsoft.com/office/drawing/2014/main" id="{E3211F43-023A-746D-6DB6-2D0F5B71B217}"/>
              </a:ext>
            </a:extLst>
          </p:cNvPr>
          <p:cNvSpPr/>
          <p:nvPr/>
        </p:nvSpPr>
        <p:spPr>
          <a:xfrm rot="16200000">
            <a:off x="654685" y="3122802"/>
            <a:ext cx="2604963" cy="1982462"/>
          </a:xfrm>
          <a:prstGeom prst="triangle">
            <a:avLst/>
          </a:prstGeom>
          <a:gradFill>
            <a:gsLst>
              <a:gs pos="0">
                <a:schemeClr val="accent1"/>
              </a:gs>
              <a:gs pos="33000">
                <a:schemeClr val="accent1"/>
              </a:gs>
              <a:gs pos="70000">
                <a:srgbClr val="93C7C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251A2895-6E1D-04C4-FAEB-A8907985D214}"/>
              </a:ext>
            </a:extLst>
          </p:cNvPr>
          <p:cNvSpPr>
            <a:spLocks noGrp="1"/>
          </p:cNvSpPr>
          <p:nvPr>
            <p:ph type="title"/>
          </p:nvPr>
        </p:nvSpPr>
        <p:spPr/>
        <p:txBody>
          <a:bodyPr/>
          <a:lstStyle/>
          <a:p>
            <a:r>
              <a:rPr lang="en-US" noProof="0" dirty="0"/>
              <a:t>Testosterone and male obesity: </a:t>
            </a:r>
            <a:br>
              <a:rPr lang="en-US" noProof="0" dirty="0"/>
            </a:br>
            <a:r>
              <a:rPr lang="en-US" noProof="0" dirty="0"/>
              <a:t>A bidirectional relationship</a:t>
            </a:r>
          </a:p>
        </p:txBody>
      </p:sp>
      <p:sp>
        <p:nvSpPr>
          <p:cNvPr id="4" name="Text Placeholder 3">
            <a:extLst>
              <a:ext uri="{FF2B5EF4-FFF2-40B4-BE49-F238E27FC236}">
                <a16:creationId xmlns:a16="http://schemas.microsoft.com/office/drawing/2014/main" id="{26175534-E0BF-F2B8-9486-2A49EF3BCDAE}"/>
              </a:ext>
            </a:extLst>
          </p:cNvPr>
          <p:cNvSpPr>
            <a:spLocks noGrp="1"/>
          </p:cNvSpPr>
          <p:nvPr>
            <p:ph type="body" sz="quarter" idx="13"/>
          </p:nvPr>
        </p:nvSpPr>
        <p:spPr/>
        <p:txBody>
          <a:bodyPr/>
          <a:lstStyle/>
          <a:p>
            <a:pPr>
              <a:spcAft>
                <a:spcPts val="300"/>
              </a:spcAft>
            </a:pPr>
            <a:r>
              <a:rPr lang="en-US" noProof="0" dirty="0"/>
              <a:t>1. Kelly DM et al. J Endocrinol 2013;217:R25–R45; 2. Ma H et al. PLoS One 2024;19:e0294567; 3. Fui MNT et al. Asian J Androl 2014;16:223–231; 4. Koceva A et al. Int J Mol Sci 2024;25:7342. </a:t>
            </a:r>
          </a:p>
        </p:txBody>
      </p:sp>
      <p:sp>
        <p:nvSpPr>
          <p:cNvPr id="5" name="Slide Number Placeholder 4">
            <a:extLst>
              <a:ext uri="{FF2B5EF4-FFF2-40B4-BE49-F238E27FC236}">
                <a16:creationId xmlns:a16="http://schemas.microsoft.com/office/drawing/2014/main" id="{7DC05DC6-1E10-65AB-6A33-8E321E17BF18}"/>
              </a:ext>
            </a:extLst>
          </p:cNvPr>
          <p:cNvSpPr>
            <a:spLocks noGrp="1"/>
          </p:cNvSpPr>
          <p:nvPr>
            <p:ph type="sldNum" sz="quarter" idx="4"/>
          </p:nvPr>
        </p:nvSpPr>
        <p:spPr/>
        <p:txBody>
          <a:bodyPr/>
          <a:lstStyle/>
          <a:p>
            <a:fld id="{65CBDCE2-1F41-4B5E-8CD0-06DFFB2F8EFA}" type="slidenum">
              <a:rPr lang="en-US" noProof="0" smtClean="0"/>
              <a:pPr/>
              <a:t>10</a:t>
            </a:fld>
            <a:endParaRPr lang="en-US" noProof="0" dirty="0"/>
          </a:p>
        </p:txBody>
      </p:sp>
      <p:sp>
        <p:nvSpPr>
          <p:cNvPr id="16" name="TextBox 15">
            <a:extLst>
              <a:ext uri="{FF2B5EF4-FFF2-40B4-BE49-F238E27FC236}">
                <a16:creationId xmlns:a16="http://schemas.microsoft.com/office/drawing/2014/main" id="{2B353FFC-D88A-D1BA-9D80-BCBD4C62BF1D}"/>
              </a:ext>
            </a:extLst>
          </p:cNvPr>
          <p:cNvSpPr txBox="1"/>
          <p:nvPr/>
        </p:nvSpPr>
        <p:spPr>
          <a:xfrm>
            <a:off x="2780497" y="2413372"/>
            <a:ext cx="3615624" cy="390214"/>
          </a:xfrm>
          <a:prstGeom prst="roundRect">
            <a:avLst>
              <a:gd name="adj" fmla="val 50000"/>
            </a:avLst>
          </a:prstGeom>
          <a:solidFill>
            <a:schemeClr val="tx1"/>
          </a:solidFill>
        </p:spPr>
        <p:txBody>
          <a:bodyPr wrap="square" anchor="ctr">
            <a:noAutofit/>
          </a:bodyPr>
          <a:lstStyle/>
          <a:p>
            <a:pPr algn="ctr"/>
            <a:r>
              <a:rPr lang="en-US" b="1" noProof="0" dirty="0">
                <a:solidFill>
                  <a:schemeClr val="bg1"/>
                </a:solidFill>
                <a:latin typeface="Arial" panose="020B0604020202020204" pitchFamily="34" charset="0"/>
              </a:rPr>
              <a:t>Male obesity</a:t>
            </a:r>
            <a:r>
              <a:rPr lang="en-US" baseline="30000" noProof="0" dirty="0">
                <a:solidFill>
                  <a:schemeClr val="bg1"/>
                </a:solidFill>
                <a:latin typeface="Arial" panose="020B0604020202020204" pitchFamily="34" charset="0"/>
              </a:rPr>
              <a:t>1,2,4</a:t>
            </a:r>
            <a:endParaRPr lang="en-US" noProof="0" dirty="0">
              <a:solidFill>
                <a:schemeClr val="bg1"/>
              </a:solidFill>
              <a:latin typeface="Arial" panose="020B0604020202020204" pitchFamily="34" charset="0"/>
            </a:endParaRPr>
          </a:p>
        </p:txBody>
      </p:sp>
      <p:sp>
        <p:nvSpPr>
          <p:cNvPr id="17" name="TextBox 16">
            <a:extLst>
              <a:ext uri="{FF2B5EF4-FFF2-40B4-BE49-F238E27FC236}">
                <a16:creationId xmlns:a16="http://schemas.microsoft.com/office/drawing/2014/main" id="{53AF1A8B-F695-0546-C60D-FE3384EBD192}"/>
              </a:ext>
            </a:extLst>
          </p:cNvPr>
          <p:cNvSpPr txBox="1"/>
          <p:nvPr/>
        </p:nvSpPr>
        <p:spPr>
          <a:xfrm>
            <a:off x="6451401" y="3038702"/>
            <a:ext cx="2476500" cy="1491615"/>
          </a:xfrm>
          <a:prstGeom prst="roundRect">
            <a:avLst>
              <a:gd name="adj" fmla="val 2681"/>
            </a:avLst>
          </a:prstGeom>
          <a:noFill/>
          <a:ln>
            <a:solidFill>
              <a:schemeClr val="bg1">
                <a:lumMod val="85000"/>
              </a:schemeClr>
            </a:solidFill>
          </a:ln>
        </p:spPr>
        <p:txBody>
          <a:bodyPr wrap="square" lIns="548640" anchor="t">
            <a:spAutoFit/>
          </a:bodyPr>
          <a:lstStyle/>
          <a:p>
            <a:r>
              <a:rPr lang="en-US" b="1" noProof="0" dirty="0">
                <a:latin typeface="Arial" panose="020B0604020202020204" pitchFamily="34" charset="0"/>
              </a:rPr>
              <a:t>Increase</a:t>
            </a:r>
          </a:p>
          <a:p>
            <a:r>
              <a:rPr lang="en-US" noProof="0" dirty="0">
                <a:latin typeface="Arial" panose="020B0604020202020204" pitchFamily="34" charset="0"/>
              </a:rPr>
              <a:t>Fat deposition</a:t>
            </a:r>
          </a:p>
          <a:p>
            <a:r>
              <a:rPr lang="en-US" noProof="0" dirty="0">
                <a:latin typeface="Arial" panose="020B0604020202020204" pitchFamily="34" charset="0"/>
              </a:rPr>
              <a:t>Fat synthesis</a:t>
            </a:r>
          </a:p>
          <a:p>
            <a:r>
              <a:rPr lang="en-US" noProof="0" dirty="0">
                <a:latin typeface="Arial" panose="020B0604020202020204" pitchFamily="34" charset="0"/>
              </a:rPr>
              <a:t>Adipocyte proliferation</a:t>
            </a:r>
          </a:p>
        </p:txBody>
      </p:sp>
      <p:sp>
        <p:nvSpPr>
          <p:cNvPr id="19" name="TextBox 18">
            <a:extLst>
              <a:ext uri="{FF2B5EF4-FFF2-40B4-BE49-F238E27FC236}">
                <a16:creationId xmlns:a16="http://schemas.microsoft.com/office/drawing/2014/main" id="{8C6D1CC5-3D10-BEBC-456F-96D567876A08}"/>
              </a:ext>
            </a:extLst>
          </p:cNvPr>
          <p:cNvSpPr txBox="1"/>
          <p:nvPr/>
        </p:nvSpPr>
        <p:spPr>
          <a:xfrm>
            <a:off x="9075780" y="3036118"/>
            <a:ext cx="2476500" cy="1501167"/>
          </a:xfrm>
          <a:prstGeom prst="roundRect">
            <a:avLst>
              <a:gd name="adj" fmla="val 2664"/>
            </a:avLst>
          </a:prstGeom>
          <a:noFill/>
          <a:ln>
            <a:solidFill>
              <a:schemeClr val="bg1">
                <a:lumMod val="85000"/>
              </a:schemeClr>
            </a:solidFill>
          </a:ln>
        </p:spPr>
        <p:txBody>
          <a:bodyPr wrap="square" lIns="548640" anchor="t">
            <a:noAutofit/>
          </a:bodyPr>
          <a:lstStyle/>
          <a:p>
            <a:r>
              <a:rPr lang="en-US" b="1" noProof="0" dirty="0">
                <a:latin typeface="Arial" panose="020B0604020202020204" pitchFamily="34" charset="0"/>
              </a:rPr>
              <a:t>Decrease</a:t>
            </a:r>
          </a:p>
          <a:p>
            <a:r>
              <a:rPr lang="en-US" noProof="0" dirty="0">
                <a:latin typeface="Arial" panose="020B0604020202020204" pitchFamily="34" charset="0"/>
              </a:rPr>
              <a:t>Muscle cell mass</a:t>
            </a:r>
          </a:p>
          <a:p>
            <a:r>
              <a:rPr lang="en-US" noProof="0" dirty="0">
                <a:latin typeface="Arial" panose="020B0604020202020204" pitchFamily="34" charset="0"/>
              </a:rPr>
              <a:t>Metabolic rate</a:t>
            </a:r>
          </a:p>
        </p:txBody>
      </p:sp>
      <p:sp>
        <p:nvSpPr>
          <p:cNvPr id="23" name="TextBox 22">
            <a:extLst>
              <a:ext uri="{FF2B5EF4-FFF2-40B4-BE49-F238E27FC236}">
                <a16:creationId xmlns:a16="http://schemas.microsoft.com/office/drawing/2014/main" id="{16FA65D5-59BA-4075-BDA8-4E5E022AFB4A}"/>
              </a:ext>
            </a:extLst>
          </p:cNvPr>
          <p:cNvSpPr txBox="1"/>
          <p:nvPr/>
        </p:nvSpPr>
        <p:spPr>
          <a:xfrm>
            <a:off x="7771016" y="4841175"/>
            <a:ext cx="2476500" cy="1025922"/>
          </a:xfrm>
          <a:prstGeom prst="rect">
            <a:avLst/>
          </a:prstGeom>
          <a:noFill/>
        </p:spPr>
        <p:txBody>
          <a:bodyPr wrap="square">
            <a:spAutoFit/>
          </a:bodyPr>
          <a:lstStyle/>
          <a:p>
            <a:pPr algn="ctr">
              <a:spcAft>
                <a:spcPts val="400"/>
              </a:spcAft>
            </a:pPr>
            <a:r>
              <a:rPr lang="en-US" noProof="0" dirty="0">
                <a:latin typeface="Arial" panose="020B0604020202020204" pitchFamily="34" charset="0"/>
              </a:rPr>
              <a:t>Weight gain </a:t>
            </a:r>
          </a:p>
          <a:p>
            <a:pPr algn="ctr">
              <a:spcAft>
                <a:spcPts val="400"/>
              </a:spcAft>
            </a:pPr>
            <a:r>
              <a:rPr lang="en-US" noProof="0" dirty="0">
                <a:latin typeface="Arial" panose="020B0604020202020204" pitchFamily="34" charset="0"/>
              </a:rPr>
              <a:t>Increased body fat</a:t>
            </a:r>
          </a:p>
          <a:p>
            <a:pPr algn="ctr">
              <a:spcAft>
                <a:spcPts val="400"/>
              </a:spcAft>
            </a:pPr>
            <a:r>
              <a:rPr lang="en-US" noProof="0" dirty="0">
                <a:latin typeface="Arial" panose="020B0604020202020204" pitchFamily="34" charset="0"/>
              </a:rPr>
              <a:t>Obesity</a:t>
            </a:r>
          </a:p>
        </p:txBody>
      </p:sp>
      <p:sp>
        <p:nvSpPr>
          <p:cNvPr id="24" name="TextBox 23">
            <a:extLst>
              <a:ext uri="{FF2B5EF4-FFF2-40B4-BE49-F238E27FC236}">
                <a16:creationId xmlns:a16="http://schemas.microsoft.com/office/drawing/2014/main" id="{870E03BF-B853-7BA7-8802-83A6E6F026EA}"/>
              </a:ext>
            </a:extLst>
          </p:cNvPr>
          <p:cNvSpPr txBox="1"/>
          <p:nvPr/>
        </p:nvSpPr>
        <p:spPr>
          <a:xfrm>
            <a:off x="2697095" y="5308966"/>
            <a:ext cx="3781347" cy="584775"/>
          </a:xfrm>
          <a:prstGeom prst="rect">
            <a:avLst/>
          </a:prstGeom>
          <a:noFill/>
        </p:spPr>
        <p:txBody>
          <a:bodyPr wrap="square">
            <a:spAutoFit/>
          </a:bodyPr>
          <a:lstStyle/>
          <a:p>
            <a:pPr algn="ctr"/>
            <a:r>
              <a:rPr lang="en-US" sz="1600" b="1" noProof="0" dirty="0">
                <a:latin typeface="Arial" panose="020B0604020202020204" pitchFamily="34" charset="0"/>
              </a:rPr>
              <a:t>Impaired</a:t>
            </a:r>
            <a:r>
              <a:rPr lang="en-US" sz="1600" noProof="0" dirty="0">
                <a:latin typeface="Arial" panose="020B0604020202020204" pitchFamily="34" charset="0"/>
              </a:rPr>
              <a:t> testicular testosterone production (secondary hypogonadism)</a:t>
            </a:r>
          </a:p>
        </p:txBody>
      </p:sp>
      <p:sp>
        <p:nvSpPr>
          <p:cNvPr id="43" name="TextBox 42">
            <a:extLst>
              <a:ext uri="{FF2B5EF4-FFF2-40B4-BE49-F238E27FC236}">
                <a16:creationId xmlns:a16="http://schemas.microsoft.com/office/drawing/2014/main" id="{CAE55616-57F5-750F-9CA0-1CE5DEAF7F93}"/>
              </a:ext>
            </a:extLst>
          </p:cNvPr>
          <p:cNvSpPr txBox="1"/>
          <p:nvPr/>
        </p:nvSpPr>
        <p:spPr>
          <a:xfrm>
            <a:off x="3196237" y="2797024"/>
            <a:ext cx="2772005" cy="1077218"/>
          </a:xfrm>
          <a:prstGeom prst="rect">
            <a:avLst/>
          </a:prstGeom>
          <a:noFill/>
        </p:spPr>
        <p:txBody>
          <a:bodyPr wrap="square">
            <a:spAutoFit/>
          </a:bodyPr>
          <a:lstStyle/>
          <a:p>
            <a:pPr algn="ctr"/>
            <a:r>
              <a:rPr lang="en-US" sz="1600" b="1" i="0" u="none" strike="noStrike" baseline="0" noProof="0" dirty="0">
                <a:latin typeface="Arial" panose="020B0604020202020204" pitchFamily="34" charset="0"/>
              </a:rPr>
              <a:t>Elevated levels </a:t>
            </a:r>
            <a:r>
              <a:rPr lang="en-US" sz="1600" b="0" i="0" u="none" strike="noStrike" baseline="0" noProof="0" dirty="0">
                <a:latin typeface="Arial" panose="020B0604020202020204" pitchFamily="34" charset="0"/>
              </a:rPr>
              <a:t>of aromatase in </a:t>
            </a:r>
            <a:br>
              <a:rPr lang="en-US" sz="1600" b="0" i="0" u="none" strike="noStrike" baseline="0" noProof="0" dirty="0">
                <a:latin typeface="Arial" panose="020B0604020202020204" pitchFamily="34" charset="0"/>
              </a:rPr>
            </a:br>
            <a:r>
              <a:rPr lang="en-US" sz="1600" noProof="0" dirty="0">
                <a:latin typeface="Arial" panose="020B0604020202020204" pitchFamily="34" charset="0"/>
              </a:rPr>
              <a:t>adipocytes convert testosterone </a:t>
            </a:r>
            <a:r>
              <a:rPr lang="en-US" sz="1600" b="0" i="0" u="none" strike="noStrike" baseline="0" noProof="0" dirty="0">
                <a:latin typeface="Arial" panose="020B0604020202020204" pitchFamily="34" charset="0"/>
              </a:rPr>
              <a:t>to estradiol</a:t>
            </a:r>
            <a:endParaRPr lang="en-US" sz="1600" noProof="0" dirty="0">
              <a:latin typeface="Arial" panose="020B0604020202020204" pitchFamily="34" charset="0"/>
            </a:endParaRPr>
          </a:p>
        </p:txBody>
      </p:sp>
      <p:sp>
        <p:nvSpPr>
          <p:cNvPr id="44" name="TextBox 43">
            <a:extLst>
              <a:ext uri="{FF2B5EF4-FFF2-40B4-BE49-F238E27FC236}">
                <a16:creationId xmlns:a16="http://schemas.microsoft.com/office/drawing/2014/main" id="{5D35BC55-2373-9AF5-4C0E-546FB8DA7998}"/>
              </a:ext>
            </a:extLst>
          </p:cNvPr>
          <p:cNvSpPr txBox="1"/>
          <p:nvPr/>
        </p:nvSpPr>
        <p:spPr>
          <a:xfrm>
            <a:off x="2867998" y="4172992"/>
            <a:ext cx="3440623" cy="830997"/>
          </a:xfrm>
          <a:prstGeom prst="rect">
            <a:avLst/>
          </a:prstGeom>
          <a:noFill/>
        </p:spPr>
        <p:txBody>
          <a:bodyPr wrap="square">
            <a:spAutoFit/>
          </a:bodyPr>
          <a:lstStyle/>
          <a:p>
            <a:pPr algn="ctr"/>
            <a:r>
              <a:rPr lang="en-US" sz="1600" b="1" noProof="0" dirty="0">
                <a:latin typeface="Arial" panose="020B0604020202020204" pitchFamily="34" charset="0"/>
              </a:rPr>
              <a:t>Hypothalamus–pituitary–testicular dysregulation</a:t>
            </a:r>
            <a:r>
              <a:rPr lang="en-US" sz="1600" noProof="0" dirty="0">
                <a:latin typeface="Arial" panose="020B0604020202020204" pitchFamily="34" charset="0"/>
              </a:rPr>
              <a:t>:</a:t>
            </a:r>
          </a:p>
          <a:p>
            <a:pPr algn="ctr"/>
            <a:r>
              <a:rPr lang="en-US" sz="1600" noProof="0" dirty="0">
                <a:latin typeface="Arial" panose="020B0604020202020204" pitchFamily="34" charset="0"/>
              </a:rPr>
              <a:t>Gonadotropin reduction</a:t>
            </a:r>
          </a:p>
        </p:txBody>
      </p:sp>
      <p:sp>
        <p:nvSpPr>
          <p:cNvPr id="11" name="Rectangle: Rounded Corners 10">
            <a:extLst>
              <a:ext uri="{FF2B5EF4-FFF2-40B4-BE49-F238E27FC236}">
                <a16:creationId xmlns:a16="http://schemas.microsoft.com/office/drawing/2014/main" id="{58508BB5-8556-87B3-A255-61FEE9201863}"/>
              </a:ext>
            </a:extLst>
          </p:cNvPr>
          <p:cNvSpPr/>
          <p:nvPr/>
        </p:nvSpPr>
        <p:spPr>
          <a:xfrm>
            <a:off x="280219" y="1637017"/>
            <a:ext cx="11636478" cy="6687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b="1" noProof="0" dirty="0">
                <a:latin typeface="Arial" panose="020B0604020202020204" pitchFamily="34" charset="0"/>
              </a:rPr>
              <a:t>Testosterone acts as a metabolic hormone influencing body fat composition and muscle mass in men</a:t>
            </a:r>
            <a:r>
              <a:rPr lang="en-US" baseline="30000" noProof="0" dirty="0">
                <a:latin typeface="Arial" panose="020B0604020202020204" pitchFamily="34" charset="0"/>
              </a:rPr>
              <a:t>1,2</a:t>
            </a:r>
            <a:r>
              <a:rPr lang="en-US" b="1" baseline="30000" noProof="0" dirty="0">
                <a:latin typeface="Arial" panose="020B0604020202020204" pitchFamily="34" charset="0"/>
              </a:rPr>
              <a:t> </a:t>
            </a:r>
            <a:r>
              <a:rPr lang="en-US" b="1" noProof="0" dirty="0">
                <a:latin typeface="Arial" panose="020B0604020202020204" pitchFamily="34" charset="0"/>
              </a:rPr>
              <a:t>Men with obesity exhibit low levels of testosterone – secondary hypogonadism</a:t>
            </a:r>
            <a:r>
              <a:rPr lang="en-US" baseline="30000" noProof="0" dirty="0">
                <a:latin typeface="Arial" panose="020B0604020202020204" pitchFamily="34" charset="0"/>
              </a:rPr>
              <a:t>3</a:t>
            </a:r>
            <a:endParaRPr lang="en-US" noProof="0" dirty="0">
              <a:latin typeface="Arial" panose="020B0604020202020204" pitchFamily="34" charset="0"/>
            </a:endParaRPr>
          </a:p>
        </p:txBody>
      </p:sp>
      <p:grpSp>
        <p:nvGrpSpPr>
          <p:cNvPr id="12" name="Group 11">
            <a:extLst>
              <a:ext uri="{FF2B5EF4-FFF2-40B4-BE49-F238E27FC236}">
                <a16:creationId xmlns:a16="http://schemas.microsoft.com/office/drawing/2014/main" id="{79506EC9-B3D6-02EC-1DCF-27BA809F6F99}"/>
              </a:ext>
            </a:extLst>
          </p:cNvPr>
          <p:cNvGrpSpPr/>
          <p:nvPr/>
        </p:nvGrpSpPr>
        <p:grpSpPr>
          <a:xfrm rot="5400000">
            <a:off x="4401815" y="5015950"/>
            <a:ext cx="372988" cy="311540"/>
            <a:chOff x="3066241" y="2824634"/>
            <a:chExt cx="473093" cy="395156"/>
          </a:xfrm>
        </p:grpSpPr>
        <p:sp>
          <p:nvSpPr>
            <p:cNvPr id="13" name="Isosceles Triangle 12">
              <a:extLst>
                <a:ext uri="{FF2B5EF4-FFF2-40B4-BE49-F238E27FC236}">
                  <a16:creationId xmlns:a16="http://schemas.microsoft.com/office/drawing/2014/main" id="{058BD8EA-8E67-A12C-A58F-5AAB9E0B48F5}"/>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4" name="Isosceles Triangle 13">
              <a:extLst>
                <a:ext uri="{FF2B5EF4-FFF2-40B4-BE49-F238E27FC236}">
                  <a16:creationId xmlns:a16="http://schemas.microsoft.com/office/drawing/2014/main" id="{23CB4A0A-19DD-CA0B-A9FF-DC3D3C09FD53}"/>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grpSp>
        <p:nvGrpSpPr>
          <p:cNvPr id="22" name="Group 21">
            <a:extLst>
              <a:ext uri="{FF2B5EF4-FFF2-40B4-BE49-F238E27FC236}">
                <a16:creationId xmlns:a16="http://schemas.microsoft.com/office/drawing/2014/main" id="{93EFD68D-9448-DB8F-3B73-9ABE28501AE5}"/>
              </a:ext>
            </a:extLst>
          </p:cNvPr>
          <p:cNvGrpSpPr/>
          <p:nvPr/>
        </p:nvGrpSpPr>
        <p:grpSpPr>
          <a:xfrm rot="5400000">
            <a:off x="8815025" y="4515199"/>
            <a:ext cx="372988" cy="311540"/>
            <a:chOff x="3066241" y="2824634"/>
            <a:chExt cx="473093" cy="395156"/>
          </a:xfrm>
        </p:grpSpPr>
        <p:sp>
          <p:nvSpPr>
            <p:cNvPr id="25" name="Isosceles Triangle 24">
              <a:extLst>
                <a:ext uri="{FF2B5EF4-FFF2-40B4-BE49-F238E27FC236}">
                  <a16:creationId xmlns:a16="http://schemas.microsoft.com/office/drawing/2014/main" id="{FCB88CAC-831E-1D0B-7DC5-DE0A70A8B9FC}"/>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6" name="Isosceles Triangle 25">
              <a:extLst>
                <a:ext uri="{FF2B5EF4-FFF2-40B4-BE49-F238E27FC236}">
                  <a16:creationId xmlns:a16="http://schemas.microsoft.com/office/drawing/2014/main" id="{1051AFC4-4C63-8D29-CCD6-46AC850B4BB1}"/>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sp>
        <p:nvSpPr>
          <p:cNvPr id="27" name="TextBox 26">
            <a:extLst>
              <a:ext uri="{FF2B5EF4-FFF2-40B4-BE49-F238E27FC236}">
                <a16:creationId xmlns:a16="http://schemas.microsoft.com/office/drawing/2014/main" id="{FDEEEFDC-1498-0F31-3E07-344F1E882D1B}"/>
              </a:ext>
            </a:extLst>
          </p:cNvPr>
          <p:cNvSpPr txBox="1"/>
          <p:nvPr/>
        </p:nvSpPr>
        <p:spPr>
          <a:xfrm>
            <a:off x="6693026" y="2413372"/>
            <a:ext cx="4620379" cy="390214"/>
          </a:xfrm>
          <a:prstGeom prst="roundRect">
            <a:avLst>
              <a:gd name="adj" fmla="val 50000"/>
            </a:avLst>
          </a:prstGeom>
          <a:solidFill>
            <a:schemeClr val="tx1"/>
          </a:solidFill>
        </p:spPr>
        <p:txBody>
          <a:bodyPr wrap="square" anchor="ctr">
            <a:noAutofit/>
          </a:bodyPr>
          <a:lstStyle/>
          <a:p>
            <a:pPr algn="ctr"/>
            <a:r>
              <a:rPr lang="en-US" b="1" noProof="0" dirty="0">
                <a:solidFill>
                  <a:schemeClr val="bg1"/>
                </a:solidFill>
                <a:latin typeface="Arial" panose="020B0604020202020204" pitchFamily="34" charset="0"/>
              </a:rPr>
              <a:t>Testosterone deficiency in men</a:t>
            </a:r>
            <a:r>
              <a:rPr lang="en-US" baseline="30000" noProof="0" dirty="0">
                <a:solidFill>
                  <a:schemeClr val="bg1"/>
                </a:solidFill>
                <a:latin typeface="Arial" panose="020B0604020202020204" pitchFamily="34" charset="0"/>
              </a:rPr>
              <a:t>2</a:t>
            </a:r>
            <a:r>
              <a:rPr lang="en-US" b="1" noProof="0" dirty="0">
                <a:solidFill>
                  <a:schemeClr val="bg1"/>
                </a:solidFill>
                <a:latin typeface="Arial" panose="020B0604020202020204" pitchFamily="34" charset="0"/>
              </a:rPr>
              <a:t> </a:t>
            </a:r>
          </a:p>
        </p:txBody>
      </p:sp>
      <p:sp>
        <p:nvSpPr>
          <p:cNvPr id="28" name="Oval 27">
            <a:extLst>
              <a:ext uri="{FF2B5EF4-FFF2-40B4-BE49-F238E27FC236}">
                <a16:creationId xmlns:a16="http://schemas.microsoft.com/office/drawing/2014/main" id="{045F15E3-C515-0D33-7DB7-AE583D2461B6}"/>
              </a:ext>
            </a:extLst>
          </p:cNvPr>
          <p:cNvSpPr/>
          <p:nvPr/>
        </p:nvSpPr>
        <p:spPr>
          <a:xfrm>
            <a:off x="608220" y="3396331"/>
            <a:ext cx="1388126" cy="13881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42" name="Graphic 41">
            <a:extLst>
              <a:ext uri="{FF2B5EF4-FFF2-40B4-BE49-F238E27FC236}">
                <a16:creationId xmlns:a16="http://schemas.microsoft.com/office/drawing/2014/main" id="{45FA3FB4-7B48-E413-7C9F-1AB39CAB01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5059" y="3556366"/>
            <a:ext cx="634448" cy="1068058"/>
          </a:xfrm>
          <a:prstGeom prst="rect">
            <a:avLst/>
          </a:prstGeom>
        </p:spPr>
      </p:pic>
      <p:grpSp>
        <p:nvGrpSpPr>
          <p:cNvPr id="47" name="Group 46">
            <a:extLst>
              <a:ext uri="{FF2B5EF4-FFF2-40B4-BE49-F238E27FC236}">
                <a16:creationId xmlns:a16="http://schemas.microsoft.com/office/drawing/2014/main" id="{36FD7586-40F0-42C3-B799-8402B00E9064}"/>
              </a:ext>
            </a:extLst>
          </p:cNvPr>
          <p:cNvGrpSpPr/>
          <p:nvPr/>
        </p:nvGrpSpPr>
        <p:grpSpPr>
          <a:xfrm rot="5400000">
            <a:off x="4401815" y="3862749"/>
            <a:ext cx="372988" cy="311540"/>
            <a:chOff x="3066241" y="2824634"/>
            <a:chExt cx="473093" cy="395156"/>
          </a:xfrm>
        </p:grpSpPr>
        <p:sp>
          <p:nvSpPr>
            <p:cNvPr id="48" name="Isosceles Triangle 47">
              <a:extLst>
                <a:ext uri="{FF2B5EF4-FFF2-40B4-BE49-F238E27FC236}">
                  <a16:creationId xmlns:a16="http://schemas.microsoft.com/office/drawing/2014/main" id="{4EB0A718-5554-442B-3B0F-AB50706C6C1A}"/>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9" name="Isosceles Triangle 48">
              <a:extLst>
                <a:ext uri="{FF2B5EF4-FFF2-40B4-BE49-F238E27FC236}">
                  <a16:creationId xmlns:a16="http://schemas.microsoft.com/office/drawing/2014/main" id="{E0D5ABDA-40CD-2EDB-5810-9F1FC139CD54}"/>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sp>
        <p:nvSpPr>
          <p:cNvPr id="50" name="Oval 49">
            <a:extLst>
              <a:ext uri="{FF2B5EF4-FFF2-40B4-BE49-F238E27FC236}">
                <a16:creationId xmlns:a16="http://schemas.microsoft.com/office/drawing/2014/main" id="{C61FB245-C091-18BC-3A61-5EE0449410BC}"/>
              </a:ext>
            </a:extLst>
          </p:cNvPr>
          <p:cNvSpPr/>
          <p:nvPr/>
        </p:nvSpPr>
        <p:spPr>
          <a:xfrm>
            <a:off x="2798266" y="2879160"/>
            <a:ext cx="753046" cy="753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nvGrpSpPr>
          <p:cNvPr id="29" name="Group 28">
            <a:extLst>
              <a:ext uri="{FF2B5EF4-FFF2-40B4-BE49-F238E27FC236}">
                <a16:creationId xmlns:a16="http://schemas.microsoft.com/office/drawing/2014/main" id="{F96AABBC-50E3-2DED-5605-746BBF791EA3}"/>
              </a:ext>
            </a:extLst>
          </p:cNvPr>
          <p:cNvGrpSpPr>
            <a:grpSpLocks noChangeAspect="1"/>
          </p:cNvGrpSpPr>
          <p:nvPr/>
        </p:nvGrpSpPr>
        <p:grpSpPr>
          <a:xfrm>
            <a:off x="2891309" y="2963571"/>
            <a:ext cx="579314" cy="565442"/>
            <a:chOff x="6653881" y="3494653"/>
            <a:chExt cx="572918" cy="559200"/>
          </a:xfrm>
          <a:solidFill>
            <a:schemeClr val="accent1"/>
          </a:solidFill>
        </p:grpSpPr>
        <p:sp>
          <p:nvSpPr>
            <p:cNvPr id="30" name="Freeform 30">
              <a:extLst>
                <a:ext uri="{FF2B5EF4-FFF2-40B4-BE49-F238E27FC236}">
                  <a16:creationId xmlns:a16="http://schemas.microsoft.com/office/drawing/2014/main" id="{CF894E85-2ABA-986E-2A3A-D5AAA282C6AD}"/>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1" name="Freeform 31">
              <a:extLst>
                <a:ext uri="{FF2B5EF4-FFF2-40B4-BE49-F238E27FC236}">
                  <a16:creationId xmlns:a16="http://schemas.microsoft.com/office/drawing/2014/main" id="{2AA6436D-01F6-8EBF-2DBF-91BE5525A27D}"/>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2" name="Freeform 32">
              <a:extLst>
                <a:ext uri="{FF2B5EF4-FFF2-40B4-BE49-F238E27FC236}">
                  <a16:creationId xmlns:a16="http://schemas.microsoft.com/office/drawing/2014/main" id="{D3A04CBE-4CC0-9F7C-F983-D1E9984E45B2}"/>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3" name="Freeform 33">
              <a:extLst>
                <a:ext uri="{FF2B5EF4-FFF2-40B4-BE49-F238E27FC236}">
                  <a16:creationId xmlns:a16="http://schemas.microsoft.com/office/drawing/2014/main" id="{979B1348-7BE4-9B12-0B99-59837D50321C}"/>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4" name="Freeform 34">
              <a:extLst>
                <a:ext uri="{FF2B5EF4-FFF2-40B4-BE49-F238E27FC236}">
                  <a16:creationId xmlns:a16="http://schemas.microsoft.com/office/drawing/2014/main" id="{FBD1B821-3A7D-CD71-8B81-B95E02A45800}"/>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5" name="Freeform 35">
              <a:extLst>
                <a:ext uri="{FF2B5EF4-FFF2-40B4-BE49-F238E27FC236}">
                  <a16:creationId xmlns:a16="http://schemas.microsoft.com/office/drawing/2014/main" id="{21E7C095-9709-B593-6124-840EF5830355}"/>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6" name="Freeform 36">
              <a:extLst>
                <a:ext uri="{FF2B5EF4-FFF2-40B4-BE49-F238E27FC236}">
                  <a16:creationId xmlns:a16="http://schemas.microsoft.com/office/drawing/2014/main" id="{258AA00A-359F-60D6-A484-5198E58041EC}"/>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7" name="Freeform 37">
              <a:extLst>
                <a:ext uri="{FF2B5EF4-FFF2-40B4-BE49-F238E27FC236}">
                  <a16:creationId xmlns:a16="http://schemas.microsoft.com/office/drawing/2014/main" id="{6979CBAE-0E95-9956-E551-66BB5F85EC64}"/>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8" name="Freeform 38">
              <a:extLst>
                <a:ext uri="{FF2B5EF4-FFF2-40B4-BE49-F238E27FC236}">
                  <a16:creationId xmlns:a16="http://schemas.microsoft.com/office/drawing/2014/main" id="{787C28DC-3CB6-2A3A-C601-0B006AC21087}"/>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39" name="Freeform 39">
              <a:extLst>
                <a:ext uri="{FF2B5EF4-FFF2-40B4-BE49-F238E27FC236}">
                  <a16:creationId xmlns:a16="http://schemas.microsoft.com/office/drawing/2014/main" id="{12B23ADC-48EF-F453-7326-9A4425A12CA2}"/>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40" name="Freeform 40">
              <a:extLst>
                <a:ext uri="{FF2B5EF4-FFF2-40B4-BE49-F238E27FC236}">
                  <a16:creationId xmlns:a16="http://schemas.microsoft.com/office/drawing/2014/main" id="{456F49BF-5441-C81F-AAAB-A3FC0C8E787C}"/>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41" name="Freeform 41">
              <a:extLst>
                <a:ext uri="{FF2B5EF4-FFF2-40B4-BE49-F238E27FC236}">
                  <a16:creationId xmlns:a16="http://schemas.microsoft.com/office/drawing/2014/main" id="{810BE38C-E608-7274-CF6B-6D4B7FF8DD43}"/>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grpSp>
      <p:pic>
        <p:nvPicPr>
          <p:cNvPr id="55" name="Graphic 54">
            <a:extLst>
              <a:ext uri="{FF2B5EF4-FFF2-40B4-BE49-F238E27FC236}">
                <a16:creationId xmlns:a16="http://schemas.microsoft.com/office/drawing/2014/main" id="{77D19875-58F9-32D8-A150-6AAFFE1B07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97176" y="3416122"/>
            <a:ext cx="706298" cy="706298"/>
          </a:xfrm>
          <a:prstGeom prst="rect">
            <a:avLst/>
          </a:prstGeom>
        </p:spPr>
      </p:pic>
      <p:pic>
        <p:nvPicPr>
          <p:cNvPr id="56" name="Graphic 55">
            <a:extLst>
              <a:ext uri="{FF2B5EF4-FFF2-40B4-BE49-F238E27FC236}">
                <a16:creationId xmlns:a16="http://schemas.microsoft.com/office/drawing/2014/main" id="{411060D8-CAE5-88CB-ADD4-27B2F232D1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a:off x="9003216" y="3416122"/>
            <a:ext cx="706298" cy="706298"/>
          </a:xfrm>
          <a:prstGeom prst="rect">
            <a:avLst/>
          </a:prstGeom>
        </p:spPr>
      </p:pic>
    </p:spTree>
    <p:extLst>
      <p:ext uri="{BB962C8B-B14F-4D97-AF65-F5344CB8AC3E}">
        <p14:creationId xmlns:p14="http://schemas.microsoft.com/office/powerpoint/2010/main" val="235133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EC86C-BCA5-FB61-6CDB-9180A4518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CFAC1-0259-CD2F-F354-1C300EE76D41}"/>
              </a:ext>
            </a:extLst>
          </p:cNvPr>
          <p:cNvSpPr>
            <a:spLocks noGrp="1"/>
          </p:cNvSpPr>
          <p:nvPr>
            <p:ph type="title"/>
          </p:nvPr>
        </p:nvSpPr>
        <p:spPr/>
        <p:txBody>
          <a:bodyPr/>
          <a:lstStyle/>
          <a:p>
            <a:r>
              <a:rPr lang="en-US" noProof="0" dirty="0"/>
              <a:t>Sex-specific hormones and female pattern weight gain</a:t>
            </a:r>
          </a:p>
        </p:txBody>
      </p:sp>
      <p:sp>
        <p:nvSpPr>
          <p:cNvPr id="4" name="Text Placeholder 3">
            <a:extLst>
              <a:ext uri="{FF2B5EF4-FFF2-40B4-BE49-F238E27FC236}">
                <a16:creationId xmlns:a16="http://schemas.microsoft.com/office/drawing/2014/main" id="{715CED5D-9273-FED9-41FE-B10AF473E018}"/>
              </a:ext>
            </a:extLst>
          </p:cNvPr>
          <p:cNvSpPr>
            <a:spLocks noGrp="1"/>
          </p:cNvSpPr>
          <p:nvPr>
            <p:ph type="body" sz="quarter" idx="13"/>
          </p:nvPr>
        </p:nvSpPr>
        <p:spPr/>
        <p:txBody>
          <a:bodyPr/>
          <a:lstStyle/>
          <a:p>
            <a:pPr>
              <a:spcAft>
                <a:spcPts val="300"/>
              </a:spcAft>
            </a:pPr>
            <a:r>
              <a:rPr lang="en-US" noProof="0" dirty="0">
                <a:solidFill>
                  <a:schemeClr val="tx1"/>
                </a:solidFill>
              </a:rPr>
              <a:t>1</a:t>
            </a:r>
            <a:r>
              <a:rPr lang="en-US" noProof="0" dirty="0"/>
              <a:t>. Ayesh H et al. Circ Res 2025;136:594–605; 2 Steiner BM et al. Front Endocrinol 2022;13:889923; 3.Gilmore LA et al. Semin Perinatol 2015;39:296–303; 4. Hurtado MD et al. Curr Obes Rep 2024;13:352–363.</a:t>
            </a:r>
          </a:p>
        </p:txBody>
      </p:sp>
      <p:sp>
        <p:nvSpPr>
          <p:cNvPr id="5" name="Slide Number Placeholder 4">
            <a:extLst>
              <a:ext uri="{FF2B5EF4-FFF2-40B4-BE49-F238E27FC236}">
                <a16:creationId xmlns:a16="http://schemas.microsoft.com/office/drawing/2014/main" id="{73AE4CC2-667B-6181-0F0D-C5C8276D27C1}"/>
              </a:ext>
            </a:extLst>
          </p:cNvPr>
          <p:cNvSpPr>
            <a:spLocks noGrp="1"/>
          </p:cNvSpPr>
          <p:nvPr>
            <p:ph type="sldNum" sz="quarter" idx="4"/>
          </p:nvPr>
        </p:nvSpPr>
        <p:spPr/>
        <p:txBody>
          <a:bodyPr/>
          <a:lstStyle/>
          <a:p>
            <a:fld id="{65CBDCE2-1F41-4B5E-8CD0-06DFFB2F8EFA}" type="slidenum">
              <a:rPr lang="en-US" noProof="0" smtClean="0"/>
              <a:pPr/>
              <a:t>11</a:t>
            </a:fld>
            <a:endParaRPr lang="en-US" noProof="0" dirty="0"/>
          </a:p>
        </p:txBody>
      </p:sp>
      <p:sp>
        <p:nvSpPr>
          <p:cNvPr id="24" name="TextBox 23">
            <a:extLst>
              <a:ext uri="{FF2B5EF4-FFF2-40B4-BE49-F238E27FC236}">
                <a16:creationId xmlns:a16="http://schemas.microsoft.com/office/drawing/2014/main" id="{2AD0A79A-D70F-9A67-D5D2-2AC675DB1A11}"/>
              </a:ext>
            </a:extLst>
          </p:cNvPr>
          <p:cNvSpPr txBox="1"/>
          <p:nvPr/>
        </p:nvSpPr>
        <p:spPr>
          <a:xfrm>
            <a:off x="2523892" y="3378034"/>
            <a:ext cx="2782233" cy="954107"/>
          </a:xfrm>
          <a:prstGeom prst="rect">
            <a:avLst/>
          </a:prstGeom>
          <a:noFill/>
        </p:spPr>
        <p:txBody>
          <a:bodyPr wrap="square">
            <a:spAutoFit/>
          </a:bodyPr>
          <a:lstStyle/>
          <a:p>
            <a:pPr>
              <a:spcAft>
                <a:spcPts val="400"/>
              </a:spcAft>
            </a:pPr>
            <a:r>
              <a:rPr lang="en-US" sz="1400" noProof="0" dirty="0">
                <a:solidFill>
                  <a:schemeClr val="tx1"/>
                </a:solidFill>
                <a:latin typeface="Arial" panose="020B0604020202020204" pitchFamily="34" charset="0"/>
              </a:rPr>
              <a:t>High estrogen levels fosters subcutaneous fat </a:t>
            </a:r>
            <a:br>
              <a:rPr lang="en-US" sz="1400" noProof="0" dirty="0">
                <a:solidFill>
                  <a:schemeClr val="tx1"/>
                </a:solidFill>
                <a:latin typeface="Arial" panose="020B0604020202020204" pitchFamily="34" charset="0"/>
              </a:rPr>
            </a:br>
            <a:r>
              <a:rPr lang="en-US" sz="1400" noProof="0" dirty="0">
                <a:solidFill>
                  <a:schemeClr val="tx1"/>
                </a:solidFill>
                <a:latin typeface="Arial" panose="020B0604020202020204" pitchFamily="34" charset="0"/>
              </a:rPr>
              <a:t>accumulation on </a:t>
            </a:r>
            <a:br>
              <a:rPr lang="en-US" sz="1400" noProof="0" dirty="0">
                <a:solidFill>
                  <a:schemeClr val="tx1"/>
                </a:solidFill>
                <a:latin typeface="Arial" panose="020B0604020202020204" pitchFamily="34" charset="0"/>
              </a:rPr>
            </a:br>
            <a:r>
              <a:rPr lang="en-US" sz="1400" noProof="0" dirty="0">
                <a:solidFill>
                  <a:schemeClr val="tx1"/>
                </a:solidFill>
                <a:latin typeface="Arial" panose="020B0604020202020204" pitchFamily="34" charset="0"/>
              </a:rPr>
              <a:t>hips and thighs</a:t>
            </a:r>
            <a:r>
              <a:rPr lang="en-US" sz="1400" baseline="30000" noProof="0" dirty="0">
                <a:solidFill>
                  <a:schemeClr val="tx1"/>
                </a:solidFill>
                <a:latin typeface="Arial" panose="020B0604020202020204" pitchFamily="34" charset="0"/>
              </a:rPr>
              <a:t>1,2</a:t>
            </a:r>
          </a:p>
        </p:txBody>
      </p:sp>
      <p:sp>
        <p:nvSpPr>
          <p:cNvPr id="31" name="TextBox 30">
            <a:extLst>
              <a:ext uri="{FF2B5EF4-FFF2-40B4-BE49-F238E27FC236}">
                <a16:creationId xmlns:a16="http://schemas.microsoft.com/office/drawing/2014/main" id="{CC868AEA-57DD-A1F0-2D4A-D32FC3A4B3D9}"/>
              </a:ext>
            </a:extLst>
          </p:cNvPr>
          <p:cNvSpPr txBox="1"/>
          <p:nvPr/>
        </p:nvSpPr>
        <p:spPr>
          <a:xfrm>
            <a:off x="5552317" y="3378034"/>
            <a:ext cx="2682431" cy="1169551"/>
          </a:xfrm>
          <a:prstGeom prst="rect">
            <a:avLst/>
          </a:prstGeom>
          <a:noFill/>
        </p:spPr>
        <p:txBody>
          <a:bodyPr wrap="square">
            <a:spAutoFit/>
          </a:bodyPr>
          <a:lstStyle/>
          <a:p>
            <a:pPr>
              <a:spcAft>
                <a:spcPts val="400"/>
              </a:spcAft>
            </a:pPr>
            <a:r>
              <a:rPr lang="en-US" sz="1400" noProof="0" dirty="0">
                <a:solidFill>
                  <a:schemeClr val="tx1"/>
                </a:solidFill>
                <a:latin typeface="Arial" panose="020B0604020202020204" pitchFamily="34" charset="0"/>
              </a:rPr>
              <a:t>Hormonal, behavioral, and metabolic changes during pregnancy influence </a:t>
            </a:r>
            <a:r>
              <a:rPr lang="en-US" sz="1400" dirty="0"/>
              <a:t>gestational weight gain</a:t>
            </a:r>
            <a:r>
              <a:rPr lang="en-US" sz="1400" noProof="0" dirty="0">
                <a:solidFill>
                  <a:schemeClr val="tx1"/>
                </a:solidFill>
                <a:latin typeface="Arial" panose="020B0604020202020204" pitchFamily="34" charset="0"/>
              </a:rPr>
              <a:t> and </a:t>
            </a:r>
            <a:r>
              <a:rPr lang="en-US" sz="1400" dirty="0"/>
              <a:t>postpartum weight retention</a:t>
            </a:r>
            <a:r>
              <a:rPr lang="en-US" sz="1400" baseline="30000" noProof="0" dirty="0">
                <a:solidFill>
                  <a:schemeClr val="tx1"/>
                </a:solidFill>
                <a:latin typeface="Arial" panose="020B0604020202020204" pitchFamily="34" charset="0"/>
              </a:rPr>
              <a:t>3</a:t>
            </a:r>
          </a:p>
        </p:txBody>
      </p:sp>
      <p:sp>
        <p:nvSpPr>
          <p:cNvPr id="37" name="TextBox 36">
            <a:extLst>
              <a:ext uri="{FF2B5EF4-FFF2-40B4-BE49-F238E27FC236}">
                <a16:creationId xmlns:a16="http://schemas.microsoft.com/office/drawing/2014/main" id="{AA78F9E0-E5AD-589C-9C07-A47ADDED0DE7}"/>
              </a:ext>
            </a:extLst>
          </p:cNvPr>
          <p:cNvSpPr txBox="1"/>
          <p:nvPr/>
        </p:nvSpPr>
        <p:spPr>
          <a:xfrm>
            <a:off x="9099195" y="3378034"/>
            <a:ext cx="3045694" cy="954107"/>
          </a:xfrm>
          <a:prstGeom prst="rect">
            <a:avLst/>
          </a:prstGeom>
          <a:noFill/>
        </p:spPr>
        <p:txBody>
          <a:bodyPr wrap="square">
            <a:spAutoFit/>
          </a:bodyPr>
          <a:lstStyle/>
          <a:p>
            <a:pPr>
              <a:spcAft>
                <a:spcPts val="400"/>
              </a:spcAft>
            </a:pPr>
            <a:r>
              <a:rPr lang="en-US" sz="1400" noProof="0" dirty="0">
                <a:solidFill>
                  <a:schemeClr val="tx1"/>
                </a:solidFill>
                <a:latin typeface="Arial" panose="020B0604020202020204" pitchFamily="34" charset="0"/>
              </a:rPr>
              <a:t>Decline in estrogen leads to </a:t>
            </a:r>
            <a:br>
              <a:rPr lang="en-US" sz="1400" noProof="0" dirty="0">
                <a:solidFill>
                  <a:schemeClr val="tx1"/>
                </a:solidFill>
                <a:latin typeface="Arial" panose="020B0604020202020204" pitchFamily="34" charset="0"/>
              </a:rPr>
            </a:br>
            <a:r>
              <a:rPr lang="en-US" sz="1400" noProof="0" dirty="0">
                <a:latin typeface="Arial" panose="020B0604020202020204" pitchFamily="34" charset="0"/>
              </a:rPr>
              <a:t>decrease in muscle mass</a:t>
            </a:r>
            <a:r>
              <a:rPr lang="en-US" sz="1400" noProof="0" dirty="0">
                <a:solidFill>
                  <a:schemeClr val="tx1"/>
                </a:solidFill>
                <a:latin typeface="Arial" panose="020B0604020202020204" pitchFamily="34" charset="0"/>
              </a:rPr>
              <a:t> </a:t>
            </a:r>
            <a:r>
              <a:rPr lang="en-US" sz="1400" noProof="0" dirty="0">
                <a:latin typeface="Arial" panose="020B0604020202020204" pitchFamily="34" charset="0"/>
              </a:rPr>
              <a:t>and </a:t>
            </a:r>
            <a:r>
              <a:rPr lang="en-US" sz="1400" noProof="0" dirty="0">
                <a:solidFill>
                  <a:schemeClr val="tx1"/>
                </a:solidFill>
                <a:latin typeface="Arial" panose="020B0604020202020204" pitchFamily="34" charset="0"/>
              </a:rPr>
              <a:t>increase in abdominal/</a:t>
            </a:r>
            <a:br>
              <a:rPr lang="en-US" sz="1400" noProof="0" dirty="0">
                <a:solidFill>
                  <a:schemeClr val="tx1"/>
                </a:solidFill>
                <a:latin typeface="Arial" panose="020B0604020202020204" pitchFamily="34" charset="0"/>
              </a:rPr>
            </a:br>
            <a:r>
              <a:rPr lang="en-US" sz="1400" noProof="0" dirty="0">
                <a:solidFill>
                  <a:schemeClr val="tx1"/>
                </a:solidFill>
                <a:latin typeface="Arial" panose="020B0604020202020204" pitchFamily="34" charset="0"/>
              </a:rPr>
              <a:t>visceral fat</a:t>
            </a:r>
            <a:r>
              <a:rPr lang="en-US" sz="1400" baseline="30000" noProof="0" dirty="0">
                <a:solidFill>
                  <a:schemeClr val="tx1"/>
                </a:solidFill>
                <a:latin typeface="Arial" panose="020B0604020202020204" pitchFamily="34" charset="0"/>
              </a:rPr>
              <a:t>1,2,4</a:t>
            </a:r>
          </a:p>
        </p:txBody>
      </p:sp>
      <p:pic>
        <p:nvPicPr>
          <p:cNvPr id="7" name="Graphic 6">
            <a:extLst>
              <a:ext uri="{FF2B5EF4-FFF2-40B4-BE49-F238E27FC236}">
                <a16:creationId xmlns:a16="http://schemas.microsoft.com/office/drawing/2014/main" id="{23ECA0C7-D6F7-FA29-B499-9644B7F9EE2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24665" y="3107312"/>
            <a:ext cx="636498" cy="1746020"/>
          </a:xfrm>
          <a:prstGeom prst="rect">
            <a:avLst/>
          </a:prstGeom>
        </p:spPr>
      </p:pic>
      <p:pic>
        <p:nvPicPr>
          <p:cNvPr id="10" name="Graphic 9">
            <a:extLst>
              <a:ext uri="{FF2B5EF4-FFF2-40B4-BE49-F238E27FC236}">
                <a16:creationId xmlns:a16="http://schemas.microsoft.com/office/drawing/2014/main" id="{E14FD28F-4574-ED86-DAA8-C257520AD6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81716" y="3089727"/>
            <a:ext cx="665245" cy="1746020"/>
          </a:xfrm>
          <a:prstGeom prst="rect">
            <a:avLst/>
          </a:prstGeom>
        </p:spPr>
      </p:pic>
      <p:sp>
        <p:nvSpPr>
          <p:cNvPr id="3" name="Rectangle: Rounded Corners 2">
            <a:extLst>
              <a:ext uri="{FF2B5EF4-FFF2-40B4-BE49-F238E27FC236}">
                <a16:creationId xmlns:a16="http://schemas.microsoft.com/office/drawing/2014/main" id="{A8FBF4B1-D3D0-3038-D3A7-4B8C6CE0B83C}"/>
              </a:ext>
            </a:extLst>
          </p:cNvPr>
          <p:cNvSpPr/>
          <p:nvPr/>
        </p:nvSpPr>
        <p:spPr>
          <a:xfrm>
            <a:off x="1406678" y="1966091"/>
            <a:ext cx="9381484" cy="59906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b="1" noProof="0" dirty="0">
                <a:latin typeface="Arial" panose="020B0604020202020204" pitchFamily="34" charset="0"/>
              </a:rPr>
              <a:t>Life stage–specific hormonal and metabolic changes in women can lead to</a:t>
            </a:r>
            <a:br>
              <a:rPr lang="en-US" b="1" noProof="0" dirty="0">
                <a:latin typeface="Arial" panose="020B0604020202020204" pitchFamily="34" charset="0"/>
              </a:rPr>
            </a:br>
            <a:r>
              <a:rPr lang="en-US" b="1" noProof="0" dirty="0">
                <a:latin typeface="Arial" panose="020B0604020202020204" pitchFamily="34" charset="0"/>
              </a:rPr>
              <a:t>increased fat accumulation and altered fat distributon</a:t>
            </a:r>
            <a:r>
              <a:rPr lang="en-US" baseline="30000" noProof="0" dirty="0">
                <a:latin typeface="Arial" panose="020B0604020202020204" pitchFamily="34" charset="0"/>
              </a:rPr>
              <a:t>1</a:t>
            </a:r>
          </a:p>
        </p:txBody>
      </p:sp>
      <p:sp>
        <p:nvSpPr>
          <p:cNvPr id="6" name="Arrow: Down 5">
            <a:extLst>
              <a:ext uri="{FF2B5EF4-FFF2-40B4-BE49-F238E27FC236}">
                <a16:creationId xmlns:a16="http://schemas.microsoft.com/office/drawing/2014/main" id="{19E73F2D-0598-1CFD-8B70-47A88E2F08E2}"/>
              </a:ext>
            </a:extLst>
          </p:cNvPr>
          <p:cNvSpPr/>
          <p:nvPr/>
        </p:nvSpPr>
        <p:spPr>
          <a:xfrm rot="16200000">
            <a:off x="5773572" y="-602138"/>
            <a:ext cx="800100" cy="11274762"/>
          </a:xfrm>
          <a:prstGeom prst="downArrow">
            <a:avLst/>
          </a:prstGeom>
          <a:gradFill flip="none" rotWithShape="1">
            <a:gsLst>
              <a:gs pos="0">
                <a:schemeClr val="accent1">
                  <a:shade val="30000"/>
                  <a:satMod val="115000"/>
                </a:schemeClr>
              </a:gs>
              <a:gs pos="71000">
                <a:srgbClr val="8F657E"/>
              </a:gs>
              <a:gs pos="39000">
                <a:schemeClr val="accent1">
                  <a:shade val="67500"/>
                  <a:satMod val="115000"/>
                </a:schemeClr>
              </a:gs>
              <a:gs pos="100000">
                <a:schemeClr val="accent6">
                  <a:lumMod val="7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8" name="Oval 7">
            <a:extLst>
              <a:ext uri="{FF2B5EF4-FFF2-40B4-BE49-F238E27FC236}">
                <a16:creationId xmlns:a16="http://schemas.microsoft.com/office/drawing/2014/main" id="{7797B1AE-5FA9-D541-5C18-C938BCC08427}"/>
              </a:ext>
            </a:extLst>
          </p:cNvPr>
          <p:cNvSpPr/>
          <p:nvPr/>
        </p:nvSpPr>
        <p:spPr>
          <a:xfrm>
            <a:off x="2072243" y="4913531"/>
            <a:ext cx="243422" cy="24342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9" name="Oval 8">
            <a:extLst>
              <a:ext uri="{FF2B5EF4-FFF2-40B4-BE49-F238E27FC236}">
                <a16:creationId xmlns:a16="http://schemas.microsoft.com/office/drawing/2014/main" id="{28FB120D-D776-2114-BB29-450053EDBB62}"/>
              </a:ext>
            </a:extLst>
          </p:cNvPr>
          <p:cNvSpPr/>
          <p:nvPr/>
        </p:nvSpPr>
        <p:spPr>
          <a:xfrm>
            <a:off x="5237157" y="4913531"/>
            <a:ext cx="243422" cy="24342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1" name="Oval 10">
            <a:extLst>
              <a:ext uri="{FF2B5EF4-FFF2-40B4-BE49-F238E27FC236}">
                <a16:creationId xmlns:a16="http://schemas.microsoft.com/office/drawing/2014/main" id="{9D7555B4-A181-9A86-F3EF-30E1B04FEACE}"/>
              </a:ext>
            </a:extLst>
          </p:cNvPr>
          <p:cNvSpPr/>
          <p:nvPr/>
        </p:nvSpPr>
        <p:spPr>
          <a:xfrm>
            <a:off x="8580070" y="4913531"/>
            <a:ext cx="243422" cy="24342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4" name="TextBox 13">
            <a:extLst>
              <a:ext uri="{FF2B5EF4-FFF2-40B4-BE49-F238E27FC236}">
                <a16:creationId xmlns:a16="http://schemas.microsoft.com/office/drawing/2014/main" id="{4E9F4EFB-23D1-21B1-FCA6-A01D4A7479EF}"/>
              </a:ext>
            </a:extLst>
          </p:cNvPr>
          <p:cNvSpPr txBox="1"/>
          <p:nvPr/>
        </p:nvSpPr>
        <p:spPr>
          <a:xfrm>
            <a:off x="2483884" y="2746511"/>
            <a:ext cx="1937914" cy="646331"/>
          </a:xfrm>
          <a:prstGeom prst="rect">
            <a:avLst/>
          </a:prstGeom>
          <a:noFill/>
        </p:spPr>
        <p:txBody>
          <a:bodyPr wrap="square">
            <a:spAutoFit/>
          </a:bodyPr>
          <a:lstStyle/>
          <a:p>
            <a:r>
              <a:rPr lang="en-US" sz="1800" b="1" noProof="0" dirty="0">
                <a:solidFill>
                  <a:schemeClr val="tx1"/>
                </a:solidFill>
                <a:latin typeface="Arial" panose="020B0604020202020204" pitchFamily="34" charset="0"/>
              </a:rPr>
              <a:t>Reproductive </a:t>
            </a:r>
            <a:br>
              <a:rPr lang="en-US" sz="1800" b="1" noProof="0" dirty="0">
                <a:solidFill>
                  <a:schemeClr val="tx1"/>
                </a:solidFill>
                <a:latin typeface="Arial" panose="020B0604020202020204" pitchFamily="34" charset="0"/>
              </a:rPr>
            </a:br>
            <a:r>
              <a:rPr lang="en-US" sz="1800" b="1" noProof="0" dirty="0">
                <a:solidFill>
                  <a:schemeClr val="tx1"/>
                </a:solidFill>
                <a:latin typeface="Arial" panose="020B0604020202020204" pitchFamily="34" charset="0"/>
              </a:rPr>
              <a:t>years</a:t>
            </a:r>
          </a:p>
        </p:txBody>
      </p:sp>
      <p:sp>
        <p:nvSpPr>
          <p:cNvPr id="25" name="TextBox 24">
            <a:extLst>
              <a:ext uri="{FF2B5EF4-FFF2-40B4-BE49-F238E27FC236}">
                <a16:creationId xmlns:a16="http://schemas.microsoft.com/office/drawing/2014/main" id="{BC65ABF4-7126-943B-31E5-AF94D7E53B05}"/>
              </a:ext>
            </a:extLst>
          </p:cNvPr>
          <p:cNvSpPr txBox="1"/>
          <p:nvPr/>
        </p:nvSpPr>
        <p:spPr>
          <a:xfrm>
            <a:off x="5579306" y="3023510"/>
            <a:ext cx="1887922" cy="369332"/>
          </a:xfrm>
          <a:prstGeom prst="rect">
            <a:avLst/>
          </a:prstGeom>
          <a:noFill/>
        </p:spPr>
        <p:txBody>
          <a:bodyPr wrap="square">
            <a:spAutoFit/>
          </a:bodyPr>
          <a:lstStyle/>
          <a:p>
            <a:r>
              <a:rPr lang="en-US" sz="1800" b="1" noProof="0" dirty="0">
                <a:solidFill>
                  <a:schemeClr val="tx1"/>
                </a:solidFill>
                <a:latin typeface="Arial" panose="020B0604020202020204" pitchFamily="34" charset="0"/>
              </a:rPr>
              <a:t>Pregnancy</a:t>
            </a:r>
            <a:endParaRPr lang="en-US" sz="1600" b="1" noProof="0" dirty="0">
              <a:solidFill>
                <a:schemeClr val="tx1"/>
              </a:solidFill>
              <a:latin typeface="Arial" panose="020B0604020202020204" pitchFamily="34" charset="0"/>
            </a:endParaRPr>
          </a:p>
        </p:txBody>
      </p:sp>
      <p:sp>
        <p:nvSpPr>
          <p:cNvPr id="38" name="TextBox 37">
            <a:extLst>
              <a:ext uri="{FF2B5EF4-FFF2-40B4-BE49-F238E27FC236}">
                <a16:creationId xmlns:a16="http://schemas.microsoft.com/office/drawing/2014/main" id="{1A94C296-C248-17FA-7CBE-E286D405492C}"/>
              </a:ext>
            </a:extLst>
          </p:cNvPr>
          <p:cNvSpPr txBox="1"/>
          <p:nvPr/>
        </p:nvSpPr>
        <p:spPr>
          <a:xfrm>
            <a:off x="9075104" y="2746511"/>
            <a:ext cx="2800882" cy="646331"/>
          </a:xfrm>
          <a:prstGeom prst="rect">
            <a:avLst/>
          </a:prstGeom>
          <a:noFill/>
        </p:spPr>
        <p:txBody>
          <a:bodyPr wrap="square">
            <a:spAutoFit/>
          </a:bodyPr>
          <a:lstStyle/>
          <a:p>
            <a:r>
              <a:rPr lang="en-US" sz="1800" b="1" noProof="0" dirty="0">
                <a:solidFill>
                  <a:schemeClr val="tx1"/>
                </a:solidFill>
                <a:latin typeface="Arial" panose="020B0604020202020204" pitchFamily="34" charset="0"/>
              </a:rPr>
              <a:t>Menopause transition/</a:t>
            </a:r>
            <a:br>
              <a:rPr lang="en-US" sz="1800" b="1" noProof="0" dirty="0">
                <a:solidFill>
                  <a:schemeClr val="tx1"/>
                </a:solidFill>
                <a:latin typeface="Arial" panose="020B0604020202020204" pitchFamily="34" charset="0"/>
              </a:rPr>
            </a:br>
            <a:r>
              <a:rPr lang="en-US" sz="1800" b="1" noProof="0" dirty="0">
                <a:solidFill>
                  <a:schemeClr val="tx1"/>
                </a:solidFill>
                <a:latin typeface="Arial" panose="020B0604020202020204" pitchFamily="34" charset="0"/>
              </a:rPr>
              <a:t>postmenopause</a:t>
            </a:r>
            <a:endParaRPr lang="en-US" b="1" noProof="0" dirty="0">
              <a:latin typeface="Arial" panose="020B0604020202020204" pitchFamily="34" charset="0"/>
            </a:endParaRPr>
          </a:p>
        </p:txBody>
      </p:sp>
      <p:sp>
        <p:nvSpPr>
          <p:cNvPr id="46" name="TextBox 45">
            <a:extLst>
              <a:ext uri="{FF2B5EF4-FFF2-40B4-BE49-F238E27FC236}">
                <a16:creationId xmlns:a16="http://schemas.microsoft.com/office/drawing/2014/main" id="{477537A6-4599-40E9-DF52-9A08621BE48D}"/>
              </a:ext>
            </a:extLst>
          </p:cNvPr>
          <p:cNvSpPr txBox="1"/>
          <p:nvPr/>
        </p:nvSpPr>
        <p:spPr>
          <a:xfrm>
            <a:off x="499711" y="4875140"/>
            <a:ext cx="2829997" cy="307777"/>
          </a:xfrm>
          <a:prstGeom prst="rect">
            <a:avLst/>
          </a:prstGeom>
          <a:noFill/>
        </p:spPr>
        <p:txBody>
          <a:bodyPr wrap="square">
            <a:spAutoFit/>
          </a:bodyPr>
          <a:lstStyle/>
          <a:p>
            <a:r>
              <a:rPr lang="en-US" sz="1400" noProof="0" dirty="0">
                <a:solidFill>
                  <a:schemeClr val="bg1"/>
                </a:solidFill>
                <a:latin typeface="Arial" panose="020B0604020202020204" pitchFamily="34" charset="0"/>
              </a:rPr>
              <a:t>Gynoid</a:t>
            </a:r>
          </a:p>
        </p:txBody>
      </p:sp>
      <p:sp>
        <p:nvSpPr>
          <p:cNvPr id="48" name="TextBox 47">
            <a:extLst>
              <a:ext uri="{FF2B5EF4-FFF2-40B4-BE49-F238E27FC236}">
                <a16:creationId xmlns:a16="http://schemas.microsoft.com/office/drawing/2014/main" id="{9BB773F2-95A2-F7F5-BEBD-603BA9CE56C1}"/>
              </a:ext>
            </a:extLst>
          </p:cNvPr>
          <p:cNvSpPr txBox="1"/>
          <p:nvPr/>
        </p:nvSpPr>
        <p:spPr>
          <a:xfrm>
            <a:off x="7309023" y="4881247"/>
            <a:ext cx="2861378" cy="307777"/>
          </a:xfrm>
          <a:prstGeom prst="rect">
            <a:avLst/>
          </a:prstGeom>
          <a:noFill/>
        </p:spPr>
        <p:txBody>
          <a:bodyPr wrap="square">
            <a:spAutoFit/>
          </a:bodyPr>
          <a:lstStyle/>
          <a:p>
            <a:pPr algn="r"/>
            <a:r>
              <a:rPr lang="en-US" sz="1400" noProof="0" dirty="0">
                <a:solidFill>
                  <a:schemeClr val="bg1"/>
                </a:solidFill>
                <a:latin typeface="Arial" panose="020B0604020202020204" pitchFamily="34" charset="0"/>
              </a:rPr>
              <a:t>Android</a:t>
            </a:r>
          </a:p>
        </p:txBody>
      </p:sp>
      <p:pic>
        <p:nvPicPr>
          <p:cNvPr id="17" name="Graphic 16">
            <a:extLst>
              <a:ext uri="{FF2B5EF4-FFF2-40B4-BE49-F238E27FC236}">
                <a16:creationId xmlns:a16="http://schemas.microsoft.com/office/drawing/2014/main" id="{1F0BDD33-E3CA-3AFA-4F8F-CA45EAA6CD5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8503651" y="3079750"/>
            <a:ext cx="475921" cy="1791704"/>
          </a:xfrm>
          <a:prstGeom prst="rect">
            <a:avLst/>
          </a:prstGeom>
        </p:spPr>
      </p:pic>
    </p:spTree>
    <p:extLst>
      <p:ext uri="{BB962C8B-B14F-4D97-AF65-F5344CB8AC3E}">
        <p14:creationId xmlns:p14="http://schemas.microsoft.com/office/powerpoint/2010/main" val="219698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6A8E-D735-BDB3-2110-D0263538F4CD}"/>
              </a:ext>
            </a:extLst>
          </p:cNvPr>
          <p:cNvSpPr>
            <a:spLocks noGrp="1"/>
          </p:cNvSpPr>
          <p:nvPr>
            <p:ph type="title"/>
          </p:nvPr>
        </p:nvSpPr>
        <p:spPr/>
        <p:txBody>
          <a:bodyPr/>
          <a:lstStyle/>
          <a:p>
            <a:r>
              <a:rPr lang="en-US" noProof="0" dirty="0"/>
              <a:t>Consequences of excess gestational weight gain (GWG) </a:t>
            </a:r>
            <a:br>
              <a:rPr lang="en-US" noProof="0" dirty="0"/>
            </a:br>
            <a:r>
              <a:rPr lang="en-US" noProof="0" dirty="0"/>
              <a:t>and postpartum weight retention </a:t>
            </a:r>
          </a:p>
        </p:txBody>
      </p:sp>
      <p:sp>
        <p:nvSpPr>
          <p:cNvPr id="4" name="Text Placeholder 3">
            <a:extLst>
              <a:ext uri="{FF2B5EF4-FFF2-40B4-BE49-F238E27FC236}">
                <a16:creationId xmlns:a16="http://schemas.microsoft.com/office/drawing/2014/main" id="{8AFC8CC1-D5B7-EC3A-6680-9E88813C67B9}"/>
              </a:ext>
            </a:extLst>
          </p:cNvPr>
          <p:cNvSpPr>
            <a:spLocks noGrp="1"/>
          </p:cNvSpPr>
          <p:nvPr>
            <p:ph type="body" sz="quarter" idx="13"/>
          </p:nvPr>
        </p:nvSpPr>
        <p:spPr/>
        <p:txBody>
          <a:bodyPr/>
          <a:lstStyle/>
          <a:p>
            <a:pPr>
              <a:spcAft>
                <a:spcPts val="300"/>
              </a:spcAft>
            </a:pPr>
            <a:r>
              <a:rPr lang="en-US" noProof="0" dirty="0"/>
              <a:t>BMI, body mass index; GDM, gestational diabetes mellitus; GWG, gestational weight gain. </a:t>
            </a:r>
          </a:p>
          <a:p>
            <a:pPr>
              <a:spcAft>
                <a:spcPts val="300"/>
              </a:spcAft>
            </a:pPr>
            <a:r>
              <a:rPr lang="en-US" noProof="0" dirty="0"/>
              <a:t>Gilmore LA et al. Semin Perinatol 2015;39:296–303. </a:t>
            </a:r>
          </a:p>
        </p:txBody>
      </p:sp>
      <p:sp>
        <p:nvSpPr>
          <p:cNvPr id="5" name="Slide Number Placeholder 4">
            <a:extLst>
              <a:ext uri="{FF2B5EF4-FFF2-40B4-BE49-F238E27FC236}">
                <a16:creationId xmlns:a16="http://schemas.microsoft.com/office/drawing/2014/main" id="{FC2153E8-75D6-D531-4D97-25675BF82279}"/>
              </a:ext>
            </a:extLst>
          </p:cNvPr>
          <p:cNvSpPr>
            <a:spLocks noGrp="1"/>
          </p:cNvSpPr>
          <p:nvPr>
            <p:ph type="sldNum" sz="quarter" idx="4"/>
          </p:nvPr>
        </p:nvSpPr>
        <p:spPr/>
        <p:txBody>
          <a:bodyPr/>
          <a:lstStyle/>
          <a:p>
            <a:fld id="{65CBDCE2-1F41-4B5E-8CD0-06DFFB2F8EFA}" type="slidenum">
              <a:rPr lang="en-US" noProof="0" smtClean="0"/>
              <a:pPr/>
              <a:t>12</a:t>
            </a:fld>
            <a:endParaRPr lang="en-US" noProof="0" dirty="0"/>
          </a:p>
        </p:txBody>
      </p:sp>
      <p:sp>
        <p:nvSpPr>
          <p:cNvPr id="9" name="TextBox 8">
            <a:extLst>
              <a:ext uri="{FF2B5EF4-FFF2-40B4-BE49-F238E27FC236}">
                <a16:creationId xmlns:a16="http://schemas.microsoft.com/office/drawing/2014/main" id="{CFA96AA2-D1FD-D118-CF3D-4DECBF8A2FBA}"/>
              </a:ext>
            </a:extLst>
          </p:cNvPr>
          <p:cNvSpPr txBox="1"/>
          <p:nvPr/>
        </p:nvSpPr>
        <p:spPr>
          <a:xfrm>
            <a:off x="936515" y="3585461"/>
            <a:ext cx="2624587" cy="1323439"/>
          </a:xfrm>
          <a:prstGeom prst="rect">
            <a:avLst/>
          </a:prstGeom>
          <a:noFill/>
        </p:spPr>
        <p:txBody>
          <a:bodyPr wrap="square">
            <a:spAutoFit/>
          </a:bodyPr>
          <a:lstStyle/>
          <a:p>
            <a:r>
              <a:rPr lang="en-US" sz="1600" b="1" i="0" noProof="0" dirty="0">
                <a:solidFill>
                  <a:schemeClr val="tx2"/>
                </a:solidFill>
                <a:effectLst/>
                <a:latin typeface="Arial" panose="020B0604020202020204" pitchFamily="34" charset="0"/>
              </a:rPr>
              <a:t>First pregnancy:</a:t>
            </a:r>
            <a:r>
              <a:rPr lang="en-US" sz="1600" b="0" i="0" noProof="0" dirty="0">
                <a:solidFill>
                  <a:schemeClr val="tx2"/>
                </a:solidFill>
                <a:effectLst/>
                <a:latin typeface="Arial" panose="020B0604020202020204" pitchFamily="34" charset="0"/>
              </a:rPr>
              <a:t> </a:t>
            </a:r>
            <a:br>
              <a:rPr lang="en-US" sz="1600" b="0" i="0" noProof="0" dirty="0">
                <a:solidFill>
                  <a:schemeClr val="tx2"/>
                </a:solidFill>
                <a:effectLst/>
                <a:latin typeface="Arial" panose="020B0604020202020204" pitchFamily="34" charset="0"/>
              </a:rPr>
            </a:br>
            <a:r>
              <a:rPr lang="en-US" sz="1600" b="0" i="0" noProof="0" dirty="0">
                <a:solidFill>
                  <a:schemeClr val="tx2"/>
                </a:solidFill>
                <a:effectLst/>
                <a:latin typeface="Arial" panose="020B0604020202020204" pitchFamily="34" charset="0"/>
              </a:rPr>
              <a:t>GWG leads to: </a:t>
            </a:r>
            <a:br>
              <a:rPr lang="en-US" sz="1600" b="0" i="0" noProof="0" dirty="0">
                <a:solidFill>
                  <a:schemeClr val="tx2"/>
                </a:solidFill>
                <a:effectLst/>
                <a:latin typeface="Arial" panose="020B0604020202020204" pitchFamily="34" charset="0"/>
              </a:rPr>
            </a:br>
            <a:r>
              <a:rPr lang="en-US" sz="1600" b="0" i="0" noProof="0" dirty="0">
                <a:solidFill>
                  <a:schemeClr val="tx2"/>
                </a:solidFill>
                <a:effectLst/>
                <a:latin typeface="Arial" panose="020B0604020202020204" pitchFamily="34" charset="0"/>
              </a:rPr>
              <a:t>↑ BMI </a:t>
            </a:r>
            <a:br>
              <a:rPr lang="en-US" sz="1600" b="0" i="0" noProof="0" dirty="0">
                <a:solidFill>
                  <a:schemeClr val="tx2"/>
                </a:solidFill>
                <a:effectLst/>
                <a:latin typeface="Arial" panose="020B0604020202020204" pitchFamily="34" charset="0"/>
              </a:rPr>
            </a:br>
            <a:r>
              <a:rPr lang="en-US" sz="1600" b="0" i="0" noProof="0" dirty="0">
                <a:solidFill>
                  <a:schemeClr val="tx2"/>
                </a:solidFill>
                <a:effectLst/>
                <a:latin typeface="Arial" panose="020B0604020202020204" pitchFamily="34" charset="0"/>
              </a:rPr>
              <a:t>↑ Fat mass </a:t>
            </a:r>
            <a:br>
              <a:rPr lang="en-US" sz="1600" b="0" i="0" noProof="0" dirty="0">
                <a:solidFill>
                  <a:schemeClr val="tx2"/>
                </a:solidFill>
                <a:effectLst/>
                <a:latin typeface="Arial" panose="020B0604020202020204" pitchFamily="34" charset="0"/>
              </a:rPr>
            </a:br>
            <a:r>
              <a:rPr lang="en-US" sz="1600" b="0" i="0" noProof="0" dirty="0">
                <a:solidFill>
                  <a:schemeClr val="tx2"/>
                </a:solidFill>
                <a:effectLst/>
                <a:latin typeface="Arial" panose="020B0604020202020204" pitchFamily="34" charset="0"/>
              </a:rPr>
              <a:t>↑ Visceral fat</a:t>
            </a:r>
            <a:endParaRPr lang="en-US" sz="1600" noProof="0" dirty="0">
              <a:solidFill>
                <a:schemeClr val="tx2"/>
              </a:solidFill>
              <a:latin typeface="Arial" panose="020B0604020202020204" pitchFamily="34" charset="0"/>
            </a:endParaRPr>
          </a:p>
        </p:txBody>
      </p:sp>
      <p:sp>
        <p:nvSpPr>
          <p:cNvPr id="10" name="TextBox 9">
            <a:extLst>
              <a:ext uri="{FF2B5EF4-FFF2-40B4-BE49-F238E27FC236}">
                <a16:creationId xmlns:a16="http://schemas.microsoft.com/office/drawing/2014/main" id="{FF7760C9-4568-EF12-2549-32ACBCA82F32}"/>
              </a:ext>
            </a:extLst>
          </p:cNvPr>
          <p:cNvSpPr txBox="1"/>
          <p:nvPr/>
        </p:nvSpPr>
        <p:spPr>
          <a:xfrm>
            <a:off x="4360317" y="3593401"/>
            <a:ext cx="4231592" cy="2554545"/>
          </a:xfrm>
          <a:prstGeom prst="rect">
            <a:avLst/>
          </a:prstGeom>
          <a:noFill/>
        </p:spPr>
        <p:txBody>
          <a:bodyPr wrap="square">
            <a:spAutoFit/>
          </a:bodyPr>
          <a:lstStyle/>
          <a:p>
            <a:r>
              <a:rPr lang="en-US" sz="1600" b="1" i="0" noProof="0" dirty="0">
                <a:solidFill>
                  <a:schemeClr val="tx2"/>
                </a:solidFill>
                <a:effectLst/>
                <a:latin typeface="Arial" panose="020B0604020202020204" pitchFamily="34" charset="0"/>
              </a:rPr>
              <a:t>Second pregnancy:</a:t>
            </a:r>
          </a:p>
          <a:p>
            <a:r>
              <a:rPr lang="en-US" sz="1600" i="0" noProof="0" dirty="0">
                <a:solidFill>
                  <a:schemeClr val="tx2"/>
                </a:solidFill>
                <a:effectLst/>
                <a:latin typeface="Arial" panose="020B0604020202020204" pitchFamily="34" charset="0"/>
              </a:rPr>
              <a:t>↑ Preconception BMI</a:t>
            </a:r>
          </a:p>
          <a:p>
            <a:r>
              <a:rPr lang="en-US" sz="1600" i="0" noProof="0" dirty="0">
                <a:solidFill>
                  <a:schemeClr val="tx2"/>
                </a:solidFill>
                <a:effectLst/>
                <a:latin typeface="Arial" panose="020B0604020202020204" pitchFamily="34" charset="0"/>
              </a:rPr>
              <a:t>↑ Excess GWG</a:t>
            </a:r>
          </a:p>
          <a:p>
            <a:r>
              <a:rPr lang="en-US" sz="1600" i="0" noProof="0" dirty="0">
                <a:solidFill>
                  <a:schemeClr val="tx2"/>
                </a:solidFill>
                <a:effectLst/>
                <a:latin typeface="Arial" panose="020B0604020202020204" pitchFamily="34" charset="0"/>
              </a:rPr>
              <a:t>↑ Fat mass</a:t>
            </a:r>
          </a:p>
          <a:p>
            <a:r>
              <a:rPr lang="en-US" sz="1600" i="0" noProof="0" dirty="0">
                <a:solidFill>
                  <a:schemeClr val="tx2"/>
                </a:solidFill>
                <a:effectLst/>
                <a:latin typeface="Arial" panose="020B0604020202020204" pitchFamily="34" charset="0"/>
              </a:rPr>
              <a:t>↑ Visceral fat</a:t>
            </a:r>
          </a:p>
          <a:p>
            <a:r>
              <a:rPr lang="en-US" sz="1600" b="1" noProof="0" dirty="0">
                <a:solidFill>
                  <a:schemeClr val="tx2"/>
                </a:solidFill>
                <a:latin typeface="Arial" panose="020B0604020202020204" pitchFamily="34" charset="0"/>
              </a:rPr>
              <a:t>Metabolic consequences:</a:t>
            </a:r>
          </a:p>
          <a:p>
            <a:r>
              <a:rPr lang="en-US" sz="1600" noProof="0" dirty="0">
                <a:solidFill>
                  <a:schemeClr val="tx2"/>
                </a:solidFill>
                <a:latin typeface="Arial" panose="020B0604020202020204" pitchFamily="34" charset="0"/>
              </a:rPr>
              <a:t>↑ GDM</a:t>
            </a:r>
          </a:p>
          <a:p>
            <a:r>
              <a:rPr lang="en-US" sz="1600" noProof="0" dirty="0">
                <a:solidFill>
                  <a:schemeClr val="tx2"/>
                </a:solidFill>
                <a:latin typeface="Arial" panose="020B0604020202020204" pitchFamily="34" charset="0"/>
              </a:rPr>
              <a:t>↑ Preeclampsia</a:t>
            </a:r>
          </a:p>
          <a:p>
            <a:r>
              <a:rPr lang="en-US" sz="1600" noProof="0" dirty="0">
                <a:solidFill>
                  <a:schemeClr val="tx2"/>
                </a:solidFill>
                <a:latin typeface="Arial" panose="020B0604020202020204" pitchFamily="34" charset="0"/>
              </a:rPr>
              <a:t>↑ Hypercholesterolemia</a:t>
            </a:r>
          </a:p>
          <a:p>
            <a:endParaRPr lang="en-US" sz="1600" noProof="0" dirty="0">
              <a:solidFill>
                <a:schemeClr val="tx2"/>
              </a:solidFill>
              <a:latin typeface="Arial" panose="020B0604020202020204" pitchFamily="34" charset="0"/>
            </a:endParaRPr>
          </a:p>
        </p:txBody>
      </p:sp>
      <p:sp>
        <p:nvSpPr>
          <p:cNvPr id="11" name="TextBox 10">
            <a:extLst>
              <a:ext uri="{FF2B5EF4-FFF2-40B4-BE49-F238E27FC236}">
                <a16:creationId xmlns:a16="http://schemas.microsoft.com/office/drawing/2014/main" id="{8DB06B3A-F5B7-7B25-1191-117AC8DCC125}"/>
              </a:ext>
            </a:extLst>
          </p:cNvPr>
          <p:cNvSpPr txBox="1"/>
          <p:nvPr/>
        </p:nvSpPr>
        <p:spPr>
          <a:xfrm>
            <a:off x="7879813" y="3585461"/>
            <a:ext cx="3334527" cy="2062103"/>
          </a:xfrm>
          <a:prstGeom prst="rect">
            <a:avLst/>
          </a:prstGeom>
          <a:noFill/>
        </p:spPr>
        <p:txBody>
          <a:bodyPr wrap="square">
            <a:spAutoFit/>
          </a:bodyPr>
          <a:lstStyle/>
          <a:p>
            <a:r>
              <a:rPr lang="en-US" sz="1600" b="1" i="0" noProof="0" dirty="0">
                <a:solidFill>
                  <a:schemeClr val="tx2"/>
                </a:solidFill>
                <a:effectLst/>
                <a:latin typeface="Arial" panose="020B0604020202020204" pitchFamily="34" charset="0"/>
              </a:rPr>
              <a:t>Later in life:</a:t>
            </a:r>
          </a:p>
          <a:p>
            <a:r>
              <a:rPr lang="en-US" sz="1600" i="0" noProof="0" dirty="0">
                <a:solidFill>
                  <a:schemeClr val="tx2"/>
                </a:solidFill>
                <a:effectLst/>
                <a:latin typeface="Arial" panose="020B0604020202020204" pitchFamily="34" charset="0"/>
              </a:rPr>
              <a:t>↑ BMI</a:t>
            </a:r>
          </a:p>
          <a:p>
            <a:r>
              <a:rPr lang="en-US" sz="1600" i="0" noProof="0" dirty="0">
                <a:solidFill>
                  <a:schemeClr val="tx2"/>
                </a:solidFill>
                <a:effectLst/>
                <a:latin typeface="Arial" panose="020B0604020202020204" pitchFamily="34" charset="0"/>
              </a:rPr>
              <a:t>↑ Fat mass</a:t>
            </a:r>
          </a:p>
          <a:p>
            <a:r>
              <a:rPr lang="en-US" sz="1600" i="0" noProof="0" dirty="0">
                <a:solidFill>
                  <a:schemeClr val="tx2"/>
                </a:solidFill>
                <a:effectLst/>
                <a:latin typeface="Arial" panose="020B0604020202020204" pitchFamily="34" charset="0"/>
              </a:rPr>
              <a:t>↑ Visceral fat</a:t>
            </a:r>
          </a:p>
          <a:p>
            <a:r>
              <a:rPr lang="en-US" sz="1600" b="1" noProof="0" dirty="0">
                <a:solidFill>
                  <a:schemeClr val="tx2"/>
                </a:solidFill>
                <a:latin typeface="Arial" panose="020B0604020202020204" pitchFamily="34" charset="0"/>
              </a:rPr>
              <a:t>Metabolic consequences:</a:t>
            </a:r>
          </a:p>
          <a:p>
            <a:r>
              <a:rPr lang="en-US" sz="1600" noProof="0" dirty="0">
                <a:solidFill>
                  <a:schemeClr val="tx2"/>
                </a:solidFill>
                <a:latin typeface="Arial" panose="020B0604020202020204" pitchFamily="34" charset="0"/>
              </a:rPr>
              <a:t>↑ Risk for type 2 diabetes</a:t>
            </a:r>
          </a:p>
          <a:p>
            <a:r>
              <a:rPr lang="en-US" sz="1600" noProof="0" dirty="0">
                <a:solidFill>
                  <a:schemeClr val="tx2"/>
                </a:solidFill>
                <a:latin typeface="Arial" panose="020B0604020202020204" pitchFamily="34" charset="0"/>
              </a:rPr>
              <a:t>↑ Risk for cardiovascular disease</a:t>
            </a:r>
          </a:p>
          <a:p>
            <a:r>
              <a:rPr lang="en-US" sz="1600" noProof="0" dirty="0">
                <a:solidFill>
                  <a:schemeClr val="tx2"/>
                </a:solidFill>
                <a:latin typeface="Arial" panose="020B0604020202020204" pitchFamily="34" charset="0"/>
              </a:rPr>
              <a:t>↑ Risk for metabolic syndrome</a:t>
            </a:r>
          </a:p>
        </p:txBody>
      </p:sp>
      <p:sp>
        <p:nvSpPr>
          <p:cNvPr id="14" name="Arrow: Down 13">
            <a:extLst>
              <a:ext uri="{FF2B5EF4-FFF2-40B4-BE49-F238E27FC236}">
                <a16:creationId xmlns:a16="http://schemas.microsoft.com/office/drawing/2014/main" id="{85E29D2D-C1CB-AA26-0FE9-0631CFE3083F}"/>
              </a:ext>
            </a:extLst>
          </p:cNvPr>
          <p:cNvSpPr/>
          <p:nvPr/>
        </p:nvSpPr>
        <p:spPr>
          <a:xfrm rot="16200000">
            <a:off x="5530318" y="-2115148"/>
            <a:ext cx="800100" cy="1078825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6">
                  <a:lumMod val="7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5" name="Oval 14">
            <a:extLst>
              <a:ext uri="{FF2B5EF4-FFF2-40B4-BE49-F238E27FC236}">
                <a16:creationId xmlns:a16="http://schemas.microsoft.com/office/drawing/2014/main" id="{AECC7E17-3ECA-4482-01B6-A0912CBA539C}"/>
              </a:ext>
            </a:extLst>
          </p:cNvPr>
          <p:cNvSpPr/>
          <p:nvPr/>
        </p:nvSpPr>
        <p:spPr>
          <a:xfrm>
            <a:off x="1055499" y="3157268"/>
            <a:ext cx="243422" cy="24342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6" name="Oval 15">
            <a:extLst>
              <a:ext uri="{FF2B5EF4-FFF2-40B4-BE49-F238E27FC236}">
                <a16:creationId xmlns:a16="http://schemas.microsoft.com/office/drawing/2014/main" id="{33F02681-37C1-2184-3575-EF3553A9EBC6}"/>
              </a:ext>
            </a:extLst>
          </p:cNvPr>
          <p:cNvSpPr/>
          <p:nvPr/>
        </p:nvSpPr>
        <p:spPr>
          <a:xfrm>
            <a:off x="4493065" y="3157268"/>
            <a:ext cx="243422" cy="24342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7" name="Oval 16">
            <a:extLst>
              <a:ext uri="{FF2B5EF4-FFF2-40B4-BE49-F238E27FC236}">
                <a16:creationId xmlns:a16="http://schemas.microsoft.com/office/drawing/2014/main" id="{6F3601FC-8DF5-D01E-5CAC-4268B08E4FBB}"/>
              </a:ext>
            </a:extLst>
          </p:cNvPr>
          <p:cNvSpPr/>
          <p:nvPr/>
        </p:nvSpPr>
        <p:spPr>
          <a:xfrm>
            <a:off x="7930631" y="3157268"/>
            <a:ext cx="243422" cy="24342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8" name="TextBox 17">
            <a:extLst>
              <a:ext uri="{FF2B5EF4-FFF2-40B4-BE49-F238E27FC236}">
                <a16:creationId xmlns:a16="http://schemas.microsoft.com/office/drawing/2014/main" id="{FEEE4B4D-8445-1909-DB95-C30DAF4C1D72}"/>
              </a:ext>
            </a:extLst>
          </p:cNvPr>
          <p:cNvSpPr txBox="1"/>
          <p:nvPr/>
        </p:nvSpPr>
        <p:spPr>
          <a:xfrm>
            <a:off x="1475585" y="3103262"/>
            <a:ext cx="2624587" cy="338554"/>
          </a:xfrm>
          <a:prstGeom prst="rect">
            <a:avLst/>
          </a:prstGeom>
          <a:noFill/>
        </p:spPr>
        <p:txBody>
          <a:bodyPr wrap="square">
            <a:spAutoFit/>
          </a:bodyPr>
          <a:lstStyle/>
          <a:p>
            <a:pPr algn="ctr"/>
            <a:r>
              <a:rPr lang="en-US" sz="1600" b="1" i="0" noProof="0" dirty="0">
                <a:solidFill>
                  <a:schemeClr val="bg1"/>
                </a:solidFill>
                <a:effectLst/>
                <a:latin typeface="Arial" panose="020B0604020202020204" pitchFamily="34" charset="0"/>
              </a:rPr>
              <a:t>GWG retained</a:t>
            </a:r>
            <a:endParaRPr lang="en-US" sz="1600" noProof="0" dirty="0">
              <a:solidFill>
                <a:schemeClr val="bg1"/>
              </a:solidFill>
              <a:latin typeface="Arial" panose="020B0604020202020204" pitchFamily="34" charset="0"/>
            </a:endParaRPr>
          </a:p>
        </p:txBody>
      </p:sp>
      <p:sp>
        <p:nvSpPr>
          <p:cNvPr id="19" name="TextBox 18">
            <a:extLst>
              <a:ext uri="{FF2B5EF4-FFF2-40B4-BE49-F238E27FC236}">
                <a16:creationId xmlns:a16="http://schemas.microsoft.com/office/drawing/2014/main" id="{6D43AEEC-FCBE-49EC-A821-46200D15797C}"/>
              </a:ext>
            </a:extLst>
          </p:cNvPr>
          <p:cNvSpPr txBox="1"/>
          <p:nvPr/>
        </p:nvSpPr>
        <p:spPr>
          <a:xfrm>
            <a:off x="5072800" y="3103262"/>
            <a:ext cx="2624587" cy="338554"/>
          </a:xfrm>
          <a:prstGeom prst="rect">
            <a:avLst/>
          </a:prstGeom>
          <a:noFill/>
        </p:spPr>
        <p:txBody>
          <a:bodyPr wrap="square">
            <a:spAutoFit/>
          </a:bodyPr>
          <a:lstStyle/>
          <a:p>
            <a:pPr algn="ctr"/>
            <a:r>
              <a:rPr lang="en-US" sz="1600" b="1" i="0" noProof="0" dirty="0">
                <a:solidFill>
                  <a:schemeClr val="bg1"/>
                </a:solidFill>
                <a:effectLst/>
                <a:latin typeface="Arial" panose="020B0604020202020204" pitchFamily="34" charset="0"/>
              </a:rPr>
              <a:t>GWG retained</a:t>
            </a:r>
            <a:endParaRPr lang="en-US" sz="1600" noProof="0" dirty="0">
              <a:solidFill>
                <a:schemeClr val="bg1"/>
              </a:solidFill>
              <a:latin typeface="Arial" panose="020B0604020202020204" pitchFamily="34" charset="0"/>
            </a:endParaRPr>
          </a:p>
        </p:txBody>
      </p:sp>
      <p:pic>
        <p:nvPicPr>
          <p:cNvPr id="20" name="Graphic 19">
            <a:extLst>
              <a:ext uri="{FF2B5EF4-FFF2-40B4-BE49-F238E27FC236}">
                <a16:creationId xmlns:a16="http://schemas.microsoft.com/office/drawing/2014/main" id="{ABF84004-CEC3-0B29-4301-DE08F1D13AB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4452" y="1725282"/>
            <a:ext cx="520980" cy="1675407"/>
          </a:xfrm>
          <a:prstGeom prst="rect">
            <a:avLst/>
          </a:prstGeom>
        </p:spPr>
      </p:pic>
      <p:pic>
        <p:nvPicPr>
          <p:cNvPr id="21" name="Graphic 20">
            <a:extLst>
              <a:ext uri="{FF2B5EF4-FFF2-40B4-BE49-F238E27FC236}">
                <a16:creationId xmlns:a16="http://schemas.microsoft.com/office/drawing/2014/main" id="{CB7A9583-29EB-D424-3144-033DE04F2DF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03855" y="1675036"/>
            <a:ext cx="542938" cy="1746020"/>
          </a:xfrm>
          <a:prstGeom prst="rect">
            <a:avLst/>
          </a:prstGeom>
        </p:spPr>
      </p:pic>
      <p:pic>
        <p:nvPicPr>
          <p:cNvPr id="23" name="Graphic 22">
            <a:extLst>
              <a:ext uri="{FF2B5EF4-FFF2-40B4-BE49-F238E27FC236}">
                <a16:creationId xmlns:a16="http://schemas.microsoft.com/office/drawing/2014/main" id="{F1A5B196-8D10-B750-6010-6F7310C7D23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38716" y="1675036"/>
            <a:ext cx="714847" cy="1746020"/>
          </a:xfrm>
          <a:prstGeom prst="rect">
            <a:avLst/>
          </a:prstGeom>
        </p:spPr>
      </p:pic>
      <p:pic>
        <p:nvPicPr>
          <p:cNvPr id="6" name="Graphic 5">
            <a:extLst>
              <a:ext uri="{FF2B5EF4-FFF2-40B4-BE49-F238E27FC236}">
                <a16:creationId xmlns:a16="http://schemas.microsoft.com/office/drawing/2014/main" id="{F5F40136-FEB9-E870-3E83-84FC0D782A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8224983" y="1670761"/>
            <a:ext cx="473104" cy="1781099"/>
          </a:xfrm>
          <a:prstGeom prst="rect">
            <a:avLst/>
          </a:prstGeom>
        </p:spPr>
      </p:pic>
    </p:spTree>
    <p:extLst>
      <p:ext uri="{BB962C8B-B14F-4D97-AF65-F5344CB8AC3E}">
        <p14:creationId xmlns:p14="http://schemas.microsoft.com/office/powerpoint/2010/main" val="51662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4AFB-22D3-CDA2-3088-AC878D43F942}"/>
              </a:ext>
            </a:extLst>
          </p:cNvPr>
          <p:cNvSpPr>
            <a:spLocks noGrp="1"/>
          </p:cNvSpPr>
          <p:nvPr>
            <p:ph type="title"/>
          </p:nvPr>
        </p:nvSpPr>
        <p:spPr/>
        <p:txBody>
          <a:bodyPr/>
          <a:lstStyle/>
          <a:p>
            <a:r>
              <a:rPr lang="en-US" noProof="0" dirty="0"/>
              <a:t>Menopause transition is a susceptible time in a woman’s life </a:t>
            </a:r>
            <a:br>
              <a:rPr lang="en-US" noProof="0" dirty="0"/>
            </a:br>
            <a:r>
              <a:rPr lang="en-US" noProof="0" dirty="0"/>
              <a:t>for weight gain and a shift to central adiposity</a:t>
            </a:r>
          </a:p>
        </p:txBody>
      </p:sp>
      <p:sp>
        <p:nvSpPr>
          <p:cNvPr id="4" name="Text Placeholder 3">
            <a:extLst>
              <a:ext uri="{FF2B5EF4-FFF2-40B4-BE49-F238E27FC236}">
                <a16:creationId xmlns:a16="http://schemas.microsoft.com/office/drawing/2014/main" id="{1D3D52EC-EAC1-12C0-B177-433B95AA2DF2}"/>
              </a:ext>
            </a:extLst>
          </p:cNvPr>
          <p:cNvSpPr>
            <a:spLocks noGrp="1"/>
          </p:cNvSpPr>
          <p:nvPr>
            <p:ph type="body" sz="quarter" idx="13"/>
          </p:nvPr>
        </p:nvSpPr>
        <p:spPr/>
        <p:txBody>
          <a:bodyPr/>
          <a:lstStyle/>
          <a:p>
            <a:pPr>
              <a:spcAft>
                <a:spcPts val="300"/>
              </a:spcAft>
            </a:pPr>
            <a:r>
              <a:rPr lang="en-US" noProof="0" dirty="0"/>
              <a:t>BMI, body mass index.</a:t>
            </a:r>
          </a:p>
          <a:p>
            <a:pPr>
              <a:spcAft>
                <a:spcPts val="300"/>
              </a:spcAft>
            </a:pPr>
            <a:r>
              <a:rPr lang="en-US" noProof="0" dirty="0"/>
              <a:t>1. Hurtado MD et al. Curr Obes Rep 2024;13:352–363; 2. Ayesh H et al</a:t>
            </a:r>
            <a:r>
              <a:rPr lang="en-US" i="1" noProof="0" dirty="0"/>
              <a:t>. </a:t>
            </a:r>
            <a:r>
              <a:rPr lang="en-US" noProof="0" dirty="0"/>
              <a:t>Circ Res 2025;136:594–605. </a:t>
            </a:r>
          </a:p>
        </p:txBody>
      </p:sp>
      <p:sp>
        <p:nvSpPr>
          <p:cNvPr id="5" name="Slide Number Placeholder 4">
            <a:extLst>
              <a:ext uri="{FF2B5EF4-FFF2-40B4-BE49-F238E27FC236}">
                <a16:creationId xmlns:a16="http://schemas.microsoft.com/office/drawing/2014/main" id="{A7F7E425-DFC5-8B26-B8DA-A38A74A8DCE5}"/>
              </a:ext>
            </a:extLst>
          </p:cNvPr>
          <p:cNvSpPr>
            <a:spLocks noGrp="1"/>
          </p:cNvSpPr>
          <p:nvPr>
            <p:ph type="sldNum" sz="quarter" idx="4"/>
          </p:nvPr>
        </p:nvSpPr>
        <p:spPr/>
        <p:txBody>
          <a:bodyPr/>
          <a:lstStyle/>
          <a:p>
            <a:fld id="{65CBDCE2-1F41-4B5E-8CD0-06DFFB2F8EFA}" type="slidenum">
              <a:rPr lang="en-US" noProof="0" smtClean="0"/>
              <a:pPr/>
              <a:t>13</a:t>
            </a:fld>
            <a:endParaRPr lang="en-US" noProof="0" dirty="0"/>
          </a:p>
        </p:txBody>
      </p:sp>
      <p:sp>
        <p:nvSpPr>
          <p:cNvPr id="13" name="TextBox 12">
            <a:extLst>
              <a:ext uri="{FF2B5EF4-FFF2-40B4-BE49-F238E27FC236}">
                <a16:creationId xmlns:a16="http://schemas.microsoft.com/office/drawing/2014/main" id="{B3EA8C11-D0F7-0613-0998-F6853BF25013}"/>
              </a:ext>
            </a:extLst>
          </p:cNvPr>
          <p:cNvSpPr txBox="1"/>
          <p:nvPr/>
        </p:nvSpPr>
        <p:spPr>
          <a:xfrm>
            <a:off x="388620" y="1667708"/>
            <a:ext cx="11403648" cy="707886"/>
          </a:xfrm>
          <a:prstGeom prst="rect">
            <a:avLst/>
          </a:prstGeom>
          <a:noFill/>
        </p:spPr>
        <p:txBody>
          <a:bodyPr wrap="square">
            <a:spAutoFit/>
          </a:bodyPr>
          <a:lstStyle/>
          <a:p>
            <a:pPr algn="ctr"/>
            <a:r>
              <a:rPr lang="en-US" sz="2000" b="1" i="0" u="none" strike="noStrike" baseline="0" noProof="0" dirty="0">
                <a:latin typeface="Arial" panose="020B0604020202020204" pitchFamily="34" charset="0"/>
              </a:rPr>
              <a:t>Aging plays a key role in weight gain, with menopause </a:t>
            </a:r>
            <a:br>
              <a:rPr lang="en-US" sz="2000" b="1" i="0" u="none" strike="noStrike" baseline="0" noProof="0" dirty="0">
                <a:latin typeface="Arial" panose="020B0604020202020204" pitchFamily="34" charset="0"/>
              </a:rPr>
            </a:br>
            <a:r>
              <a:rPr lang="en-US" sz="2000" b="1" i="0" u="none" strike="noStrike" baseline="0" noProof="0" dirty="0">
                <a:latin typeface="Arial" panose="020B0604020202020204" pitchFamily="34" charset="0"/>
              </a:rPr>
              <a:t>altering body composition in midlife women</a:t>
            </a:r>
            <a:r>
              <a:rPr lang="en-US" sz="2000" i="0" u="none" strike="noStrike" baseline="30000" noProof="0" dirty="0">
                <a:latin typeface="Arial" panose="020B0604020202020204" pitchFamily="34" charset="0"/>
              </a:rPr>
              <a:t>1</a:t>
            </a:r>
            <a:endParaRPr lang="en-US" sz="2000" noProof="0" dirty="0">
              <a:latin typeface="Arial" panose="020B0604020202020204" pitchFamily="34" charset="0"/>
            </a:endParaRPr>
          </a:p>
        </p:txBody>
      </p:sp>
      <p:grpSp>
        <p:nvGrpSpPr>
          <p:cNvPr id="12" name="Group 11">
            <a:extLst>
              <a:ext uri="{FF2B5EF4-FFF2-40B4-BE49-F238E27FC236}">
                <a16:creationId xmlns:a16="http://schemas.microsoft.com/office/drawing/2014/main" id="{C826DEE0-C863-5FCC-246F-A32B0E25A56C}"/>
              </a:ext>
            </a:extLst>
          </p:cNvPr>
          <p:cNvGrpSpPr/>
          <p:nvPr/>
        </p:nvGrpSpPr>
        <p:grpSpPr>
          <a:xfrm>
            <a:off x="1007002" y="2515347"/>
            <a:ext cx="10177997" cy="3313550"/>
            <a:chOff x="1182992" y="2515347"/>
            <a:chExt cx="10177997" cy="3313550"/>
          </a:xfrm>
        </p:grpSpPr>
        <p:grpSp>
          <p:nvGrpSpPr>
            <p:cNvPr id="23" name="Group 22">
              <a:extLst>
                <a:ext uri="{FF2B5EF4-FFF2-40B4-BE49-F238E27FC236}">
                  <a16:creationId xmlns:a16="http://schemas.microsoft.com/office/drawing/2014/main" id="{BF6514D2-EF8C-A451-120A-00CC265FACE0}"/>
                </a:ext>
              </a:extLst>
            </p:cNvPr>
            <p:cNvGrpSpPr/>
            <p:nvPr/>
          </p:nvGrpSpPr>
          <p:grpSpPr>
            <a:xfrm rot="5400000">
              <a:off x="3282466" y="3351432"/>
              <a:ext cx="409254" cy="341834"/>
              <a:chOff x="4113703" y="3363185"/>
              <a:chExt cx="473093" cy="395156"/>
            </a:xfrm>
          </p:grpSpPr>
          <p:sp>
            <p:nvSpPr>
              <p:cNvPr id="24" name="Isosceles Triangle 23">
                <a:extLst>
                  <a:ext uri="{FF2B5EF4-FFF2-40B4-BE49-F238E27FC236}">
                    <a16:creationId xmlns:a16="http://schemas.microsoft.com/office/drawing/2014/main" id="{5B5F5C00-3998-5CD3-D2E8-EBCEAB4F3999}"/>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25" name="Isosceles Triangle 24">
                <a:extLst>
                  <a:ext uri="{FF2B5EF4-FFF2-40B4-BE49-F238E27FC236}">
                    <a16:creationId xmlns:a16="http://schemas.microsoft.com/office/drawing/2014/main" id="{DB33AA50-DAD3-367D-163A-CC3398FC1168}"/>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22" name="Rectangle: Rounded Corners 21">
              <a:extLst>
                <a:ext uri="{FF2B5EF4-FFF2-40B4-BE49-F238E27FC236}">
                  <a16:creationId xmlns:a16="http://schemas.microsoft.com/office/drawing/2014/main" id="{70324F93-9945-EF1F-3C0E-8116F38F33FF}"/>
                </a:ext>
              </a:extLst>
            </p:cNvPr>
            <p:cNvSpPr/>
            <p:nvPr/>
          </p:nvSpPr>
          <p:spPr>
            <a:xfrm>
              <a:off x="1273092" y="3772232"/>
              <a:ext cx="4428000" cy="720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288000" algn="ctr"/>
              <a:r>
                <a:rPr lang="en-US" noProof="0" dirty="0">
                  <a:solidFill>
                    <a:schemeClr val="bg1"/>
                  </a:solidFill>
                  <a:latin typeface="Arial" panose="020B0604020202020204" pitchFamily="34" charset="0"/>
                </a:rPr>
                <a:t>Weight gain even if no dietary or physical activity change</a:t>
              </a:r>
              <a:r>
                <a:rPr lang="en-US" baseline="30000" noProof="0" dirty="0">
                  <a:solidFill>
                    <a:schemeClr val="bg1"/>
                  </a:solidFill>
                  <a:latin typeface="Arial" panose="020B0604020202020204" pitchFamily="34" charset="0"/>
                </a:rPr>
                <a:t>1</a:t>
              </a:r>
              <a:endParaRPr lang="en-US" noProof="0" dirty="0">
                <a:solidFill>
                  <a:schemeClr val="bg1"/>
                </a:solidFill>
                <a:latin typeface="Arial" panose="020B0604020202020204" pitchFamily="34" charset="0"/>
              </a:endParaRPr>
            </a:p>
          </p:txBody>
        </p:sp>
        <p:sp>
          <p:nvSpPr>
            <p:cNvPr id="20" name="Rectangle: Rounded Corners 19">
              <a:extLst>
                <a:ext uri="{FF2B5EF4-FFF2-40B4-BE49-F238E27FC236}">
                  <a16:creationId xmlns:a16="http://schemas.microsoft.com/office/drawing/2014/main" id="{4E321BDC-D7B6-B67A-4886-53AE5549FCF8}"/>
                </a:ext>
              </a:extLst>
            </p:cNvPr>
            <p:cNvSpPr/>
            <p:nvPr/>
          </p:nvSpPr>
          <p:spPr>
            <a:xfrm>
              <a:off x="1204080" y="2515347"/>
              <a:ext cx="4428000" cy="720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288000" algn="ctr"/>
              <a:r>
                <a:rPr lang="en-US" noProof="0" dirty="0">
                  <a:solidFill>
                    <a:schemeClr val="bg1"/>
                  </a:solidFill>
                  <a:latin typeface="Arial" panose="020B0604020202020204" pitchFamily="34" charset="0"/>
                </a:rPr>
                <a:t>Resting metabolic rate declines with age due to muscle mass loss</a:t>
              </a:r>
              <a:r>
                <a:rPr lang="en-US" baseline="30000" noProof="0" dirty="0">
                  <a:solidFill>
                    <a:schemeClr val="bg1"/>
                  </a:solidFill>
                  <a:latin typeface="Arial" panose="020B0604020202020204" pitchFamily="34" charset="0"/>
                </a:rPr>
                <a:t>1</a:t>
              </a:r>
              <a:r>
                <a:rPr lang="en-US" noProof="0" dirty="0">
                  <a:solidFill>
                    <a:schemeClr val="bg1"/>
                  </a:solidFill>
                  <a:latin typeface="Arial" panose="020B0604020202020204" pitchFamily="34" charset="0"/>
                </a:rPr>
                <a:t> </a:t>
              </a:r>
            </a:p>
          </p:txBody>
        </p:sp>
        <p:grpSp>
          <p:nvGrpSpPr>
            <p:cNvPr id="33" name="Group 32">
              <a:extLst>
                <a:ext uri="{FF2B5EF4-FFF2-40B4-BE49-F238E27FC236}">
                  <a16:creationId xmlns:a16="http://schemas.microsoft.com/office/drawing/2014/main" id="{DD01E5E4-4FCF-C207-C0A3-2B89DFBA157F}"/>
                </a:ext>
              </a:extLst>
            </p:cNvPr>
            <p:cNvGrpSpPr/>
            <p:nvPr/>
          </p:nvGrpSpPr>
          <p:grpSpPr>
            <a:xfrm rot="5400000">
              <a:off x="8153035" y="3351432"/>
              <a:ext cx="409254" cy="341834"/>
              <a:chOff x="4113703" y="3363185"/>
              <a:chExt cx="473093" cy="395156"/>
            </a:xfrm>
          </p:grpSpPr>
          <p:sp>
            <p:nvSpPr>
              <p:cNvPr id="34" name="Isosceles Triangle 33">
                <a:extLst>
                  <a:ext uri="{FF2B5EF4-FFF2-40B4-BE49-F238E27FC236}">
                    <a16:creationId xmlns:a16="http://schemas.microsoft.com/office/drawing/2014/main" id="{6C087836-558D-C7A2-3C58-043ADE3765E3}"/>
                  </a:ext>
                </a:extLst>
              </p:cNvPr>
              <p:cNvSpPr/>
              <p:nvPr/>
            </p:nvSpPr>
            <p:spPr>
              <a:xfrm rot="5400000">
                <a:off x="4086450" y="3390438"/>
                <a:ext cx="395156" cy="34065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35" name="Isosceles Triangle 34">
                <a:extLst>
                  <a:ext uri="{FF2B5EF4-FFF2-40B4-BE49-F238E27FC236}">
                    <a16:creationId xmlns:a16="http://schemas.microsoft.com/office/drawing/2014/main" id="{56679716-4E3A-C02D-DBA5-F96200D2669D}"/>
                  </a:ext>
                </a:extLst>
              </p:cNvPr>
              <p:cNvSpPr/>
              <p:nvPr/>
            </p:nvSpPr>
            <p:spPr>
              <a:xfrm rot="5400000">
                <a:off x="4218893" y="3390438"/>
                <a:ext cx="395156" cy="34065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42" name="TextBox 41">
              <a:extLst>
                <a:ext uri="{FF2B5EF4-FFF2-40B4-BE49-F238E27FC236}">
                  <a16:creationId xmlns:a16="http://schemas.microsoft.com/office/drawing/2014/main" id="{824491AB-0DCA-1E4E-3651-1401E3446F7F}"/>
                </a:ext>
              </a:extLst>
            </p:cNvPr>
            <p:cNvSpPr txBox="1"/>
            <p:nvPr/>
          </p:nvSpPr>
          <p:spPr>
            <a:xfrm>
              <a:off x="8102956" y="4803412"/>
              <a:ext cx="3258033" cy="1025485"/>
            </a:xfrm>
            <a:prstGeom prst="roundRect">
              <a:avLst>
                <a:gd name="adj" fmla="val 2849"/>
              </a:avLst>
            </a:prstGeom>
            <a:noFill/>
            <a:ln>
              <a:solidFill>
                <a:schemeClr val="bg1">
                  <a:lumMod val="85000"/>
                </a:schemeClr>
              </a:solidFill>
            </a:ln>
          </p:spPr>
          <p:txBody>
            <a:bodyPr wrap="square" anchor="ctr">
              <a:spAutoFit/>
            </a:bodyPr>
            <a:lstStyle/>
            <a:p>
              <a:pPr marL="228600" algn="ctr"/>
              <a:r>
                <a:rPr lang="en-US" sz="1200" b="1" noProof="0" dirty="0">
                  <a:latin typeface="Arial" panose="020B0604020202020204" pitchFamily="34" charset="0"/>
                </a:rPr>
                <a:t>Clinical implications</a:t>
              </a:r>
            </a:p>
            <a:p>
              <a:pPr marL="228600" lvl="1" algn="ctr"/>
              <a:r>
                <a:rPr lang="en-US" sz="1200" noProof="0" dirty="0">
                  <a:latin typeface="Arial" panose="020B0604020202020204" pitchFamily="34" charset="0"/>
                </a:rPr>
                <a:t>Cardiometabolic risk </a:t>
              </a:r>
            </a:p>
            <a:p>
              <a:pPr marL="228600" lvl="1" algn="ctr"/>
              <a:r>
                <a:rPr lang="en-US" sz="1200" noProof="0" dirty="0">
                  <a:latin typeface="Arial" panose="020B0604020202020204" pitchFamily="34" charset="0"/>
                </a:rPr>
                <a:t>Mechanical complications</a:t>
              </a:r>
            </a:p>
            <a:p>
              <a:pPr marL="228600" lvl="1" algn="ctr"/>
              <a:r>
                <a:rPr lang="en-US" sz="1200" noProof="0" dirty="0">
                  <a:latin typeface="Arial" panose="020B0604020202020204" pitchFamily="34" charset="0"/>
                </a:rPr>
                <a:t>Cancer risk</a:t>
              </a:r>
            </a:p>
            <a:p>
              <a:pPr marL="228600" lvl="1" algn="ctr"/>
              <a:r>
                <a:rPr lang="en-US" sz="1200" noProof="0" dirty="0">
                  <a:latin typeface="Arial" panose="020B0604020202020204" pitchFamily="34" charset="0"/>
                </a:rPr>
                <a:t>Menopause symptoms</a:t>
              </a:r>
            </a:p>
          </p:txBody>
        </p:sp>
        <p:sp>
          <p:nvSpPr>
            <p:cNvPr id="3" name="TextBox 28">
              <a:extLst>
                <a:ext uri="{FF2B5EF4-FFF2-40B4-BE49-F238E27FC236}">
                  <a16:creationId xmlns:a16="http://schemas.microsoft.com/office/drawing/2014/main" id="{453B9CF3-5876-8546-5AFD-13CBC165B4EA}"/>
                </a:ext>
              </a:extLst>
            </p:cNvPr>
            <p:cNvSpPr txBox="1"/>
            <p:nvPr/>
          </p:nvSpPr>
          <p:spPr>
            <a:xfrm>
              <a:off x="3868447" y="5071930"/>
              <a:ext cx="3935704" cy="552767"/>
            </a:xfrm>
            <a:prstGeom prst="roundRect">
              <a:avLst>
                <a:gd name="adj" fmla="val 50000"/>
              </a:avLst>
            </a:prstGeom>
            <a:gradFill flip="none" rotWithShape="1">
              <a:gsLst>
                <a:gs pos="0">
                  <a:schemeClr val="accent1"/>
                </a:gs>
                <a:gs pos="100000">
                  <a:schemeClr val="accent6">
                    <a:lumMod val="75000"/>
                  </a:schemeClr>
                </a:gs>
              </a:gsLst>
              <a:lin ang="0" scaled="1"/>
              <a:tileRect/>
            </a:gradFill>
          </p:spPr>
          <p:txBody>
            <a:bodyPr wrap="square" t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0" dirty="0">
                  <a:solidFill>
                    <a:schemeClr val="bg1"/>
                  </a:solidFill>
                  <a:latin typeface="Arial" panose="020B0604020202020204" pitchFamily="34" charset="0"/>
                </a:rPr>
                <a:t>Visceral obesity</a:t>
              </a:r>
            </a:p>
          </p:txBody>
        </p:sp>
        <p:grpSp>
          <p:nvGrpSpPr>
            <p:cNvPr id="6" name="Group 5">
              <a:extLst>
                <a:ext uri="{FF2B5EF4-FFF2-40B4-BE49-F238E27FC236}">
                  <a16:creationId xmlns:a16="http://schemas.microsoft.com/office/drawing/2014/main" id="{08594B68-171E-67C0-BE49-C05881746D1B}"/>
                </a:ext>
              </a:extLst>
            </p:cNvPr>
            <p:cNvGrpSpPr/>
            <p:nvPr/>
          </p:nvGrpSpPr>
          <p:grpSpPr>
            <a:xfrm rot="5400000">
              <a:off x="4869761" y="4618257"/>
              <a:ext cx="409254" cy="341834"/>
              <a:chOff x="4113703" y="3363185"/>
              <a:chExt cx="473093" cy="395156"/>
            </a:xfrm>
          </p:grpSpPr>
          <p:sp>
            <p:nvSpPr>
              <p:cNvPr id="7" name="Isosceles Triangle 6">
                <a:extLst>
                  <a:ext uri="{FF2B5EF4-FFF2-40B4-BE49-F238E27FC236}">
                    <a16:creationId xmlns:a16="http://schemas.microsoft.com/office/drawing/2014/main" id="{8A6B5068-FF5C-6680-8E01-266DE285F22C}"/>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8" name="Isosceles Triangle 7">
                <a:extLst>
                  <a:ext uri="{FF2B5EF4-FFF2-40B4-BE49-F238E27FC236}">
                    <a16:creationId xmlns:a16="http://schemas.microsoft.com/office/drawing/2014/main" id="{1ABFFF2D-57AC-93F3-BBCA-4ECA32152075}"/>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9" name="Group 8">
              <a:extLst>
                <a:ext uri="{FF2B5EF4-FFF2-40B4-BE49-F238E27FC236}">
                  <a16:creationId xmlns:a16="http://schemas.microsoft.com/office/drawing/2014/main" id="{42F1BFC2-82D4-8094-1A0B-3D2ED0352128}"/>
                </a:ext>
              </a:extLst>
            </p:cNvPr>
            <p:cNvGrpSpPr/>
            <p:nvPr/>
          </p:nvGrpSpPr>
          <p:grpSpPr>
            <a:xfrm rot="5400000">
              <a:off x="6327588" y="4627783"/>
              <a:ext cx="409252" cy="341832"/>
              <a:chOff x="4113703" y="3363185"/>
              <a:chExt cx="473093" cy="395156"/>
            </a:xfrm>
          </p:grpSpPr>
          <p:sp>
            <p:nvSpPr>
              <p:cNvPr id="10" name="Isosceles Triangle 9">
                <a:extLst>
                  <a:ext uri="{FF2B5EF4-FFF2-40B4-BE49-F238E27FC236}">
                    <a16:creationId xmlns:a16="http://schemas.microsoft.com/office/drawing/2014/main" id="{8BD9E328-ABE5-F29D-53F7-339EE2B40FD9}"/>
                  </a:ext>
                </a:extLst>
              </p:cNvPr>
              <p:cNvSpPr/>
              <p:nvPr/>
            </p:nvSpPr>
            <p:spPr>
              <a:xfrm rot="5400000">
                <a:off x="4086450" y="3390438"/>
                <a:ext cx="395156" cy="34065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11" name="Isosceles Triangle 10">
                <a:extLst>
                  <a:ext uri="{FF2B5EF4-FFF2-40B4-BE49-F238E27FC236}">
                    <a16:creationId xmlns:a16="http://schemas.microsoft.com/office/drawing/2014/main" id="{F152ADE6-AFE8-DEA2-5249-3FFF204A3397}"/>
                  </a:ext>
                </a:extLst>
              </p:cNvPr>
              <p:cNvSpPr/>
              <p:nvPr/>
            </p:nvSpPr>
            <p:spPr>
              <a:xfrm rot="5400000">
                <a:off x="4218893" y="3390438"/>
                <a:ext cx="395156" cy="34065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36" name="Rectangle: Rounded Corners 35">
              <a:extLst>
                <a:ext uri="{FF2B5EF4-FFF2-40B4-BE49-F238E27FC236}">
                  <a16:creationId xmlns:a16="http://schemas.microsoft.com/office/drawing/2014/main" id="{5DD4DD95-9478-7D97-16CC-AD5E07E80B23}"/>
                </a:ext>
              </a:extLst>
            </p:cNvPr>
            <p:cNvSpPr/>
            <p:nvPr/>
          </p:nvSpPr>
          <p:spPr>
            <a:xfrm>
              <a:off x="6143661" y="3772232"/>
              <a:ext cx="4428000" cy="720000"/>
            </a:xfrm>
            <a:prstGeom prst="roundRect">
              <a:avLst>
                <a:gd name="adj" fmla="val 221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80000" algn="ctr"/>
              <a:r>
                <a:rPr lang="en-US" noProof="0" dirty="0">
                  <a:latin typeface="Arial" panose="020B0604020202020204" pitchFamily="34" charset="0"/>
                </a:rPr>
                <a:t>Increase fat deposition </a:t>
              </a:r>
              <a:br>
                <a:rPr lang="en-US" noProof="0" dirty="0">
                  <a:latin typeface="Arial" panose="020B0604020202020204" pitchFamily="34" charset="0"/>
                </a:rPr>
              </a:br>
              <a:r>
                <a:rPr lang="en-US" noProof="0" dirty="0">
                  <a:latin typeface="Arial" panose="020B0604020202020204" pitchFamily="34" charset="0"/>
                </a:rPr>
                <a:t>in abdominal area</a:t>
              </a:r>
              <a:r>
                <a:rPr lang="en-US" baseline="30000" noProof="0" dirty="0">
                  <a:latin typeface="Arial" panose="020B0604020202020204" pitchFamily="34" charset="0"/>
                </a:rPr>
                <a:t>1,2</a:t>
              </a:r>
              <a:r>
                <a:rPr lang="en-US" noProof="0" dirty="0">
                  <a:latin typeface="Arial" panose="020B0604020202020204" pitchFamily="34" charset="0"/>
                </a:rPr>
                <a:t> </a:t>
              </a:r>
            </a:p>
          </p:txBody>
        </p:sp>
        <p:sp>
          <p:nvSpPr>
            <p:cNvPr id="30" name="Rectangle: Rounded Corners 29">
              <a:extLst>
                <a:ext uri="{FF2B5EF4-FFF2-40B4-BE49-F238E27FC236}">
                  <a16:creationId xmlns:a16="http://schemas.microsoft.com/office/drawing/2014/main" id="{A5A243B5-976D-5222-C81E-5237817EDB56}"/>
                </a:ext>
              </a:extLst>
            </p:cNvPr>
            <p:cNvSpPr/>
            <p:nvPr/>
          </p:nvSpPr>
          <p:spPr>
            <a:xfrm>
              <a:off x="6074649" y="2515347"/>
              <a:ext cx="4428000" cy="720000"/>
            </a:xfrm>
            <a:prstGeom prst="roundRect">
              <a:avLst>
                <a:gd name="adj" fmla="val 221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80000" algn="ctr"/>
              <a:r>
                <a:rPr lang="en-US" noProof="0" dirty="0">
                  <a:latin typeface="Arial" panose="020B0604020202020204" pitchFamily="34" charset="0"/>
                </a:rPr>
                <a:t>Decline in estrogen level during</a:t>
              </a:r>
              <a:br>
                <a:rPr lang="en-US" noProof="0" dirty="0">
                  <a:latin typeface="Arial" panose="020B0604020202020204" pitchFamily="34" charset="0"/>
                </a:rPr>
              </a:br>
              <a:r>
                <a:rPr lang="en-US" noProof="0" dirty="0">
                  <a:latin typeface="Arial" panose="020B0604020202020204" pitchFamily="34" charset="0"/>
                </a:rPr>
                <a:t>the menopausal transition</a:t>
              </a:r>
              <a:r>
                <a:rPr lang="en-US" baseline="30000" noProof="0" dirty="0">
                  <a:latin typeface="Arial" panose="020B0604020202020204" pitchFamily="34" charset="0"/>
                </a:rPr>
                <a:t>1,2</a:t>
              </a:r>
              <a:endParaRPr lang="en-US" noProof="0" dirty="0">
                <a:latin typeface="Arial" panose="020B0604020202020204" pitchFamily="34" charset="0"/>
              </a:endParaRPr>
            </a:p>
          </p:txBody>
        </p:sp>
        <p:pic>
          <p:nvPicPr>
            <p:cNvPr id="28" name="Graphic 27">
              <a:extLst>
                <a:ext uri="{FF2B5EF4-FFF2-40B4-BE49-F238E27FC236}">
                  <a16:creationId xmlns:a16="http://schemas.microsoft.com/office/drawing/2014/main" id="{7017299E-C292-1094-7661-C44D8A90D1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94274" y="3842751"/>
              <a:ext cx="577658" cy="577658"/>
            </a:xfrm>
            <a:prstGeom prst="rect">
              <a:avLst/>
            </a:prstGeom>
          </p:spPr>
        </p:pic>
        <p:pic>
          <p:nvPicPr>
            <p:cNvPr id="29" name="Graphic 28">
              <a:extLst>
                <a:ext uri="{FF2B5EF4-FFF2-40B4-BE49-F238E27FC236}">
                  <a16:creationId xmlns:a16="http://schemas.microsoft.com/office/drawing/2014/main" id="{DA53C5C3-45F1-1E39-65E0-5A6663247F0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16440" y="3842751"/>
              <a:ext cx="577658" cy="577658"/>
            </a:xfrm>
            <a:prstGeom prst="rect">
              <a:avLst/>
            </a:prstGeom>
          </p:spPr>
        </p:pic>
        <p:pic>
          <p:nvPicPr>
            <p:cNvPr id="32" name="Graphic 31">
              <a:extLst>
                <a:ext uri="{FF2B5EF4-FFF2-40B4-BE49-F238E27FC236}">
                  <a16:creationId xmlns:a16="http://schemas.microsoft.com/office/drawing/2014/main" id="{0C851F6A-EDBB-6004-4B5B-CAB7160A4A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6065543" y="2600548"/>
              <a:ext cx="577658" cy="577658"/>
            </a:xfrm>
            <a:prstGeom prst="rect">
              <a:avLst/>
            </a:prstGeom>
          </p:spPr>
        </p:pic>
        <p:pic>
          <p:nvPicPr>
            <p:cNvPr id="38" name="Graphic 37">
              <a:extLst>
                <a:ext uri="{FF2B5EF4-FFF2-40B4-BE49-F238E27FC236}">
                  <a16:creationId xmlns:a16="http://schemas.microsoft.com/office/drawing/2014/main" id="{41153FC7-7DEF-FFB3-8CC6-07F3BAEA12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1182992" y="2600548"/>
              <a:ext cx="577658" cy="577658"/>
            </a:xfrm>
            <a:prstGeom prst="rect">
              <a:avLst/>
            </a:prstGeom>
          </p:spPr>
        </p:pic>
        <p:pic>
          <p:nvPicPr>
            <p:cNvPr id="39" name="Graphic 38">
              <a:extLst>
                <a:ext uri="{FF2B5EF4-FFF2-40B4-BE49-F238E27FC236}">
                  <a16:creationId xmlns:a16="http://schemas.microsoft.com/office/drawing/2014/main" id="{5B746ED4-760D-932A-4AE8-A00404240F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61068" y="4916111"/>
              <a:ext cx="794576" cy="794576"/>
            </a:xfrm>
            <a:prstGeom prst="rect">
              <a:avLst/>
            </a:prstGeom>
          </p:spPr>
        </p:pic>
      </p:grpSp>
    </p:spTree>
    <p:extLst>
      <p:ext uri="{BB962C8B-B14F-4D97-AF65-F5344CB8AC3E}">
        <p14:creationId xmlns:p14="http://schemas.microsoft.com/office/powerpoint/2010/main" val="143786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D6634-73A2-24DD-6AB4-E9FFDB714F52}"/>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E25A7285-DB9B-4719-54BE-C190BEE6E148}"/>
              </a:ext>
            </a:extLst>
          </p:cNvPr>
          <p:cNvSpPr/>
          <p:nvPr/>
        </p:nvSpPr>
        <p:spPr>
          <a:xfrm>
            <a:off x="-946077" y="3004027"/>
            <a:ext cx="12240000" cy="396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206240" tIns="36000" rIns="72000" bIns="36000" rtlCol="0" anchor="ctr"/>
          <a:lstStyle/>
          <a:p>
            <a:r>
              <a:rPr lang="en-US" sz="1600" b="1" noProof="0" dirty="0">
                <a:latin typeface="Arial" panose="020B0604020202020204" pitchFamily="34" charset="0"/>
              </a:rPr>
              <a:t>Sleep disruption </a:t>
            </a:r>
            <a:r>
              <a:rPr lang="en-US" sz="1600" noProof="0" dirty="0">
                <a:latin typeface="Arial" panose="020B0604020202020204" pitchFamily="34" charset="0"/>
              </a:rPr>
              <a:t>is reported by 40</a:t>
            </a:r>
            <a:r>
              <a:rPr lang="en-US" sz="1600" noProof="0" dirty="0">
                <a:latin typeface="Arial" panose="020B0604020202020204" pitchFamily="34" charset="0"/>
                <a:cs typeface="Arial" panose="020B0604020202020204" pitchFamily="34" charset="0"/>
              </a:rPr>
              <a:t>‒</a:t>
            </a:r>
            <a:r>
              <a:rPr lang="en-US" sz="1600" noProof="0" dirty="0">
                <a:latin typeface="Arial" panose="020B0604020202020204" pitchFamily="34" charset="0"/>
              </a:rPr>
              <a:t>60% of menopausal women</a:t>
            </a:r>
            <a:r>
              <a:rPr lang="en-US" sz="1600" baseline="30000" noProof="0" dirty="0">
                <a:latin typeface="Arial" panose="020B0604020202020204" pitchFamily="34" charset="0"/>
              </a:rPr>
              <a:t>1</a:t>
            </a:r>
            <a:endParaRPr lang="en-US" sz="1600" noProof="0" dirty="0">
              <a:latin typeface="Arial" panose="020B0604020202020204" pitchFamily="34" charset="0"/>
            </a:endParaRPr>
          </a:p>
        </p:txBody>
      </p:sp>
      <p:sp>
        <p:nvSpPr>
          <p:cNvPr id="13" name="TextBox 12">
            <a:extLst>
              <a:ext uri="{FF2B5EF4-FFF2-40B4-BE49-F238E27FC236}">
                <a16:creationId xmlns:a16="http://schemas.microsoft.com/office/drawing/2014/main" id="{FB824B5D-C72B-1DAA-2279-76A45DFD637A}"/>
              </a:ext>
            </a:extLst>
          </p:cNvPr>
          <p:cNvSpPr txBox="1"/>
          <p:nvPr/>
        </p:nvSpPr>
        <p:spPr>
          <a:xfrm>
            <a:off x="3072580" y="4381183"/>
            <a:ext cx="7764567" cy="307777"/>
          </a:xfrm>
          <a:prstGeom prst="rect">
            <a:avLst/>
          </a:prstGeom>
          <a:noFill/>
        </p:spPr>
        <p:txBody>
          <a:bodyPr wrap="square">
            <a:spAutoFit/>
          </a:bodyPr>
          <a:lstStyle/>
          <a:p>
            <a:pPr marL="180000"/>
            <a:r>
              <a:rPr lang="en-US" sz="1400" noProof="0" dirty="0">
                <a:solidFill>
                  <a:schemeClr val="accent1"/>
                </a:solidFill>
                <a:latin typeface="Arial" panose="020B0604020202020204" pitchFamily="34" charset="0"/>
              </a:rPr>
              <a:t>Higher prevalence of urinary incontinence and urgency among women living with obesity</a:t>
            </a:r>
            <a:r>
              <a:rPr lang="en-US" sz="1400" baseline="30000" noProof="0" dirty="0">
                <a:solidFill>
                  <a:schemeClr val="accent1"/>
                </a:solidFill>
                <a:latin typeface="Arial" panose="020B0604020202020204" pitchFamily="34" charset="0"/>
              </a:rPr>
              <a:t>2,5</a:t>
            </a:r>
          </a:p>
        </p:txBody>
      </p:sp>
      <p:sp>
        <p:nvSpPr>
          <p:cNvPr id="2" name="Title 1">
            <a:extLst>
              <a:ext uri="{FF2B5EF4-FFF2-40B4-BE49-F238E27FC236}">
                <a16:creationId xmlns:a16="http://schemas.microsoft.com/office/drawing/2014/main" id="{8A006A36-F045-C819-6575-63AF85B1B1BD}"/>
              </a:ext>
            </a:extLst>
          </p:cNvPr>
          <p:cNvSpPr>
            <a:spLocks noGrp="1"/>
          </p:cNvSpPr>
          <p:nvPr>
            <p:ph type="title"/>
          </p:nvPr>
        </p:nvSpPr>
        <p:spPr/>
        <p:txBody>
          <a:bodyPr/>
          <a:lstStyle/>
          <a:p>
            <a:r>
              <a:rPr lang="en-US" noProof="0" dirty="0"/>
              <a:t>Obesity can impact a woman’s menopause experience</a:t>
            </a:r>
          </a:p>
        </p:txBody>
      </p:sp>
      <p:sp>
        <p:nvSpPr>
          <p:cNvPr id="4" name="Text Placeholder 3">
            <a:extLst>
              <a:ext uri="{FF2B5EF4-FFF2-40B4-BE49-F238E27FC236}">
                <a16:creationId xmlns:a16="http://schemas.microsoft.com/office/drawing/2014/main" id="{31FD5752-8FC2-8DAA-EC9C-A86D6862C13C}"/>
              </a:ext>
            </a:extLst>
          </p:cNvPr>
          <p:cNvSpPr>
            <a:spLocks noGrp="1"/>
          </p:cNvSpPr>
          <p:nvPr>
            <p:ph type="body" sz="quarter" idx="13"/>
          </p:nvPr>
        </p:nvSpPr>
        <p:spPr/>
        <p:txBody>
          <a:bodyPr/>
          <a:lstStyle/>
          <a:p>
            <a:pPr>
              <a:spcAft>
                <a:spcPts val="300"/>
              </a:spcAft>
            </a:pPr>
            <a:r>
              <a:rPr lang="en-US" noProof="0" dirty="0"/>
              <a:t>BMI, body mass index; OSA, obstructive sleep apnea; VMS, vasomotor symptoms. </a:t>
            </a:r>
          </a:p>
          <a:p>
            <a:pPr>
              <a:spcAft>
                <a:spcPts val="300"/>
              </a:spcAft>
            </a:pPr>
            <a:r>
              <a:rPr lang="en-US" noProof="0" dirty="0"/>
              <a:t>1. Monteleone P et al. Nat Rev Endocrinol 2018;14:199–215; 2. Palacios S et al. Gynecol Endocrinol 2024;40:2312885; 3. Gibson CJ et al. </a:t>
            </a:r>
            <a:r>
              <a:rPr lang="en-US" noProof="0" dirty="0">
                <a:solidFill>
                  <a:schemeClr val="tx1"/>
                </a:solidFill>
              </a:rPr>
              <a:t>Menopause 2023;30:709</a:t>
            </a:r>
            <a:r>
              <a:rPr lang="en-US" noProof="0" dirty="0"/>
              <a:t>–</a:t>
            </a:r>
            <a:r>
              <a:rPr lang="en-US" noProof="0" dirty="0">
                <a:solidFill>
                  <a:schemeClr val="tx1"/>
                </a:solidFill>
              </a:rPr>
              <a:t>716; </a:t>
            </a:r>
            <a:r>
              <a:rPr lang="en-US" noProof="0" dirty="0"/>
              <a:t>4. Naufel MF et al. </a:t>
            </a:r>
            <a:r>
              <a:rPr lang="en-US" noProof="0" dirty="0">
                <a:solidFill>
                  <a:schemeClr val="tx1"/>
                </a:solidFill>
              </a:rPr>
              <a:t>Menopause. 2018;25:139</a:t>
            </a:r>
            <a:r>
              <a:rPr lang="en-US" noProof="0" dirty="0"/>
              <a:t>–</a:t>
            </a:r>
            <a:r>
              <a:rPr lang="en-US" noProof="0" dirty="0">
                <a:solidFill>
                  <a:schemeClr val="tx1"/>
                </a:solidFill>
              </a:rPr>
              <a:t>144; </a:t>
            </a:r>
            <a:r>
              <a:rPr lang="en-US" noProof="0" dirty="0"/>
              <a:t>5. Hurtado MD et al. Curr Obes Rep 2024;13:352–363; 6. The 2023 nonhormone therapy position statement of The North American Menopause Society. Menopause 2023;30:573–590.</a:t>
            </a:r>
          </a:p>
        </p:txBody>
      </p:sp>
      <p:sp>
        <p:nvSpPr>
          <p:cNvPr id="5" name="Slide Number Placeholder 4">
            <a:extLst>
              <a:ext uri="{FF2B5EF4-FFF2-40B4-BE49-F238E27FC236}">
                <a16:creationId xmlns:a16="http://schemas.microsoft.com/office/drawing/2014/main" id="{70DB1A04-C632-1C64-5D78-FF7A433324AC}"/>
              </a:ext>
            </a:extLst>
          </p:cNvPr>
          <p:cNvSpPr>
            <a:spLocks noGrp="1"/>
          </p:cNvSpPr>
          <p:nvPr>
            <p:ph type="sldNum" sz="quarter" idx="4"/>
          </p:nvPr>
        </p:nvSpPr>
        <p:spPr/>
        <p:txBody>
          <a:bodyPr/>
          <a:lstStyle/>
          <a:p>
            <a:fld id="{65CBDCE2-1F41-4B5E-8CD0-06DFFB2F8EFA}" type="slidenum">
              <a:rPr lang="en-US" noProof="0" smtClean="0"/>
              <a:pPr/>
              <a:t>14</a:t>
            </a:fld>
            <a:endParaRPr lang="en-US" noProof="0" dirty="0"/>
          </a:p>
        </p:txBody>
      </p:sp>
      <p:sp>
        <p:nvSpPr>
          <p:cNvPr id="6" name="TextBox 5">
            <a:extLst>
              <a:ext uri="{FF2B5EF4-FFF2-40B4-BE49-F238E27FC236}">
                <a16:creationId xmlns:a16="http://schemas.microsoft.com/office/drawing/2014/main" id="{A8B0BE74-FC3B-2EF9-D5B1-C60F731858EC}"/>
              </a:ext>
            </a:extLst>
          </p:cNvPr>
          <p:cNvSpPr txBox="1"/>
          <p:nvPr/>
        </p:nvSpPr>
        <p:spPr>
          <a:xfrm>
            <a:off x="3075502" y="2365651"/>
            <a:ext cx="7764566" cy="307777"/>
          </a:xfrm>
          <a:prstGeom prst="rect">
            <a:avLst/>
          </a:prstGeom>
          <a:noFill/>
        </p:spPr>
        <p:txBody>
          <a:bodyPr wrap="square">
            <a:spAutoFit/>
          </a:bodyPr>
          <a:lstStyle/>
          <a:p>
            <a:pPr marL="180000"/>
            <a:r>
              <a:rPr lang="en-US" sz="1400" noProof="0" dirty="0">
                <a:latin typeface="Arial" panose="020B0604020202020204" pitchFamily="34" charset="0"/>
              </a:rPr>
              <a:t>Higher BMI is associated with higher hot flash frequency during the menopausal transition</a:t>
            </a:r>
            <a:r>
              <a:rPr lang="en-US" sz="1400" baseline="30000" noProof="0" dirty="0">
                <a:latin typeface="Arial" panose="020B0604020202020204" pitchFamily="34" charset="0"/>
              </a:rPr>
              <a:t>2</a:t>
            </a:r>
          </a:p>
        </p:txBody>
      </p:sp>
      <p:sp>
        <p:nvSpPr>
          <p:cNvPr id="10" name="Rectangle: Rounded Corners 9">
            <a:extLst>
              <a:ext uri="{FF2B5EF4-FFF2-40B4-BE49-F238E27FC236}">
                <a16:creationId xmlns:a16="http://schemas.microsoft.com/office/drawing/2014/main" id="{C2A9275A-E8DA-3715-C69F-4B0558C2F4E9}"/>
              </a:ext>
            </a:extLst>
          </p:cNvPr>
          <p:cNvSpPr/>
          <p:nvPr/>
        </p:nvSpPr>
        <p:spPr>
          <a:xfrm>
            <a:off x="-946079" y="1974098"/>
            <a:ext cx="12240000" cy="396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206240" tIns="36000" rIns="72000" bIns="36000" rtlCol="0" anchor="ctr"/>
          <a:lstStyle/>
          <a:p>
            <a:r>
              <a:rPr lang="en-US" sz="1600" noProof="0" dirty="0">
                <a:latin typeface="Arial" panose="020B0604020202020204" pitchFamily="34" charset="0"/>
              </a:rPr>
              <a:t>Up to 75% of women experience </a:t>
            </a:r>
            <a:r>
              <a:rPr lang="en-US" sz="1600" b="1" noProof="0" dirty="0">
                <a:latin typeface="Arial" panose="020B0604020202020204" pitchFamily="34" charset="0"/>
              </a:rPr>
              <a:t>VMS due to menopause</a:t>
            </a:r>
            <a:r>
              <a:rPr lang="en-US" sz="1600" baseline="30000" noProof="0" dirty="0">
                <a:latin typeface="Arial" panose="020B0604020202020204" pitchFamily="34" charset="0"/>
              </a:rPr>
              <a:t>1</a:t>
            </a:r>
            <a:endParaRPr lang="en-US" sz="1600" noProof="0" dirty="0">
              <a:latin typeface="Arial" panose="020B0604020202020204" pitchFamily="34" charset="0"/>
            </a:endParaRPr>
          </a:p>
        </p:txBody>
      </p:sp>
      <p:sp>
        <p:nvSpPr>
          <p:cNvPr id="11" name="Rectangle: Rounded Corners 10">
            <a:extLst>
              <a:ext uri="{FF2B5EF4-FFF2-40B4-BE49-F238E27FC236}">
                <a16:creationId xmlns:a16="http://schemas.microsoft.com/office/drawing/2014/main" id="{01C4D5BB-3AB7-8542-B15D-6397A0730921}"/>
              </a:ext>
            </a:extLst>
          </p:cNvPr>
          <p:cNvSpPr/>
          <p:nvPr/>
        </p:nvSpPr>
        <p:spPr>
          <a:xfrm>
            <a:off x="-946077" y="4011583"/>
            <a:ext cx="12240000" cy="396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206240" tIns="36000" rIns="72000" bIns="36000" rtlCol="0" anchor="ctr"/>
          <a:lstStyle/>
          <a:p>
            <a:r>
              <a:rPr lang="en-US" sz="1600" b="1" noProof="0" dirty="0">
                <a:latin typeface="Arial" panose="020B0604020202020204" pitchFamily="34" charset="0"/>
              </a:rPr>
              <a:t>Urogenital symptoms </a:t>
            </a:r>
            <a:r>
              <a:rPr lang="en-US" sz="1600" noProof="0" dirty="0">
                <a:latin typeface="Arial" panose="020B0604020202020204" pitchFamily="34" charset="0"/>
              </a:rPr>
              <a:t>affect up to 85% of women in menopausal transition</a:t>
            </a:r>
            <a:r>
              <a:rPr lang="en-US" sz="1600" baseline="30000" noProof="0" dirty="0">
                <a:latin typeface="Arial" panose="020B0604020202020204" pitchFamily="34" charset="0"/>
              </a:rPr>
              <a:t>5</a:t>
            </a:r>
            <a:r>
              <a:rPr lang="en-US" sz="1600" noProof="0" dirty="0">
                <a:latin typeface="Arial" panose="020B0604020202020204" pitchFamily="34" charset="0"/>
              </a:rPr>
              <a:t> </a:t>
            </a:r>
          </a:p>
        </p:txBody>
      </p:sp>
      <p:sp>
        <p:nvSpPr>
          <p:cNvPr id="14" name="TextBox 13">
            <a:extLst>
              <a:ext uri="{FF2B5EF4-FFF2-40B4-BE49-F238E27FC236}">
                <a16:creationId xmlns:a16="http://schemas.microsoft.com/office/drawing/2014/main" id="{5E1AA017-6D94-F5AB-6397-311A7777BAEA}"/>
              </a:ext>
            </a:extLst>
          </p:cNvPr>
          <p:cNvSpPr txBox="1"/>
          <p:nvPr/>
        </p:nvSpPr>
        <p:spPr>
          <a:xfrm>
            <a:off x="3072580" y="4659450"/>
            <a:ext cx="8170607" cy="307777"/>
          </a:xfrm>
          <a:prstGeom prst="rect">
            <a:avLst/>
          </a:prstGeom>
          <a:noFill/>
        </p:spPr>
        <p:txBody>
          <a:bodyPr wrap="square">
            <a:spAutoFit/>
          </a:bodyPr>
          <a:lstStyle/>
          <a:p>
            <a:pPr marL="180000"/>
            <a:r>
              <a:rPr lang="en-US" sz="1400" noProof="0" dirty="0">
                <a:solidFill>
                  <a:schemeClr val="accent1"/>
                </a:solidFill>
                <a:latin typeface="Arial" panose="020B0604020202020204" pitchFamily="34" charset="0"/>
              </a:rPr>
              <a:t>Postmenopausal women with obesity are 4× more likely to have vulvovaginal itching and irritation</a:t>
            </a:r>
            <a:r>
              <a:rPr lang="en-US" sz="1400" baseline="30000" noProof="0" dirty="0">
                <a:solidFill>
                  <a:schemeClr val="accent1"/>
                </a:solidFill>
                <a:latin typeface="Arial" panose="020B0604020202020204" pitchFamily="34" charset="0"/>
              </a:rPr>
              <a:t>5</a:t>
            </a:r>
          </a:p>
        </p:txBody>
      </p:sp>
      <p:sp>
        <p:nvSpPr>
          <p:cNvPr id="16" name="TextBox 15">
            <a:extLst>
              <a:ext uri="{FF2B5EF4-FFF2-40B4-BE49-F238E27FC236}">
                <a16:creationId xmlns:a16="http://schemas.microsoft.com/office/drawing/2014/main" id="{348EE242-2FC9-0E01-377E-71260B83D125}"/>
              </a:ext>
            </a:extLst>
          </p:cNvPr>
          <p:cNvSpPr txBox="1"/>
          <p:nvPr/>
        </p:nvSpPr>
        <p:spPr>
          <a:xfrm>
            <a:off x="3072580" y="4937717"/>
            <a:ext cx="5912392" cy="307777"/>
          </a:xfrm>
          <a:prstGeom prst="rect">
            <a:avLst/>
          </a:prstGeom>
          <a:noFill/>
        </p:spPr>
        <p:txBody>
          <a:bodyPr wrap="square">
            <a:spAutoFit/>
          </a:bodyPr>
          <a:lstStyle/>
          <a:p>
            <a:pPr marL="180000"/>
            <a:r>
              <a:rPr lang="en-US" sz="1400" noProof="0" dirty="0">
                <a:solidFill>
                  <a:schemeClr val="accent1"/>
                </a:solidFill>
                <a:latin typeface="Arial" panose="020B0604020202020204" pitchFamily="34" charset="0"/>
              </a:rPr>
              <a:t>Obesity increases the symptoms of impaired sexual functioning</a:t>
            </a:r>
            <a:r>
              <a:rPr lang="en-US" sz="1400" baseline="30000" noProof="0" dirty="0">
                <a:solidFill>
                  <a:schemeClr val="accent1"/>
                </a:solidFill>
                <a:latin typeface="Arial" panose="020B0604020202020204" pitchFamily="34" charset="0"/>
              </a:rPr>
              <a:t>2</a:t>
            </a:r>
            <a:endParaRPr lang="en-US" sz="1400" noProof="0" dirty="0">
              <a:solidFill>
                <a:schemeClr val="accent1"/>
              </a:solidFill>
              <a:latin typeface="Arial" panose="020B0604020202020204" pitchFamily="34" charset="0"/>
            </a:endParaRPr>
          </a:p>
        </p:txBody>
      </p:sp>
      <p:pic>
        <p:nvPicPr>
          <p:cNvPr id="7" name="Picture 6" descr="A blue silhouette of a person&#10;&#10;AI-generated content may be incorrect.">
            <a:extLst>
              <a:ext uri="{FF2B5EF4-FFF2-40B4-BE49-F238E27FC236}">
                <a16:creationId xmlns:a16="http://schemas.microsoft.com/office/drawing/2014/main" id="{EE8F926C-7033-D5F1-1063-F108BF2D48B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2287" y="1709769"/>
            <a:ext cx="2695365" cy="4043048"/>
          </a:xfrm>
          <a:prstGeom prst="rect">
            <a:avLst/>
          </a:prstGeom>
        </p:spPr>
      </p:pic>
      <p:sp>
        <p:nvSpPr>
          <p:cNvPr id="3" name="Rectangle: Rounded Corners 2">
            <a:extLst>
              <a:ext uri="{FF2B5EF4-FFF2-40B4-BE49-F238E27FC236}">
                <a16:creationId xmlns:a16="http://schemas.microsoft.com/office/drawing/2014/main" id="{A37F727F-1546-0C83-33F8-E39D73E70F33}"/>
              </a:ext>
            </a:extLst>
          </p:cNvPr>
          <p:cNvSpPr/>
          <p:nvPr/>
        </p:nvSpPr>
        <p:spPr>
          <a:xfrm>
            <a:off x="4095750" y="5277346"/>
            <a:ext cx="9716114" cy="62108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91440"/>
            <a:r>
              <a:rPr lang="en-US" noProof="0" dirty="0">
                <a:solidFill>
                  <a:schemeClr val="bg1"/>
                </a:solidFill>
                <a:latin typeface="Arial" panose="020B0604020202020204" pitchFamily="34" charset="0"/>
              </a:rPr>
              <a:t>Weight loss is the only effective and recommended lifestyle modification </a:t>
            </a:r>
            <a:br>
              <a:rPr lang="en-US" noProof="0" dirty="0">
                <a:solidFill>
                  <a:schemeClr val="bg1"/>
                </a:solidFill>
                <a:latin typeface="Arial" panose="020B0604020202020204" pitchFamily="34" charset="0"/>
              </a:rPr>
            </a:br>
            <a:r>
              <a:rPr lang="en-US" noProof="0" dirty="0">
                <a:solidFill>
                  <a:schemeClr val="bg1"/>
                </a:solidFill>
                <a:latin typeface="Arial" panose="020B0604020202020204" pitchFamily="34" charset="0"/>
              </a:rPr>
              <a:t>when it comes to managing menopause symptoms</a:t>
            </a:r>
            <a:r>
              <a:rPr lang="en-US" baseline="30000" noProof="0" dirty="0">
                <a:solidFill>
                  <a:schemeClr val="bg1"/>
                </a:solidFill>
                <a:latin typeface="Arial" panose="020B0604020202020204" pitchFamily="34" charset="0"/>
              </a:rPr>
              <a:t>6</a:t>
            </a:r>
            <a:endParaRPr lang="en-US" noProof="0"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4A777132-FA0A-C1A1-BC14-4DD350619EB5}"/>
              </a:ext>
            </a:extLst>
          </p:cNvPr>
          <p:cNvSpPr txBox="1"/>
          <p:nvPr/>
        </p:nvSpPr>
        <p:spPr>
          <a:xfrm>
            <a:off x="3089791" y="2614984"/>
            <a:ext cx="8096864" cy="307777"/>
          </a:xfrm>
          <a:prstGeom prst="rect">
            <a:avLst/>
          </a:prstGeom>
          <a:noFill/>
        </p:spPr>
        <p:txBody>
          <a:bodyPr wrap="square">
            <a:spAutoFit/>
          </a:bodyPr>
          <a:lstStyle/>
          <a:p>
            <a:pPr marL="180000"/>
            <a:r>
              <a:rPr lang="en-US" sz="1400" noProof="0" dirty="0">
                <a:latin typeface="Arial" panose="020B0604020202020204" pitchFamily="34" charset="0"/>
              </a:rPr>
              <a:t>VMS have been linked to weight gain with sleep problems being a contributing factor</a:t>
            </a:r>
            <a:r>
              <a:rPr lang="en-US" sz="1400" baseline="30000" noProof="0" dirty="0">
                <a:latin typeface="Arial" panose="020B0604020202020204" pitchFamily="34" charset="0"/>
              </a:rPr>
              <a:t>3</a:t>
            </a:r>
            <a:endParaRPr lang="en-US" sz="1400" noProof="0" dirty="0">
              <a:latin typeface="Arial" panose="020B0604020202020204" pitchFamily="34" charset="0"/>
            </a:endParaRPr>
          </a:p>
        </p:txBody>
      </p:sp>
      <p:sp>
        <p:nvSpPr>
          <p:cNvPr id="12" name="TextBox 11">
            <a:extLst>
              <a:ext uri="{FF2B5EF4-FFF2-40B4-BE49-F238E27FC236}">
                <a16:creationId xmlns:a16="http://schemas.microsoft.com/office/drawing/2014/main" id="{AEBB7583-D03A-A4D0-C598-EDE7A653F9EA}"/>
              </a:ext>
            </a:extLst>
          </p:cNvPr>
          <p:cNvSpPr txBox="1"/>
          <p:nvPr/>
        </p:nvSpPr>
        <p:spPr>
          <a:xfrm>
            <a:off x="3058291" y="3402955"/>
            <a:ext cx="7764566" cy="523220"/>
          </a:xfrm>
          <a:prstGeom prst="rect">
            <a:avLst/>
          </a:prstGeom>
          <a:noFill/>
        </p:spPr>
        <p:txBody>
          <a:bodyPr wrap="square">
            <a:spAutoFit/>
          </a:bodyPr>
          <a:lstStyle/>
          <a:p>
            <a:pPr marL="180000"/>
            <a:r>
              <a:rPr lang="en-US" sz="1400" noProof="0" dirty="0">
                <a:solidFill>
                  <a:schemeClr val="accent3"/>
                </a:solidFill>
                <a:latin typeface="Arial" panose="020B0604020202020204" pitchFamily="34" charset="0"/>
              </a:rPr>
              <a:t>High BMI and abdominal obesity are sources of sleep disturbances, decreasing deep sleep, and sleep efficiency, while increasing the risk of OSA in postmenopausal women</a:t>
            </a:r>
            <a:r>
              <a:rPr lang="en-US" sz="1400" baseline="30000" noProof="0" dirty="0">
                <a:solidFill>
                  <a:schemeClr val="accent3"/>
                </a:solidFill>
                <a:latin typeface="Arial" panose="020B0604020202020204" pitchFamily="34" charset="0"/>
              </a:rPr>
              <a:t>4</a:t>
            </a:r>
            <a:r>
              <a:rPr lang="en-US" sz="1400" noProof="0" dirty="0">
                <a:solidFill>
                  <a:schemeClr val="accent3"/>
                </a:solidFill>
                <a:latin typeface="Arial" panose="020B0604020202020204" pitchFamily="34" charset="0"/>
              </a:rPr>
              <a:t> </a:t>
            </a:r>
            <a:endParaRPr lang="en-US" sz="1400" baseline="30000" noProof="0" dirty="0">
              <a:solidFill>
                <a:schemeClr val="accent3"/>
              </a:solidFill>
              <a:latin typeface="Arial" panose="020B0604020202020204" pitchFamily="34" charset="0"/>
            </a:endParaRPr>
          </a:p>
        </p:txBody>
      </p:sp>
    </p:spTree>
    <p:extLst>
      <p:ext uri="{BB962C8B-B14F-4D97-AF65-F5344CB8AC3E}">
        <p14:creationId xmlns:p14="http://schemas.microsoft.com/office/powerpoint/2010/main" val="77744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1CC0-9C18-A5C2-8867-A1894AF8337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00F8691-2862-03C8-9383-FBFA9BE19534}"/>
              </a:ext>
            </a:extLst>
          </p:cNvPr>
          <p:cNvSpPr>
            <a:spLocks noGrp="1"/>
          </p:cNvSpPr>
          <p:nvPr>
            <p:ph type="body" sz="quarter" idx="10"/>
          </p:nvPr>
        </p:nvSpPr>
        <p:spPr>
          <a:xfrm>
            <a:off x="553979" y="1910218"/>
            <a:ext cx="6252337" cy="1814512"/>
          </a:xfrm>
        </p:spPr>
        <p:txBody>
          <a:bodyPr/>
          <a:lstStyle/>
          <a:p>
            <a:r>
              <a:rPr lang="en-US" noProof="0" dirty="0">
                <a:cs typeface="Arial" panose="020B0604020202020204" pitchFamily="34" charset="0"/>
              </a:rPr>
              <a:t>Adult consequences of obesity in childhood/adolescence</a:t>
            </a:r>
          </a:p>
        </p:txBody>
      </p:sp>
      <p:sp>
        <p:nvSpPr>
          <p:cNvPr id="11" name="Text Placeholder 10">
            <a:extLst>
              <a:ext uri="{FF2B5EF4-FFF2-40B4-BE49-F238E27FC236}">
                <a16:creationId xmlns:a16="http://schemas.microsoft.com/office/drawing/2014/main" id="{F85450F2-51D7-0F0E-7CA5-BF2A5C44D084}"/>
              </a:ext>
            </a:extLst>
          </p:cNvPr>
          <p:cNvSpPr>
            <a:spLocks noGrp="1"/>
          </p:cNvSpPr>
          <p:nvPr>
            <p:ph type="body" sz="quarter" idx="11"/>
          </p:nvPr>
        </p:nvSpPr>
        <p:spPr/>
        <p:txBody>
          <a:bodyPr/>
          <a:lstStyle/>
          <a:p>
            <a:endParaRPr lang="en-US" noProof="0" dirty="0"/>
          </a:p>
        </p:txBody>
      </p:sp>
    </p:spTree>
    <p:extLst>
      <p:ext uri="{BB962C8B-B14F-4D97-AF65-F5344CB8AC3E}">
        <p14:creationId xmlns:p14="http://schemas.microsoft.com/office/powerpoint/2010/main" val="8422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313269-9C97-8231-2922-B24E23FC6EE2}"/>
              </a:ext>
            </a:extLst>
          </p:cNvPr>
          <p:cNvSpPr/>
          <p:nvPr/>
        </p:nvSpPr>
        <p:spPr>
          <a:xfrm>
            <a:off x="5710656" y="1592580"/>
            <a:ext cx="6481344" cy="4851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6BFC811B-4DE9-D4DF-3FE7-00E173D40F64}"/>
              </a:ext>
            </a:extLst>
          </p:cNvPr>
          <p:cNvSpPr>
            <a:spLocks noGrp="1"/>
          </p:cNvSpPr>
          <p:nvPr>
            <p:ph type="title"/>
          </p:nvPr>
        </p:nvSpPr>
        <p:spPr/>
        <p:txBody>
          <a:bodyPr/>
          <a:lstStyle/>
          <a:p>
            <a:r>
              <a:rPr lang="en-GB" dirty="0"/>
              <a:t>There is a strong association between obesity in </a:t>
            </a:r>
            <a:br>
              <a:rPr lang="en-GB" dirty="0"/>
            </a:br>
            <a:r>
              <a:rPr lang="en-GB" dirty="0"/>
              <a:t>adulthood and childhood/adolescent obesity</a:t>
            </a:r>
            <a:endParaRPr lang="en-US" noProof="0" dirty="0"/>
          </a:p>
        </p:txBody>
      </p:sp>
      <p:sp>
        <p:nvSpPr>
          <p:cNvPr id="4" name="Text Placeholder 3">
            <a:extLst>
              <a:ext uri="{FF2B5EF4-FFF2-40B4-BE49-F238E27FC236}">
                <a16:creationId xmlns:a16="http://schemas.microsoft.com/office/drawing/2014/main" id="{E60CC73B-5B74-3E66-6F90-3219BF2488C8}"/>
              </a:ext>
            </a:extLst>
          </p:cNvPr>
          <p:cNvSpPr>
            <a:spLocks noGrp="1"/>
          </p:cNvSpPr>
          <p:nvPr>
            <p:ph type="body" sz="quarter" idx="13"/>
          </p:nvPr>
        </p:nvSpPr>
        <p:spPr>
          <a:xfrm>
            <a:off x="536240" y="5890702"/>
            <a:ext cx="10896000" cy="453358"/>
          </a:xfrm>
        </p:spPr>
        <p:txBody>
          <a:bodyPr/>
          <a:lstStyle/>
          <a:p>
            <a:pPr>
              <a:spcAft>
                <a:spcPts val="300"/>
              </a:spcAft>
            </a:pPr>
            <a:r>
              <a:rPr lang="en-US" noProof="0" dirty="0"/>
              <a:t>*Meta-analysis included 10 studies. </a:t>
            </a:r>
          </a:p>
          <a:p>
            <a:pPr>
              <a:spcAft>
                <a:spcPts val="300"/>
              </a:spcAft>
            </a:pPr>
            <a:r>
              <a:rPr lang="en-US" dirty="0"/>
              <a:t>CI, confidence interval; RR, relative risk.</a:t>
            </a:r>
          </a:p>
          <a:p>
            <a:pPr>
              <a:spcAft>
                <a:spcPts val="300"/>
              </a:spcAft>
            </a:pPr>
            <a:r>
              <a:rPr lang="en-US" noProof="0" dirty="0"/>
              <a:t>Simmonds M et al. Obes Rev 2016;17:95–107. </a:t>
            </a:r>
          </a:p>
        </p:txBody>
      </p:sp>
      <p:sp>
        <p:nvSpPr>
          <p:cNvPr id="5" name="Slide Number Placeholder 4">
            <a:extLst>
              <a:ext uri="{FF2B5EF4-FFF2-40B4-BE49-F238E27FC236}">
                <a16:creationId xmlns:a16="http://schemas.microsoft.com/office/drawing/2014/main" id="{C6FA54E2-2062-78FF-9401-6EA0C52F4CF5}"/>
              </a:ext>
            </a:extLst>
          </p:cNvPr>
          <p:cNvSpPr>
            <a:spLocks noGrp="1"/>
          </p:cNvSpPr>
          <p:nvPr>
            <p:ph type="sldNum" sz="quarter" idx="4"/>
          </p:nvPr>
        </p:nvSpPr>
        <p:spPr/>
        <p:txBody>
          <a:bodyPr/>
          <a:lstStyle/>
          <a:p>
            <a:fld id="{65CBDCE2-1F41-4B5E-8CD0-06DFFB2F8EFA}" type="slidenum">
              <a:rPr lang="en-US" noProof="0" smtClean="0"/>
              <a:pPr/>
              <a:t>16</a:t>
            </a:fld>
            <a:endParaRPr lang="en-US" noProof="0" dirty="0"/>
          </a:p>
        </p:txBody>
      </p:sp>
      <p:sp>
        <p:nvSpPr>
          <p:cNvPr id="58" name="TextBox 57">
            <a:extLst>
              <a:ext uri="{FF2B5EF4-FFF2-40B4-BE49-F238E27FC236}">
                <a16:creationId xmlns:a16="http://schemas.microsoft.com/office/drawing/2014/main" id="{72F1C139-0FDD-0CAC-45EE-9B2C20C573FE}"/>
              </a:ext>
            </a:extLst>
          </p:cNvPr>
          <p:cNvSpPr txBox="1"/>
          <p:nvPr/>
        </p:nvSpPr>
        <p:spPr>
          <a:xfrm>
            <a:off x="929105" y="1937024"/>
            <a:ext cx="4235399" cy="3139321"/>
          </a:xfrm>
          <a:prstGeom prst="rect">
            <a:avLst/>
          </a:prstGeom>
          <a:noFill/>
        </p:spPr>
        <p:txBody>
          <a:bodyPr wrap="square">
            <a:spAutoFit/>
          </a:bodyPr>
          <a:lstStyle/>
          <a:p>
            <a:pPr algn="ctr"/>
            <a:r>
              <a:rPr lang="en-US" sz="1800" noProof="0" dirty="0">
                <a:latin typeface="Arial" panose="020B0604020202020204" pitchFamily="34" charset="0"/>
              </a:rPr>
              <a:t>greater risk of obesity in adulthood among children/adolescents with obesity vs without obesity</a:t>
            </a:r>
            <a:r>
              <a:rPr lang="en-US" dirty="0">
                <a:latin typeface="Arial" panose="020B0604020202020204" pitchFamily="34" charset="0"/>
              </a:rPr>
              <a:t>*</a:t>
            </a:r>
          </a:p>
          <a:p>
            <a:pPr algn="ctr"/>
            <a:endParaRPr lang="en-US" sz="1800" noProof="0" dirty="0">
              <a:latin typeface="Arial" panose="020B0604020202020204" pitchFamily="34" charset="0"/>
            </a:endParaRPr>
          </a:p>
          <a:p>
            <a:pPr algn="ctr"/>
            <a:endParaRPr lang="en-US" noProof="0" dirty="0">
              <a:latin typeface="Arial" panose="020B0604020202020204" pitchFamily="34" charset="0"/>
            </a:endParaRPr>
          </a:p>
          <a:p>
            <a:pPr algn="ctr"/>
            <a:endParaRPr lang="en-US" sz="1800" noProof="0" dirty="0">
              <a:latin typeface="Arial" panose="020B0604020202020204" pitchFamily="34" charset="0"/>
            </a:endParaRPr>
          </a:p>
          <a:p>
            <a:pPr algn="ctr"/>
            <a:r>
              <a:rPr lang="en-US" sz="1800" noProof="0" dirty="0">
                <a:latin typeface="Arial" panose="020B0604020202020204" pitchFamily="34" charset="0"/>
              </a:rPr>
              <a:t> </a:t>
            </a:r>
            <a:br>
              <a:rPr lang="en-US" sz="1800" noProof="0" dirty="0">
                <a:latin typeface="Arial" panose="020B0604020202020204" pitchFamily="34" charset="0"/>
              </a:rPr>
            </a:br>
            <a:endParaRPr lang="en-US" sz="1800" noProof="0" dirty="0">
              <a:latin typeface="Arial" panose="020B0604020202020204" pitchFamily="34" charset="0"/>
            </a:endParaRPr>
          </a:p>
          <a:p>
            <a:pPr algn="ctr"/>
            <a:endParaRPr lang="en-US" noProof="0" dirty="0">
              <a:latin typeface="Arial" panose="020B0604020202020204" pitchFamily="34" charset="0"/>
            </a:endParaRPr>
          </a:p>
          <a:p>
            <a:pPr algn="ctr"/>
            <a:endParaRPr lang="en-US" sz="1800" noProof="0" dirty="0">
              <a:latin typeface="Arial" panose="020B0604020202020204" pitchFamily="34" charset="0"/>
            </a:endParaRPr>
          </a:p>
          <a:p>
            <a:pPr algn="ctr"/>
            <a:endParaRPr lang="en-US" noProof="0" dirty="0">
              <a:latin typeface="Arial" panose="020B0604020202020204" pitchFamily="34" charset="0"/>
            </a:endParaRPr>
          </a:p>
        </p:txBody>
      </p:sp>
      <p:grpSp>
        <p:nvGrpSpPr>
          <p:cNvPr id="54" name="Group 53">
            <a:extLst>
              <a:ext uri="{FF2B5EF4-FFF2-40B4-BE49-F238E27FC236}">
                <a16:creationId xmlns:a16="http://schemas.microsoft.com/office/drawing/2014/main" id="{BA221E1B-B732-EF37-3E55-E51F4FAE9B98}"/>
              </a:ext>
            </a:extLst>
          </p:cNvPr>
          <p:cNvGrpSpPr/>
          <p:nvPr/>
        </p:nvGrpSpPr>
        <p:grpSpPr>
          <a:xfrm>
            <a:off x="1991787" y="3912319"/>
            <a:ext cx="2403935" cy="136063"/>
            <a:chOff x="1676155" y="5454659"/>
            <a:chExt cx="4403362" cy="288000"/>
          </a:xfrm>
        </p:grpSpPr>
        <p:sp>
          <p:nvSpPr>
            <p:cNvPr id="48" name="Arrow: Chevron 47">
              <a:extLst>
                <a:ext uri="{FF2B5EF4-FFF2-40B4-BE49-F238E27FC236}">
                  <a16:creationId xmlns:a16="http://schemas.microsoft.com/office/drawing/2014/main" id="{09D9C351-80BA-90A6-AF15-55EDE8A14850}"/>
                </a:ext>
              </a:extLst>
            </p:cNvPr>
            <p:cNvSpPr/>
            <p:nvPr/>
          </p:nvSpPr>
          <p:spPr>
            <a:xfrm>
              <a:off x="1676155"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49" name="Arrow: Chevron 48">
              <a:extLst>
                <a:ext uri="{FF2B5EF4-FFF2-40B4-BE49-F238E27FC236}">
                  <a16:creationId xmlns:a16="http://schemas.microsoft.com/office/drawing/2014/main" id="{4F54E4B6-C64F-9EA8-61CF-890F8F2FE2F8}"/>
                </a:ext>
              </a:extLst>
            </p:cNvPr>
            <p:cNvSpPr/>
            <p:nvPr/>
          </p:nvSpPr>
          <p:spPr>
            <a:xfrm>
              <a:off x="2701704"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50" name="Arrow: Chevron 49">
              <a:extLst>
                <a:ext uri="{FF2B5EF4-FFF2-40B4-BE49-F238E27FC236}">
                  <a16:creationId xmlns:a16="http://schemas.microsoft.com/office/drawing/2014/main" id="{9C820CB3-4F51-3047-D43A-47D0BEE90369}"/>
                </a:ext>
              </a:extLst>
            </p:cNvPr>
            <p:cNvSpPr/>
            <p:nvPr/>
          </p:nvSpPr>
          <p:spPr>
            <a:xfrm>
              <a:off x="3740198"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51" name="Arrow: Chevron 50">
              <a:extLst>
                <a:ext uri="{FF2B5EF4-FFF2-40B4-BE49-F238E27FC236}">
                  <a16:creationId xmlns:a16="http://schemas.microsoft.com/office/drawing/2014/main" id="{0A80E2EF-1B99-9391-B614-F03C7F3291BC}"/>
                </a:ext>
              </a:extLst>
            </p:cNvPr>
            <p:cNvSpPr/>
            <p:nvPr/>
          </p:nvSpPr>
          <p:spPr>
            <a:xfrm>
              <a:off x="4799968"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52" name="Arrow: Chevron 51">
              <a:extLst>
                <a:ext uri="{FF2B5EF4-FFF2-40B4-BE49-F238E27FC236}">
                  <a16:creationId xmlns:a16="http://schemas.microsoft.com/office/drawing/2014/main" id="{6DCB6CD3-5CF6-4ED1-70AC-2B273B0F4A3F}"/>
                </a:ext>
              </a:extLst>
            </p:cNvPr>
            <p:cNvSpPr/>
            <p:nvPr/>
          </p:nvSpPr>
          <p:spPr>
            <a:xfrm>
              <a:off x="5935517"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grpSp>
      <p:grpSp>
        <p:nvGrpSpPr>
          <p:cNvPr id="69" name="Group 68">
            <a:extLst>
              <a:ext uri="{FF2B5EF4-FFF2-40B4-BE49-F238E27FC236}">
                <a16:creationId xmlns:a16="http://schemas.microsoft.com/office/drawing/2014/main" id="{8B59D9D0-A7E5-0A5B-F15F-1EDEE4E04732}"/>
              </a:ext>
            </a:extLst>
          </p:cNvPr>
          <p:cNvGrpSpPr/>
          <p:nvPr/>
        </p:nvGrpSpPr>
        <p:grpSpPr>
          <a:xfrm>
            <a:off x="762000" y="2895600"/>
            <a:ext cx="4495800" cy="2133600"/>
            <a:chOff x="651802" y="2609057"/>
            <a:chExt cx="6719153" cy="3429000"/>
          </a:xfrm>
        </p:grpSpPr>
        <p:pic>
          <p:nvPicPr>
            <p:cNvPr id="70" name="Picture 4" descr="Body Mass Index Chart Images – Browse 1,351 Stock Photos, Vectors, and Video | Adobe Stock">
              <a:extLst>
                <a:ext uri="{FF2B5EF4-FFF2-40B4-BE49-F238E27FC236}">
                  <a16:creationId xmlns:a16="http://schemas.microsoft.com/office/drawing/2014/main" id="{60504D62-A7B2-8D2A-0A88-10468F7811D6}"/>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024"/>
            <a:stretch>
              <a:fillRect/>
            </a:stretch>
          </p:blipFill>
          <p:spPr bwMode="auto">
            <a:xfrm>
              <a:off x="651802" y="2609057"/>
              <a:ext cx="6719153" cy="3429000"/>
            </a:xfrm>
            <a:prstGeom prst="rect">
              <a:avLst/>
            </a:prstGeom>
            <a:noFill/>
            <a:extLst>
              <a:ext uri="{909E8E84-426E-40DD-AFC4-6F175D3DCCD1}">
                <a14:hiddenFill xmlns:a14="http://schemas.microsoft.com/office/drawing/2010/main">
                  <a:solidFill>
                    <a:srgbClr val="FFFFFF"/>
                  </a:solidFill>
                </a14:hiddenFill>
              </a:ext>
            </a:extLst>
          </p:spPr>
        </p:pic>
        <p:sp>
          <p:nvSpPr>
            <p:cNvPr id="71" name="Arrow: Chevron 70">
              <a:extLst>
                <a:ext uri="{FF2B5EF4-FFF2-40B4-BE49-F238E27FC236}">
                  <a16:creationId xmlns:a16="http://schemas.microsoft.com/office/drawing/2014/main" id="{1A960945-EC67-58E2-E07C-70A6FE59FB94}"/>
                </a:ext>
              </a:extLst>
            </p:cNvPr>
            <p:cNvSpPr/>
            <p:nvPr/>
          </p:nvSpPr>
          <p:spPr>
            <a:xfrm>
              <a:off x="1676155"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72" name="Arrow: Chevron 71">
              <a:extLst>
                <a:ext uri="{FF2B5EF4-FFF2-40B4-BE49-F238E27FC236}">
                  <a16:creationId xmlns:a16="http://schemas.microsoft.com/office/drawing/2014/main" id="{1F2D1843-CBD6-654A-440A-82E6916EE745}"/>
                </a:ext>
              </a:extLst>
            </p:cNvPr>
            <p:cNvSpPr/>
            <p:nvPr/>
          </p:nvSpPr>
          <p:spPr>
            <a:xfrm>
              <a:off x="2701704"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73" name="Arrow: Chevron 72">
              <a:extLst>
                <a:ext uri="{FF2B5EF4-FFF2-40B4-BE49-F238E27FC236}">
                  <a16:creationId xmlns:a16="http://schemas.microsoft.com/office/drawing/2014/main" id="{ED7096BF-9DED-E33E-6042-73784F73FD2F}"/>
                </a:ext>
              </a:extLst>
            </p:cNvPr>
            <p:cNvSpPr/>
            <p:nvPr/>
          </p:nvSpPr>
          <p:spPr>
            <a:xfrm>
              <a:off x="3740198"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74" name="Arrow: Chevron 73">
              <a:extLst>
                <a:ext uri="{FF2B5EF4-FFF2-40B4-BE49-F238E27FC236}">
                  <a16:creationId xmlns:a16="http://schemas.microsoft.com/office/drawing/2014/main" id="{0911863C-7830-66F9-5F6E-A65D5D559EE9}"/>
                </a:ext>
              </a:extLst>
            </p:cNvPr>
            <p:cNvSpPr/>
            <p:nvPr/>
          </p:nvSpPr>
          <p:spPr>
            <a:xfrm>
              <a:off x="4799968"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sp>
          <p:nvSpPr>
            <p:cNvPr id="75" name="Arrow: Chevron 74">
              <a:extLst>
                <a:ext uri="{FF2B5EF4-FFF2-40B4-BE49-F238E27FC236}">
                  <a16:creationId xmlns:a16="http://schemas.microsoft.com/office/drawing/2014/main" id="{2299B0DD-6C12-88E7-F19F-A8B06FAB9B0B}"/>
                </a:ext>
              </a:extLst>
            </p:cNvPr>
            <p:cNvSpPr/>
            <p:nvPr/>
          </p:nvSpPr>
          <p:spPr>
            <a:xfrm>
              <a:off x="5935517" y="5454659"/>
              <a:ext cx="144000" cy="288000"/>
            </a:xfrm>
            <a:prstGeom prst="chevron">
              <a:avLst/>
            </a:prstGeom>
            <a:gradFill flip="none" rotWithShape="1">
              <a:gsLst>
                <a:gs pos="0">
                  <a:srgbClr val="00F6FF"/>
                </a:gs>
                <a:gs pos="89000">
                  <a:srgbClr val="002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solidFill>
                  <a:schemeClr val="tx1"/>
                </a:solidFill>
                <a:latin typeface="Arial" panose="020B0604020202020204" pitchFamily="34" charset="0"/>
              </a:endParaRPr>
            </a:p>
          </p:txBody>
        </p:sp>
      </p:grpSp>
      <p:sp>
        <p:nvSpPr>
          <p:cNvPr id="10" name="TextBox 9">
            <a:extLst>
              <a:ext uri="{FF2B5EF4-FFF2-40B4-BE49-F238E27FC236}">
                <a16:creationId xmlns:a16="http://schemas.microsoft.com/office/drawing/2014/main" id="{230A0F32-7890-C41E-2320-8098D712FD9C}"/>
              </a:ext>
            </a:extLst>
          </p:cNvPr>
          <p:cNvSpPr txBox="1"/>
          <p:nvPr/>
        </p:nvSpPr>
        <p:spPr>
          <a:xfrm>
            <a:off x="6619472" y="4191000"/>
            <a:ext cx="2491351" cy="584775"/>
          </a:xfrm>
          <a:prstGeom prst="rect">
            <a:avLst/>
          </a:prstGeom>
          <a:noFill/>
        </p:spPr>
        <p:txBody>
          <a:bodyPr wrap="square">
            <a:spAutoFit/>
          </a:bodyPr>
          <a:lstStyle/>
          <a:p>
            <a:pPr algn="ctr"/>
            <a:r>
              <a:rPr lang="en-US" sz="1600" noProof="0" dirty="0">
                <a:latin typeface="Arial" panose="020B0604020202020204" pitchFamily="34" charset="0"/>
              </a:rPr>
              <a:t>of adults with obesity in</a:t>
            </a:r>
            <a:br>
              <a:rPr lang="en-US" sz="1600" noProof="0" dirty="0">
                <a:latin typeface="Arial" panose="020B0604020202020204" pitchFamily="34" charset="0"/>
              </a:rPr>
            </a:br>
            <a:r>
              <a:rPr lang="en-US" sz="1600" noProof="0" dirty="0">
                <a:latin typeface="Arial" panose="020B0604020202020204" pitchFamily="34" charset="0"/>
              </a:rPr>
              <a:t>early adulthood</a:t>
            </a:r>
            <a:endParaRPr lang="en-US" sz="1600" b="0" i="0" u="none" strike="noStrike" baseline="0" noProof="0" dirty="0">
              <a:latin typeface="Arial" panose="020B0604020202020204" pitchFamily="34" charset="0"/>
            </a:endParaRPr>
          </a:p>
        </p:txBody>
      </p:sp>
      <p:graphicFrame>
        <p:nvGraphicFramePr>
          <p:cNvPr id="11" name="Chart 10">
            <a:extLst>
              <a:ext uri="{FF2B5EF4-FFF2-40B4-BE49-F238E27FC236}">
                <a16:creationId xmlns:a16="http://schemas.microsoft.com/office/drawing/2014/main" id="{930B9A47-BFFE-2B2D-4BF7-AC3AB74AF694}"/>
              </a:ext>
            </a:extLst>
          </p:cNvPr>
          <p:cNvGraphicFramePr/>
          <p:nvPr>
            <p:extLst>
              <p:ext uri="{D42A27DB-BD31-4B8C-83A1-F6EECF244321}">
                <p14:modId xmlns:p14="http://schemas.microsoft.com/office/powerpoint/2010/main" val="2852884413"/>
              </p:ext>
            </p:extLst>
          </p:nvPr>
        </p:nvGraphicFramePr>
        <p:xfrm>
          <a:off x="5943600" y="2133600"/>
          <a:ext cx="3843095" cy="2162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00E44E0C-688E-E0E6-3DC4-5661FAFFE561}"/>
              </a:ext>
            </a:extLst>
          </p:cNvPr>
          <p:cNvGraphicFramePr/>
          <p:nvPr>
            <p:extLst>
              <p:ext uri="{D42A27DB-BD31-4B8C-83A1-F6EECF244321}">
                <p14:modId xmlns:p14="http://schemas.microsoft.com/office/powerpoint/2010/main" val="3718442665"/>
              </p:ext>
            </p:extLst>
          </p:nvPr>
        </p:nvGraphicFramePr>
        <p:xfrm>
          <a:off x="8781241" y="2133600"/>
          <a:ext cx="3410759" cy="216247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5565ABB5-3C14-5404-17F9-886BD3F40E80}"/>
              </a:ext>
            </a:extLst>
          </p:cNvPr>
          <p:cNvSpPr txBox="1"/>
          <p:nvPr/>
        </p:nvSpPr>
        <p:spPr>
          <a:xfrm>
            <a:off x="1219200" y="4953000"/>
            <a:ext cx="3569144" cy="369332"/>
          </a:xfrm>
          <a:prstGeom prst="rect">
            <a:avLst/>
          </a:prstGeom>
          <a:noFill/>
        </p:spPr>
        <p:txBody>
          <a:bodyPr wrap="square">
            <a:spAutoFit/>
          </a:bodyPr>
          <a:lstStyle/>
          <a:p>
            <a:pPr algn="ctr"/>
            <a:r>
              <a:rPr lang="en-US" noProof="0" dirty="0">
                <a:latin typeface="Arial" panose="020B0604020202020204" pitchFamily="34" charset="0"/>
              </a:rPr>
              <a:t>RR 5.21 (95% CI 4.50, 6.02)</a:t>
            </a:r>
          </a:p>
        </p:txBody>
      </p:sp>
      <p:sp>
        <p:nvSpPr>
          <p:cNvPr id="17" name="TextBox 16">
            <a:extLst>
              <a:ext uri="{FF2B5EF4-FFF2-40B4-BE49-F238E27FC236}">
                <a16:creationId xmlns:a16="http://schemas.microsoft.com/office/drawing/2014/main" id="{4513B68C-4D1E-7828-C24B-0517BFD2055D}"/>
              </a:ext>
            </a:extLst>
          </p:cNvPr>
          <p:cNvSpPr txBox="1"/>
          <p:nvPr/>
        </p:nvSpPr>
        <p:spPr>
          <a:xfrm>
            <a:off x="7399120" y="2895600"/>
            <a:ext cx="1074992" cy="646331"/>
          </a:xfrm>
          <a:prstGeom prst="rect">
            <a:avLst/>
          </a:prstGeom>
          <a:noFill/>
        </p:spPr>
        <p:txBody>
          <a:bodyPr wrap="square">
            <a:spAutoFit/>
          </a:bodyPr>
          <a:lstStyle/>
          <a:p>
            <a:r>
              <a:rPr lang="en-US" sz="3600" b="1" i="0" u="none" strike="noStrike" baseline="0" noProof="0" dirty="0">
                <a:latin typeface="Arial" panose="020B0604020202020204" pitchFamily="34" charset="0"/>
              </a:rPr>
              <a:t>80</a:t>
            </a:r>
            <a:r>
              <a:rPr lang="en-US" sz="2000" i="0" u="none" strike="noStrike" baseline="0" noProof="0" dirty="0">
                <a:latin typeface="Arial" panose="020B0604020202020204" pitchFamily="34" charset="0"/>
              </a:rPr>
              <a:t>%</a:t>
            </a:r>
            <a:r>
              <a:rPr lang="en-US" sz="3600" b="1" i="0" u="none" strike="noStrike" baseline="0" noProof="0" dirty="0">
                <a:latin typeface="Arial" panose="020B0604020202020204" pitchFamily="34" charset="0"/>
              </a:rPr>
              <a:t> </a:t>
            </a:r>
            <a:endParaRPr lang="en-US" sz="3600" b="1" noProof="0" dirty="0">
              <a:latin typeface="Arial" panose="020B0604020202020204" pitchFamily="34" charset="0"/>
            </a:endParaRPr>
          </a:p>
        </p:txBody>
      </p:sp>
      <p:sp>
        <p:nvSpPr>
          <p:cNvPr id="18" name="TextBox 17">
            <a:extLst>
              <a:ext uri="{FF2B5EF4-FFF2-40B4-BE49-F238E27FC236}">
                <a16:creationId xmlns:a16="http://schemas.microsoft.com/office/drawing/2014/main" id="{265D8A65-0E89-9C3F-4742-76CA9B96E836}"/>
              </a:ext>
            </a:extLst>
          </p:cNvPr>
          <p:cNvSpPr txBox="1"/>
          <p:nvPr/>
        </p:nvSpPr>
        <p:spPr>
          <a:xfrm>
            <a:off x="10046279" y="2875504"/>
            <a:ext cx="1155121" cy="646331"/>
          </a:xfrm>
          <a:prstGeom prst="rect">
            <a:avLst/>
          </a:prstGeom>
          <a:noFill/>
        </p:spPr>
        <p:txBody>
          <a:bodyPr wrap="square">
            <a:spAutoFit/>
          </a:bodyPr>
          <a:lstStyle/>
          <a:p>
            <a:r>
              <a:rPr lang="en-US" sz="3600" b="1" i="0" u="none" strike="noStrike" baseline="0" noProof="0" dirty="0">
                <a:latin typeface="Arial" panose="020B0604020202020204" pitchFamily="34" charset="0"/>
              </a:rPr>
              <a:t>70</a:t>
            </a:r>
            <a:r>
              <a:rPr lang="en-US" sz="2000" i="0" u="none" strike="noStrike" baseline="0" noProof="0" dirty="0">
                <a:latin typeface="Arial" panose="020B0604020202020204" pitchFamily="34" charset="0"/>
              </a:rPr>
              <a:t>%</a:t>
            </a:r>
            <a:r>
              <a:rPr lang="en-US" sz="3600" b="1" i="0" u="none" strike="noStrike" baseline="0" noProof="0" dirty="0">
                <a:latin typeface="Arial" panose="020B0604020202020204" pitchFamily="34" charset="0"/>
              </a:rPr>
              <a:t> </a:t>
            </a:r>
            <a:endParaRPr lang="en-US" sz="3600" b="1" noProof="0" dirty="0">
              <a:latin typeface="Arial" panose="020B0604020202020204" pitchFamily="34" charset="0"/>
            </a:endParaRPr>
          </a:p>
        </p:txBody>
      </p:sp>
      <p:sp>
        <p:nvSpPr>
          <p:cNvPr id="19" name="TextBox 18">
            <a:extLst>
              <a:ext uri="{FF2B5EF4-FFF2-40B4-BE49-F238E27FC236}">
                <a16:creationId xmlns:a16="http://schemas.microsoft.com/office/drawing/2014/main" id="{27BBEDF6-3A8A-A9EB-9AB0-937751614C16}"/>
              </a:ext>
            </a:extLst>
          </p:cNvPr>
          <p:cNvSpPr txBox="1"/>
          <p:nvPr/>
        </p:nvSpPr>
        <p:spPr>
          <a:xfrm>
            <a:off x="9251372" y="4191000"/>
            <a:ext cx="2470496" cy="584775"/>
          </a:xfrm>
          <a:prstGeom prst="rect">
            <a:avLst/>
          </a:prstGeom>
          <a:noFill/>
        </p:spPr>
        <p:txBody>
          <a:bodyPr wrap="square">
            <a:spAutoFit/>
          </a:bodyPr>
          <a:lstStyle/>
          <a:p>
            <a:pPr algn="ctr"/>
            <a:r>
              <a:rPr lang="en-US" sz="1600" noProof="0" dirty="0">
                <a:latin typeface="Arial" panose="020B0604020202020204" pitchFamily="34" charset="0"/>
              </a:rPr>
              <a:t>of adults with obesity over the age of 30 years</a:t>
            </a:r>
          </a:p>
        </p:txBody>
      </p:sp>
      <p:sp>
        <p:nvSpPr>
          <p:cNvPr id="20" name="TextBox 19">
            <a:extLst>
              <a:ext uri="{FF2B5EF4-FFF2-40B4-BE49-F238E27FC236}">
                <a16:creationId xmlns:a16="http://schemas.microsoft.com/office/drawing/2014/main" id="{E7ED720F-2C9E-4B69-65E0-E6C39AA710C4}"/>
              </a:ext>
            </a:extLst>
          </p:cNvPr>
          <p:cNvSpPr txBox="1"/>
          <p:nvPr/>
        </p:nvSpPr>
        <p:spPr>
          <a:xfrm>
            <a:off x="8153400" y="2895600"/>
            <a:ext cx="1957951" cy="646331"/>
          </a:xfrm>
          <a:prstGeom prst="rect">
            <a:avLst/>
          </a:prstGeom>
          <a:noFill/>
        </p:spPr>
        <p:txBody>
          <a:bodyPr wrap="square">
            <a:spAutoFit/>
          </a:bodyPr>
          <a:lstStyle/>
          <a:p>
            <a:pPr algn="ctr"/>
            <a:r>
              <a:rPr lang="en-US" sz="3600" noProof="0" dirty="0">
                <a:latin typeface="Arial" panose="020B0604020202020204" pitchFamily="34" charset="0"/>
              </a:rPr>
              <a:t>&amp;</a:t>
            </a:r>
          </a:p>
        </p:txBody>
      </p:sp>
      <p:sp>
        <p:nvSpPr>
          <p:cNvPr id="12" name="TextBox 11">
            <a:extLst>
              <a:ext uri="{FF2B5EF4-FFF2-40B4-BE49-F238E27FC236}">
                <a16:creationId xmlns:a16="http://schemas.microsoft.com/office/drawing/2014/main" id="{EFE25BDF-F313-041B-F5B9-4EEDB7E58783}"/>
              </a:ext>
            </a:extLst>
          </p:cNvPr>
          <p:cNvSpPr txBox="1"/>
          <p:nvPr/>
        </p:nvSpPr>
        <p:spPr>
          <a:xfrm>
            <a:off x="533400" y="1752600"/>
            <a:ext cx="6104372" cy="769441"/>
          </a:xfrm>
          <a:prstGeom prst="rect">
            <a:avLst/>
          </a:prstGeom>
          <a:noFill/>
        </p:spPr>
        <p:txBody>
          <a:bodyPr wrap="square">
            <a:spAutoFit/>
          </a:bodyPr>
          <a:lstStyle/>
          <a:p>
            <a:r>
              <a:rPr lang="en-US" sz="4400" b="1" noProof="0" dirty="0">
                <a:solidFill>
                  <a:schemeClr val="accent1"/>
                </a:solidFill>
                <a:latin typeface="Arial" panose="020B0604020202020204" pitchFamily="34" charset="0"/>
              </a:rPr>
              <a:t>5× </a:t>
            </a:r>
            <a:endParaRPr lang="en-GB" sz="4400" dirty="0"/>
          </a:p>
        </p:txBody>
      </p:sp>
      <p:sp>
        <p:nvSpPr>
          <p:cNvPr id="7" name="TextBox 6">
            <a:extLst>
              <a:ext uri="{FF2B5EF4-FFF2-40B4-BE49-F238E27FC236}">
                <a16:creationId xmlns:a16="http://schemas.microsoft.com/office/drawing/2014/main" id="{C1BC8FF5-29E3-6258-4D30-31F73F40EB2D}"/>
              </a:ext>
            </a:extLst>
          </p:cNvPr>
          <p:cNvSpPr txBox="1"/>
          <p:nvPr/>
        </p:nvSpPr>
        <p:spPr>
          <a:xfrm>
            <a:off x="6248400" y="4953000"/>
            <a:ext cx="5943600" cy="369332"/>
          </a:xfrm>
          <a:prstGeom prst="rect">
            <a:avLst/>
          </a:prstGeom>
          <a:noFill/>
        </p:spPr>
        <p:txBody>
          <a:bodyPr wrap="square">
            <a:spAutoFit/>
          </a:bodyPr>
          <a:lstStyle/>
          <a:p>
            <a:pPr algn="ctr"/>
            <a:r>
              <a:rPr lang="en-US" sz="1800" b="1" noProof="0" dirty="0">
                <a:latin typeface="Arial" panose="020B0604020202020204" pitchFamily="34" charset="0"/>
              </a:rPr>
              <a:t>had overweight/obesity in adolescence </a:t>
            </a:r>
          </a:p>
        </p:txBody>
      </p:sp>
    </p:spTree>
    <p:extLst>
      <p:ext uri="{BB962C8B-B14F-4D97-AF65-F5344CB8AC3E}">
        <p14:creationId xmlns:p14="http://schemas.microsoft.com/office/powerpoint/2010/main" val="400811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AA109-DC39-2A80-2CA3-35F15BF3037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7111579-48B7-F47F-7063-391A9B746848}"/>
              </a:ext>
            </a:extLst>
          </p:cNvPr>
          <p:cNvSpPr/>
          <p:nvPr/>
        </p:nvSpPr>
        <p:spPr>
          <a:xfrm>
            <a:off x="0" y="2467328"/>
            <a:ext cx="12192000" cy="2834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83B97EF5-4026-DCB5-EBE8-C454C820F255}"/>
              </a:ext>
            </a:extLst>
          </p:cNvPr>
          <p:cNvSpPr>
            <a:spLocks noGrp="1"/>
          </p:cNvSpPr>
          <p:nvPr>
            <p:ph type="title"/>
          </p:nvPr>
        </p:nvSpPr>
        <p:spPr/>
        <p:txBody>
          <a:bodyPr/>
          <a:lstStyle/>
          <a:p>
            <a:r>
              <a:rPr lang="en-GB" dirty="0"/>
              <a:t>There is an association between diabetes in early</a:t>
            </a:r>
            <a:br>
              <a:rPr lang="en-GB" dirty="0"/>
            </a:br>
            <a:r>
              <a:rPr lang="en-GB" dirty="0"/>
              <a:t>adulthood and childhood/adolescent obesity</a:t>
            </a:r>
            <a:endParaRPr lang="en-US" noProof="0" dirty="0"/>
          </a:p>
        </p:txBody>
      </p:sp>
      <p:sp>
        <p:nvSpPr>
          <p:cNvPr id="4" name="Text Placeholder 3">
            <a:extLst>
              <a:ext uri="{FF2B5EF4-FFF2-40B4-BE49-F238E27FC236}">
                <a16:creationId xmlns:a16="http://schemas.microsoft.com/office/drawing/2014/main" id="{A040743C-9191-8B0F-87C5-0CD5D06ABFBD}"/>
              </a:ext>
            </a:extLst>
          </p:cNvPr>
          <p:cNvSpPr>
            <a:spLocks noGrp="1"/>
          </p:cNvSpPr>
          <p:nvPr>
            <p:ph type="body" sz="quarter" idx="13"/>
          </p:nvPr>
        </p:nvSpPr>
        <p:spPr/>
        <p:txBody>
          <a:bodyPr/>
          <a:lstStyle/>
          <a:p>
            <a:pPr>
              <a:spcAft>
                <a:spcPts val="300"/>
              </a:spcAft>
            </a:pPr>
            <a:r>
              <a:rPr lang="en-US" noProof="0" dirty="0"/>
              <a:t>CI, confidence interval.</a:t>
            </a:r>
          </a:p>
          <a:p>
            <a:pPr>
              <a:spcAft>
                <a:spcPts val="300"/>
              </a:spcAft>
            </a:pPr>
            <a:r>
              <a:rPr lang="en-US" noProof="0" dirty="0"/>
              <a:t>Horesh A et al. Curr Obes Rep 2021;10:301–310.</a:t>
            </a:r>
          </a:p>
        </p:txBody>
      </p:sp>
      <p:sp>
        <p:nvSpPr>
          <p:cNvPr id="5" name="Slide Number Placeholder 4">
            <a:extLst>
              <a:ext uri="{FF2B5EF4-FFF2-40B4-BE49-F238E27FC236}">
                <a16:creationId xmlns:a16="http://schemas.microsoft.com/office/drawing/2014/main" id="{716FC093-E2E3-70AD-B430-271FE8759E78}"/>
              </a:ext>
            </a:extLst>
          </p:cNvPr>
          <p:cNvSpPr>
            <a:spLocks noGrp="1"/>
          </p:cNvSpPr>
          <p:nvPr>
            <p:ph type="sldNum" sz="quarter" idx="4"/>
          </p:nvPr>
        </p:nvSpPr>
        <p:spPr/>
        <p:txBody>
          <a:bodyPr/>
          <a:lstStyle/>
          <a:p>
            <a:fld id="{65CBDCE2-1F41-4B5E-8CD0-06DFFB2F8EFA}" type="slidenum">
              <a:rPr lang="en-US" noProof="0" smtClean="0"/>
              <a:pPr/>
              <a:t>17</a:t>
            </a:fld>
            <a:endParaRPr lang="en-US" noProof="0" dirty="0"/>
          </a:p>
        </p:txBody>
      </p:sp>
      <p:sp>
        <p:nvSpPr>
          <p:cNvPr id="3" name="Rectangle: Rounded Corners 2">
            <a:extLst>
              <a:ext uri="{FF2B5EF4-FFF2-40B4-BE49-F238E27FC236}">
                <a16:creationId xmlns:a16="http://schemas.microsoft.com/office/drawing/2014/main" id="{7A5E4604-FDAD-8422-1993-664F1A1C0788}"/>
              </a:ext>
            </a:extLst>
          </p:cNvPr>
          <p:cNvSpPr/>
          <p:nvPr/>
        </p:nvSpPr>
        <p:spPr>
          <a:xfrm>
            <a:off x="2259741" y="5416803"/>
            <a:ext cx="7738838" cy="6029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latin typeface="Arial" panose="020B0604020202020204" pitchFamily="34" charset="0"/>
              </a:rPr>
              <a:t>Pathophysiology and clinical course of early-onset type 2 diabetes </a:t>
            </a:r>
            <a:br>
              <a:rPr lang="en-US" sz="1600" b="1" noProof="0" dirty="0">
                <a:latin typeface="Arial" panose="020B0604020202020204" pitchFamily="34" charset="0"/>
              </a:rPr>
            </a:br>
            <a:r>
              <a:rPr lang="en-US" sz="1600" b="1" noProof="0" dirty="0">
                <a:latin typeface="Arial" panose="020B0604020202020204" pitchFamily="34" charset="0"/>
              </a:rPr>
              <a:t>is more aggressive than onset in midlife</a:t>
            </a:r>
            <a:endParaRPr lang="en-US" sz="1600" noProof="0" dirty="0">
              <a:latin typeface="Arial" panose="020B0604020202020204" pitchFamily="34" charset="0"/>
            </a:endParaRPr>
          </a:p>
        </p:txBody>
      </p:sp>
      <p:sp>
        <p:nvSpPr>
          <p:cNvPr id="7" name="TextBox 6">
            <a:extLst>
              <a:ext uri="{FF2B5EF4-FFF2-40B4-BE49-F238E27FC236}">
                <a16:creationId xmlns:a16="http://schemas.microsoft.com/office/drawing/2014/main" id="{AE9F5D84-7246-6FCA-E794-682E0304D892}"/>
              </a:ext>
            </a:extLst>
          </p:cNvPr>
          <p:cNvSpPr txBox="1"/>
          <p:nvPr/>
        </p:nvSpPr>
        <p:spPr>
          <a:xfrm>
            <a:off x="5808609" y="4457478"/>
            <a:ext cx="8496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1</a:t>
            </a:r>
          </a:p>
        </p:txBody>
      </p:sp>
      <p:sp>
        <p:nvSpPr>
          <p:cNvPr id="8" name="TextBox 7">
            <a:extLst>
              <a:ext uri="{FF2B5EF4-FFF2-40B4-BE49-F238E27FC236}">
                <a16:creationId xmlns:a16="http://schemas.microsoft.com/office/drawing/2014/main" id="{EF9FB7F3-80F8-003D-3F9E-C7CE17E3DDE5}"/>
              </a:ext>
            </a:extLst>
          </p:cNvPr>
          <p:cNvSpPr txBox="1"/>
          <p:nvPr/>
        </p:nvSpPr>
        <p:spPr>
          <a:xfrm>
            <a:off x="6356297" y="4457478"/>
            <a:ext cx="8496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2</a:t>
            </a:r>
          </a:p>
        </p:txBody>
      </p:sp>
      <p:sp>
        <p:nvSpPr>
          <p:cNvPr id="9" name="TextBox 8">
            <a:extLst>
              <a:ext uri="{FF2B5EF4-FFF2-40B4-BE49-F238E27FC236}">
                <a16:creationId xmlns:a16="http://schemas.microsoft.com/office/drawing/2014/main" id="{F6232C95-CAFE-B35E-F7A6-5D629CE86A1E}"/>
              </a:ext>
            </a:extLst>
          </p:cNvPr>
          <p:cNvSpPr txBox="1"/>
          <p:nvPr/>
        </p:nvSpPr>
        <p:spPr>
          <a:xfrm>
            <a:off x="6927797" y="4457478"/>
            <a:ext cx="8496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4</a:t>
            </a:r>
          </a:p>
        </p:txBody>
      </p:sp>
      <p:sp>
        <p:nvSpPr>
          <p:cNvPr id="10" name="TextBox 9">
            <a:extLst>
              <a:ext uri="{FF2B5EF4-FFF2-40B4-BE49-F238E27FC236}">
                <a16:creationId xmlns:a16="http://schemas.microsoft.com/office/drawing/2014/main" id="{31C4955A-14BB-090F-8A6A-FB85E986A0AF}"/>
              </a:ext>
            </a:extLst>
          </p:cNvPr>
          <p:cNvSpPr txBox="1"/>
          <p:nvPr/>
        </p:nvSpPr>
        <p:spPr>
          <a:xfrm>
            <a:off x="7482628" y="4457478"/>
            <a:ext cx="8496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8</a:t>
            </a:r>
          </a:p>
        </p:txBody>
      </p:sp>
      <p:sp>
        <p:nvSpPr>
          <p:cNvPr id="11" name="TextBox 10">
            <a:extLst>
              <a:ext uri="{FF2B5EF4-FFF2-40B4-BE49-F238E27FC236}">
                <a16:creationId xmlns:a16="http://schemas.microsoft.com/office/drawing/2014/main" id="{DC637FD0-8A8B-5B21-BACD-2E6F5FDD1118}"/>
              </a:ext>
            </a:extLst>
          </p:cNvPr>
          <p:cNvSpPr txBox="1"/>
          <p:nvPr/>
        </p:nvSpPr>
        <p:spPr>
          <a:xfrm>
            <a:off x="8046984" y="4457478"/>
            <a:ext cx="169918"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16</a:t>
            </a:r>
          </a:p>
        </p:txBody>
      </p:sp>
      <p:sp>
        <p:nvSpPr>
          <p:cNvPr id="12" name="TextBox 11">
            <a:extLst>
              <a:ext uri="{FF2B5EF4-FFF2-40B4-BE49-F238E27FC236}">
                <a16:creationId xmlns:a16="http://schemas.microsoft.com/office/drawing/2014/main" id="{D4C49516-E9AE-6123-2ABE-3FD4EFF35236}"/>
              </a:ext>
            </a:extLst>
          </p:cNvPr>
          <p:cNvSpPr txBox="1"/>
          <p:nvPr/>
        </p:nvSpPr>
        <p:spPr>
          <a:xfrm>
            <a:off x="5818928" y="4822921"/>
            <a:ext cx="4133056" cy="422873"/>
          </a:xfrm>
          <a:prstGeom prst="rect">
            <a:avLst/>
          </a:prstGeom>
          <a:noFill/>
        </p:spPr>
        <p:txBody>
          <a:bodyPr wrap="square" lIns="0" tIns="0" rIns="0" bIns="0" rtlCol="0">
            <a:spAutoFit/>
          </a:bodyPr>
          <a:lstStyle/>
          <a:p>
            <a:pPr algn="l">
              <a:lnSpc>
                <a:spcPct val="120000"/>
              </a:lnSpc>
            </a:pPr>
            <a:r>
              <a:rPr lang="en-US" sz="1200" i="1" noProof="0" dirty="0">
                <a:solidFill>
                  <a:schemeClr val="tx2"/>
                </a:solidFill>
                <a:latin typeface="Arial" panose="020B0604020202020204" pitchFamily="34" charset="0"/>
              </a:rPr>
              <a:t>Type 2 diabetes more likely in young adults </a:t>
            </a:r>
            <a:br>
              <a:rPr lang="en-US" sz="1200" i="1" noProof="0" dirty="0">
                <a:solidFill>
                  <a:schemeClr val="tx2"/>
                </a:solidFill>
                <a:latin typeface="Arial" panose="020B0604020202020204" pitchFamily="34" charset="0"/>
              </a:rPr>
            </a:br>
            <a:r>
              <a:rPr lang="en-US" sz="1200" i="1" noProof="0" dirty="0">
                <a:solidFill>
                  <a:schemeClr val="tx2"/>
                </a:solidFill>
                <a:latin typeface="Arial" panose="020B0604020202020204" pitchFamily="34" charset="0"/>
              </a:rPr>
              <a:t>with childhood/adolescent obesity</a:t>
            </a:r>
          </a:p>
        </p:txBody>
      </p:sp>
      <p:cxnSp>
        <p:nvCxnSpPr>
          <p:cNvPr id="14" name="Straight Arrow Connector 13">
            <a:extLst>
              <a:ext uri="{FF2B5EF4-FFF2-40B4-BE49-F238E27FC236}">
                <a16:creationId xmlns:a16="http://schemas.microsoft.com/office/drawing/2014/main" id="{E23EC0DE-32C0-CBD6-CE5A-1307BD837239}"/>
              </a:ext>
            </a:extLst>
          </p:cNvPr>
          <p:cNvCxnSpPr/>
          <p:nvPr/>
        </p:nvCxnSpPr>
        <p:spPr>
          <a:xfrm>
            <a:off x="5849884" y="4727353"/>
            <a:ext cx="29368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4E76B9D7-22EE-6759-EC5C-1D0AB70CD105}"/>
              </a:ext>
            </a:extLst>
          </p:cNvPr>
          <p:cNvGraphicFramePr>
            <a:graphicFrameLocks noGrp="1"/>
          </p:cNvGraphicFramePr>
          <p:nvPr>
            <p:extLst>
              <p:ext uri="{D42A27DB-BD31-4B8C-83A1-F6EECF244321}">
                <p14:modId xmlns:p14="http://schemas.microsoft.com/office/powerpoint/2010/main" val="1368418408"/>
              </p:ext>
            </p:extLst>
          </p:nvPr>
        </p:nvGraphicFramePr>
        <p:xfrm>
          <a:off x="-152400" y="2438400"/>
          <a:ext cx="10675883" cy="1975104"/>
        </p:xfrm>
        <a:graphic>
          <a:graphicData uri="http://schemas.openxmlformats.org/drawingml/2006/table">
            <a:tbl>
              <a:tblPr>
                <a:tableStyleId>{073A0DAA-6AF3-43AB-8588-CEC1D06C72B9}</a:tableStyleId>
              </a:tblPr>
              <a:tblGrid>
                <a:gridCol w="1749738">
                  <a:extLst>
                    <a:ext uri="{9D8B030D-6E8A-4147-A177-3AD203B41FA5}">
                      <a16:colId xmlns:a16="http://schemas.microsoft.com/office/drawing/2014/main" val="2292574418"/>
                    </a:ext>
                  </a:extLst>
                </a:gridCol>
                <a:gridCol w="2022231">
                  <a:extLst>
                    <a:ext uri="{9D8B030D-6E8A-4147-A177-3AD203B41FA5}">
                      <a16:colId xmlns:a16="http://schemas.microsoft.com/office/drawing/2014/main" val="1533123982"/>
                    </a:ext>
                  </a:extLst>
                </a:gridCol>
                <a:gridCol w="984738">
                  <a:extLst>
                    <a:ext uri="{9D8B030D-6E8A-4147-A177-3AD203B41FA5}">
                      <a16:colId xmlns:a16="http://schemas.microsoft.com/office/drawing/2014/main" val="273622555"/>
                    </a:ext>
                  </a:extLst>
                </a:gridCol>
                <a:gridCol w="1156677">
                  <a:extLst>
                    <a:ext uri="{9D8B030D-6E8A-4147-A177-3AD203B41FA5}">
                      <a16:colId xmlns:a16="http://schemas.microsoft.com/office/drawing/2014/main" val="3742806221"/>
                    </a:ext>
                  </a:extLst>
                </a:gridCol>
                <a:gridCol w="3083715">
                  <a:extLst>
                    <a:ext uri="{9D8B030D-6E8A-4147-A177-3AD203B41FA5}">
                      <a16:colId xmlns:a16="http://schemas.microsoft.com/office/drawing/2014/main" val="1790470627"/>
                    </a:ext>
                  </a:extLst>
                </a:gridCol>
                <a:gridCol w="1678784">
                  <a:extLst>
                    <a:ext uri="{9D8B030D-6E8A-4147-A177-3AD203B41FA5}">
                      <a16:colId xmlns:a16="http://schemas.microsoft.com/office/drawing/2014/main" val="283879623"/>
                    </a:ext>
                  </a:extLst>
                </a:gridCol>
              </a:tblGrid>
              <a:tr h="0">
                <a:tc>
                  <a:txBody>
                    <a:bodyPr/>
                    <a:lstStyle/>
                    <a:p>
                      <a:pPr>
                        <a:buNone/>
                      </a:pPr>
                      <a:endParaRPr lang="en-US" sz="1200" b="1" noProof="0" dirty="0">
                        <a:latin typeface="+mn-lt"/>
                      </a:endParaRPr>
                    </a:p>
                  </a:txBody>
                  <a:tcPr marT="36576" marB="36576"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200" b="1" noProof="0" dirty="0">
                          <a:latin typeface="+mn-lt"/>
                        </a:rPr>
                        <a:t>Article</a:t>
                      </a:r>
                    </a:p>
                  </a:txBody>
                  <a:tcPr marT="36576" marB="3657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200" b="1" noProof="0" dirty="0">
                          <a:latin typeface="+mn-lt"/>
                        </a:rPr>
                        <a:t>Sex</a:t>
                      </a:r>
                    </a:p>
                  </a:txBody>
                  <a:tcPr marT="36576" marB="3657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200" b="1" noProof="0" dirty="0">
                          <a:latin typeface="+mn-lt"/>
                        </a:rPr>
                        <a:t>No. of cases</a:t>
                      </a:r>
                    </a:p>
                  </a:txBody>
                  <a:tcPr marT="36576" marB="3657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buNone/>
                      </a:pPr>
                      <a:endParaRPr lang="en-US" sz="1200" b="1" noProof="0" dirty="0">
                        <a:latin typeface="+mn-lt"/>
                      </a:endParaRPr>
                    </a:p>
                    <a:p>
                      <a:pPr algn="ctr">
                        <a:buNone/>
                      </a:pPr>
                      <a:r>
                        <a:rPr lang="en-US" sz="1200" b="1" noProof="0" dirty="0">
                          <a:latin typeface="+mn-lt"/>
                        </a:rPr>
                        <a:t>Hazard ratio (95% CI)</a:t>
                      </a:r>
                    </a:p>
                  </a:txBody>
                  <a:tcPr marT="36576" marB="3657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marT="18288" marB="18288" anchor="b">
                    <a:solidFill>
                      <a:schemeClr val="accent2">
                        <a:lumMod val="20000"/>
                        <a:lumOff val="80000"/>
                      </a:schemeClr>
                    </a:solidFill>
                  </a:tcPr>
                </a:tc>
                <a:extLst>
                  <a:ext uri="{0D108BD9-81ED-4DB2-BD59-A6C34878D82A}">
                    <a16:rowId xmlns:a16="http://schemas.microsoft.com/office/drawing/2014/main" val="431797796"/>
                  </a:ext>
                </a:extLst>
              </a:tr>
              <a:tr h="0">
                <a:tc>
                  <a:txBody>
                    <a:bodyPr/>
                    <a:lstStyle/>
                    <a:p>
                      <a:pPr>
                        <a:buNone/>
                      </a:pPr>
                      <a:endParaRPr lang="en-US" sz="1200" noProof="0" dirty="0">
                        <a:latin typeface="+mn-lt"/>
                      </a:endParaRPr>
                    </a:p>
                  </a:txBody>
                  <a:tcPr marT="36576" marB="3657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None/>
                      </a:pPr>
                      <a:r>
                        <a:rPr lang="en-US" sz="1200" noProof="0" dirty="0">
                          <a:latin typeface="+mn-lt"/>
                        </a:rPr>
                        <a:t>Twig G, 2020</a:t>
                      </a:r>
                    </a:p>
                  </a:txBody>
                  <a:tcPr marT="36576" marB="3657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Males</a:t>
                      </a:r>
                    </a:p>
                  </a:txBody>
                  <a:tcPr marT="36576" marB="3657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1490</a:t>
                      </a:r>
                    </a:p>
                  </a:txBody>
                  <a:tcPr marT="36576" marB="3657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None/>
                      </a:pPr>
                      <a:endParaRPr lang="en-US" sz="1200" noProof="0" dirty="0">
                        <a:latin typeface="+mn-lt"/>
                      </a:endParaRPr>
                    </a:p>
                  </a:txBody>
                  <a:tcPr marT="36576" marB="3657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13.5 (11.5, 15.7)</a:t>
                      </a:r>
                    </a:p>
                  </a:txBody>
                  <a:tcPr marT="36576" marB="3657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8066728"/>
                  </a:ext>
                </a:extLst>
              </a:tr>
              <a:tr h="0">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noProof="0" dirty="0">
                          <a:latin typeface="+mn-lt"/>
                        </a:rPr>
                        <a:t>Twig G, 2020</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Females</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687</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21.1 (16.0, 27.8)</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719786"/>
                  </a:ext>
                </a:extLst>
              </a:tr>
              <a:tr h="0">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noProof="0" dirty="0">
                          <a:latin typeface="+mn-lt"/>
                        </a:rPr>
                        <a:t>Zimmerman E, 2017</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Males</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11,548</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2.5 (2.1, 3.0)</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5666057"/>
                  </a:ext>
                </a:extLst>
              </a:tr>
              <a:tr h="0">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noProof="0" dirty="0">
                          <a:latin typeface="+mn-lt"/>
                        </a:rPr>
                        <a:t>Zimmerman E, 2017</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Females</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7472</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buNone/>
                      </a:pPr>
                      <a:r>
                        <a:rPr lang="en-US" sz="1200" noProof="0" dirty="0">
                          <a:latin typeface="+mn-lt"/>
                        </a:rPr>
                        <a:t>2.8 (2.3, 3.5)</a:t>
                      </a:r>
                    </a:p>
                  </a:txBody>
                  <a:tcPr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4140996"/>
                  </a:ext>
                </a:extLst>
              </a:tr>
              <a:tr h="0">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200" noProof="0" dirty="0">
                          <a:latin typeface="+mn-lt"/>
                        </a:rPr>
                        <a:t>Bjerregaard LG, 2018</a:t>
                      </a: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200" noProof="0" dirty="0">
                          <a:latin typeface="+mn-lt"/>
                        </a:rPr>
                        <a:t>Males</a:t>
                      </a: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200" noProof="0" dirty="0">
                          <a:latin typeface="+mn-lt"/>
                        </a:rPr>
                        <a:t>6710</a:t>
                      </a: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1200" noProof="0" dirty="0">
                          <a:latin typeface="+mn-lt"/>
                        </a:rPr>
                        <a:t>1.7 (1.4, 2.1)</a:t>
                      </a: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209540"/>
                  </a:ext>
                </a:extLst>
              </a:tr>
              <a:tr h="0">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endParaRPr lang="en-US" sz="1200" noProof="0" dirty="0">
                        <a:latin typeface="+mn-lt"/>
                      </a:endParaRPr>
                    </a:p>
                  </a:txBody>
                  <a:tcPr marT="36576" marB="3657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endParaRPr lang="en-US" sz="1200" noProof="0" dirty="0">
                        <a:latin typeface="+mn-lt"/>
                      </a:endParaRPr>
                    </a:p>
                  </a:txBody>
                  <a:tcPr marT="36576" marB="3657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endParaRPr lang="en-US" sz="1200" noProof="0" dirty="0">
                        <a:latin typeface="+mn-lt"/>
                      </a:endParaRPr>
                    </a:p>
                  </a:txBody>
                  <a:tcPr marT="36576" marB="3657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endParaRPr lang="en-US" sz="1200" noProof="0" dirty="0">
                        <a:latin typeface="+mn-lt"/>
                      </a:endParaRPr>
                    </a:p>
                  </a:txBody>
                  <a:tcPr marT="36576" marB="3657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endParaRPr lang="en-US" sz="1200" noProof="0" dirty="0">
                        <a:latin typeface="+mn-lt"/>
                      </a:endParaRPr>
                    </a:p>
                  </a:txBody>
                  <a:tcPr marT="36576" marB="3657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658286"/>
                  </a:ext>
                </a:extLst>
              </a:tr>
            </a:tbl>
          </a:graphicData>
        </a:graphic>
      </p:graphicFrame>
      <p:grpSp>
        <p:nvGrpSpPr>
          <p:cNvPr id="23" name="Group 22">
            <a:extLst>
              <a:ext uri="{FF2B5EF4-FFF2-40B4-BE49-F238E27FC236}">
                <a16:creationId xmlns:a16="http://schemas.microsoft.com/office/drawing/2014/main" id="{E8C1F228-2CF9-B3AC-942A-83D0A71318CD}"/>
              </a:ext>
            </a:extLst>
          </p:cNvPr>
          <p:cNvGrpSpPr/>
          <p:nvPr/>
        </p:nvGrpSpPr>
        <p:grpSpPr>
          <a:xfrm>
            <a:off x="7780284" y="2926273"/>
            <a:ext cx="273050" cy="152400"/>
            <a:chOff x="8915400" y="3092450"/>
            <a:chExt cx="273050" cy="152400"/>
          </a:xfrm>
        </p:grpSpPr>
        <p:cxnSp>
          <p:nvCxnSpPr>
            <p:cNvPr id="17" name="Straight Connector 16">
              <a:extLst>
                <a:ext uri="{FF2B5EF4-FFF2-40B4-BE49-F238E27FC236}">
                  <a16:creationId xmlns:a16="http://schemas.microsoft.com/office/drawing/2014/main" id="{ECD48A2C-F992-53D7-EADA-0963FEF71C4A}"/>
                </a:ext>
              </a:extLst>
            </p:cNvPr>
            <p:cNvCxnSpPr>
              <a:cxnSpLocks/>
            </p:cNvCxnSpPr>
            <p:nvPr/>
          </p:nvCxnSpPr>
          <p:spPr>
            <a:xfrm>
              <a:off x="8918052"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1FC1-4C5C-3F1C-DA7D-404993F9EC97}"/>
                </a:ext>
              </a:extLst>
            </p:cNvPr>
            <p:cNvCxnSpPr>
              <a:cxnSpLocks/>
            </p:cNvCxnSpPr>
            <p:nvPr/>
          </p:nvCxnSpPr>
          <p:spPr>
            <a:xfrm>
              <a:off x="918845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CA858A-464A-46F9-6152-1852E895AB0C}"/>
                </a:ext>
              </a:extLst>
            </p:cNvPr>
            <p:cNvCxnSpPr>
              <a:cxnSpLocks/>
            </p:cNvCxnSpPr>
            <p:nvPr/>
          </p:nvCxnSpPr>
          <p:spPr>
            <a:xfrm flipH="1">
              <a:off x="8915400" y="3168650"/>
              <a:ext cx="2730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BCFC504-797B-C02F-9E76-59B317BCA63A}"/>
              </a:ext>
            </a:extLst>
          </p:cNvPr>
          <p:cNvGrpSpPr/>
          <p:nvPr/>
        </p:nvGrpSpPr>
        <p:grpSpPr>
          <a:xfrm>
            <a:off x="8068903" y="3177733"/>
            <a:ext cx="449558" cy="152400"/>
            <a:chOff x="8928100" y="3092450"/>
            <a:chExt cx="260350" cy="152400"/>
          </a:xfrm>
        </p:grpSpPr>
        <p:cxnSp>
          <p:nvCxnSpPr>
            <p:cNvPr id="28" name="Straight Connector 27">
              <a:extLst>
                <a:ext uri="{FF2B5EF4-FFF2-40B4-BE49-F238E27FC236}">
                  <a16:creationId xmlns:a16="http://schemas.microsoft.com/office/drawing/2014/main" id="{79B062A9-8364-0228-59CD-71FE6DC5122C}"/>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F1E136-9396-33CA-C03C-5907837B308A}"/>
                </a:ext>
              </a:extLst>
            </p:cNvPr>
            <p:cNvCxnSpPr>
              <a:cxnSpLocks/>
            </p:cNvCxnSpPr>
            <p:nvPr/>
          </p:nvCxnSpPr>
          <p:spPr>
            <a:xfrm>
              <a:off x="918845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5868DB-7233-B20C-39E8-761A07A5FE86}"/>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6997DC4-6FC3-866D-535E-97AA04F81130}"/>
              </a:ext>
            </a:extLst>
          </p:cNvPr>
          <p:cNvGrpSpPr/>
          <p:nvPr/>
        </p:nvGrpSpPr>
        <p:grpSpPr>
          <a:xfrm>
            <a:off x="6421078" y="3447291"/>
            <a:ext cx="320981" cy="152400"/>
            <a:chOff x="8928100" y="3092450"/>
            <a:chExt cx="260350" cy="152400"/>
          </a:xfrm>
        </p:grpSpPr>
        <p:cxnSp>
          <p:nvCxnSpPr>
            <p:cNvPr id="34" name="Straight Connector 33">
              <a:extLst>
                <a:ext uri="{FF2B5EF4-FFF2-40B4-BE49-F238E27FC236}">
                  <a16:creationId xmlns:a16="http://schemas.microsoft.com/office/drawing/2014/main" id="{C656A0A1-200F-FFEC-B873-572855E11AB7}"/>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047332-0AA8-400F-B498-EEC144CEE37A}"/>
                </a:ext>
              </a:extLst>
            </p:cNvPr>
            <p:cNvCxnSpPr>
              <a:cxnSpLocks/>
            </p:cNvCxnSpPr>
            <p:nvPr/>
          </p:nvCxnSpPr>
          <p:spPr>
            <a:xfrm>
              <a:off x="918845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8E8F56-2ABF-8255-2D58-3F63E9013AC7}"/>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ED16316E-F980-D9A9-6B2B-8F97522061B9}"/>
              </a:ext>
            </a:extLst>
          </p:cNvPr>
          <p:cNvGrpSpPr/>
          <p:nvPr/>
        </p:nvGrpSpPr>
        <p:grpSpPr>
          <a:xfrm>
            <a:off x="6521090" y="3689226"/>
            <a:ext cx="335269" cy="152400"/>
            <a:chOff x="8928100" y="3092450"/>
            <a:chExt cx="260350" cy="152400"/>
          </a:xfrm>
        </p:grpSpPr>
        <p:cxnSp>
          <p:nvCxnSpPr>
            <p:cNvPr id="38" name="Straight Connector 37">
              <a:extLst>
                <a:ext uri="{FF2B5EF4-FFF2-40B4-BE49-F238E27FC236}">
                  <a16:creationId xmlns:a16="http://schemas.microsoft.com/office/drawing/2014/main" id="{1BDE8410-082E-5EB1-0497-CA24C86F4927}"/>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6A1B03C-C1B5-00DD-74EC-BFBA874CB3AC}"/>
                </a:ext>
              </a:extLst>
            </p:cNvPr>
            <p:cNvCxnSpPr>
              <a:cxnSpLocks/>
            </p:cNvCxnSpPr>
            <p:nvPr/>
          </p:nvCxnSpPr>
          <p:spPr>
            <a:xfrm>
              <a:off x="918845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9C3090-809F-01F2-B982-64AB8A4B4E29}"/>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3B26720-3F34-D3BA-4036-CF511852BFC7}"/>
              </a:ext>
            </a:extLst>
          </p:cNvPr>
          <p:cNvGrpSpPr/>
          <p:nvPr/>
        </p:nvGrpSpPr>
        <p:grpSpPr>
          <a:xfrm>
            <a:off x="6106753" y="3946401"/>
            <a:ext cx="335269" cy="152400"/>
            <a:chOff x="8928100" y="3092450"/>
            <a:chExt cx="260350" cy="152400"/>
          </a:xfrm>
        </p:grpSpPr>
        <p:cxnSp>
          <p:nvCxnSpPr>
            <p:cNvPr id="42" name="Straight Connector 41">
              <a:extLst>
                <a:ext uri="{FF2B5EF4-FFF2-40B4-BE49-F238E27FC236}">
                  <a16:creationId xmlns:a16="http://schemas.microsoft.com/office/drawing/2014/main" id="{1EC6D746-DC48-95D8-80A2-E2F66B776BEC}"/>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28CB76-9F2B-CC7C-D5A8-C5FA6A04E028}"/>
                </a:ext>
              </a:extLst>
            </p:cNvPr>
            <p:cNvCxnSpPr>
              <a:cxnSpLocks/>
            </p:cNvCxnSpPr>
            <p:nvPr/>
          </p:nvCxnSpPr>
          <p:spPr>
            <a:xfrm>
              <a:off x="918845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45B8D0-ACE7-0971-575D-B1D1065FAF60}"/>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8FC46041-F539-FED0-91A7-FE366EB523DC}"/>
              </a:ext>
            </a:extLst>
          </p:cNvPr>
          <p:cNvSpPr/>
          <p:nvPr/>
        </p:nvSpPr>
        <p:spPr>
          <a:xfrm>
            <a:off x="7885839" y="2950086"/>
            <a:ext cx="98425" cy="98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6" name="Oval 45">
            <a:extLst>
              <a:ext uri="{FF2B5EF4-FFF2-40B4-BE49-F238E27FC236}">
                <a16:creationId xmlns:a16="http://schemas.microsoft.com/office/drawing/2014/main" id="{6B28A251-83A7-1233-84F7-4A06EDA1FB32}"/>
              </a:ext>
            </a:extLst>
          </p:cNvPr>
          <p:cNvSpPr/>
          <p:nvPr/>
        </p:nvSpPr>
        <p:spPr>
          <a:xfrm>
            <a:off x="8243027" y="3201546"/>
            <a:ext cx="98425" cy="98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7" name="Oval 46">
            <a:extLst>
              <a:ext uri="{FF2B5EF4-FFF2-40B4-BE49-F238E27FC236}">
                <a16:creationId xmlns:a16="http://schemas.microsoft.com/office/drawing/2014/main" id="{38AB51E2-18EB-5CE4-3237-72741E6B6E7F}"/>
              </a:ext>
            </a:extLst>
          </p:cNvPr>
          <p:cNvSpPr/>
          <p:nvPr/>
        </p:nvSpPr>
        <p:spPr>
          <a:xfrm>
            <a:off x="6523765" y="3471104"/>
            <a:ext cx="98425" cy="98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8" name="Oval 47">
            <a:extLst>
              <a:ext uri="{FF2B5EF4-FFF2-40B4-BE49-F238E27FC236}">
                <a16:creationId xmlns:a16="http://schemas.microsoft.com/office/drawing/2014/main" id="{53467F27-F15D-5D6E-BD5C-9C42636FEAAA}"/>
              </a:ext>
            </a:extLst>
          </p:cNvPr>
          <p:cNvSpPr/>
          <p:nvPr/>
        </p:nvSpPr>
        <p:spPr>
          <a:xfrm>
            <a:off x="6638065" y="3713039"/>
            <a:ext cx="98425" cy="98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9" name="Oval 48">
            <a:extLst>
              <a:ext uri="{FF2B5EF4-FFF2-40B4-BE49-F238E27FC236}">
                <a16:creationId xmlns:a16="http://schemas.microsoft.com/office/drawing/2014/main" id="{520C1CD1-F0E2-64B1-F8A0-FC6B05E8D946}"/>
              </a:ext>
            </a:extLst>
          </p:cNvPr>
          <p:cNvSpPr/>
          <p:nvPr/>
        </p:nvSpPr>
        <p:spPr>
          <a:xfrm>
            <a:off x="6214203" y="3974976"/>
            <a:ext cx="98425" cy="98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3" name="Rectangle: Rounded Corners 12">
            <a:extLst>
              <a:ext uri="{FF2B5EF4-FFF2-40B4-BE49-F238E27FC236}">
                <a16:creationId xmlns:a16="http://schemas.microsoft.com/office/drawing/2014/main" id="{25F36252-2C6C-A44D-61F4-DB2207083B67}"/>
              </a:ext>
            </a:extLst>
          </p:cNvPr>
          <p:cNvSpPr/>
          <p:nvPr/>
        </p:nvSpPr>
        <p:spPr>
          <a:xfrm>
            <a:off x="2259741" y="1750875"/>
            <a:ext cx="7738838" cy="5796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latin typeface="Arial" panose="020B0604020202020204" pitchFamily="34" charset="0"/>
              </a:rPr>
              <a:t>Several studies have shown an association between type 2 diabetes </a:t>
            </a:r>
            <a:br>
              <a:rPr lang="en-US" sz="1600" b="1" noProof="0" dirty="0">
                <a:solidFill>
                  <a:schemeClr val="bg1"/>
                </a:solidFill>
                <a:latin typeface="Arial" panose="020B0604020202020204" pitchFamily="34" charset="0"/>
              </a:rPr>
            </a:br>
            <a:r>
              <a:rPr lang="en-US" sz="1600" b="1" noProof="0" dirty="0">
                <a:solidFill>
                  <a:schemeClr val="bg1"/>
                </a:solidFill>
                <a:latin typeface="Arial" panose="020B0604020202020204" pitchFamily="34" charset="0"/>
              </a:rPr>
              <a:t>in early adulthood and obesity in childhood/adolescence</a:t>
            </a:r>
            <a:endParaRPr lang="en-US" sz="160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377860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2BF6-5860-E942-BC5D-692B538C0257}"/>
            </a:ext>
          </a:extLst>
        </p:cNvPr>
        <p:cNvGrpSpPr/>
        <p:nvPr/>
      </p:nvGrpSpPr>
      <p:grpSpPr>
        <a:xfrm>
          <a:off x="0" y="0"/>
          <a:ext cx="0" cy="0"/>
          <a:chOff x="0" y="0"/>
          <a:chExt cx="0" cy="0"/>
        </a:xfrm>
      </p:grpSpPr>
      <p:grpSp>
        <p:nvGrpSpPr>
          <p:cNvPr id="77" name="Group 76">
            <a:extLst>
              <a:ext uri="{FF2B5EF4-FFF2-40B4-BE49-F238E27FC236}">
                <a16:creationId xmlns:a16="http://schemas.microsoft.com/office/drawing/2014/main" id="{E632E877-A253-6F91-4737-448F8CE99D5B}"/>
              </a:ext>
            </a:extLst>
          </p:cNvPr>
          <p:cNvGrpSpPr/>
          <p:nvPr/>
        </p:nvGrpSpPr>
        <p:grpSpPr>
          <a:xfrm rot="5400000">
            <a:off x="6757334" y="3322306"/>
            <a:ext cx="320981" cy="210753"/>
            <a:chOff x="8928100" y="3092450"/>
            <a:chExt cx="260350" cy="152400"/>
          </a:xfrm>
        </p:grpSpPr>
        <p:cxnSp>
          <p:nvCxnSpPr>
            <p:cNvPr id="79" name="Straight Connector 78">
              <a:extLst>
                <a:ext uri="{FF2B5EF4-FFF2-40B4-BE49-F238E27FC236}">
                  <a16:creationId xmlns:a16="http://schemas.microsoft.com/office/drawing/2014/main" id="{D7DB3403-1B4D-D859-00E4-36EB48D825D4}"/>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DF6121-A6F4-5062-B977-2D9FCDF0C764}"/>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3BF0AF03-2922-6C94-B5E9-1F3EB741C481}"/>
              </a:ext>
            </a:extLst>
          </p:cNvPr>
          <p:cNvGrpSpPr/>
          <p:nvPr/>
        </p:nvGrpSpPr>
        <p:grpSpPr>
          <a:xfrm rot="5400000">
            <a:off x="5881407" y="3614405"/>
            <a:ext cx="320981" cy="210753"/>
            <a:chOff x="8928100" y="3092450"/>
            <a:chExt cx="260350" cy="152400"/>
          </a:xfrm>
        </p:grpSpPr>
        <p:cxnSp>
          <p:nvCxnSpPr>
            <p:cNvPr id="75" name="Straight Connector 74">
              <a:extLst>
                <a:ext uri="{FF2B5EF4-FFF2-40B4-BE49-F238E27FC236}">
                  <a16:creationId xmlns:a16="http://schemas.microsoft.com/office/drawing/2014/main" id="{A23E87CE-69DE-BE2D-399F-268537AB5E10}"/>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E739C5-1E2E-2879-6A11-613B2EA7CDD9}"/>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E12EF3A0-3A93-F66A-64A3-F2011E7B243F}"/>
              </a:ext>
            </a:extLst>
          </p:cNvPr>
          <p:cNvGrpSpPr/>
          <p:nvPr/>
        </p:nvGrpSpPr>
        <p:grpSpPr>
          <a:xfrm rot="5400000">
            <a:off x="4942343" y="3916029"/>
            <a:ext cx="320981" cy="210753"/>
            <a:chOff x="8928100" y="3092450"/>
            <a:chExt cx="260350" cy="152400"/>
          </a:xfrm>
        </p:grpSpPr>
        <p:cxnSp>
          <p:nvCxnSpPr>
            <p:cNvPr id="72" name="Straight Connector 71">
              <a:extLst>
                <a:ext uri="{FF2B5EF4-FFF2-40B4-BE49-F238E27FC236}">
                  <a16:creationId xmlns:a16="http://schemas.microsoft.com/office/drawing/2014/main" id="{1DB6227D-08AA-ADCE-7BCA-C5ACA1A867AF}"/>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12F2E10-A6D0-EA78-B87C-9D6CE99D266D}"/>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55A2ADFF-C1ED-92B9-1FBC-A06B1797CF43}"/>
              </a:ext>
            </a:extLst>
          </p:cNvPr>
          <p:cNvGrpSpPr/>
          <p:nvPr/>
        </p:nvGrpSpPr>
        <p:grpSpPr>
          <a:xfrm rot="5400000">
            <a:off x="4076836" y="4062078"/>
            <a:ext cx="320981" cy="210753"/>
            <a:chOff x="8928100" y="3092450"/>
            <a:chExt cx="260350" cy="152400"/>
          </a:xfrm>
        </p:grpSpPr>
        <p:cxnSp>
          <p:nvCxnSpPr>
            <p:cNvPr id="68" name="Straight Connector 67">
              <a:extLst>
                <a:ext uri="{FF2B5EF4-FFF2-40B4-BE49-F238E27FC236}">
                  <a16:creationId xmlns:a16="http://schemas.microsoft.com/office/drawing/2014/main" id="{960B0A1F-A943-FB7A-93E7-20397BD0066E}"/>
                </a:ext>
              </a:extLst>
            </p:cNvPr>
            <p:cNvCxnSpPr>
              <a:cxnSpLocks/>
            </p:cNvCxnSpPr>
            <p:nvPr/>
          </p:nvCxnSpPr>
          <p:spPr>
            <a:xfrm>
              <a:off x="8928100" y="3092450"/>
              <a:ext cx="0" cy="152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496C97D-50F9-BBF8-0D5A-19BE6FE367D9}"/>
                </a:ext>
              </a:extLst>
            </p:cNvPr>
            <p:cNvCxnSpPr>
              <a:cxnSpLocks/>
            </p:cNvCxnSpPr>
            <p:nvPr/>
          </p:nvCxnSpPr>
          <p:spPr>
            <a:xfrm flipH="1">
              <a:off x="8931948" y="3168650"/>
              <a:ext cx="2565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2" name="Rectangle: Rounded Corners 81">
            <a:extLst>
              <a:ext uri="{FF2B5EF4-FFF2-40B4-BE49-F238E27FC236}">
                <a16:creationId xmlns:a16="http://schemas.microsoft.com/office/drawing/2014/main" id="{597D4B91-EA5C-4FCD-869D-153C6D1F5A92}"/>
              </a:ext>
            </a:extLst>
          </p:cNvPr>
          <p:cNvSpPr/>
          <p:nvPr/>
        </p:nvSpPr>
        <p:spPr>
          <a:xfrm>
            <a:off x="557969" y="2346653"/>
            <a:ext cx="1707466" cy="2969491"/>
          </a:xfrm>
          <a:prstGeom prst="roundRect">
            <a:avLst>
              <a:gd name="adj" fmla="val 3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807FAF64-F98E-690A-5E77-6FC80732BFA3}"/>
              </a:ext>
            </a:extLst>
          </p:cNvPr>
          <p:cNvSpPr>
            <a:spLocks noGrp="1"/>
          </p:cNvSpPr>
          <p:nvPr>
            <p:ph type="title"/>
          </p:nvPr>
        </p:nvSpPr>
        <p:spPr/>
        <p:txBody>
          <a:bodyPr/>
          <a:lstStyle/>
          <a:p>
            <a:r>
              <a:rPr lang="en-US" noProof="0" dirty="0"/>
              <a:t>Adults are at increased risk </a:t>
            </a:r>
            <a:r>
              <a:rPr lang="en-US" dirty="0"/>
              <a:t>of premature cardiovascular disease due to </a:t>
            </a:r>
            <a:r>
              <a:rPr lang="en-US" noProof="0" dirty="0"/>
              <a:t>childhood/adolescent obesity</a:t>
            </a:r>
          </a:p>
        </p:txBody>
      </p:sp>
      <p:sp>
        <p:nvSpPr>
          <p:cNvPr id="4" name="Text Placeholder 3">
            <a:extLst>
              <a:ext uri="{FF2B5EF4-FFF2-40B4-BE49-F238E27FC236}">
                <a16:creationId xmlns:a16="http://schemas.microsoft.com/office/drawing/2014/main" id="{BF6C35B9-ACD0-B4AA-82CA-FE7A865875FA}"/>
              </a:ext>
            </a:extLst>
          </p:cNvPr>
          <p:cNvSpPr>
            <a:spLocks noGrp="1"/>
          </p:cNvSpPr>
          <p:nvPr>
            <p:ph type="body" sz="quarter" idx="13"/>
          </p:nvPr>
        </p:nvSpPr>
        <p:spPr>
          <a:xfrm>
            <a:off x="536240" y="6017700"/>
            <a:ext cx="10896000" cy="324000"/>
          </a:xfrm>
        </p:spPr>
        <p:txBody>
          <a:bodyPr/>
          <a:lstStyle/>
          <a:p>
            <a:pPr>
              <a:spcAft>
                <a:spcPts val="300"/>
              </a:spcAft>
            </a:pPr>
            <a:r>
              <a:rPr lang="en-US" noProof="0" dirty="0"/>
              <a:t>BMI, body mass index; CHD, coronary heart disease; CI, confidence interval; CVD, cardiovascular disease; SD, standard deviation.</a:t>
            </a:r>
          </a:p>
          <a:p>
            <a:pPr>
              <a:spcAft>
                <a:spcPts val="300"/>
              </a:spcAft>
            </a:pPr>
            <a:r>
              <a:rPr lang="en-US" noProof="0" dirty="0"/>
              <a:t>1. Drozdz D et al. Nutrients 2021;13:4176; 2. Koskinen J et al. Diabetes Care 2014;37:1870–1877; 3. Baker JL et al. N Engl J Med</a:t>
            </a:r>
            <a:r>
              <a:rPr lang="en-US" i="1" noProof="0" dirty="0"/>
              <a:t> </a:t>
            </a:r>
            <a:r>
              <a:rPr lang="en-US" noProof="0" dirty="0"/>
              <a:t>2007;357:2329–2337.</a:t>
            </a:r>
          </a:p>
        </p:txBody>
      </p:sp>
      <p:sp>
        <p:nvSpPr>
          <p:cNvPr id="5" name="Slide Number Placeholder 4">
            <a:extLst>
              <a:ext uri="{FF2B5EF4-FFF2-40B4-BE49-F238E27FC236}">
                <a16:creationId xmlns:a16="http://schemas.microsoft.com/office/drawing/2014/main" id="{5E195B9C-5794-0CCB-65FD-33C879F8854A}"/>
              </a:ext>
            </a:extLst>
          </p:cNvPr>
          <p:cNvSpPr>
            <a:spLocks noGrp="1"/>
          </p:cNvSpPr>
          <p:nvPr>
            <p:ph type="sldNum" sz="quarter" idx="4"/>
          </p:nvPr>
        </p:nvSpPr>
        <p:spPr/>
        <p:txBody>
          <a:bodyPr/>
          <a:lstStyle/>
          <a:p>
            <a:fld id="{65CBDCE2-1F41-4B5E-8CD0-06DFFB2F8EFA}" type="slidenum">
              <a:rPr lang="en-US" noProof="0" smtClean="0"/>
              <a:pPr/>
              <a:t>18</a:t>
            </a:fld>
            <a:endParaRPr lang="en-US" noProof="0" dirty="0"/>
          </a:p>
        </p:txBody>
      </p:sp>
      <p:sp>
        <p:nvSpPr>
          <p:cNvPr id="8" name="TextBox 7">
            <a:extLst>
              <a:ext uri="{FF2B5EF4-FFF2-40B4-BE49-F238E27FC236}">
                <a16:creationId xmlns:a16="http://schemas.microsoft.com/office/drawing/2014/main" id="{AA62A2C7-52DC-3BCD-D1A7-C00CCB240D28}"/>
              </a:ext>
            </a:extLst>
          </p:cNvPr>
          <p:cNvSpPr txBox="1"/>
          <p:nvPr/>
        </p:nvSpPr>
        <p:spPr>
          <a:xfrm>
            <a:off x="571179" y="3628028"/>
            <a:ext cx="1681047" cy="1600438"/>
          </a:xfrm>
          <a:prstGeom prst="rect">
            <a:avLst/>
          </a:prstGeom>
          <a:noFill/>
        </p:spPr>
        <p:txBody>
          <a:bodyPr wrap="square">
            <a:spAutoFit/>
          </a:bodyPr>
          <a:lstStyle/>
          <a:p>
            <a:pPr marL="0" indent="0" algn="ctr">
              <a:buNone/>
            </a:pPr>
            <a:r>
              <a:rPr lang="en-US" sz="1400" i="1" noProof="0" dirty="0">
                <a:latin typeface="Arial" panose="020B0604020202020204" pitchFamily="34" charset="0"/>
              </a:rPr>
              <a:t>Obesity in childhood can accelerate atherogenesis, leading to the development of atherosclerosis</a:t>
            </a:r>
            <a:r>
              <a:rPr lang="en-US" sz="1400" i="1" baseline="30000" noProof="0" dirty="0">
                <a:latin typeface="Arial" panose="020B0604020202020204" pitchFamily="34" charset="0"/>
              </a:rPr>
              <a:t>1</a:t>
            </a:r>
            <a:endParaRPr lang="en-US" sz="1400" i="1" noProof="0" dirty="0">
              <a:latin typeface="Arial" panose="020B0604020202020204" pitchFamily="34" charset="0"/>
            </a:endParaRPr>
          </a:p>
        </p:txBody>
      </p:sp>
      <p:sp>
        <p:nvSpPr>
          <p:cNvPr id="11" name="TextBox 10">
            <a:extLst>
              <a:ext uri="{FF2B5EF4-FFF2-40B4-BE49-F238E27FC236}">
                <a16:creationId xmlns:a16="http://schemas.microsoft.com/office/drawing/2014/main" id="{C401C091-7167-9E61-C27E-6AEC7A4A4590}"/>
              </a:ext>
            </a:extLst>
          </p:cNvPr>
          <p:cNvSpPr txBox="1"/>
          <p:nvPr/>
        </p:nvSpPr>
        <p:spPr>
          <a:xfrm>
            <a:off x="2531305" y="2169540"/>
            <a:ext cx="9283742" cy="584775"/>
          </a:xfrm>
          <a:prstGeom prst="rect">
            <a:avLst/>
          </a:prstGeom>
          <a:noFill/>
        </p:spPr>
        <p:txBody>
          <a:bodyPr wrap="square">
            <a:spAutoFit/>
          </a:bodyPr>
          <a:lstStyle/>
          <a:p>
            <a:pPr algn="ctr"/>
            <a:r>
              <a:rPr lang="en-US" sz="1600" b="1" noProof="0" dirty="0">
                <a:latin typeface="Arial" panose="020B0604020202020204" pitchFamily="34" charset="0"/>
              </a:rPr>
              <a:t>At follow up, 21 years later, a significant increase in subclinical atherosclerosis was </a:t>
            </a:r>
            <a:br>
              <a:rPr lang="en-US" sz="1600" b="1" noProof="0" dirty="0">
                <a:latin typeface="Arial" panose="020B0604020202020204" pitchFamily="34" charset="0"/>
              </a:rPr>
            </a:br>
            <a:r>
              <a:rPr lang="en-US" sz="1600" b="1" noProof="0" dirty="0">
                <a:latin typeface="Arial" panose="020B0604020202020204" pitchFamily="34" charset="0"/>
              </a:rPr>
              <a:t>observed in the adults that had overweight/obesity in adolescence</a:t>
            </a:r>
            <a:r>
              <a:rPr lang="en-US" sz="1600" baseline="30000" noProof="0" dirty="0">
                <a:latin typeface="Arial" panose="020B0604020202020204" pitchFamily="34" charset="0"/>
              </a:rPr>
              <a:t>2</a:t>
            </a:r>
            <a:r>
              <a:rPr lang="en-US" sz="1600" b="1" baseline="30000" noProof="0" dirty="0">
                <a:latin typeface="Arial" panose="020B0604020202020204" pitchFamily="34" charset="0"/>
              </a:rPr>
              <a:t> </a:t>
            </a:r>
            <a:endParaRPr lang="en-US" sz="1600" b="1" noProof="0" dirty="0">
              <a:latin typeface="Arial" panose="020B0604020202020204" pitchFamily="34" charset="0"/>
            </a:endParaRPr>
          </a:p>
        </p:txBody>
      </p:sp>
      <p:sp>
        <p:nvSpPr>
          <p:cNvPr id="40" name="Rectangle: Rounded Corners 39">
            <a:extLst>
              <a:ext uri="{FF2B5EF4-FFF2-40B4-BE49-F238E27FC236}">
                <a16:creationId xmlns:a16="http://schemas.microsoft.com/office/drawing/2014/main" id="{6D592D22-7B89-7B53-A956-F797FF6AE00B}"/>
              </a:ext>
            </a:extLst>
          </p:cNvPr>
          <p:cNvSpPr/>
          <p:nvPr/>
        </p:nvSpPr>
        <p:spPr>
          <a:xfrm>
            <a:off x="2252226" y="5404640"/>
            <a:ext cx="7430428" cy="56934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latin typeface="Arial" panose="020B0604020202020204" pitchFamily="34" charset="0"/>
              </a:rPr>
              <a:t>Higher BMI during childhood has been shown to be</a:t>
            </a:r>
            <a:br>
              <a:rPr lang="en-US" sz="1600" b="1" noProof="0" dirty="0">
                <a:latin typeface="Arial" panose="020B0604020202020204" pitchFamily="34" charset="0"/>
              </a:rPr>
            </a:br>
            <a:r>
              <a:rPr lang="en-US" sz="1600" b="1" noProof="0" dirty="0">
                <a:latin typeface="Arial" panose="020B0604020202020204" pitchFamily="34" charset="0"/>
              </a:rPr>
              <a:t>associated with an increased risk of CHD in adulthood</a:t>
            </a:r>
            <a:r>
              <a:rPr lang="en-US" sz="1600" baseline="30000" noProof="0" dirty="0">
                <a:latin typeface="Arial" panose="020B0604020202020204" pitchFamily="34" charset="0"/>
              </a:rPr>
              <a:t>3</a:t>
            </a:r>
          </a:p>
        </p:txBody>
      </p:sp>
      <p:grpSp>
        <p:nvGrpSpPr>
          <p:cNvPr id="41" name="Group 40">
            <a:extLst>
              <a:ext uri="{FF2B5EF4-FFF2-40B4-BE49-F238E27FC236}">
                <a16:creationId xmlns:a16="http://schemas.microsoft.com/office/drawing/2014/main" id="{0D669C6B-CEC7-88BB-11AF-89B764CF0005}"/>
              </a:ext>
            </a:extLst>
          </p:cNvPr>
          <p:cNvGrpSpPr/>
          <p:nvPr/>
        </p:nvGrpSpPr>
        <p:grpSpPr>
          <a:xfrm>
            <a:off x="7740813" y="3135990"/>
            <a:ext cx="2150386" cy="461665"/>
            <a:chOff x="7914364" y="3421740"/>
            <a:chExt cx="2150386" cy="461665"/>
          </a:xfrm>
        </p:grpSpPr>
        <p:sp>
          <p:nvSpPr>
            <p:cNvPr id="29" name="Rectangle 28">
              <a:extLst>
                <a:ext uri="{FF2B5EF4-FFF2-40B4-BE49-F238E27FC236}">
                  <a16:creationId xmlns:a16="http://schemas.microsoft.com/office/drawing/2014/main" id="{94BD617B-27D6-5003-2736-A575ADEA45F6}"/>
                </a:ext>
              </a:extLst>
            </p:cNvPr>
            <p:cNvSpPr/>
            <p:nvPr/>
          </p:nvSpPr>
          <p:spPr>
            <a:xfrm>
              <a:off x="7914364" y="3508572"/>
              <a:ext cx="127652"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31" name="TextBox 30">
              <a:extLst>
                <a:ext uri="{FF2B5EF4-FFF2-40B4-BE49-F238E27FC236}">
                  <a16:creationId xmlns:a16="http://schemas.microsoft.com/office/drawing/2014/main" id="{3E59B1C2-F6E9-A384-4A16-0E98D2243603}"/>
                </a:ext>
              </a:extLst>
            </p:cNvPr>
            <p:cNvSpPr txBox="1"/>
            <p:nvPr/>
          </p:nvSpPr>
          <p:spPr>
            <a:xfrm>
              <a:off x="8038170" y="3421740"/>
              <a:ext cx="2026580" cy="461665"/>
            </a:xfrm>
            <a:prstGeom prst="rect">
              <a:avLst/>
            </a:prstGeom>
            <a:noFill/>
          </p:spPr>
          <p:txBody>
            <a:bodyPr wrap="square">
              <a:spAutoFit/>
            </a:bodyPr>
            <a:lstStyle/>
            <a:p>
              <a:r>
                <a:rPr lang="en-US" sz="1200" noProof="0" dirty="0">
                  <a:latin typeface="Arial" panose="020B0604020202020204" pitchFamily="34" charset="0"/>
                </a:rPr>
                <a:t>No overweight/obesity</a:t>
              </a:r>
              <a:br>
                <a:rPr lang="en-US" sz="1200" noProof="0" dirty="0">
                  <a:latin typeface="Arial" panose="020B0604020202020204" pitchFamily="34" charset="0"/>
                </a:rPr>
              </a:br>
              <a:r>
                <a:rPr lang="en-US" sz="1200" noProof="0" dirty="0">
                  <a:latin typeface="Arial" panose="020B0604020202020204" pitchFamily="34" charset="0"/>
                </a:rPr>
                <a:t>No metabolic disturbance</a:t>
              </a:r>
              <a:endParaRPr lang="en-US" sz="1200" b="0" i="0" u="none" strike="noStrike" baseline="0" noProof="0" dirty="0">
                <a:latin typeface="Arial" panose="020B0604020202020204" pitchFamily="34" charset="0"/>
              </a:endParaRPr>
            </a:p>
          </p:txBody>
        </p:sp>
      </p:grpSp>
      <p:grpSp>
        <p:nvGrpSpPr>
          <p:cNvPr id="42" name="Group 41">
            <a:extLst>
              <a:ext uri="{FF2B5EF4-FFF2-40B4-BE49-F238E27FC236}">
                <a16:creationId xmlns:a16="http://schemas.microsoft.com/office/drawing/2014/main" id="{E26768F3-0421-65BC-C94B-8576F3AE6658}"/>
              </a:ext>
            </a:extLst>
          </p:cNvPr>
          <p:cNvGrpSpPr/>
          <p:nvPr/>
        </p:nvGrpSpPr>
        <p:grpSpPr>
          <a:xfrm>
            <a:off x="7740813" y="3629645"/>
            <a:ext cx="2201186" cy="461665"/>
            <a:chOff x="7914364" y="3896620"/>
            <a:chExt cx="2201186" cy="461665"/>
          </a:xfrm>
        </p:grpSpPr>
        <p:sp>
          <p:nvSpPr>
            <p:cNvPr id="30" name="Rectangle 29">
              <a:extLst>
                <a:ext uri="{FF2B5EF4-FFF2-40B4-BE49-F238E27FC236}">
                  <a16:creationId xmlns:a16="http://schemas.microsoft.com/office/drawing/2014/main" id="{08E0CFAE-817A-C8ED-26A2-019E2A04686D}"/>
                </a:ext>
              </a:extLst>
            </p:cNvPr>
            <p:cNvSpPr/>
            <p:nvPr/>
          </p:nvSpPr>
          <p:spPr>
            <a:xfrm>
              <a:off x="7914364" y="3983452"/>
              <a:ext cx="12656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32" name="TextBox 31">
              <a:extLst>
                <a:ext uri="{FF2B5EF4-FFF2-40B4-BE49-F238E27FC236}">
                  <a16:creationId xmlns:a16="http://schemas.microsoft.com/office/drawing/2014/main" id="{F161C87D-ACD6-FAF9-05E2-813098502C20}"/>
                </a:ext>
              </a:extLst>
            </p:cNvPr>
            <p:cNvSpPr txBox="1"/>
            <p:nvPr/>
          </p:nvSpPr>
          <p:spPr>
            <a:xfrm>
              <a:off x="8026998" y="3896620"/>
              <a:ext cx="2088552" cy="461665"/>
            </a:xfrm>
            <a:prstGeom prst="rect">
              <a:avLst/>
            </a:prstGeom>
            <a:noFill/>
          </p:spPr>
          <p:txBody>
            <a:bodyPr wrap="square">
              <a:spAutoFit/>
            </a:bodyPr>
            <a:lstStyle/>
            <a:p>
              <a:r>
                <a:rPr lang="en-US" sz="1200" noProof="0" dirty="0">
                  <a:latin typeface="Arial" panose="020B0604020202020204" pitchFamily="34" charset="0"/>
                </a:rPr>
                <a:t>No overweight/obesity </a:t>
              </a:r>
              <a:br>
                <a:rPr lang="en-US" sz="1200" noProof="0" dirty="0">
                  <a:latin typeface="Arial" panose="020B0604020202020204" pitchFamily="34" charset="0"/>
                </a:rPr>
              </a:br>
              <a:r>
                <a:rPr lang="en-US" sz="1200" noProof="0" dirty="0">
                  <a:latin typeface="Arial" panose="020B0604020202020204" pitchFamily="34" charset="0"/>
                </a:rPr>
                <a:t>With metabolic disturbance</a:t>
              </a:r>
              <a:endParaRPr lang="en-US" sz="1200" b="0" i="0" u="none" strike="noStrike" baseline="0" noProof="0" dirty="0">
                <a:latin typeface="Arial" panose="020B0604020202020204" pitchFamily="34" charset="0"/>
              </a:endParaRPr>
            </a:p>
          </p:txBody>
        </p:sp>
      </p:grpSp>
      <p:sp>
        <p:nvSpPr>
          <p:cNvPr id="12" name="TextBox 11">
            <a:extLst>
              <a:ext uri="{FF2B5EF4-FFF2-40B4-BE49-F238E27FC236}">
                <a16:creationId xmlns:a16="http://schemas.microsoft.com/office/drawing/2014/main" id="{D57DBCF7-B68A-998E-BFB3-D904DBC3C39B}"/>
              </a:ext>
            </a:extLst>
          </p:cNvPr>
          <p:cNvSpPr txBox="1"/>
          <p:nvPr/>
        </p:nvSpPr>
        <p:spPr>
          <a:xfrm>
            <a:off x="2745535" y="2870778"/>
            <a:ext cx="1000268" cy="246221"/>
          </a:xfrm>
          <a:prstGeom prst="rect">
            <a:avLst/>
          </a:prstGeom>
          <a:noFill/>
        </p:spPr>
        <p:txBody>
          <a:bodyPr wrap="square">
            <a:spAutoFit/>
          </a:bodyPr>
          <a:lstStyle/>
          <a:p>
            <a:pPr algn="r"/>
            <a:r>
              <a:rPr lang="en-US" sz="1000" noProof="0" dirty="0">
                <a:latin typeface="Arial" panose="020B0604020202020204" pitchFamily="34" charset="0"/>
              </a:rPr>
              <a:t>0.70</a:t>
            </a:r>
            <a:endParaRPr lang="en-US" sz="1000" b="0" i="0" u="none" strike="noStrike" baseline="0" noProof="0" dirty="0">
              <a:latin typeface="Arial" panose="020B0604020202020204" pitchFamily="34" charset="0"/>
            </a:endParaRPr>
          </a:p>
        </p:txBody>
      </p:sp>
      <p:sp>
        <p:nvSpPr>
          <p:cNvPr id="14" name="TextBox 13">
            <a:extLst>
              <a:ext uri="{FF2B5EF4-FFF2-40B4-BE49-F238E27FC236}">
                <a16:creationId xmlns:a16="http://schemas.microsoft.com/office/drawing/2014/main" id="{7571DDD1-3F24-13B0-DA1F-D47E4E52919C}"/>
              </a:ext>
            </a:extLst>
          </p:cNvPr>
          <p:cNvSpPr txBox="1"/>
          <p:nvPr/>
        </p:nvSpPr>
        <p:spPr>
          <a:xfrm>
            <a:off x="2745535" y="3127953"/>
            <a:ext cx="1000268" cy="246221"/>
          </a:xfrm>
          <a:prstGeom prst="rect">
            <a:avLst/>
          </a:prstGeom>
          <a:noFill/>
        </p:spPr>
        <p:txBody>
          <a:bodyPr wrap="square">
            <a:spAutoFit/>
          </a:bodyPr>
          <a:lstStyle/>
          <a:p>
            <a:pPr algn="r"/>
            <a:r>
              <a:rPr lang="en-US" sz="1000" noProof="0" dirty="0">
                <a:latin typeface="Arial" panose="020B0604020202020204" pitchFamily="34" charset="0"/>
              </a:rPr>
              <a:t>0.68</a:t>
            </a:r>
            <a:endParaRPr lang="en-US" sz="1000" b="0" i="0" u="none" strike="noStrike" baseline="0" noProof="0" dirty="0">
              <a:latin typeface="Arial" panose="020B0604020202020204" pitchFamily="34" charset="0"/>
            </a:endParaRPr>
          </a:p>
        </p:txBody>
      </p:sp>
      <p:sp>
        <p:nvSpPr>
          <p:cNvPr id="15" name="TextBox 14">
            <a:extLst>
              <a:ext uri="{FF2B5EF4-FFF2-40B4-BE49-F238E27FC236}">
                <a16:creationId xmlns:a16="http://schemas.microsoft.com/office/drawing/2014/main" id="{8E31172E-9E00-12E2-261A-FCAEAC572684}"/>
              </a:ext>
            </a:extLst>
          </p:cNvPr>
          <p:cNvSpPr txBox="1"/>
          <p:nvPr/>
        </p:nvSpPr>
        <p:spPr>
          <a:xfrm>
            <a:off x="2745535" y="3373222"/>
            <a:ext cx="1000268" cy="246221"/>
          </a:xfrm>
          <a:prstGeom prst="rect">
            <a:avLst/>
          </a:prstGeom>
          <a:noFill/>
        </p:spPr>
        <p:txBody>
          <a:bodyPr wrap="square">
            <a:spAutoFit/>
          </a:bodyPr>
          <a:lstStyle/>
          <a:p>
            <a:pPr algn="r"/>
            <a:r>
              <a:rPr lang="en-US" sz="1000" noProof="0" dirty="0">
                <a:latin typeface="Arial" panose="020B0604020202020204" pitchFamily="34" charset="0"/>
              </a:rPr>
              <a:t>0.66</a:t>
            </a:r>
            <a:endParaRPr lang="en-US" sz="1000" b="0" i="0" u="none" strike="noStrike" baseline="0" noProof="0" dirty="0">
              <a:latin typeface="Arial" panose="020B0604020202020204" pitchFamily="34" charset="0"/>
            </a:endParaRPr>
          </a:p>
        </p:txBody>
      </p:sp>
      <p:sp>
        <p:nvSpPr>
          <p:cNvPr id="16" name="TextBox 15">
            <a:extLst>
              <a:ext uri="{FF2B5EF4-FFF2-40B4-BE49-F238E27FC236}">
                <a16:creationId xmlns:a16="http://schemas.microsoft.com/office/drawing/2014/main" id="{0A1AF5F4-BE0B-ED67-280A-F648CD04FEBF}"/>
              </a:ext>
            </a:extLst>
          </p:cNvPr>
          <p:cNvSpPr txBox="1"/>
          <p:nvPr/>
        </p:nvSpPr>
        <p:spPr>
          <a:xfrm>
            <a:off x="2745535" y="3623253"/>
            <a:ext cx="1000268" cy="246221"/>
          </a:xfrm>
          <a:prstGeom prst="rect">
            <a:avLst/>
          </a:prstGeom>
          <a:noFill/>
        </p:spPr>
        <p:txBody>
          <a:bodyPr wrap="square">
            <a:spAutoFit/>
          </a:bodyPr>
          <a:lstStyle/>
          <a:p>
            <a:pPr algn="r"/>
            <a:r>
              <a:rPr lang="en-US" sz="1000" noProof="0" dirty="0">
                <a:latin typeface="Arial" panose="020B0604020202020204" pitchFamily="34" charset="0"/>
              </a:rPr>
              <a:t>0.64</a:t>
            </a:r>
            <a:endParaRPr lang="en-US" sz="1000" b="0" i="0" u="none" strike="noStrike" baseline="0" noProof="0" dirty="0">
              <a:latin typeface="Arial" panose="020B0604020202020204" pitchFamily="34" charset="0"/>
            </a:endParaRPr>
          </a:p>
        </p:txBody>
      </p:sp>
      <p:sp>
        <p:nvSpPr>
          <p:cNvPr id="21" name="TextBox 20">
            <a:extLst>
              <a:ext uri="{FF2B5EF4-FFF2-40B4-BE49-F238E27FC236}">
                <a16:creationId xmlns:a16="http://schemas.microsoft.com/office/drawing/2014/main" id="{8E499C4B-3BD7-2AD1-3559-18C4381D0486}"/>
              </a:ext>
            </a:extLst>
          </p:cNvPr>
          <p:cNvSpPr txBox="1"/>
          <p:nvPr/>
        </p:nvSpPr>
        <p:spPr>
          <a:xfrm>
            <a:off x="2745535" y="3873284"/>
            <a:ext cx="1000268" cy="246221"/>
          </a:xfrm>
          <a:prstGeom prst="rect">
            <a:avLst/>
          </a:prstGeom>
          <a:noFill/>
        </p:spPr>
        <p:txBody>
          <a:bodyPr wrap="square">
            <a:spAutoFit/>
          </a:bodyPr>
          <a:lstStyle/>
          <a:p>
            <a:pPr algn="r"/>
            <a:r>
              <a:rPr lang="en-US" sz="1000" noProof="0" dirty="0">
                <a:latin typeface="Arial" panose="020B0604020202020204" pitchFamily="34" charset="0"/>
              </a:rPr>
              <a:t>0.62</a:t>
            </a:r>
            <a:endParaRPr lang="en-US" sz="1000" b="0" i="0" u="none" strike="noStrike" baseline="0" noProof="0" dirty="0">
              <a:latin typeface="Arial" panose="020B0604020202020204" pitchFamily="34" charset="0"/>
            </a:endParaRPr>
          </a:p>
        </p:txBody>
      </p:sp>
      <p:sp>
        <p:nvSpPr>
          <p:cNvPr id="22" name="TextBox 21">
            <a:extLst>
              <a:ext uri="{FF2B5EF4-FFF2-40B4-BE49-F238E27FC236}">
                <a16:creationId xmlns:a16="http://schemas.microsoft.com/office/drawing/2014/main" id="{9788C7AA-FE49-FEC5-8812-6CDFBB6FBFB6}"/>
              </a:ext>
            </a:extLst>
          </p:cNvPr>
          <p:cNvSpPr txBox="1"/>
          <p:nvPr/>
        </p:nvSpPr>
        <p:spPr>
          <a:xfrm>
            <a:off x="2745535" y="4120934"/>
            <a:ext cx="1000268" cy="246221"/>
          </a:xfrm>
          <a:prstGeom prst="rect">
            <a:avLst/>
          </a:prstGeom>
          <a:noFill/>
        </p:spPr>
        <p:txBody>
          <a:bodyPr wrap="square">
            <a:spAutoFit/>
          </a:bodyPr>
          <a:lstStyle/>
          <a:p>
            <a:pPr algn="r"/>
            <a:r>
              <a:rPr lang="en-US" sz="1000" noProof="0" dirty="0">
                <a:latin typeface="Arial" panose="020B0604020202020204" pitchFamily="34" charset="0"/>
              </a:rPr>
              <a:t>0.60</a:t>
            </a:r>
            <a:endParaRPr lang="en-US" sz="1000" b="0" i="0" u="none" strike="noStrike" baseline="0" noProof="0" dirty="0">
              <a:latin typeface="Arial" panose="020B0604020202020204" pitchFamily="34" charset="0"/>
            </a:endParaRPr>
          </a:p>
        </p:txBody>
      </p:sp>
      <p:sp>
        <p:nvSpPr>
          <p:cNvPr id="25" name="TextBox 24">
            <a:extLst>
              <a:ext uri="{FF2B5EF4-FFF2-40B4-BE49-F238E27FC236}">
                <a16:creationId xmlns:a16="http://schemas.microsoft.com/office/drawing/2014/main" id="{41512AAD-9B98-B9F2-6765-7EDFD169A2FA}"/>
              </a:ext>
            </a:extLst>
          </p:cNvPr>
          <p:cNvSpPr txBox="1"/>
          <p:nvPr/>
        </p:nvSpPr>
        <p:spPr>
          <a:xfrm>
            <a:off x="2745535" y="4373346"/>
            <a:ext cx="1000268" cy="246221"/>
          </a:xfrm>
          <a:prstGeom prst="rect">
            <a:avLst/>
          </a:prstGeom>
          <a:noFill/>
        </p:spPr>
        <p:txBody>
          <a:bodyPr wrap="square">
            <a:spAutoFit/>
          </a:bodyPr>
          <a:lstStyle/>
          <a:p>
            <a:pPr algn="r"/>
            <a:r>
              <a:rPr lang="en-US" sz="1000" noProof="0" dirty="0">
                <a:latin typeface="Arial" panose="020B0604020202020204" pitchFamily="34" charset="0"/>
              </a:rPr>
              <a:t>0.58</a:t>
            </a:r>
            <a:endParaRPr lang="en-US" sz="1000" b="0" i="0" u="none" strike="noStrike" baseline="0" noProof="0" dirty="0">
              <a:latin typeface="Arial" panose="020B0604020202020204" pitchFamily="34" charset="0"/>
            </a:endParaRPr>
          </a:p>
        </p:txBody>
      </p:sp>
      <p:sp>
        <p:nvSpPr>
          <p:cNvPr id="27" name="TextBox 26">
            <a:extLst>
              <a:ext uri="{FF2B5EF4-FFF2-40B4-BE49-F238E27FC236}">
                <a16:creationId xmlns:a16="http://schemas.microsoft.com/office/drawing/2014/main" id="{AD68C2F6-CFEC-5007-1DDE-22EACF15E160}"/>
              </a:ext>
            </a:extLst>
          </p:cNvPr>
          <p:cNvSpPr txBox="1"/>
          <p:nvPr/>
        </p:nvSpPr>
        <p:spPr>
          <a:xfrm>
            <a:off x="2745535" y="4623377"/>
            <a:ext cx="1000268" cy="246221"/>
          </a:xfrm>
          <a:prstGeom prst="rect">
            <a:avLst/>
          </a:prstGeom>
          <a:noFill/>
        </p:spPr>
        <p:txBody>
          <a:bodyPr wrap="square">
            <a:spAutoFit/>
          </a:bodyPr>
          <a:lstStyle/>
          <a:p>
            <a:pPr algn="r"/>
            <a:r>
              <a:rPr lang="en-US" sz="1000" noProof="0" dirty="0">
                <a:latin typeface="Arial" panose="020B0604020202020204" pitchFamily="34" charset="0"/>
              </a:rPr>
              <a:t>0.56</a:t>
            </a:r>
            <a:endParaRPr lang="en-US" sz="1000" b="0" i="0" u="none" strike="noStrike" baseline="0" noProof="0" dirty="0">
              <a:latin typeface="Arial" panose="020B0604020202020204" pitchFamily="34" charset="0"/>
            </a:endParaRPr>
          </a:p>
        </p:txBody>
      </p:sp>
      <p:sp>
        <p:nvSpPr>
          <p:cNvPr id="37" name="TextBox 36">
            <a:extLst>
              <a:ext uri="{FF2B5EF4-FFF2-40B4-BE49-F238E27FC236}">
                <a16:creationId xmlns:a16="http://schemas.microsoft.com/office/drawing/2014/main" id="{54C1EB5F-A052-053B-CD6C-8E566710934D}"/>
              </a:ext>
            </a:extLst>
          </p:cNvPr>
          <p:cNvSpPr txBox="1"/>
          <p:nvPr/>
        </p:nvSpPr>
        <p:spPr>
          <a:xfrm>
            <a:off x="2745535" y="4863883"/>
            <a:ext cx="1000268" cy="246221"/>
          </a:xfrm>
          <a:prstGeom prst="rect">
            <a:avLst/>
          </a:prstGeom>
          <a:noFill/>
        </p:spPr>
        <p:txBody>
          <a:bodyPr wrap="square">
            <a:spAutoFit/>
          </a:bodyPr>
          <a:lstStyle/>
          <a:p>
            <a:pPr algn="r"/>
            <a:r>
              <a:rPr lang="en-US" sz="1000" noProof="0" dirty="0">
                <a:latin typeface="Arial" panose="020B0604020202020204" pitchFamily="34" charset="0"/>
              </a:rPr>
              <a:t>0.00</a:t>
            </a:r>
            <a:endParaRPr lang="en-US" sz="1000" b="0" i="0" u="none" strike="noStrike" baseline="0" noProof="0" dirty="0">
              <a:latin typeface="Arial" panose="020B0604020202020204" pitchFamily="34" charset="0"/>
            </a:endParaRPr>
          </a:p>
        </p:txBody>
      </p:sp>
      <p:sp>
        <p:nvSpPr>
          <p:cNvPr id="39" name="TextBox 38">
            <a:extLst>
              <a:ext uri="{FF2B5EF4-FFF2-40B4-BE49-F238E27FC236}">
                <a16:creationId xmlns:a16="http://schemas.microsoft.com/office/drawing/2014/main" id="{A7A9A78E-3B83-FBD4-50D3-1B06422A7E20}"/>
              </a:ext>
            </a:extLst>
          </p:cNvPr>
          <p:cNvSpPr txBox="1"/>
          <p:nvPr/>
        </p:nvSpPr>
        <p:spPr>
          <a:xfrm rot="16200000">
            <a:off x="1993704" y="3705060"/>
            <a:ext cx="2167259" cy="646331"/>
          </a:xfrm>
          <a:prstGeom prst="rect">
            <a:avLst/>
          </a:prstGeom>
          <a:noFill/>
        </p:spPr>
        <p:txBody>
          <a:bodyPr wrap="square">
            <a:spAutoFit/>
          </a:bodyPr>
          <a:lstStyle/>
          <a:p>
            <a:pPr algn="ctr"/>
            <a:r>
              <a:rPr lang="en-US" sz="1200" b="1" noProof="0" dirty="0">
                <a:latin typeface="Arial" panose="020B0604020202020204" pitchFamily="34" charset="0"/>
              </a:rPr>
              <a:t>Carotid intima-media thickness (mm) [95% CI]</a:t>
            </a:r>
            <a:br>
              <a:rPr lang="en-US" sz="1200" b="1" noProof="0" dirty="0">
                <a:latin typeface="Arial" panose="020B0604020202020204" pitchFamily="34" charset="0"/>
              </a:rPr>
            </a:br>
            <a:r>
              <a:rPr lang="en-US" sz="1200" b="1" noProof="0" dirty="0">
                <a:latin typeface="Arial" panose="020B0604020202020204" pitchFamily="34" charset="0"/>
              </a:rPr>
              <a:t>in 2007</a:t>
            </a:r>
          </a:p>
        </p:txBody>
      </p:sp>
      <p:sp>
        <p:nvSpPr>
          <p:cNvPr id="33" name="Rectangle 32">
            <a:extLst>
              <a:ext uri="{FF2B5EF4-FFF2-40B4-BE49-F238E27FC236}">
                <a16:creationId xmlns:a16="http://schemas.microsoft.com/office/drawing/2014/main" id="{952FC963-6FD9-F3ED-A750-70E4D9B7BC3F}"/>
              </a:ext>
            </a:extLst>
          </p:cNvPr>
          <p:cNvSpPr/>
          <p:nvPr/>
        </p:nvSpPr>
        <p:spPr>
          <a:xfrm>
            <a:off x="3885060" y="4054609"/>
            <a:ext cx="704531" cy="831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3" name="Rectangle 52">
            <a:extLst>
              <a:ext uri="{FF2B5EF4-FFF2-40B4-BE49-F238E27FC236}">
                <a16:creationId xmlns:a16="http://schemas.microsoft.com/office/drawing/2014/main" id="{5BC4C5EA-67B2-F84A-F2DB-900FB89259ED}"/>
              </a:ext>
            </a:extLst>
          </p:cNvPr>
          <p:cNvSpPr/>
          <p:nvPr/>
        </p:nvSpPr>
        <p:spPr>
          <a:xfrm>
            <a:off x="5689631" y="3673740"/>
            <a:ext cx="704531" cy="12128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4" name="Rectangle 53">
            <a:extLst>
              <a:ext uri="{FF2B5EF4-FFF2-40B4-BE49-F238E27FC236}">
                <a16:creationId xmlns:a16="http://schemas.microsoft.com/office/drawing/2014/main" id="{98CD6546-1F3B-9280-9DF1-6616ADD2D8D2}"/>
              </a:ext>
            </a:extLst>
          </p:cNvPr>
          <p:cNvSpPr/>
          <p:nvPr/>
        </p:nvSpPr>
        <p:spPr>
          <a:xfrm>
            <a:off x="4750567" y="3917941"/>
            <a:ext cx="704531" cy="96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5" name="Rectangle 54">
            <a:extLst>
              <a:ext uri="{FF2B5EF4-FFF2-40B4-BE49-F238E27FC236}">
                <a16:creationId xmlns:a16="http://schemas.microsoft.com/office/drawing/2014/main" id="{C88910F1-D27C-0BA0-51CC-5AC23B9EA003}"/>
              </a:ext>
            </a:extLst>
          </p:cNvPr>
          <p:cNvSpPr/>
          <p:nvPr/>
        </p:nvSpPr>
        <p:spPr>
          <a:xfrm>
            <a:off x="6565559" y="3381640"/>
            <a:ext cx="704531" cy="1504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7" name="TextBox 16">
            <a:extLst>
              <a:ext uri="{FF2B5EF4-FFF2-40B4-BE49-F238E27FC236}">
                <a16:creationId xmlns:a16="http://schemas.microsoft.com/office/drawing/2014/main" id="{02DCD95B-FB08-A9EC-0784-082DC15F4742}"/>
              </a:ext>
            </a:extLst>
          </p:cNvPr>
          <p:cNvSpPr txBox="1"/>
          <p:nvPr/>
        </p:nvSpPr>
        <p:spPr>
          <a:xfrm>
            <a:off x="3743106" y="4441762"/>
            <a:ext cx="995683" cy="461665"/>
          </a:xfrm>
          <a:prstGeom prst="rect">
            <a:avLst/>
          </a:prstGeom>
          <a:noFill/>
        </p:spPr>
        <p:txBody>
          <a:bodyPr wrap="square">
            <a:spAutoFit/>
          </a:bodyPr>
          <a:lstStyle/>
          <a:p>
            <a:pPr algn="ctr"/>
            <a:r>
              <a:rPr lang="en-US" sz="1200" b="0" i="0" u="none" strike="noStrike" baseline="0" noProof="0" dirty="0">
                <a:solidFill>
                  <a:schemeClr val="bg1"/>
                </a:solidFill>
                <a:latin typeface="Arial" panose="020B0604020202020204" pitchFamily="34" charset="0"/>
              </a:rPr>
              <a:t>n= </a:t>
            </a:r>
            <a:br>
              <a:rPr lang="en-US" sz="1200" b="0" i="0" u="none" strike="noStrike" baseline="0" noProof="0" dirty="0">
                <a:solidFill>
                  <a:schemeClr val="bg1"/>
                </a:solidFill>
                <a:latin typeface="Arial" panose="020B0604020202020204" pitchFamily="34" charset="0"/>
              </a:rPr>
            </a:br>
            <a:r>
              <a:rPr lang="en-US" sz="1200" b="1" i="0" u="none" strike="noStrike" baseline="0" noProof="0" dirty="0">
                <a:solidFill>
                  <a:schemeClr val="bg1"/>
                </a:solidFill>
                <a:latin typeface="Arial" panose="020B0604020202020204" pitchFamily="34" charset="0"/>
              </a:rPr>
              <a:t>1032</a:t>
            </a:r>
            <a:endParaRPr lang="en-US" sz="1200" b="1" noProof="0" dirty="0">
              <a:solidFill>
                <a:schemeClr val="bg1"/>
              </a:solidFill>
              <a:latin typeface="Arial" panose="020B0604020202020204" pitchFamily="34" charset="0"/>
            </a:endParaRPr>
          </a:p>
        </p:txBody>
      </p:sp>
      <p:sp>
        <p:nvSpPr>
          <p:cNvPr id="18" name="TextBox 17">
            <a:extLst>
              <a:ext uri="{FF2B5EF4-FFF2-40B4-BE49-F238E27FC236}">
                <a16:creationId xmlns:a16="http://schemas.microsoft.com/office/drawing/2014/main" id="{061FD2CE-BAEB-0DD6-A0DD-627E351DDE04}"/>
              </a:ext>
            </a:extLst>
          </p:cNvPr>
          <p:cNvSpPr txBox="1"/>
          <p:nvPr/>
        </p:nvSpPr>
        <p:spPr>
          <a:xfrm>
            <a:off x="4604991" y="4437212"/>
            <a:ext cx="995683" cy="461665"/>
          </a:xfrm>
          <a:prstGeom prst="rect">
            <a:avLst/>
          </a:prstGeom>
          <a:noFill/>
        </p:spPr>
        <p:txBody>
          <a:bodyPr wrap="square">
            <a:spAutoFit/>
          </a:bodyPr>
          <a:lstStyle/>
          <a:p>
            <a:pPr algn="ctr"/>
            <a:r>
              <a:rPr lang="en-US" sz="1200" b="0" i="0" u="none" strike="noStrike" baseline="0" noProof="0" dirty="0">
                <a:solidFill>
                  <a:schemeClr val="bg1"/>
                </a:solidFill>
                <a:latin typeface="Arial" panose="020B0604020202020204" pitchFamily="34" charset="0"/>
              </a:rPr>
              <a:t>n= </a:t>
            </a:r>
          </a:p>
          <a:p>
            <a:pPr algn="ctr"/>
            <a:r>
              <a:rPr lang="en-US" sz="1200" b="1" i="0" u="none" strike="noStrike" baseline="0" noProof="0" dirty="0">
                <a:solidFill>
                  <a:schemeClr val="bg1"/>
                </a:solidFill>
                <a:latin typeface="Arial" panose="020B0604020202020204" pitchFamily="34" charset="0"/>
              </a:rPr>
              <a:t>390</a:t>
            </a:r>
            <a:endParaRPr lang="en-US" sz="1200" b="1" noProof="0" dirty="0">
              <a:solidFill>
                <a:schemeClr val="bg1"/>
              </a:solidFill>
              <a:latin typeface="Arial" panose="020B0604020202020204" pitchFamily="34" charset="0"/>
            </a:endParaRPr>
          </a:p>
        </p:txBody>
      </p:sp>
      <p:sp>
        <p:nvSpPr>
          <p:cNvPr id="19" name="TextBox 18">
            <a:extLst>
              <a:ext uri="{FF2B5EF4-FFF2-40B4-BE49-F238E27FC236}">
                <a16:creationId xmlns:a16="http://schemas.microsoft.com/office/drawing/2014/main" id="{6D4BF66B-37D3-7CBF-14CB-5B39D940BE93}"/>
              </a:ext>
            </a:extLst>
          </p:cNvPr>
          <p:cNvSpPr txBox="1"/>
          <p:nvPr/>
        </p:nvSpPr>
        <p:spPr>
          <a:xfrm>
            <a:off x="5721237" y="4423565"/>
            <a:ext cx="641319" cy="461665"/>
          </a:xfrm>
          <a:prstGeom prst="rect">
            <a:avLst/>
          </a:prstGeom>
          <a:noFill/>
        </p:spPr>
        <p:txBody>
          <a:bodyPr wrap="square">
            <a:spAutoFit/>
          </a:bodyPr>
          <a:lstStyle/>
          <a:p>
            <a:pPr algn="ctr"/>
            <a:r>
              <a:rPr lang="en-US" sz="1200" b="0" i="0" u="none" strike="noStrike" baseline="0" noProof="0" dirty="0">
                <a:solidFill>
                  <a:schemeClr val="bg1"/>
                </a:solidFill>
                <a:latin typeface="Arial" panose="020B0604020202020204" pitchFamily="34" charset="0"/>
              </a:rPr>
              <a:t>n= </a:t>
            </a:r>
            <a:br>
              <a:rPr lang="en-US" sz="1200" b="0" i="0" u="none" strike="noStrike" baseline="0" noProof="0" dirty="0">
                <a:solidFill>
                  <a:schemeClr val="bg1"/>
                </a:solidFill>
                <a:latin typeface="Arial" panose="020B0604020202020204" pitchFamily="34" charset="0"/>
              </a:rPr>
            </a:br>
            <a:r>
              <a:rPr lang="en-US" sz="1200" b="1" i="0" u="none" strike="noStrike" baseline="0" noProof="0" dirty="0">
                <a:solidFill>
                  <a:schemeClr val="bg1"/>
                </a:solidFill>
                <a:latin typeface="Arial" panose="020B0604020202020204" pitchFamily="34" charset="0"/>
              </a:rPr>
              <a:t>90</a:t>
            </a:r>
            <a:endParaRPr lang="en-US" sz="1200" b="1" noProof="0" dirty="0">
              <a:solidFill>
                <a:schemeClr val="bg1"/>
              </a:solidFill>
              <a:latin typeface="Arial" panose="020B0604020202020204" pitchFamily="34" charset="0"/>
            </a:endParaRPr>
          </a:p>
        </p:txBody>
      </p:sp>
      <p:sp>
        <p:nvSpPr>
          <p:cNvPr id="20" name="TextBox 19">
            <a:extLst>
              <a:ext uri="{FF2B5EF4-FFF2-40B4-BE49-F238E27FC236}">
                <a16:creationId xmlns:a16="http://schemas.microsoft.com/office/drawing/2014/main" id="{D0A1EC87-2E3C-9B12-0134-5AEACD12543D}"/>
              </a:ext>
            </a:extLst>
          </p:cNvPr>
          <p:cNvSpPr txBox="1"/>
          <p:nvPr/>
        </p:nvSpPr>
        <p:spPr>
          <a:xfrm>
            <a:off x="6419983" y="4419015"/>
            <a:ext cx="995683" cy="461665"/>
          </a:xfrm>
          <a:prstGeom prst="rect">
            <a:avLst/>
          </a:prstGeom>
          <a:noFill/>
        </p:spPr>
        <p:txBody>
          <a:bodyPr wrap="square">
            <a:spAutoFit/>
          </a:bodyPr>
          <a:lstStyle/>
          <a:p>
            <a:pPr algn="ctr"/>
            <a:r>
              <a:rPr lang="en-US" sz="1200" b="0" i="0" u="none" strike="noStrike" baseline="0" noProof="0" dirty="0">
                <a:solidFill>
                  <a:schemeClr val="bg1"/>
                </a:solidFill>
                <a:latin typeface="Arial" panose="020B0604020202020204" pitchFamily="34" charset="0"/>
              </a:rPr>
              <a:t>n= </a:t>
            </a:r>
          </a:p>
          <a:p>
            <a:pPr algn="ctr"/>
            <a:r>
              <a:rPr lang="en-US" sz="1200" b="1" noProof="0" dirty="0">
                <a:solidFill>
                  <a:schemeClr val="bg1"/>
                </a:solidFill>
                <a:latin typeface="Arial" panose="020B0604020202020204" pitchFamily="34" charset="0"/>
              </a:rPr>
              <a:t>94</a:t>
            </a:r>
          </a:p>
        </p:txBody>
      </p:sp>
      <p:sp>
        <p:nvSpPr>
          <p:cNvPr id="23" name="TextBox 22">
            <a:extLst>
              <a:ext uri="{FF2B5EF4-FFF2-40B4-BE49-F238E27FC236}">
                <a16:creationId xmlns:a16="http://schemas.microsoft.com/office/drawing/2014/main" id="{09518D5B-CB07-5E14-31BB-5E34A8C208AE}"/>
              </a:ext>
            </a:extLst>
          </p:cNvPr>
          <p:cNvSpPr txBox="1"/>
          <p:nvPr/>
        </p:nvSpPr>
        <p:spPr>
          <a:xfrm>
            <a:off x="4306881" y="5001322"/>
            <a:ext cx="2535751" cy="276999"/>
          </a:xfrm>
          <a:prstGeom prst="rect">
            <a:avLst/>
          </a:prstGeom>
          <a:solidFill>
            <a:schemeClr val="bg1"/>
          </a:solidFill>
        </p:spPr>
        <p:txBody>
          <a:bodyPr wrap="square">
            <a:spAutoFit/>
          </a:bodyPr>
          <a:lstStyle/>
          <a:p>
            <a:pPr algn="ctr"/>
            <a:r>
              <a:rPr lang="en-US" sz="1200" b="1" noProof="0" dirty="0">
                <a:latin typeface="Arial" panose="020B0604020202020204" pitchFamily="34" charset="0"/>
              </a:rPr>
              <a:t>Adolescent phenotype in 1986</a:t>
            </a:r>
            <a:endParaRPr lang="en-US" sz="1200" b="1" i="0" u="none" strike="noStrike" baseline="0" noProof="0" dirty="0">
              <a:latin typeface="Arial" panose="020B0604020202020204" pitchFamily="34" charset="0"/>
            </a:endParaRPr>
          </a:p>
        </p:txBody>
      </p:sp>
      <p:sp>
        <p:nvSpPr>
          <p:cNvPr id="6" name="TextBox 5">
            <a:extLst>
              <a:ext uri="{FF2B5EF4-FFF2-40B4-BE49-F238E27FC236}">
                <a16:creationId xmlns:a16="http://schemas.microsoft.com/office/drawing/2014/main" id="{9983A77E-EA07-B375-715D-158BF6C661DB}"/>
              </a:ext>
            </a:extLst>
          </p:cNvPr>
          <p:cNvSpPr txBox="1"/>
          <p:nvPr/>
        </p:nvSpPr>
        <p:spPr>
          <a:xfrm>
            <a:off x="4302427" y="2799341"/>
            <a:ext cx="1383264" cy="246221"/>
          </a:xfrm>
          <a:prstGeom prst="rect">
            <a:avLst/>
          </a:prstGeom>
          <a:noFill/>
        </p:spPr>
        <p:txBody>
          <a:bodyPr wrap="square">
            <a:spAutoFit/>
          </a:bodyPr>
          <a:lstStyle/>
          <a:p>
            <a:r>
              <a:rPr lang="en-US" sz="1000" i="1" noProof="0" dirty="0">
                <a:latin typeface="Arial" panose="020B0604020202020204" pitchFamily="34" charset="0"/>
              </a:rPr>
              <a:t>P</a:t>
            </a:r>
            <a:r>
              <a:rPr lang="en-US" sz="1000" noProof="0" dirty="0">
                <a:latin typeface="Arial" panose="020B0604020202020204" pitchFamily="34" charset="0"/>
              </a:rPr>
              <a:t>&lt;0.0001</a:t>
            </a:r>
            <a:endParaRPr lang="en-US" sz="1000" b="0" i="0" u="none" strike="noStrike" baseline="0" noProof="0" dirty="0">
              <a:latin typeface="Arial" panose="020B0604020202020204" pitchFamily="34" charset="0"/>
            </a:endParaRPr>
          </a:p>
        </p:txBody>
      </p:sp>
      <p:sp>
        <p:nvSpPr>
          <p:cNvPr id="7" name="TextBox 6">
            <a:extLst>
              <a:ext uri="{FF2B5EF4-FFF2-40B4-BE49-F238E27FC236}">
                <a16:creationId xmlns:a16="http://schemas.microsoft.com/office/drawing/2014/main" id="{61CA90CB-7184-FA74-3A08-A45BC724D861}"/>
              </a:ext>
            </a:extLst>
          </p:cNvPr>
          <p:cNvSpPr txBox="1"/>
          <p:nvPr/>
        </p:nvSpPr>
        <p:spPr>
          <a:xfrm>
            <a:off x="4302427" y="3061279"/>
            <a:ext cx="1383264" cy="246221"/>
          </a:xfrm>
          <a:prstGeom prst="rect">
            <a:avLst/>
          </a:prstGeom>
          <a:noFill/>
        </p:spPr>
        <p:txBody>
          <a:bodyPr wrap="square">
            <a:spAutoFit/>
          </a:bodyPr>
          <a:lstStyle/>
          <a:p>
            <a:r>
              <a:rPr lang="en-US" sz="1000" i="1" noProof="0" dirty="0">
                <a:latin typeface="Arial" panose="020B0604020202020204" pitchFamily="34" charset="0"/>
              </a:rPr>
              <a:t>P</a:t>
            </a:r>
            <a:r>
              <a:rPr lang="en-US" sz="1000" noProof="0" dirty="0">
                <a:latin typeface="Arial" panose="020B0604020202020204" pitchFamily="34" charset="0"/>
              </a:rPr>
              <a:t>=0.005</a:t>
            </a:r>
            <a:endParaRPr lang="en-US" sz="1000" b="0" i="0" u="none" strike="noStrike" baseline="0" noProof="0" dirty="0">
              <a:latin typeface="Arial" panose="020B0604020202020204" pitchFamily="34" charset="0"/>
            </a:endParaRPr>
          </a:p>
        </p:txBody>
      </p:sp>
      <p:sp>
        <p:nvSpPr>
          <p:cNvPr id="10" name="TextBox 9">
            <a:extLst>
              <a:ext uri="{FF2B5EF4-FFF2-40B4-BE49-F238E27FC236}">
                <a16:creationId xmlns:a16="http://schemas.microsoft.com/office/drawing/2014/main" id="{C51C927C-3F90-A88D-FBE3-5ACAFCDDE9EC}"/>
              </a:ext>
            </a:extLst>
          </p:cNvPr>
          <p:cNvSpPr txBox="1"/>
          <p:nvPr/>
        </p:nvSpPr>
        <p:spPr>
          <a:xfrm>
            <a:off x="4302427" y="3323216"/>
            <a:ext cx="1383264" cy="246221"/>
          </a:xfrm>
          <a:prstGeom prst="rect">
            <a:avLst/>
          </a:prstGeom>
          <a:noFill/>
        </p:spPr>
        <p:txBody>
          <a:bodyPr wrap="square">
            <a:spAutoFit/>
          </a:bodyPr>
          <a:lstStyle/>
          <a:p>
            <a:r>
              <a:rPr lang="en-US" sz="1000" i="1" noProof="0" dirty="0">
                <a:latin typeface="Arial" panose="020B0604020202020204" pitchFamily="34" charset="0"/>
              </a:rPr>
              <a:t>P</a:t>
            </a:r>
            <a:r>
              <a:rPr lang="en-US" sz="1000" noProof="0" dirty="0">
                <a:latin typeface="Arial" panose="020B0604020202020204" pitchFamily="34" charset="0"/>
              </a:rPr>
              <a:t>=0.05</a:t>
            </a:r>
            <a:endParaRPr lang="en-US" sz="1000" b="0" i="0" u="none" strike="noStrike" baseline="0" noProof="0" dirty="0">
              <a:latin typeface="Arial" panose="020B0604020202020204" pitchFamily="34" charset="0"/>
            </a:endParaRPr>
          </a:p>
        </p:txBody>
      </p:sp>
      <p:cxnSp>
        <p:nvCxnSpPr>
          <p:cNvPr id="45" name="Straight Connector 44">
            <a:extLst>
              <a:ext uri="{FF2B5EF4-FFF2-40B4-BE49-F238E27FC236}">
                <a16:creationId xmlns:a16="http://schemas.microsoft.com/office/drawing/2014/main" id="{CA112F74-C137-5350-7816-77CA1722F68A}"/>
              </a:ext>
            </a:extLst>
          </p:cNvPr>
          <p:cNvCxnSpPr>
            <a:cxnSpLocks/>
          </p:cNvCxnSpPr>
          <p:nvPr/>
        </p:nvCxnSpPr>
        <p:spPr>
          <a:xfrm>
            <a:off x="3768532" y="3000640"/>
            <a:ext cx="0" cy="1873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F647D5-4558-0B96-637A-239D60E6BA18}"/>
              </a:ext>
            </a:extLst>
          </p:cNvPr>
          <p:cNvCxnSpPr>
            <a:cxnSpLocks/>
          </p:cNvCxnSpPr>
          <p:nvPr/>
        </p:nvCxnSpPr>
        <p:spPr>
          <a:xfrm flipV="1">
            <a:off x="3715844" y="4860397"/>
            <a:ext cx="104278" cy="29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A6190A-B130-DCE9-E5F5-E71C3484ABDE}"/>
              </a:ext>
            </a:extLst>
          </p:cNvPr>
          <p:cNvCxnSpPr>
            <a:cxnSpLocks/>
          </p:cNvCxnSpPr>
          <p:nvPr/>
        </p:nvCxnSpPr>
        <p:spPr>
          <a:xfrm flipV="1">
            <a:off x="3715844" y="4905641"/>
            <a:ext cx="104278" cy="29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EF7A806-AA3B-7C19-C1AC-63D05B6F6049}"/>
              </a:ext>
            </a:extLst>
          </p:cNvPr>
          <p:cNvSpPr/>
          <p:nvPr/>
        </p:nvSpPr>
        <p:spPr>
          <a:xfrm>
            <a:off x="3885060" y="4915165"/>
            <a:ext cx="704531" cy="85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7" name="Rectangle 56">
            <a:extLst>
              <a:ext uri="{FF2B5EF4-FFF2-40B4-BE49-F238E27FC236}">
                <a16:creationId xmlns:a16="http://schemas.microsoft.com/office/drawing/2014/main" id="{BB85603A-038C-B6AE-0FB8-41084549E977}"/>
              </a:ext>
            </a:extLst>
          </p:cNvPr>
          <p:cNvSpPr/>
          <p:nvPr/>
        </p:nvSpPr>
        <p:spPr>
          <a:xfrm>
            <a:off x="5689631" y="4910336"/>
            <a:ext cx="704531" cy="905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8" name="Rectangle 57">
            <a:extLst>
              <a:ext uri="{FF2B5EF4-FFF2-40B4-BE49-F238E27FC236}">
                <a16:creationId xmlns:a16="http://schemas.microsoft.com/office/drawing/2014/main" id="{EBAED6E1-130E-AAD3-064D-2CDFCCEB85CC}"/>
              </a:ext>
            </a:extLst>
          </p:cNvPr>
          <p:cNvSpPr/>
          <p:nvPr/>
        </p:nvSpPr>
        <p:spPr>
          <a:xfrm>
            <a:off x="4750567" y="4910615"/>
            <a:ext cx="704531" cy="90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9" name="Rectangle 58">
            <a:extLst>
              <a:ext uri="{FF2B5EF4-FFF2-40B4-BE49-F238E27FC236}">
                <a16:creationId xmlns:a16="http://schemas.microsoft.com/office/drawing/2014/main" id="{4B2D9BB4-BED2-A252-0AA8-6AC19662D55B}"/>
              </a:ext>
            </a:extLst>
          </p:cNvPr>
          <p:cNvSpPr/>
          <p:nvPr/>
        </p:nvSpPr>
        <p:spPr>
          <a:xfrm>
            <a:off x="6565559" y="4903426"/>
            <a:ext cx="704531" cy="97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8" name="Freeform: Shape 47">
            <a:extLst>
              <a:ext uri="{FF2B5EF4-FFF2-40B4-BE49-F238E27FC236}">
                <a16:creationId xmlns:a16="http://schemas.microsoft.com/office/drawing/2014/main" id="{D207E02B-C1EF-A235-EC16-B5FEA8F32C0D}"/>
              </a:ext>
            </a:extLst>
          </p:cNvPr>
          <p:cNvSpPr/>
          <p:nvPr/>
        </p:nvSpPr>
        <p:spPr>
          <a:xfrm>
            <a:off x="3759750" y="4915165"/>
            <a:ext cx="3657441" cy="85725"/>
          </a:xfrm>
          <a:custGeom>
            <a:avLst/>
            <a:gdLst>
              <a:gd name="connsiteX0" fmla="*/ 0 w 2644775"/>
              <a:gd name="connsiteY0" fmla="*/ 0 h 85725"/>
              <a:gd name="connsiteX1" fmla="*/ 0 w 2644775"/>
              <a:gd name="connsiteY1" fmla="*/ 85725 h 85725"/>
              <a:gd name="connsiteX2" fmla="*/ 2644775 w 2644775"/>
              <a:gd name="connsiteY2" fmla="*/ 85725 h 85725"/>
            </a:gdLst>
            <a:ahLst/>
            <a:cxnLst>
              <a:cxn ang="0">
                <a:pos x="connsiteX0" y="connsiteY0"/>
              </a:cxn>
              <a:cxn ang="0">
                <a:pos x="connsiteX1" y="connsiteY1"/>
              </a:cxn>
              <a:cxn ang="0">
                <a:pos x="connsiteX2" y="connsiteY2"/>
              </a:cxn>
            </a:cxnLst>
            <a:rect l="l" t="t" r="r" b="b"/>
            <a:pathLst>
              <a:path w="2644775" h="85725">
                <a:moveTo>
                  <a:pt x="0" y="0"/>
                </a:moveTo>
                <a:lnTo>
                  <a:pt x="0" y="85725"/>
                </a:lnTo>
                <a:lnTo>
                  <a:pt x="2644775" y="8572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Arial" panose="020B0604020202020204" pitchFamily="34" charset="0"/>
            </a:endParaRPr>
          </a:p>
        </p:txBody>
      </p:sp>
      <p:cxnSp>
        <p:nvCxnSpPr>
          <p:cNvPr id="61" name="Straight Connector 60">
            <a:extLst>
              <a:ext uri="{FF2B5EF4-FFF2-40B4-BE49-F238E27FC236}">
                <a16:creationId xmlns:a16="http://schemas.microsoft.com/office/drawing/2014/main" id="{37D2A331-66A6-5377-D2F7-62B3D0F0AB79}"/>
              </a:ext>
            </a:extLst>
          </p:cNvPr>
          <p:cNvCxnSpPr>
            <a:cxnSpLocks/>
          </p:cNvCxnSpPr>
          <p:nvPr/>
        </p:nvCxnSpPr>
        <p:spPr>
          <a:xfrm>
            <a:off x="4408085" y="3007462"/>
            <a:ext cx="25817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11D5A5-7E41-9078-71EA-82EFC8F4C758}"/>
              </a:ext>
            </a:extLst>
          </p:cNvPr>
          <p:cNvCxnSpPr>
            <a:cxnSpLocks/>
          </p:cNvCxnSpPr>
          <p:nvPr/>
        </p:nvCxnSpPr>
        <p:spPr>
          <a:xfrm>
            <a:off x="4408085" y="3274162"/>
            <a:ext cx="16245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C60B45E-45DE-CF6A-D72B-EF05A019CCB2}"/>
              </a:ext>
            </a:extLst>
          </p:cNvPr>
          <p:cNvCxnSpPr>
            <a:cxnSpLocks/>
          </p:cNvCxnSpPr>
          <p:nvPr/>
        </p:nvCxnSpPr>
        <p:spPr>
          <a:xfrm>
            <a:off x="4408085" y="3524987"/>
            <a:ext cx="755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203C49F-8A66-C965-55F1-06C82281D8B1}"/>
              </a:ext>
            </a:extLst>
          </p:cNvPr>
          <p:cNvSpPr/>
          <p:nvPr/>
        </p:nvSpPr>
        <p:spPr>
          <a:xfrm>
            <a:off x="823839" y="2412777"/>
            <a:ext cx="1175726" cy="11757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35" name="Graphic 34">
            <a:extLst>
              <a:ext uri="{FF2B5EF4-FFF2-40B4-BE49-F238E27FC236}">
                <a16:creationId xmlns:a16="http://schemas.microsoft.com/office/drawing/2014/main" id="{F3949051-FD8D-51BD-C4E4-02DD098E220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7616" y="2584450"/>
            <a:ext cx="888172" cy="888172"/>
          </a:xfrm>
          <a:prstGeom prst="rect">
            <a:avLst/>
          </a:prstGeom>
        </p:spPr>
      </p:pic>
      <p:sp>
        <p:nvSpPr>
          <p:cNvPr id="38" name="Rectangle: Rounded Corners 37">
            <a:extLst>
              <a:ext uri="{FF2B5EF4-FFF2-40B4-BE49-F238E27FC236}">
                <a16:creationId xmlns:a16="http://schemas.microsoft.com/office/drawing/2014/main" id="{BFB489F3-A676-F686-64D7-64137A5A2F9D}"/>
              </a:ext>
            </a:extLst>
          </p:cNvPr>
          <p:cNvSpPr/>
          <p:nvPr/>
        </p:nvSpPr>
        <p:spPr>
          <a:xfrm>
            <a:off x="2299834" y="1750876"/>
            <a:ext cx="7311550" cy="38557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solidFill>
                  <a:schemeClr val="bg1"/>
                </a:solidFill>
                <a:latin typeface="Arial" panose="020B0604020202020204" pitchFamily="34" charset="0"/>
              </a:rPr>
              <a:t>Childhood obesity is a risk factor for premature CVD in adulthood</a:t>
            </a:r>
            <a:r>
              <a:rPr lang="en-GB" sz="1600" baseline="30000" noProof="0" dirty="0">
                <a:solidFill>
                  <a:schemeClr val="bg1"/>
                </a:solidFill>
                <a:latin typeface="Arial" panose="020B0604020202020204" pitchFamily="34" charset="0"/>
              </a:rPr>
              <a:t>1</a:t>
            </a:r>
            <a:endParaRPr lang="en-US" sz="1600" baseline="30000" noProof="0" dirty="0">
              <a:solidFill>
                <a:schemeClr val="bg1"/>
              </a:solidFill>
              <a:latin typeface="Arial" panose="020B0604020202020204" pitchFamily="34" charset="0"/>
            </a:endParaRPr>
          </a:p>
        </p:txBody>
      </p:sp>
      <p:grpSp>
        <p:nvGrpSpPr>
          <p:cNvPr id="43" name="Group 42">
            <a:extLst>
              <a:ext uri="{FF2B5EF4-FFF2-40B4-BE49-F238E27FC236}">
                <a16:creationId xmlns:a16="http://schemas.microsoft.com/office/drawing/2014/main" id="{206EFA1F-B783-026D-F75F-B00F99CD53C9}"/>
              </a:ext>
            </a:extLst>
          </p:cNvPr>
          <p:cNvGrpSpPr/>
          <p:nvPr/>
        </p:nvGrpSpPr>
        <p:grpSpPr>
          <a:xfrm>
            <a:off x="7740813" y="4123300"/>
            <a:ext cx="2156736" cy="461665"/>
            <a:chOff x="7914364" y="4290137"/>
            <a:chExt cx="2156736" cy="461665"/>
          </a:xfrm>
        </p:grpSpPr>
        <p:sp>
          <p:nvSpPr>
            <p:cNvPr id="3" name="Rectangle 2">
              <a:extLst>
                <a:ext uri="{FF2B5EF4-FFF2-40B4-BE49-F238E27FC236}">
                  <a16:creationId xmlns:a16="http://schemas.microsoft.com/office/drawing/2014/main" id="{A9A673E6-241F-A081-14E5-945BA035DBA9}"/>
                </a:ext>
              </a:extLst>
            </p:cNvPr>
            <p:cNvSpPr/>
            <p:nvPr/>
          </p:nvSpPr>
          <p:spPr>
            <a:xfrm>
              <a:off x="7914364" y="4376969"/>
              <a:ext cx="127652"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6" name="TextBox 25">
              <a:extLst>
                <a:ext uri="{FF2B5EF4-FFF2-40B4-BE49-F238E27FC236}">
                  <a16:creationId xmlns:a16="http://schemas.microsoft.com/office/drawing/2014/main" id="{B443095D-5503-1757-FEB5-9D636FE348A0}"/>
                </a:ext>
              </a:extLst>
            </p:cNvPr>
            <p:cNvSpPr txBox="1"/>
            <p:nvPr/>
          </p:nvSpPr>
          <p:spPr>
            <a:xfrm>
              <a:off x="8044520" y="4290137"/>
              <a:ext cx="2026580" cy="461665"/>
            </a:xfrm>
            <a:prstGeom prst="rect">
              <a:avLst/>
            </a:prstGeom>
            <a:noFill/>
          </p:spPr>
          <p:txBody>
            <a:bodyPr wrap="square">
              <a:spAutoFit/>
            </a:bodyPr>
            <a:lstStyle/>
            <a:p>
              <a:r>
                <a:rPr lang="en-US" sz="1200" noProof="0" dirty="0">
                  <a:latin typeface="Arial" panose="020B0604020202020204" pitchFamily="34" charset="0"/>
                </a:rPr>
                <a:t>With overweight/obesity</a:t>
              </a:r>
              <a:br>
                <a:rPr lang="en-US" sz="1200" noProof="0" dirty="0">
                  <a:latin typeface="Arial" panose="020B0604020202020204" pitchFamily="34" charset="0"/>
                </a:rPr>
              </a:br>
              <a:r>
                <a:rPr lang="en-US" sz="1200" noProof="0" dirty="0">
                  <a:latin typeface="Arial" panose="020B0604020202020204" pitchFamily="34" charset="0"/>
                </a:rPr>
                <a:t>No metabolic disturbance</a:t>
              </a:r>
              <a:endParaRPr lang="en-US" sz="1200" b="0" i="0" u="none" strike="noStrike" baseline="0" noProof="0" dirty="0">
                <a:latin typeface="Arial" panose="020B0604020202020204" pitchFamily="34" charset="0"/>
              </a:endParaRPr>
            </a:p>
          </p:txBody>
        </p:sp>
      </p:grpSp>
      <p:grpSp>
        <p:nvGrpSpPr>
          <p:cNvPr id="44" name="Group 43">
            <a:extLst>
              <a:ext uri="{FF2B5EF4-FFF2-40B4-BE49-F238E27FC236}">
                <a16:creationId xmlns:a16="http://schemas.microsoft.com/office/drawing/2014/main" id="{22F20226-9070-E047-D81E-1247BFFD1A87}"/>
              </a:ext>
            </a:extLst>
          </p:cNvPr>
          <p:cNvGrpSpPr/>
          <p:nvPr/>
        </p:nvGrpSpPr>
        <p:grpSpPr>
          <a:xfrm>
            <a:off x="7740813" y="4616955"/>
            <a:ext cx="2207536" cy="461665"/>
            <a:chOff x="7914364" y="4756655"/>
            <a:chExt cx="2207536" cy="461665"/>
          </a:xfrm>
        </p:grpSpPr>
        <p:sp>
          <p:nvSpPr>
            <p:cNvPr id="9" name="Rectangle 8">
              <a:extLst>
                <a:ext uri="{FF2B5EF4-FFF2-40B4-BE49-F238E27FC236}">
                  <a16:creationId xmlns:a16="http://schemas.microsoft.com/office/drawing/2014/main" id="{CCBD73DA-0DF3-61E7-35F3-C0EE7C95DADB}"/>
                </a:ext>
              </a:extLst>
            </p:cNvPr>
            <p:cNvSpPr/>
            <p:nvPr/>
          </p:nvSpPr>
          <p:spPr>
            <a:xfrm>
              <a:off x="7914364" y="4843487"/>
              <a:ext cx="126560"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8" name="TextBox 27">
              <a:extLst>
                <a:ext uri="{FF2B5EF4-FFF2-40B4-BE49-F238E27FC236}">
                  <a16:creationId xmlns:a16="http://schemas.microsoft.com/office/drawing/2014/main" id="{302029FB-E004-CAE6-3684-13288C19CA69}"/>
                </a:ext>
              </a:extLst>
            </p:cNvPr>
            <p:cNvSpPr txBox="1"/>
            <p:nvPr/>
          </p:nvSpPr>
          <p:spPr>
            <a:xfrm>
              <a:off x="8033348" y="4756655"/>
              <a:ext cx="2088552" cy="461665"/>
            </a:xfrm>
            <a:prstGeom prst="rect">
              <a:avLst/>
            </a:prstGeom>
            <a:noFill/>
          </p:spPr>
          <p:txBody>
            <a:bodyPr wrap="square">
              <a:spAutoFit/>
            </a:bodyPr>
            <a:lstStyle/>
            <a:p>
              <a:r>
                <a:rPr lang="en-US" sz="1200" noProof="0" dirty="0">
                  <a:latin typeface="Arial" panose="020B0604020202020204" pitchFamily="34" charset="0"/>
                </a:rPr>
                <a:t>With overweight/obesity </a:t>
              </a:r>
              <a:br>
                <a:rPr lang="en-US" sz="1200" noProof="0" dirty="0">
                  <a:latin typeface="Arial" panose="020B0604020202020204" pitchFamily="34" charset="0"/>
                </a:rPr>
              </a:br>
              <a:r>
                <a:rPr lang="en-US" sz="1200" noProof="0" dirty="0">
                  <a:latin typeface="Arial" panose="020B0604020202020204" pitchFamily="34" charset="0"/>
                </a:rPr>
                <a:t>With metabolic disturbance</a:t>
              </a:r>
              <a:endParaRPr lang="en-US" sz="1200" b="0" i="0" u="none" strike="noStrike" baseline="0" noProof="0" dirty="0">
                <a:latin typeface="Arial" panose="020B0604020202020204" pitchFamily="34" charset="0"/>
              </a:endParaRPr>
            </a:p>
          </p:txBody>
        </p:sp>
      </p:grpSp>
      <p:sp>
        <p:nvSpPr>
          <p:cNvPr id="13" name="TextBox 12">
            <a:extLst>
              <a:ext uri="{FF2B5EF4-FFF2-40B4-BE49-F238E27FC236}">
                <a16:creationId xmlns:a16="http://schemas.microsoft.com/office/drawing/2014/main" id="{B34DC42C-34D8-E143-61C3-DF13A87BE5AE}"/>
              </a:ext>
            </a:extLst>
          </p:cNvPr>
          <p:cNvSpPr txBox="1"/>
          <p:nvPr/>
        </p:nvSpPr>
        <p:spPr>
          <a:xfrm>
            <a:off x="9372600" y="2819400"/>
            <a:ext cx="2535751" cy="2231380"/>
          </a:xfrm>
          <a:prstGeom prst="rect">
            <a:avLst/>
          </a:prstGeom>
          <a:noFill/>
        </p:spPr>
        <p:txBody>
          <a:bodyPr wrap="square">
            <a:spAutoFit/>
          </a:bodyPr>
          <a:lstStyle/>
          <a:p>
            <a:pPr algn="ctr"/>
            <a:r>
              <a:rPr lang="en-US" sz="1200" b="1" noProof="0" dirty="0">
                <a:latin typeface="Arial" panose="020B0604020202020204" pitchFamily="34" charset="0"/>
              </a:rPr>
              <a:t>Mean (SD) age in 1986, years</a:t>
            </a:r>
          </a:p>
          <a:p>
            <a:pPr algn="ctr"/>
            <a:endParaRPr lang="en-US" sz="1400" b="1" i="0" u="none" strike="noStrike" baseline="0" dirty="0">
              <a:latin typeface="Arial" panose="020B0604020202020204" pitchFamily="34" charset="0"/>
            </a:endParaRPr>
          </a:p>
          <a:p>
            <a:pPr algn="ctr"/>
            <a:r>
              <a:rPr lang="en-US" sz="1200" noProof="0" dirty="0">
                <a:latin typeface="Arial" panose="020B0604020202020204" pitchFamily="34" charset="0"/>
              </a:rPr>
              <a:t>16.0 (4.9)</a:t>
            </a:r>
          </a:p>
          <a:p>
            <a:pPr algn="ctr"/>
            <a:endParaRPr lang="en-US" sz="1200" i="0" u="none" strike="noStrike" baseline="0" dirty="0">
              <a:latin typeface="Arial" panose="020B0604020202020204" pitchFamily="34" charset="0"/>
            </a:endParaRPr>
          </a:p>
          <a:p>
            <a:pPr algn="ctr"/>
            <a:endParaRPr lang="en-US" sz="900" i="0" u="none" strike="noStrike" baseline="0" dirty="0">
              <a:latin typeface="Arial" panose="020B0604020202020204" pitchFamily="34" charset="0"/>
            </a:endParaRPr>
          </a:p>
          <a:p>
            <a:pPr algn="ctr"/>
            <a:r>
              <a:rPr lang="en-US" sz="1200" noProof="0" dirty="0">
                <a:latin typeface="Arial" panose="020B0604020202020204" pitchFamily="34" charset="0"/>
              </a:rPr>
              <a:t>16.2 (5.0)</a:t>
            </a:r>
          </a:p>
          <a:p>
            <a:pPr algn="ctr"/>
            <a:endParaRPr lang="en-US" sz="1200" noProof="0" dirty="0">
              <a:latin typeface="Arial" panose="020B0604020202020204" pitchFamily="34" charset="0"/>
            </a:endParaRPr>
          </a:p>
          <a:p>
            <a:pPr algn="ctr"/>
            <a:endParaRPr lang="en-US" sz="800" noProof="0" dirty="0">
              <a:latin typeface="Arial" panose="020B0604020202020204" pitchFamily="34" charset="0"/>
            </a:endParaRPr>
          </a:p>
          <a:p>
            <a:pPr algn="ctr"/>
            <a:r>
              <a:rPr lang="en-US" sz="1200" i="0" u="none" strike="noStrike" baseline="0" dirty="0">
                <a:latin typeface="Arial" panose="020B0604020202020204" pitchFamily="34" charset="0"/>
              </a:rPr>
              <a:t>16.2 (5.7)</a:t>
            </a:r>
          </a:p>
          <a:p>
            <a:pPr algn="ctr"/>
            <a:endParaRPr lang="en-US" sz="1100" i="0" u="none" strike="noStrike" baseline="0" dirty="0">
              <a:latin typeface="Arial" panose="020B0604020202020204" pitchFamily="34" charset="0"/>
            </a:endParaRPr>
          </a:p>
          <a:p>
            <a:pPr algn="ctr"/>
            <a:endParaRPr lang="en-US" sz="100" noProof="0" dirty="0">
              <a:latin typeface="Arial" panose="020B0604020202020204" pitchFamily="34" charset="0"/>
            </a:endParaRPr>
          </a:p>
          <a:p>
            <a:pPr algn="ctr"/>
            <a:endParaRPr lang="en-US" sz="900" i="0" u="none" strike="noStrike" baseline="0" noProof="0" dirty="0">
              <a:latin typeface="Arial" panose="020B0604020202020204" pitchFamily="34" charset="0"/>
            </a:endParaRPr>
          </a:p>
          <a:p>
            <a:pPr algn="ctr"/>
            <a:r>
              <a:rPr lang="en-US" sz="1200" dirty="0">
                <a:latin typeface="Arial" panose="020B0604020202020204" pitchFamily="34" charset="0"/>
              </a:rPr>
              <a:t>16.5 (5.5)</a:t>
            </a:r>
            <a:endParaRPr lang="en-US" sz="1200" i="0" u="none" strike="noStrike" baseline="0" noProof="0" dirty="0">
              <a:latin typeface="Arial" panose="020B0604020202020204" pitchFamily="34" charset="0"/>
            </a:endParaRPr>
          </a:p>
        </p:txBody>
      </p:sp>
      <p:cxnSp>
        <p:nvCxnSpPr>
          <p:cNvPr id="34" name="Straight Connector 33">
            <a:extLst>
              <a:ext uri="{FF2B5EF4-FFF2-40B4-BE49-F238E27FC236}">
                <a16:creationId xmlns:a16="http://schemas.microsoft.com/office/drawing/2014/main" id="{9293B555-551C-E0E2-0B4F-E2B07DA490EA}"/>
              </a:ext>
            </a:extLst>
          </p:cNvPr>
          <p:cNvCxnSpPr>
            <a:cxnSpLocks/>
          </p:cNvCxnSpPr>
          <p:nvPr/>
        </p:nvCxnSpPr>
        <p:spPr>
          <a:xfrm>
            <a:off x="7675049" y="3581400"/>
            <a:ext cx="414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FA1883-7521-4448-0597-C874425644E2}"/>
              </a:ext>
            </a:extLst>
          </p:cNvPr>
          <p:cNvCxnSpPr>
            <a:cxnSpLocks/>
          </p:cNvCxnSpPr>
          <p:nvPr/>
        </p:nvCxnSpPr>
        <p:spPr>
          <a:xfrm>
            <a:off x="7675049" y="4089400"/>
            <a:ext cx="414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AE6AAD8-492B-179F-BBEA-982749DE996A}"/>
              </a:ext>
            </a:extLst>
          </p:cNvPr>
          <p:cNvCxnSpPr>
            <a:cxnSpLocks/>
          </p:cNvCxnSpPr>
          <p:nvPr/>
        </p:nvCxnSpPr>
        <p:spPr>
          <a:xfrm>
            <a:off x="7675049" y="4597400"/>
            <a:ext cx="414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0EAF70-094C-E0DE-509D-E1ED4582E6BA}"/>
              </a:ext>
            </a:extLst>
          </p:cNvPr>
          <p:cNvCxnSpPr>
            <a:cxnSpLocks/>
          </p:cNvCxnSpPr>
          <p:nvPr/>
        </p:nvCxnSpPr>
        <p:spPr>
          <a:xfrm>
            <a:off x="7675049" y="5105400"/>
            <a:ext cx="414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7787586-DE1F-31E1-1DDE-1D282216C751}"/>
              </a:ext>
            </a:extLst>
          </p:cNvPr>
          <p:cNvCxnSpPr>
            <a:cxnSpLocks/>
          </p:cNvCxnSpPr>
          <p:nvPr/>
        </p:nvCxnSpPr>
        <p:spPr>
          <a:xfrm>
            <a:off x="7675049" y="3124200"/>
            <a:ext cx="414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12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829E3-1C7A-5AA4-03C7-DFE788690EA9}"/>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5282923-D900-21FA-3D3D-89AF2D52C82B}"/>
              </a:ext>
            </a:extLst>
          </p:cNvPr>
          <p:cNvSpPr/>
          <p:nvPr/>
        </p:nvSpPr>
        <p:spPr>
          <a:xfrm>
            <a:off x="1404620" y="4185026"/>
            <a:ext cx="4654550" cy="1077218"/>
          </a:xfrm>
          <a:prstGeom prst="roundRect">
            <a:avLst>
              <a:gd name="adj"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4" name="Rectangle: Rounded Corners 13">
            <a:extLst>
              <a:ext uri="{FF2B5EF4-FFF2-40B4-BE49-F238E27FC236}">
                <a16:creationId xmlns:a16="http://schemas.microsoft.com/office/drawing/2014/main" id="{DF4C3779-F283-2481-1727-0ABDDF70C182}"/>
              </a:ext>
            </a:extLst>
          </p:cNvPr>
          <p:cNvSpPr/>
          <p:nvPr/>
        </p:nvSpPr>
        <p:spPr>
          <a:xfrm>
            <a:off x="787400" y="2959476"/>
            <a:ext cx="4654550" cy="1077218"/>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3" name="Oval 12">
            <a:extLst>
              <a:ext uri="{FF2B5EF4-FFF2-40B4-BE49-F238E27FC236}">
                <a16:creationId xmlns:a16="http://schemas.microsoft.com/office/drawing/2014/main" id="{B833E061-A737-4A50-AC6C-DE60331554BA}"/>
              </a:ext>
            </a:extLst>
          </p:cNvPr>
          <p:cNvSpPr/>
          <p:nvPr/>
        </p:nvSpPr>
        <p:spPr>
          <a:xfrm>
            <a:off x="1271222" y="4126711"/>
            <a:ext cx="1193848" cy="11938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2" name="Oval 11">
            <a:extLst>
              <a:ext uri="{FF2B5EF4-FFF2-40B4-BE49-F238E27FC236}">
                <a16:creationId xmlns:a16="http://schemas.microsoft.com/office/drawing/2014/main" id="{57805BB4-8D37-0810-5EFF-DB9E762C8442}"/>
              </a:ext>
            </a:extLst>
          </p:cNvPr>
          <p:cNvSpPr/>
          <p:nvPr/>
        </p:nvSpPr>
        <p:spPr>
          <a:xfrm>
            <a:off x="654002" y="2901161"/>
            <a:ext cx="1193848" cy="11938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333F1A9B-2FA0-B9BE-C30D-532EE4169A00}"/>
              </a:ext>
            </a:extLst>
          </p:cNvPr>
          <p:cNvSpPr>
            <a:spLocks noGrp="1"/>
          </p:cNvSpPr>
          <p:nvPr>
            <p:ph type="title"/>
          </p:nvPr>
        </p:nvSpPr>
        <p:spPr/>
        <p:txBody>
          <a:bodyPr/>
          <a:lstStyle/>
          <a:p>
            <a:r>
              <a:rPr lang="en-GB" dirty="0"/>
              <a:t>Cancer risk increases among adults with adolescent obesity</a:t>
            </a:r>
            <a:endParaRPr lang="en-US" noProof="0" dirty="0"/>
          </a:p>
        </p:txBody>
      </p:sp>
      <p:sp>
        <p:nvSpPr>
          <p:cNvPr id="4" name="Text Placeholder 3">
            <a:extLst>
              <a:ext uri="{FF2B5EF4-FFF2-40B4-BE49-F238E27FC236}">
                <a16:creationId xmlns:a16="http://schemas.microsoft.com/office/drawing/2014/main" id="{6652C374-C3EB-FE69-C6F2-0903F16D90F7}"/>
              </a:ext>
            </a:extLst>
          </p:cNvPr>
          <p:cNvSpPr>
            <a:spLocks noGrp="1"/>
          </p:cNvSpPr>
          <p:nvPr>
            <p:ph type="body" sz="quarter" idx="13"/>
          </p:nvPr>
        </p:nvSpPr>
        <p:spPr>
          <a:xfrm>
            <a:off x="536241" y="5733432"/>
            <a:ext cx="10832428" cy="616118"/>
          </a:xfrm>
        </p:spPr>
        <p:txBody>
          <a:bodyPr/>
          <a:lstStyle/>
          <a:p>
            <a:pPr>
              <a:spcAft>
                <a:spcPts val="300"/>
              </a:spcAft>
            </a:pPr>
            <a:endParaRPr lang="en-US" noProof="0" dirty="0"/>
          </a:p>
          <a:p>
            <a:pPr>
              <a:spcAft>
                <a:spcPts val="300"/>
              </a:spcAft>
            </a:pPr>
            <a:endParaRPr lang="en-US" noProof="0" dirty="0"/>
          </a:p>
          <a:p>
            <a:pPr>
              <a:spcAft>
                <a:spcPts val="300"/>
              </a:spcAft>
            </a:pPr>
            <a:r>
              <a:rPr lang="en-US" noProof="0" dirty="0"/>
              <a:t>BMI, body mass index; CI, confidence interval; HR, hazard ratio. </a:t>
            </a:r>
          </a:p>
          <a:p>
            <a:pPr>
              <a:spcAft>
                <a:spcPts val="300"/>
              </a:spcAft>
            </a:pPr>
            <a:r>
              <a:rPr lang="en-US" noProof="0" dirty="0"/>
              <a:t>*Analysis included data from 2,298,130 participants (n=928,110 women and n=1,370,020 men); 26,353 incident cases of cancer were recorded during 29,542,735 person-years of follow-up in men, and 29,488 incident cases were recorded in 18,044,863 person-years of follow-up in women.</a:t>
            </a:r>
          </a:p>
          <a:p>
            <a:pPr>
              <a:spcAft>
                <a:spcPts val="300"/>
              </a:spcAft>
            </a:pPr>
            <a:r>
              <a:rPr lang="en-US" noProof="0" dirty="0"/>
              <a:t>1. Furer A et al. </a:t>
            </a:r>
            <a:r>
              <a:rPr lang="en-US" noProof="0" dirty="0">
                <a:solidFill>
                  <a:schemeClr val="tx1"/>
                </a:solidFill>
              </a:rPr>
              <a:t>Lancet Diabetes Endocrinol 2020;8:216</a:t>
            </a:r>
            <a:r>
              <a:rPr lang="en-US" noProof="0" dirty="0"/>
              <a:t>–</a:t>
            </a:r>
            <a:r>
              <a:rPr lang="en-US" noProof="0" dirty="0">
                <a:solidFill>
                  <a:schemeClr val="tx1"/>
                </a:solidFill>
              </a:rPr>
              <a:t>225; 2. </a:t>
            </a:r>
            <a:r>
              <a:rPr lang="en-US" noProof="0" dirty="0"/>
              <a:t>Horesh A et al. Curr Obes Rep 2021;10:301–310; 3. Weihrauch-Blüher S et al. Metabolism 2019;92:147–152.</a:t>
            </a:r>
          </a:p>
        </p:txBody>
      </p:sp>
      <p:sp>
        <p:nvSpPr>
          <p:cNvPr id="5" name="Slide Number Placeholder 4">
            <a:extLst>
              <a:ext uri="{FF2B5EF4-FFF2-40B4-BE49-F238E27FC236}">
                <a16:creationId xmlns:a16="http://schemas.microsoft.com/office/drawing/2014/main" id="{33FBCCF9-A28A-E9E4-5520-C45BA1940E8B}"/>
              </a:ext>
            </a:extLst>
          </p:cNvPr>
          <p:cNvSpPr>
            <a:spLocks noGrp="1"/>
          </p:cNvSpPr>
          <p:nvPr>
            <p:ph type="sldNum" sz="quarter" idx="4"/>
          </p:nvPr>
        </p:nvSpPr>
        <p:spPr/>
        <p:txBody>
          <a:bodyPr/>
          <a:lstStyle/>
          <a:p>
            <a:fld id="{65CBDCE2-1F41-4B5E-8CD0-06DFFB2F8EFA}" type="slidenum">
              <a:rPr lang="en-US" noProof="0" smtClean="0"/>
              <a:pPr/>
              <a:t>19</a:t>
            </a:fld>
            <a:endParaRPr lang="en-US" noProof="0" dirty="0"/>
          </a:p>
        </p:txBody>
      </p:sp>
      <p:pic>
        <p:nvPicPr>
          <p:cNvPr id="23" name="Picture 22">
            <a:extLst>
              <a:ext uri="{FF2B5EF4-FFF2-40B4-BE49-F238E27FC236}">
                <a16:creationId xmlns:a16="http://schemas.microsoft.com/office/drawing/2014/main" id="{9CDB1F2C-61D2-9DFE-64BA-E2F4CCD1C01B}"/>
              </a:ext>
            </a:extLst>
          </p:cNvPr>
          <p:cNvPicPr>
            <a:picLocks noChangeAspect="1"/>
          </p:cNvPicPr>
          <p:nvPr/>
        </p:nvPicPr>
        <p:blipFill>
          <a:blip r:embed="rId3"/>
          <a:srcRect b="39768"/>
          <a:stretch>
            <a:fillRect/>
          </a:stretch>
        </p:blipFill>
        <p:spPr>
          <a:xfrm>
            <a:off x="7882725" y="2902585"/>
            <a:ext cx="1491046" cy="2406518"/>
          </a:xfrm>
          <a:prstGeom prst="rect">
            <a:avLst/>
          </a:prstGeom>
        </p:spPr>
      </p:pic>
      <p:cxnSp>
        <p:nvCxnSpPr>
          <p:cNvPr id="25" name="Straight Connector 24">
            <a:extLst>
              <a:ext uri="{FF2B5EF4-FFF2-40B4-BE49-F238E27FC236}">
                <a16:creationId xmlns:a16="http://schemas.microsoft.com/office/drawing/2014/main" id="{FDD2465D-8585-F90D-7475-B65DFF995CA4}"/>
              </a:ext>
            </a:extLst>
          </p:cNvPr>
          <p:cNvCxnSpPr>
            <a:cxnSpLocks/>
            <a:endCxn id="34" idx="1"/>
          </p:cNvCxnSpPr>
          <p:nvPr/>
        </p:nvCxnSpPr>
        <p:spPr>
          <a:xfrm flipV="1">
            <a:off x="8731589" y="3824483"/>
            <a:ext cx="745510" cy="374877"/>
          </a:xfrm>
          <a:prstGeom prst="line">
            <a:avLst/>
          </a:prstGeom>
          <a:ln w="9525">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E20092-C703-878C-EDA2-53C0FA91C747}"/>
              </a:ext>
            </a:extLst>
          </p:cNvPr>
          <p:cNvCxnSpPr>
            <a:cxnSpLocks/>
            <a:endCxn id="33" idx="1"/>
          </p:cNvCxnSpPr>
          <p:nvPr/>
        </p:nvCxnSpPr>
        <p:spPr>
          <a:xfrm flipV="1">
            <a:off x="8766175" y="4306703"/>
            <a:ext cx="710924" cy="377057"/>
          </a:xfrm>
          <a:prstGeom prst="line">
            <a:avLst/>
          </a:prstGeom>
          <a:ln w="9525">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A5DD4C-81C5-AA17-9B1E-C650276DF6B8}"/>
              </a:ext>
            </a:extLst>
          </p:cNvPr>
          <p:cNvCxnSpPr/>
          <p:nvPr/>
        </p:nvCxnSpPr>
        <p:spPr>
          <a:xfrm flipV="1">
            <a:off x="8681547" y="4101550"/>
            <a:ext cx="825690" cy="375314"/>
          </a:xfrm>
          <a:prstGeom prst="line">
            <a:avLst/>
          </a:prstGeom>
          <a:ln w="9525">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77902E2-AA6D-997F-AE7D-DD40854D71EA}"/>
              </a:ext>
            </a:extLst>
          </p:cNvPr>
          <p:cNvSpPr txBox="1"/>
          <p:nvPr/>
        </p:nvSpPr>
        <p:spPr>
          <a:xfrm>
            <a:off x="6503491" y="3802121"/>
            <a:ext cx="1335775" cy="307777"/>
          </a:xfrm>
          <a:prstGeom prst="rect">
            <a:avLst/>
          </a:prstGeom>
          <a:noFill/>
        </p:spPr>
        <p:txBody>
          <a:bodyPr wrap="square">
            <a:spAutoFit/>
          </a:bodyPr>
          <a:lstStyle/>
          <a:p>
            <a:pPr algn="l"/>
            <a:r>
              <a:rPr lang="en-US" sz="1400" b="0" i="0" u="none" strike="noStrike" baseline="0" noProof="0" dirty="0">
                <a:latin typeface="Arial" panose="020B0604020202020204" pitchFamily="34" charset="0"/>
              </a:rPr>
              <a:t>Renal cancer</a:t>
            </a:r>
          </a:p>
        </p:txBody>
      </p:sp>
      <p:cxnSp>
        <p:nvCxnSpPr>
          <p:cNvPr id="28" name="Straight Connector 27">
            <a:extLst>
              <a:ext uri="{FF2B5EF4-FFF2-40B4-BE49-F238E27FC236}">
                <a16:creationId xmlns:a16="http://schemas.microsoft.com/office/drawing/2014/main" id="{FCCC5E97-8B4A-E69F-4174-983C4774E132}"/>
              </a:ext>
            </a:extLst>
          </p:cNvPr>
          <p:cNvCxnSpPr>
            <a:cxnSpLocks/>
          </p:cNvCxnSpPr>
          <p:nvPr/>
        </p:nvCxnSpPr>
        <p:spPr>
          <a:xfrm flipH="1" flipV="1">
            <a:off x="7721654" y="4001468"/>
            <a:ext cx="723332" cy="450376"/>
          </a:xfrm>
          <a:prstGeom prst="line">
            <a:avLst/>
          </a:prstGeom>
          <a:ln w="9525">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755E46C-C0E6-02CF-9BC6-A312D36216BD}"/>
              </a:ext>
            </a:extLst>
          </p:cNvPr>
          <p:cNvSpPr txBox="1"/>
          <p:nvPr/>
        </p:nvSpPr>
        <p:spPr>
          <a:xfrm>
            <a:off x="9477099" y="3925352"/>
            <a:ext cx="1076466" cy="307777"/>
          </a:xfrm>
          <a:prstGeom prst="rect">
            <a:avLst/>
          </a:prstGeom>
          <a:noFill/>
        </p:spPr>
        <p:txBody>
          <a:bodyPr wrap="square">
            <a:spAutoFit/>
          </a:bodyPr>
          <a:lstStyle/>
          <a:p>
            <a:r>
              <a:rPr lang="en-US" sz="1400" noProof="0" dirty="0">
                <a:latin typeface="Arial" panose="020B0604020202020204" pitchFamily="34" charset="0"/>
              </a:rPr>
              <a:t>Pancreatic</a:t>
            </a:r>
          </a:p>
        </p:txBody>
      </p:sp>
      <p:sp>
        <p:nvSpPr>
          <p:cNvPr id="33" name="TextBox 32">
            <a:extLst>
              <a:ext uri="{FF2B5EF4-FFF2-40B4-BE49-F238E27FC236}">
                <a16:creationId xmlns:a16="http://schemas.microsoft.com/office/drawing/2014/main" id="{90A8E064-A209-F7EC-02A1-ED3F54731FF0}"/>
              </a:ext>
            </a:extLst>
          </p:cNvPr>
          <p:cNvSpPr txBox="1"/>
          <p:nvPr/>
        </p:nvSpPr>
        <p:spPr>
          <a:xfrm>
            <a:off x="9477099" y="4152814"/>
            <a:ext cx="1701988" cy="307777"/>
          </a:xfrm>
          <a:prstGeom prst="rect">
            <a:avLst/>
          </a:prstGeom>
          <a:noFill/>
        </p:spPr>
        <p:txBody>
          <a:bodyPr wrap="square">
            <a:spAutoFit/>
          </a:bodyPr>
          <a:lstStyle/>
          <a:p>
            <a:r>
              <a:rPr lang="en-US" sz="1400" noProof="0" dirty="0">
                <a:latin typeface="Arial" panose="020B0604020202020204" pitchFamily="34" charset="0"/>
              </a:rPr>
              <a:t>Colorectal</a:t>
            </a:r>
          </a:p>
        </p:txBody>
      </p:sp>
      <p:sp>
        <p:nvSpPr>
          <p:cNvPr id="34" name="TextBox 33">
            <a:extLst>
              <a:ext uri="{FF2B5EF4-FFF2-40B4-BE49-F238E27FC236}">
                <a16:creationId xmlns:a16="http://schemas.microsoft.com/office/drawing/2014/main" id="{418BD7FD-7A3A-F2A6-3152-069731500C72}"/>
              </a:ext>
            </a:extLst>
          </p:cNvPr>
          <p:cNvSpPr txBox="1"/>
          <p:nvPr/>
        </p:nvSpPr>
        <p:spPr>
          <a:xfrm>
            <a:off x="9477099" y="3670594"/>
            <a:ext cx="1815719" cy="307777"/>
          </a:xfrm>
          <a:prstGeom prst="rect">
            <a:avLst/>
          </a:prstGeom>
          <a:noFill/>
        </p:spPr>
        <p:txBody>
          <a:bodyPr wrap="square">
            <a:spAutoFit/>
          </a:bodyPr>
          <a:lstStyle/>
          <a:p>
            <a:r>
              <a:rPr lang="en-US" sz="1400" noProof="0" dirty="0">
                <a:latin typeface="Arial" panose="020B0604020202020204" pitchFamily="34" charset="0"/>
              </a:rPr>
              <a:t>Gastroesophageal</a:t>
            </a:r>
          </a:p>
        </p:txBody>
      </p:sp>
      <p:sp>
        <p:nvSpPr>
          <p:cNvPr id="35" name="TextBox 34">
            <a:extLst>
              <a:ext uri="{FF2B5EF4-FFF2-40B4-BE49-F238E27FC236}">
                <a16:creationId xmlns:a16="http://schemas.microsoft.com/office/drawing/2014/main" id="{311B7AA0-2438-5648-0165-018A4A46F991}"/>
              </a:ext>
            </a:extLst>
          </p:cNvPr>
          <p:cNvSpPr txBox="1"/>
          <p:nvPr/>
        </p:nvSpPr>
        <p:spPr>
          <a:xfrm>
            <a:off x="9470843" y="3168116"/>
            <a:ext cx="2209230" cy="523220"/>
          </a:xfrm>
          <a:prstGeom prst="rect">
            <a:avLst/>
          </a:prstGeom>
          <a:noFill/>
        </p:spPr>
        <p:txBody>
          <a:bodyPr wrap="square">
            <a:spAutoFit/>
          </a:bodyPr>
          <a:lstStyle/>
          <a:p>
            <a:r>
              <a:rPr lang="en-US" sz="1400" b="1" noProof="0" dirty="0">
                <a:latin typeface="Arial" panose="020B0604020202020204" pitchFamily="34" charset="0"/>
              </a:rPr>
              <a:t>Digestive</a:t>
            </a:r>
            <a:br>
              <a:rPr lang="en-US" sz="1400" b="1" noProof="0" dirty="0">
                <a:latin typeface="Arial" panose="020B0604020202020204" pitchFamily="34" charset="0"/>
              </a:rPr>
            </a:br>
            <a:r>
              <a:rPr lang="en-US" sz="1400" b="1" noProof="0" dirty="0">
                <a:latin typeface="Arial" panose="020B0604020202020204" pitchFamily="34" charset="0"/>
              </a:rPr>
              <a:t>system cancers</a:t>
            </a:r>
          </a:p>
        </p:txBody>
      </p:sp>
      <p:sp>
        <p:nvSpPr>
          <p:cNvPr id="39" name="TextBox 38">
            <a:extLst>
              <a:ext uri="{FF2B5EF4-FFF2-40B4-BE49-F238E27FC236}">
                <a16:creationId xmlns:a16="http://schemas.microsoft.com/office/drawing/2014/main" id="{8B4BBBF6-6F33-93A6-49CA-1797DCA9543E}"/>
              </a:ext>
            </a:extLst>
          </p:cNvPr>
          <p:cNvSpPr txBox="1"/>
          <p:nvPr/>
        </p:nvSpPr>
        <p:spPr>
          <a:xfrm>
            <a:off x="7437060" y="4838057"/>
            <a:ext cx="2373003" cy="954107"/>
          </a:xfrm>
          <a:prstGeom prst="rect">
            <a:avLst/>
          </a:prstGeom>
          <a:solidFill>
            <a:schemeClr val="bg1"/>
          </a:solidFill>
        </p:spPr>
        <p:txBody>
          <a:bodyPr wrap="square">
            <a:spAutoFit/>
          </a:bodyPr>
          <a:lstStyle/>
          <a:p>
            <a:pPr algn="ctr"/>
            <a:r>
              <a:rPr lang="en-US" sz="1400" b="1" noProof="0" dirty="0">
                <a:latin typeface="Arial" panose="020B0604020202020204" pitchFamily="34" charset="0"/>
              </a:rPr>
              <a:t>Hematologic cancers</a:t>
            </a:r>
          </a:p>
          <a:p>
            <a:pPr algn="ctr"/>
            <a:r>
              <a:rPr lang="en-US" sz="1400" noProof="0" dirty="0">
                <a:latin typeface="Arial" panose="020B0604020202020204" pitchFamily="34" charset="0"/>
              </a:rPr>
              <a:t>Leukemia</a:t>
            </a:r>
          </a:p>
          <a:p>
            <a:pPr algn="ctr"/>
            <a:r>
              <a:rPr lang="en-US" sz="1400" noProof="0" dirty="0">
                <a:latin typeface="Arial" panose="020B0604020202020204" pitchFamily="34" charset="0"/>
              </a:rPr>
              <a:t>Non-Hodgkin lymphoma</a:t>
            </a:r>
          </a:p>
          <a:p>
            <a:pPr algn="ctr"/>
            <a:r>
              <a:rPr lang="en-US" sz="1400" noProof="0" dirty="0">
                <a:latin typeface="Arial" panose="020B0604020202020204" pitchFamily="34" charset="0"/>
              </a:rPr>
              <a:t>Acute myeloid leukemia</a:t>
            </a:r>
          </a:p>
        </p:txBody>
      </p:sp>
      <p:sp>
        <p:nvSpPr>
          <p:cNvPr id="11" name="TextBox 10">
            <a:extLst>
              <a:ext uri="{FF2B5EF4-FFF2-40B4-BE49-F238E27FC236}">
                <a16:creationId xmlns:a16="http://schemas.microsoft.com/office/drawing/2014/main" id="{F6524B8F-BCBC-ABE5-75F6-6BDB75FC74E1}"/>
              </a:ext>
            </a:extLst>
          </p:cNvPr>
          <p:cNvSpPr txBox="1"/>
          <p:nvPr/>
        </p:nvSpPr>
        <p:spPr>
          <a:xfrm>
            <a:off x="674184" y="2262710"/>
            <a:ext cx="5573712" cy="584775"/>
          </a:xfrm>
          <a:prstGeom prst="rect">
            <a:avLst/>
          </a:prstGeom>
          <a:noFill/>
        </p:spPr>
        <p:txBody>
          <a:bodyPr wrap="square">
            <a:spAutoFit/>
          </a:bodyPr>
          <a:lstStyle/>
          <a:p>
            <a:pPr algn="ctr"/>
            <a:r>
              <a:rPr lang="en-US" sz="1600" b="1" noProof="0" dirty="0">
                <a:solidFill>
                  <a:schemeClr val="tx2"/>
                </a:solidFill>
                <a:latin typeface="Arial" panose="020B0604020202020204" pitchFamily="34" charset="0"/>
              </a:rPr>
              <a:t>Adult cancer risk associated </a:t>
            </a:r>
            <a:br>
              <a:rPr lang="en-US" sz="1600" b="1" noProof="0" dirty="0">
                <a:solidFill>
                  <a:schemeClr val="tx2"/>
                </a:solidFill>
                <a:latin typeface="Arial" panose="020B0604020202020204" pitchFamily="34" charset="0"/>
              </a:rPr>
            </a:br>
            <a:r>
              <a:rPr lang="en-US" sz="1600" b="1" noProof="0" dirty="0">
                <a:solidFill>
                  <a:schemeClr val="tx2"/>
                </a:solidFill>
                <a:latin typeface="Arial" panose="020B0604020202020204" pitchFamily="34" charset="0"/>
              </a:rPr>
              <a:t>with adolescent obesity</a:t>
            </a:r>
            <a:r>
              <a:rPr lang="en-US" sz="1600" noProof="0" dirty="0">
                <a:solidFill>
                  <a:schemeClr val="tx2"/>
                </a:solidFill>
                <a:latin typeface="Arial" panose="020B0604020202020204" pitchFamily="34" charset="0"/>
              </a:rPr>
              <a:t>*</a:t>
            </a:r>
            <a:r>
              <a:rPr lang="en-US" sz="1600" baseline="30000" noProof="0" dirty="0">
                <a:solidFill>
                  <a:schemeClr val="tx2"/>
                </a:solidFill>
                <a:latin typeface="Arial" panose="020B0604020202020204" pitchFamily="34" charset="0"/>
              </a:rPr>
              <a:t>,1</a:t>
            </a:r>
            <a:r>
              <a:rPr lang="en-US" sz="1600" noProof="0" dirty="0">
                <a:solidFill>
                  <a:schemeClr val="tx2"/>
                </a:solidFill>
                <a:latin typeface="Arial" panose="020B0604020202020204" pitchFamily="34" charset="0"/>
              </a:rPr>
              <a:t> </a:t>
            </a:r>
          </a:p>
        </p:txBody>
      </p:sp>
      <p:sp>
        <p:nvSpPr>
          <p:cNvPr id="18" name="TextBox 17">
            <a:extLst>
              <a:ext uri="{FF2B5EF4-FFF2-40B4-BE49-F238E27FC236}">
                <a16:creationId xmlns:a16="http://schemas.microsoft.com/office/drawing/2014/main" id="{9FF8771B-732B-DD81-718E-6F5CA751E068}"/>
              </a:ext>
            </a:extLst>
          </p:cNvPr>
          <p:cNvSpPr txBox="1"/>
          <p:nvPr/>
        </p:nvSpPr>
        <p:spPr>
          <a:xfrm>
            <a:off x="1933853" y="3213402"/>
            <a:ext cx="3092403" cy="569387"/>
          </a:xfrm>
          <a:prstGeom prst="rect">
            <a:avLst/>
          </a:prstGeom>
          <a:noFill/>
        </p:spPr>
        <p:txBody>
          <a:bodyPr wrap="square">
            <a:spAutoFit/>
          </a:bodyPr>
          <a:lstStyle/>
          <a:p>
            <a:r>
              <a:rPr lang="en-US" sz="1600" b="1" noProof="0" dirty="0">
                <a:solidFill>
                  <a:schemeClr val="accent3"/>
                </a:solidFill>
                <a:latin typeface="Arial" panose="020B0604020202020204" pitchFamily="34" charset="0"/>
              </a:rPr>
              <a:t>26</a:t>
            </a:r>
            <a:r>
              <a:rPr lang="en-US" sz="1600" b="1" i="0" u="none" strike="noStrike" baseline="0" noProof="0" dirty="0">
                <a:solidFill>
                  <a:schemeClr val="accent3"/>
                </a:solidFill>
                <a:latin typeface="Arial" panose="020B0604020202020204" pitchFamily="34" charset="0"/>
              </a:rPr>
              <a:t>%</a:t>
            </a:r>
            <a:r>
              <a:rPr lang="en-US" sz="1500" b="1" i="0" u="none" strike="noStrike" baseline="0" noProof="0" dirty="0">
                <a:solidFill>
                  <a:schemeClr val="accent3"/>
                </a:solidFill>
                <a:latin typeface="Arial" panose="020B0604020202020204" pitchFamily="34" charset="0"/>
              </a:rPr>
              <a:t> </a:t>
            </a:r>
            <a:r>
              <a:rPr lang="en-US" sz="1500" noProof="0" dirty="0">
                <a:solidFill>
                  <a:schemeClr val="accent3"/>
                </a:solidFill>
                <a:latin typeface="Arial" panose="020B0604020202020204" pitchFamily="34" charset="0"/>
              </a:rPr>
              <a:t>increased cancer risk </a:t>
            </a:r>
            <a:br>
              <a:rPr lang="en-US" sz="1500" noProof="0" dirty="0">
                <a:solidFill>
                  <a:schemeClr val="accent3"/>
                </a:solidFill>
                <a:latin typeface="Arial" panose="020B0604020202020204" pitchFamily="34" charset="0"/>
              </a:rPr>
            </a:br>
            <a:r>
              <a:rPr lang="en-US" sz="1500" noProof="0" dirty="0">
                <a:solidFill>
                  <a:schemeClr val="accent3"/>
                </a:solidFill>
                <a:latin typeface="Arial" panose="020B0604020202020204" pitchFamily="34" charset="0"/>
              </a:rPr>
              <a:t>(HR 1.26 [95% CI 1.18, 1.35]) </a:t>
            </a:r>
          </a:p>
        </p:txBody>
      </p:sp>
      <p:sp>
        <p:nvSpPr>
          <p:cNvPr id="19" name="TextBox 18">
            <a:extLst>
              <a:ext uri="{FF2B5EF4-FFF2-40B4-BE49-F238E27FC236}">
                <a16:creationId xmlns:a16="http://schemas.microsoft.com/office/drawing/2014/main" id="{1D0699AF-04AE-FD31-A4B4-836A522A5DEC}"/>
              </a:ext>
            </a:extLst>
          </p:cNvPr>
          <p:cNvSpPr txBox="1"/>
          <p:nvPr/>
        </p:nvSpPr>
        <p:spPr>
          <a:xfrm>
            <a:off x="2551074" y="4208120"/>
            <a:ext cx="3293466" cy="1031051"/>
          </a:xfrm>
          <a:prstGeom prst="rect">
            <a:avLst/>
          </a:prstGeom>
          <a:noFill/>
        </p:spPr>
        <p:txBody>
          <a:bodyPr wrap="square">
            <a:spAutoFit/>
          </a:bodyPr>
          <a:lstStyle/>
          <a:p>
            <a:r>
              <a:rPr lang="en-US" sz="1600" b="1" noProof="0" dirty="0">
                <a:solidFill>
                  <a:schemeClr val="accent6">
                    <a:lumMod val="75000"/>
                  </a:schemeClr>
                </a:solidFill>
                <a:latin typeface="Arial" panose="020B0604020202020204" pitchFamily="34" charset="0"/>
              </a:rPr>
              <a:t>27</a:t>
            </a:r>
            <a:r>
              <a:rPr lang="en-US" sz="1600" b="1" i="0" u="none" strike="noStrike" baseline="0" noProof="0" dirty="0">
                <a:solidFill>
                  <a:schemeClr val="accent6">
                    <a:lumMod val="75000"/>
                  </a:schemeClr>
                </a:solidFill>
                <a:latin typeface="Arial" panose="020B0604020202020204" pitchFamily="34" charset="0"/>
              </a:rPr>
              <a:t>%</a:t>
            </a:r>
            <a:r>
              <a:rPr lang="en-US" sz="1500" b="1" i="0" u="none" strike="noStrike" baseline="0" noProof="0" dirty="0">
                <a:solidFill>
                  <a:schemeClr val="accent6">
                    <a:lumMod val="75000"/>
                  </a:schemeClr>
                </a:solidFill>
                <a:latin typeface="Arial" panose="020B0604020202020204" pitchFamily="34" charset="0"/>
              </a:rPr>
              <a:t> </a:t>
            </a:r>
            <a:r>
              <a:rPr lang="en-US" sz="1500" noProof="0" dirty="0">
                <a:solidFill>
                  <a:schemeClr val="accent6">
                    <a:lumMod val="75000"/>
                  </a:schemeClr>
                </a:solidFill>
                <a:latin typeface="Arial" panose="020B0604020202020204" pitchFamily="34" charset="0"/>
              </a:rPr>
              <a:t>increased cancer risk (excluding cervical and premenopausal breast cancer) </a:t>
            </a:r>
            <a:br>
              <a:rPr lang="en-US" sz="1500" noProof="0" dirty="0">
                <a:solidFill>
                  <a:schemeClr val="accent6">
                    <a:lumMod val="75000"/>
                  </a:schemeClr>
                </a:solidFill>
                <a:latin typeface="Arial" panose="020B0604020202020204" pitchFamily="34" charset="0"/>
              </a:rPr>
            </a:br>
            <a:r>
              <a:rPr lang="en-US" sz="1500" noProof="0" dirty="0">
                <a:solidFill>
                  <a:schemeClr val="accent6">
                    <a:lumMod val="75000"/>
                  </a:schemeClr>
                </a:solidFill>
                <a:latin typeface="Arial" panose="020B0604020202020204" pitchFamily="34" charset="0"/>
              </a:rPr>
              <a:t>(HR 1.27 [95% CI 1.13, 1.44]) </a:t>
            </a:r>
          </a:p>
        </p:txBody>
      </p:sp>
      <p:sp>
        <p:nvSpPr>
          <p:cNvPr id="21" name="TextBox 20">
            <a:extLst>
              <a:ext uri="{FF2B5EF4-FFF2-40B4-BE49-F238E27FC236}">
                <a16:creationId xmlns:a16="http://schemas.microsoft.com/office/drawing/2014/main" id="{CA00EA2B-119D-250C-D566-61577A4257DB}"/>
              </a:ext>
            </a:extLst>
          </p:cNvPr>
          <p:cNvSpPr txBox="1"/>
          <p:nvPr/>
        </p:nvSpPr>
        <p:spPr>
          <a:xfrm>
            <a:off x="6095999" y="2249322"/>
            <a:ext cx="5562601" cy="584775"/>
          </a:xfrm>
          <a:prstGeom prst="rect">
            <a:avLst/>
          </a:prstGeom>
          <a:noFill/>
        </p:spPr>
        <p:txBody>
          <a:bodyPr wrap="square">
            <a:spAutoFit/>
          </a:bodyPr>
          <a:lstStyle/>
          <a:p>
            <a:pPr algn="ctr"/>
            <a:r>
              <a:rPr lang="en-US" sz="1600" b="1" noProof="0" dirty="0">
                <a:latin typeface="Arial" panose="020B0604020202020204" pitchFamily="34" charset="0"/>
              </a:rPr>
              <a:t>Adult cancer types associated </a:t>
            </a:r>
            <a:br>
              <a:rPr lang="en-US" sz="1600" b="1" noProof="0" dirty="0">
                <a:latin typeface="Arial" panose="020B0604020202020204" pitchFamily="34" charset="0"/>
              </a:rPr>
            </a:br>
            <a:r>
              <a:rPr lang="en-US" sz="1600" b="1" noProof="0" dirty="0">
                <a:latin typeface="Arial" panose="020B0604020202020204" pitchFamily="34" charset="0"/>
              </a:rPr>
              <a:t>with adolescent obesity</a:t>
            </a:r>
            <a:r>
              <a:rPr lang="en-US" sz="1600" baseline="30000" noProof="0" dirty="0">
                <a:latin typeface="Arial" panose="020B0604020202020204" pitchFamily="34" charset="0"/>
              </a:rPr>
              <a:t>2,3</a:t>
            </a:r>
            <a:endParaRPr lang="en-US" sz="1600" noProof="0" dirty="0">
              <a:latin typeface="Arial" panose="020B0604020202020204" pitchFamily="34" charset="0"/>
            </a:endParaRPr>
          </a:p>
        </p:txBody>
      </p:sp>
      <p:pic>
        <p:nvPicPr>
          <p:cNvPr id="7" name="Graphic 6">
            <a:extLst>
              <a:ext uri="{FF2B5EF4-FFF2-40B4-BE49-F238E27FC236}">
                <a16:creationId xmlns:a16="http://schemas.microsoft.com/office/drawing/2014/main" id="{242F6BC5-47C0-8740-2F4C-0330B69986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8100" y="3038798"/>
            <a:ext cx="545652" cy="918576"/>
          </a:xfrm>
          <a:prstGeom prst="rect">
            <a:avLst/>
          </a:prstGeom>
        </p:spPr>
      </p:pic>
      <p:pic>
        <p:nvPicPr>
          <p:cNvPr id="10" name="Graphic 9">
            <a:extLst>
              <a:ext uri="{FF2B5EF4-FFF2-40B4-BE49-F238E27FC236}">
                <a16:creationId xmlns:a16="http://schemas.microsoft.com/office/drawing/2014/main" id="{6E823197-6DF1-92B5-B1CF-2258DC7F0FB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95320" y="4264348"/>
            <a:ext cx="545652" cy="918576"/>
          </a:xfrm>
          <a:prstGeom prst="rect">
            <a:avLst/>
          </a:prstGeom>
        </p:spPr>
      </p:pic>
      <p:sp>
        <p:nvSpPr>
          <p:cNvPr id="3" name="Rectangle: Rounded Corners 2">
            <a:extLst>
              <a:ext uri="{FF2B5EF4-FFF2-40B4-BE49-F238E27FC236}">
                <a16:creationId xmlns:a16="http://schemas.microsoft.com/office/drawing/2014/main" id="{28A9FCCB-0C75-0BB8-4C58-169F2348A9A1}"/>
              </a:ext>
            </a:extLst>
          </p:cNvPr>
          <p:cNvSpPr/>
          <p:nvPr/>
        </p:nvSpPr>
        <p:spPr>
          <a:xfrm>
            <a:off x="826080" y="1667749"/>
            <a:ext cx="10606160" cy="5600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latin typeface="Arial" panose="020B0604020202020204" pitchFamily="34" charset="0"/>
              </a:rPr>
              <a:t>Analyses from a nationwide cohort of 2 million adolescents followed up for &gt;45 years provided</a:t>
            </a:r>
            <a:br>
              <a:rPr lang="en-US" sz="1600" b="1" noProof="0" dirty="0">
                <a:solidFill>
                  <a:schemeClr val="bg1"/>
                </a:solidFill>
                <a:latin typeface="Arial" panose="020B0604020202020204" pitchFamily="34" charset="0"/>
              </a:rPr>
            </a:br>
            <a:r>
              <a:rPr lang="en-US" sz="1600" b="1" noProof="0" dirty="0">
                <a:solidFill>
                  <a:schemeClr val="bg1"/>
                </a:solidFill>
                <a:latin typeface="Arial" panose="020B0604020202020204" pitchFamily="34" charset="0"/>
              </a:rPr>
              <a:t>strong evidence of a link between increased BMI during adolescence and cancer in adulthood</a:t>
            </a:r>
            <a:r>
              <a:rPr lang="en-US" sz="1600" baseline="30000" dirty="0">
                <a:solidFill>
                  <a:schemeClr val="bg1"/>
                </a:solidFill>
                <a:latin typeface="Arial" panose="020B0604020202020204" pitchFamily="34" charset="0"/>
              </a:rPr>
              <a:t>1–3</a:t>
            </a:r>
            <a:endParaRPr lang="en-US" sz="1600" baseline="3000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234646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Thank you for using the FORWARD: Focus on Obesity Education curriculum.</a:t>
            </a: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noProof="0" dirty="0">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August 2023</a:t>
            </a:r>
          </a:p>
        </p:txBody>
      </p:sp>
      <p:grpSp>
        <p:nvGrpSpPr>
          <p:cNvPr id="19" name="Group 18">
            <a:extLst>
              <a:ext uri="{FF2B5EF4-FFF2-40B4-BE49-F238E27FC236}">
                <a16:creationId xmlns:a16="http://schemas.microsoft.com/office/drawing/2014/main" id="{D67A033A-7684-6B8A-59D1-9FC2DB208416}"/>
              </a:ext>
            </a:extLst>
          </p:cNvPr>
          <p:cNvGrpSpPr/>
          <p:nvPr/>
        </p:nvGrpSpPr>
        <p:grpSpPr>
          <a:xfrm>
            <a:off x="4523650" y="4602787"/>
            <a:ext cx="3144701" cy="901899"/>
            <a:chOff x="4523650" y="4602787"/>
            <a:chExt cx="3144701" cy="901899"/>
          </a:xfrm>
        </p:grpSpPr>
        <p:graphicFrame>
          <p:nvGraphicFramePr>
            <p:cNvPr id="5" name="Object 4">
              <a:extLst>
                <a:ext uri="{FF2B5EF4-FFF2-40B4-BE49-F238E27FC236}">
                  <a16:creationId xmlns:a16="http://schemas.microsoft.com/office/drawing/2014/main" id="{DAFD6A09-A216-6774-2633-B6384BFF6B1B}"/>
                </a:ext>
              </a:extLst>
            </p:cNvPr>
            <p:cNvGraphicFramePr>
              <a:graphicFrameLocks noChangeAspect="1"/>
            </p:cNvGraphicFramePr>
            <p:nvPr>
              <p:extLst>
                <p:ext uri="{D42A27DB-BD31-4B8C-83A1-F6EECF244321}">
                  <p14:modId xmlns:p14="http://schemas.microsoft.com/office/powerpoint/2010/main" val="2993183728"/>
                </p:ext>
              </p:extLst>
            </p:nvPr>
          </p:nvGraphicFramePr>
          <p:xfrm>
            <a:off x="6582896" y="4714111"/>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bat.Document.DC">
                    <p:embed/>
                  </p:oleObj>
                </mc:Choice>
                <mc:Fallback>
                  <p:oleObj name="Acrobat Document" showAsIcon="1" r:id="rId3" imgW="937800" imgH="791280" progId="Acrobat.Document.DC">
                    <p:embed/>
                    <p:pic>
                      <p:nvPicPr>
                        <p:cNvPr id="5" name="Object 4">
                          <a:extLst>
                            <a:ext uri="{FF2B5EF4-FFF2-40B4-BE49-F238E27FC236}">
                              <a16:creationId xmlns:a16="http://schemas.microsoft.com/office/drawing/2014/main" id="{DAFD6A09-A216-6774-2633-B6384BFF6B1B}"/>
                            </a:ext>
                          </a:extLst>
                        </p:cNvPr>
                        <p:cNvPicPr/>
                        <p:nvPr/>
                      </p:nvPicPr>
                      <p:blipFill>
                        <a:blip r:embed="rId4"/>
                        <a:stretch>
                          <a:fillRect/>
                        </a:stretch>
                      </p:blipFill>
                      <p:spPr>
                        <a:xfrm>
                          <a:off x="6582896" y="4714111"/>
                          <a:ext cx="938212" cy="790575"/>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E5203DE3-5A07-D096-3450-D76E8C5E8F0C}"/>
                </a:ext>
              </a:extLst>
            </p:cNvPr>
            <p:cNvGrpSpPr/>
            <p:nvPr/>
          </p:nvGrpSpPr>
          <p:grpSpPr>
            <a:xfrm>
              <a:off x="4523650" y="4602787"/>
              <a:ext cx="3144701" cy="853112"/>
              <a:chOff x="4712365" y="4738255"/>
              <a:chExt cx="3144701" cy="853112"/>
            </a:xfrm>
          </p:grpSpPr>
          <p:sp>
            <p:nvSpPr>
              <p:cNvPr id="17" name="TextBox 16">
                <a:extLst>
                  <a:ext uri="{FF2B5EF4-FFF2-40B4-BE49-F238E27FC236}">
                    <a16:creationId xmlns:a16="http://schemas.microsoft.com/office/drawing/2014/main" id="{A1F27AA8-9BA9-F23E-E03B-69BD0126754D}"/>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8" name="Rectangle: Rounded Corners 17">
                <a:extLst>
                  <a:ext uri="{FF2B5EF4-FFF2-40B4-BE49-F238E27FC236}">
                    <a16:creationId xmlns:a16="http://schemas.microsoft.com/office/drawing/2014/main" id="{C196D794-5920-C894-5D59-812C10BF7973}"/>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grpSp>
      <p:sp>
        <p:nvSpPr>
          <p:cNvPr id="6" name="Slide Number Placeholder 5">
            <a:extLst>
              <a:ext uri="{FF2B5EF4-FFF2-40B4-BE49-F238E27FC236}">
                <a16:creationId xmlns:a16="http://schemas.microsoft.com/office/drawing/2014/main" id="{FC3F5CBC-4562-38D5-7867-9B1C2D3880CC}"/>
              </a:ext>
            </a:extLst>
          </p:cNvPr>
          <p:cNvSpPr>
            <a:spLocks noGrp="1"/>
          </p:cNvSpPr>
          <p:nvPr>
            <p:ph type="sldNum" sz="quarter" idx="4"/>
          </p:nvPr>
        </p:nvSpPr>
        <p:spPr/>
        <p:txBody>
          <a:bodyPr/>
          <a:lstStyle/>
          <a:p>
            <a:fld id="{65CBDCE2-1F41-4B5E-8CD0-06DFFB2F8EFA}" type="slidenum">
              <a:rPr lang="en-US" noProof="0" smtClean="0"/>
              <a:pPr/>
              <a:t>2</a:t>
            </a:fld>
            <a:endParaRPr lang="en-US" noProof="0" dirty="0"/>
          </a:p>
        </p:txBody>
      </p:sp>
      <p:sp>
        <p:nvSpPr>
          <p:cNvPr id="7" name="TextBox 6">
            <a:extLst>
              <a:ext uri="{FF2B5EF4-FFF2-40B4-BE49-F238E27FC236}">
                <a16:creationId xmlns:a16="http://schemas.microsoft.com/office/drawing/2014/main" id="{95F8D985-8D7B-AD13-51A7-24255BCAC5EA}"/>
              </a:ext>
            </a:extLst>
          </p:cNvPr>
          <p:cNvSpPr txBox="1"/>
          <p:nvPr/>
        </p:nvSpPr>
        <p:spPr>
          <a:xfrm>
            <a:off x="3788485" y="6145316"/>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November 2025</a:t>
            </a:r>
          </a:p>
        </p:txBody>
      </p:sp>
    </p:spTree>
    <p:extLst>
      <p:ext uri="{BB962C8B-B14F-4D97-AF65-F5344CB8AC3E}">
        <p14:creationId xmlns:p14="http://schemas.microsoft.com/office/powerpoint/2010/main" val="408836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46819-F566-AD0F-A09E-540EBC3DEADC}"/>
            </a:ext>
          </a:extLst>
        </p:cNvPr>
        <p:cNvGrpSpPr/>
        <p:nvPr/>
      </p:nvGrpSpPr>
      <p:grpSpPr>
        <a:xfrm>
          <a:off x="0" y="0"/>
          <a:ext cx="0" cy="0"/>
          <a:chOff x="0" y="0"/>
          <a:chExt cx="0" cy="0"/>
        </a:xfrm>
      </p:grpSpPr>
      <p:sp>
        <p:nvSpPr>
          <p:cNvPr id="42" name="Freeform: Shape 41">
            <a:extLst>
              <a:ext uri="{FF2B5EF4-FFF2-40B4-BE49-F238E27FC236}">
                <a16:creationId xmlns:a16="http://schemas.microsoft.com/office/drawing/2014/main" id="{8A0EE3E8-7C7F-710D-702D-EC868A46651E}"/>
              </a:ext>
            </a:extLst>
          </p:cNvPr>
          <p:cNvSpPr/>
          <p:nvPr/>
        </p:nvSpPr>
        <p:spPr>
          <a:xfrm>
            <a:off x="2361685" y="2674374"/>
            <a:ext cx="3839765" cy="354672"/>
          </a:xfrm>
          <a:custGeom>
            <a:avLst/>
            <a:gdLst>
              <a:gd name="connsiteX0" fmla="*/ 0 w 3839765"/>
              <a:gd name="connsiteY0" fmla="*/ 0 h 354672"/>
              <a:gd name="connsiteX1" fmla="*/ 287957 w 3839765"/>
              <a:gd name="connsiteY1" fmla="*/ 0 h 354672"/>
              <a:gd name="connsiteX2" fmla="*/ 287957 w 3839765"/>
              <a:gd name="connsiteY2" fmla="*/ 14614 h 354672"/>
              <a:gd name="connsiteX3" fmla="*/ 380342 w 3839765"/>
              <a:gd name="connsiteY3" fmla="*/ 14614 h 354672"/>
              <a:gd name="connsiteX4" fmla="*/ 555073 w 3839765"/>
              <a:gd name="connsiteY4" fmla="*/ 14614 h 354672"/>
              <a:gd name="connsiteX5" fmla="*/ 555073 w 3839765"/>
              <a:gd name="connsiteY5" fmla="*/ 24653 h 354672"/>
              <a:gd name="connsiteX6" fmla="*/ 598025 w 3839765"/>
              <a:gd name="connsiteY6" fmla="*/ 24653 h 354672"/>
              <a:gd name="connsiteX7" fmla="*/ 598025 w 3839765"/>
              <a:gd name="connsiteY7" fmla="*/ 31515 h 354672"/>
              <a:gd name="connsiteX8" fmla="*/ 634751 w 3839765"/>
              <a:gd name="connsiteY8" fmla="*/ 31515 h 354672"/>
              <a:gd name="connsiteX9" fmla="*/ 634751 w 3839765"/>
              <a:gd name="connsiteY9" fmla="*/ 40919 h 354672"/>
              <a:gd name="connsiteX10" fmla="*/ 758524 w 3839765"/>
              <a:gd name="connsiteY10" fmla="*/ 40919 h 354672"/>
              <a:gd name="connsiteX11" fmla="*/ 758524 w 3839765"/>
              <a:gd name="connsiteY11" fmla="*/ 50195 h 354672"/>
              <a:gd name="connsiteX12" fmla="*/ 795249 w 3839765"/>
              <a:gd name="connsiteY12" fmla="*/ 50195 h 354672"/>
              <a:gd name="connsiteX13" fmla="*/ 795249 w 3839765"/>
              <a:gd name="connsiteY13" fmla="*/ 57312 h 354672"/>
              <a:gd name="connsiteX14" fmla="*/ 913558 w 3839765"/>
              <a:gd name="connsiteY14" fmla="*/ 57312 h 354672"/>
              <a:gd name="connsiteX15" fmla="*/ 966168 w 3839765"/>
              <a:gd name="connsiteY15" fmla="*/ 57312 h 354672"/>
              <a:gd name="connsiteX16" fmla="*/ 966168 w 3839765"/>
              <a:gd name="connsiteY16" fmla="*/ 66080 h 354672"/>
              <a:gd name="connsiteX17" fmla="*/ 1045337 w 3839765"/>
              <a:gd name="connsiteY17" fmla="*/ 66080 h 354672"/>
              <a:gd name="connsiteX18" fmla="*/ 1045337 w 3839765"/>
              <a:gd name="connsiteY18" fmla="*/ 73832 h 354672"/>
              <a:gd name="connsiteX19" fmla="*/ 1083715 w 3839765"/>
              <a:gd name="connsiteY19" fmla="*/ 73832 h 354672"/>
              <a:gd name="connsiteX20" fmla="*/ 1083715 w 3839765"/>
              <a:gd name="connsiteY20" fmla="*/ 81075 h 354672"/>
              <a:gd name="connsiteX21" fmla="*/ 1118534 w 3839765"/>
              <a:gd name="connsiteY21" fmla="*/ 81075 h 354672"/>
              <a:gd name="connsiteX22" fmla="*/ 1118534 w 3839765"/>
              <a:gd name="connsiteY22" fmla="*/ 88446 h 354672"/>
              <a:gd name="connsiteX23" fmla="*/ 1210411 w 3839765"/>
              <a:gd name="connsiteY23" fmla="*/ 88446 h 354672"/>
              <a:gd name="connsiteX24" fmla="*/ 1210411 w 3839765"/>
              <a:gd name="connsiteY24" fmla="*/ 97341 h 354672"/>
              <a:gd name="connsiteX25" fmla="*/ 1361251 w 3839765"/>
              <a:gd name="connsiteY25" fmla="*/ 97341 h 354672"/>
              <a:gd name="connsiteX26" fmla="*/ 1380821 w 3839765"/>
              <a:gd name="connsiteY26" fmla="*/ 97341 h 354672"/>
              <a:gd name="connsiteX27" fmla="*/ 1380821 w 3839765"/>
              <a:gd name="connsiteY27" fmla="*/ 104712 h 354672"/>
              <a:gd name="connsiteX28" fmla="*/ 1402678 w 3839765"/>
              <a:gd name="connsiteY28" fmla="*/ 104712 h 354672"/>
              <a:gd name="connsiteX29" fmla="*/ 1402678 w 3839765"/>
              <a:gd name="connsiteY29" fmla="*/ 111065 h 354672"/>
              <a:gd name="connsiteX30" fmla="*/ 1459609 w 3839765"/>
              <a:gd name="connsiteY30" fmla="*/ 111065 h 354672"/>
              <a:gd name="connsiteX31" fmla="*/ 1459609 w 3839765"/>
              <a:gd name="connsiteY31" fmla="*/ 119580 h 354672"/>
              <a:gd name="connsiteX32" fmla="*/ 1572581 w 3839765"/>
              <a:gd name="connsiteY32" fmla="*/ 119580 h 354672"/>
              <a:gd name="connsiteX33" fmla="*/ 1572581 w 3839765"/>
              <a:gd name="connsiteY33" fmla="*/ 127840 h 354672"/>
              <a:gd name="connsiteX34" fmla="*/ 1645396 w 3839765"/>
              <a:gd name="connsiteY34" fmla="*/ 127840 h 354672"/>
              <a:gd name="connsiteX35" fmla="*/ 1645396 w 3839765"/>
              <a:gd name="connsiteY35" fmla="*/ 137497 h 354672"/>
              <a:gd name="connsiteX36" fmla="*/ 1663949 w 3839765"/>
              <a:gd name="connsiteY36" fmla="*/ 137497 h 354672"/>
              <a:gd name="connsiteX37" fmla="*/ 1663949 w 3839765"/>
              <a:gd name="connsiteY37" fmla="*/ 144614 h 354672"/>
              <a:gd name="connsiteX38" fmla="*/ 1723167 w 3839765"/>
              <a:gd name="connsiteY38" fmla="*/ 144614 h 354672"/>
              <a:gd name="connsiteX39" fmla="*/ 1809580 w 3839765"/>
              <a:gd name="connsiteY39" fmla="*/ 144614 h 354672"/>
              <a:gd name="connsiteX40" fmla="*/ 1809580 w 3839765"/>
              <a:gd name="connsiteY40" fmla="*/ 152620 h 354672"/>
              <a:gd name="connsiteX41" fmla="*/ 1916579 w 3839765"/>
              <a:gd name="connsiteY41" fmla="*/ 152620 h 354672"/>
              <a:gd name="connsiteX42" fmla="*/ 1916579 w 3839765"/>
              <a:gd name="connsiteY42" fmla="*/ 160371 h 354672"/>
              <a:gd name="connsiteX43" fmla="*/ 1940723 w 3839765"/>
              <a:gd name="connsiteY43" fmla="*/ 160371 h 354672"/>
              <a:gd name="connsiteX44" fmla="*/ 1940723 w 3839765"/>
              <a:gd name="connsiteY44" fmla="*/ 167488 h 354672"/>
              <a:gd name="connsiteX45" fmla="*/ 1958387 w 3839765"/>
              <a:gd name="connsiteY45" fmla="*/ 167488 h 354672"/>
              <a:gd name="connsiteX46" fmla="*/ 1958387 w 3839765"/>
              <a:gd name="connsiteY46" fmla="*/ 175239 h 354672"/>
              <a:gd name="connsiteX47" fmla="*/ 1987996 w 3839765"/>
              <a:gd name="connsiteY47" fmla="*/ 175239 h 354672"/>
              <a:gd name="connsiteX48" fmla="*/ 1987996 w 3839765"/>
              <a:gd name="connsiteY48" fmla="*/ 184008 h 354672"/>
              <a:gd name="connsiteX49" fmla="*/ 2129814 w 3839765"/>
              <a:gd name="connsiteY49" fmla="*/ 184008 h 354672"/>
              <a:gd name="connsiteX50" fmla="*/ 2129814 w 3839765"/>
              <a:gd name="connsiteY50" fmla="*/ 191505 h 354672"/>
              <a:gd name="connsiteX51" fmla="*/ 2149511 w 3839765"/>
              <a:gd name="connsiteY51" fmla="*/ 191505 h 354672"/>
              <a:gd name="connsiteX52" fmla="*/ 2149511 w 3839765"/>
              <a:gd name="connsiteY52" fmla="*/ 197605 h 354672"/>
              <a:gd name="connsiteX53" fmla="*/ 2266168 w 3839765"/>
              <a:gd name="connsiteY53" fmla="*/ 197605 h 354672"/>
              <a:gd name="connsiteX54" fmla="*/ 2340000 w 3839765"/>
              <a:gd name="connsiteY54" fmla="*/ 197605 h 354672"/>
              <a:gd name="connsiteX55" fmla="*/ 2340000 w 3839765"/>
              <a:gd name="connsiteY55" fmla="*/ 207517 h 354672"/>
              <a:gd name="connsiteX56" fmla="*/ 2430606 w 3839765"/>
              <a:gd name="connsiteY56" fmla="*/ 207517 h 354672"/>
              <a:gd name="connsiteX57" fmla="*/ 2430606 w 3839765"/>
              <a:gd name="connsiteY57" fmla="*/ 216667 h 354672"/>
              <a:gd name="connsiteX58" fmla="*/ 2467331 w 3839765"/>
              <a:gd name="connsiteY58" fmla="*/ 216667 h 354672"/>
              <a:gd name="connsiteX59" fmla="*/ 2467331 w 3839765"/>
              <a:gd name="connsiteY59" fmla="*/ 232805 h 354672"/>
              <a:gd name="connsiteX60" fmla="*/ 2488680 w 3839765"/>
              <a:gd name="connsiteY60" fmla="*/ 232805 h 354672"/>
              <a:gd name="connsiteX61" fmla="*/ 2488680 w 3839765"/>
              <a:gd name="connsiteY61" fmla="*/ 245894 h 354672"/>
              <a:gd name="connsiteX62" fmla="*/ 2562766 w 3839765"/>
              <a:gd name="connsiteY62" fmla="*/ 245894 h 354672"/>
              <a:gd name="connsiteX63" fmla="*/ 2562766 w 3839765"/>
              <a:gd name="connsiteY63" fmla="*/ 256188 h 354672"/>
              <a:gd name="connsiteX64" fmla="*/ 2743597 w 3839765"/>
              <a:gd name="connsiteY64" fmla="*/ 256188 h 354672"/>
              <a:gd name="connsiteX65" fmla="*/ 2743597 w 3839765"/>
              <a:gd name="connsiteY65" fmla="*/ 270929 h 354672"/>
              <a:gd name="connsiteX66" fmla="*/ 2804975 w 3839765"/>
              <a:gd name="connsiteY66" fmla="*/ 270929 h 354672"/>
              <a:gd name="connsiteX67" fmla="*/ 2804975 w 3839765"/>
              <a:gd name="connsiteY67" fmla="*/ 282747 h 354672"/>
              <a:gd name="connsiteX68" fmla="*/ 2926715 w 3839765"/>
              <a:gd name="connsiteY68" fmla="*/ 282747 h 354672"/>
              <a:gd name="connsiteX69" fmla="*/ 2926715 w 3839765"/>
              <a:gd name="connsiteY69" fmla="*/ 293040 h 354672"/>
              <a:gd name="connsiteX70" fmla="*/ 3123049 w 3839765"/>
              <a:gd name="connsiteY70" fmla="*/ 293040 h 354672"/>
              <a:gd name="connsiteX71" fmla="*/ 3123049 w 3839765"/>
              <a:gd name="connsiteY71" fmla="*/ 330019 h 354672"/>
              <a:gd name="connsiteX72" fmla="*/ 3591456 w 3839765"/>
              <a:gd name="connsiteY72" fmla="*/ 330019 h 354672"/>
              <a:gd name="connsiteX73" fmla="*/ 3591456 w 3839765"/>
              <a:gd name="connsiteY73" fmla="*/ 354672 h 354672"/>
              <a:gd name="connsiteX74" fmla="*/ 3839765 w 3839765"/>
              <a:gd name="connsiteY74" fmla="*/ 354672 h 35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839765" h="354672">
                <a:moveTo>
                  <a:pt x="0" y="0"/>
                </a:moveTo>
                <a:lnTo>
                  <a:pt x="287957" y="0"/>
                </a:lnTo>
                <a:lnTo>
                  <a:pt x="287957" y="14614"/>
                </a:lnTo>
                <a:lnTo>
                  <a:pt x="380342" y="14614"/>
                </a:lnTo>
                <a:lnTo>
                  <a:pt x="555073" y="14614"/>
                </a:lnTo>
                <a:lnTo>
                  <a:pt x="555073" y="24653"/>
                </a:lnTo>
                <a:lnTo>
                  <a:pt x="598025" y="24653"/>
                </a:lnTo>
                <a:lnTo>
                  <a:pt x="598025" y="31515"/>
                </a:lnTo>
                <a:lnTo>
                  <a:pt x="634751" y="31515"/>
                </a:lnTo>
                <a:lnTo>
                  <a:pt x="634751" y="40919"/>
                </a:lnTo>
                <a:lnTo>
                  <a:pt x="758524" y="40919"/>
                </a:lnTo>
                <a:lnTo>
                  <a:pt x="758524" y="50195"/>
                </a:lnTo>
                <a:lnTo>
                  <a:pt x="795249" y="50195"/>
                </a:lnTo>
                <a:lnTo>
                  <a:pt x="795249" y="57312"/>
                </a:lnTo>
                <a:lnTo>
                  <a:pt x="913558" y="57312"/>
                </a:lnTo>
                <a:lnTo>
                  <a:pt x="966168" y="57312"/>
                </a:lnTo>
                <a:lnTo>
                  <a:pt x="966168" y="66080"/>
                </a:lnTo>
                <a:lnTo>
                  <a:pt x="1045337" y="66080"/>
                </a:lnTo>
                <a:lnTo>
                  <a:pt x="1045337" y="73832"/>
                </a:lnTo>
                <a:lnTo>
                  <a:pt x="1083715" y="73832"/>
                </a:lnTo>
                <a:lnTo>
                  <a:pt x="1083715" y="81075"/>
                </a:lnTo>
                <a:lnTo>
                  <a:pt x="1118534" y="81075"/>
                </a:lnTo>
                <a:lnTo>
                  <a:pt x="1118534" y="88446"/>
                </a:lnTo>
                <a:lnTo>
                  <a:pt x="1210411" y="88446"/>
                </a:lnTo>
                <a:lnTo>
                  <a:pt x="1210411" y="97341"/>
                </a:lnTo>
                <a:lnTo>
                  <a:pt x="1361251" y="97341"/>
                </a:lnTo>
                <a:lnTo>
                  <a:pt x="1380821" y="97341"/>
                </a:lnTo>
                <a:lnTo>
                  <a:pt x="1380821" y="104712"/>
                </a:lnTo>
                <a:lnTo>
                  <a:pt x="1402678" y="104712"/>
                </a:lnTo>
                <a:lnTo>
                  <a:pt x="1402678" y="111065"/>
                </a:lnTo>
                <a:lnTo>
                  <a:pt x="1459609" y="111065"/>
                </a:lnTo>
                <a:lnTo>
                  <a:pt x="1459609" y="119580"/>
                </a:lnTo>
                <a:lnTo>
                  <a:pt x="1572581" y="119580"/>
                </a:lnTo>
                <a:lnTo>
                  <a:pt x="1572581" y="127840"/>
                </a:lnTo>
                <a:lnTo>
                  <a:pt x="1645396" y="127840"/>
                </a:lnTo>
                <a:lnTo>
                  <a:pt x="1645396" y="137497"/>
                </a:lnTo>
                <a:lnTo>
                  <a:pt x="1663949" y="137497"/>
                </a:lnTo>
                <a:lnTo>
                  <a:pt x="1663949" y="144614"/>
                </a:lnTo>
                <a:lnTo>
                  <a:pt x="1723167" y="144614"/>
                </a:lnTo>
                <a:lnTo>
                  <a:pt x="1809580" y="144614"/>
                </a:lnTo>
                <a:lnTo>
                  <a:pt x="1809580" y="152620"/>
                </a:lnTo>
                <a:lnTo>
                  <a:pt x="1916579" y="152620"/>
                </a:lnTo>
                <a:lnTo>
                  <a:pt x="1916579" y="160371"/>
                </a:lnTo>
                <a:lnTo>
                  <a:pt x="1940723" y="160371"/>
                </a:lnTo>
                <a:lnTo>
                  <a:pt x="1940723" y="167488"/>
                </a:lnTo>
                <a:lnTo>
                  <a:pt x="1958387" y="167488"/>
                </a:lnTo>
                <a:lnTo>
                  <a:pt x="1958387" y="175239"/>
                </a:lnTo>
                <a:lnTo>
                  <a:pt x="1987996" y="175239"/>
                </a:lnTo>
                <a:lnTo>
                  <a:pt x="1987996" y="184008"/>
                </a:lnTo>
                <a:lnTo>
                  <a:pt x="2129814" y="184008"/>
                </a:lnTo>
                <a:lnTo>
                  <a:pt x="2129814" y="191505"/>
                </a:lnTo>
                <a:lnTo>
                  <a:pt x="2149511" y="191505"/>
                </a:lnTo>
                <a:lnTo>
                  <a:pt x="2149511" y="197605"/>
                </a:lnTo>
                <a:lnTo>
                  <a:pt x="2266168" y="197605"/>
                </a:lnTo>
                <a:lnTo>
                  <a:pt x="2340000" y="197605"/>
                </a:lnTo>
                <a:lnTo>
                  <a:pt x="2340000" y="207517"/>
                </a:lnTo>
                <a:lnTo>
                  <a:pt x="2430606" y="207517"/>
                </a:lnTo>
                <a:lnTo>
                  <a:pt x="2430606" y="216667"/>
                </a:lnTo>
                <a:lnTo>
                  <a:pt x="2467331" y="216667"/>
                </a:lnTo>
                <a:lnTo>
                  <a:pt x="2467331" y="232805"/>
                </a:lnTo>
                <a:lnTo>
                  <a:pt x="2488680" y="232805"/>
                </a:lnTo>
                <a:lnTo>
                  <a:pt x="2488680" y="245894"/>
                </a:lnTo>
                <a:lnTo>
                  <a:pt x="2562766" y="245894"/>
                </a:lnTo>
                <a:lnTo>
                  <a:pt x="2562766" y="256188"/>
                </a:lnTo>
                <a:lnTo>
                  <a:pt x="2743597" y="256188"/>
                </a:lnTo>
                <a:lnTo>
                  <a:pt x="2743597" y="270929"/>
                </a:lnTo>
                <a:lnTo>
                  <a:pt x="2804975" y="270929"/>
                </a:lnTo>
                <a:lnTo>
                  <a:pt x="2804975" y="282747"/>
                </a:lnTo>
                <a:lnTo>
                  <a:pt x="2926715" y="282747"/>
                </a:lnTo>
                <a:lnTo>
                  <a:pt x="2926715" y="293040"/>
                </a:lnTo>
                <a:lnTo>
                  <a:pt x="3123049" y="293040"/>
                </a:lnTo>
                <a:lnTo>
                  <a:pt x="3123049" y="330019"/>
                </a:lnTo>
                <a:lnTo>
                  <a:pt x="3591456" y="330019"/>
                </a:lnTo>
                <a:lnTo>
                  <a:pt x="3591456" y="354672"/>
                </a:lnTo>
                <a:lnTo>
                  <a:pt x="3839765" y="354672"/>
                </a:lnTo>
              </a:path>
            </a:pathLst>
          </a:custGeom>
          <a:noFill/>
          <a:ln w="19050" cap="flat">
            <a:solidFill>
              <a:schemeClr val="accent2"/>
            </a:solidFill>
            <a:prstDash val="solid"/>
            <a:miter/>
          </a:ln>
        </p:spPr>
        <p:txBody>
          <a:bodyPr rtlCol="0" anchor="ctr"/>
          <a:lstStyle/>
          <a:p>
            <a:endParaRPr lang="en-US" noProof="0" dirty="0">
              <a:latin typeface="Arial" panose="020B0604020202020204" pitchFamily="34" charset="0"/>
            </a:endParaRPr>
          </a:p>
        </p:txBody>
      </p:sp>
      <p:sp>
        <p:nvSpPr>
          <p:cNvPr id="43" name="Freeform: Shape 42">
            <a:extLst>
              <a:ext uri="{FF2B5EF4-FFF2-40B4-BE49-F238E27FC236}">
                <a16:creationId xmlns:a16="http://schemas.microsoft.com/office/drawing/2014/main" id="{4CD5E58E-633D-69F7-3DA6-300081434AC1}"/>
              </a:ext>
            </a:extLst>
          </p:cNvPr>
          <p:cNvSpPr/>
          <p:nvPr/>
        </p:nvSpPr>
        <p:spPr>
          <a:xfrm>
            <a:off x="2356094" y="2674374"/>
            <a:ext cx="3845356" cy="1340283"/>
          </a:xfrm>
          <a:custGeom>
            <a:avLst/>
            <a:gdLst>
              <a:gd name="connsiteX0" fmla="*/ 3845357 w 3845356"/>
              <a:gd name="connsiteY0" fmla="*/ 1340283 h 1340283"/>
              <a:gd name="connsiteX1" fmla="*/ 3400459 w 3845356"/>
              <a:gd name="connsiteY1" fmla="*/ 1340283 h 1340283"/>
              <a:gd name="connsiteX2" fmla="*/ 3400459 w 3845356"/>
              <a:gd name="connsiteY2" fmla="*/ 1242688 h 1340283"/>
              <a:gd name="connsiteX3" fmla="*/ 3325992 w 3845356"/>
              <a:gd name="connsiteY3" fmla="*/ 1242688 h 1340283"/>
              <a:gd name="connsiteX4" fmla="*/ 3325992 w 3845356"/>
              <a:gd name="connsiteY4" fmla="*/ 1050674 h 1340283"/>
              <a:gd name="connsiteX5" fmla="*/ 3208954 w 3845356"/>
              <a:gd name="connsiteY5" fmla="*/ 1050674 h 1340283"/>
              <a:gd name="connsiteX6" fmla="*/ 3208954 w 3845356"/>
              <a:gd name="connsiteY6" fmla="*/ 960449 h 1340283"/>
              <a:gd name="connsiteX7" fmla="*/ 3096745 w 3845356"/>
              <a:gd name="connsiteY7" fmla="*/ 960449 h 1340283"/>
              <a:gd name="connsiteX8" fmla="*/ 3096745 w 3845356"/>
              <a:gd name="connsiteY8" fmla="*/ 880264 h 1340283"/>
              <a:gd name="connsiteX9" fmla="*/ 2926207 w 3845356"/>
              <a:gd name="connsiteY9" fmla="*/ 880264 h 1340283"/>
              <a:gd name="connsiteX10" fmla="*/ 2926207 w 3845356"/>
              <a:gd name="connsiteY10" fmla="*/ 813548 h 1340283"/>
              <a:gd name="connsiteX11" fmla="*/ 2841192 w 3845356"/>
              <a:gd name="connsiteY11" fmla="*/ 813548 h 1340283"/>
              <a:gd name="connsiteX12" fmla="*/ 2841192 w 3845356"/>
              <a:gd name="connsiteY12" fmla="*/ 750137 h 1340283"/>
              <a:gd name="connsiteX13" fmla="*/ 2737878 w 3845356"/>
              <a:gd name="connsiteY13" fmla="*/ 750137 h 1340283"/>
              <a:gd name="connsiteX14" fmla="*/ 2737878 w 3845356"/>
              <a:gd name="connsiteY14" fmla="*/ 691300 h 1340283"/>
              <a:gd name="connsiteX15" fmla="*/ 2608260 w 3845356"/>
              <a:gd name="connsiteY15" fmla="*/ 691300 h 1340283"/>
              <a:gd name="connsiteX16" fmla="*/ 2608260 w 3845356"/>
              <a:gd name="connsiteY16" fmla="*/ 638309 h 1340283"/>
              <a:gd name="connsiteX17" fmla="*/ 2563147 w 3845356"/>
              <a:gd name="connsiteY17" fmla="*/ 638309 h 1340283"/>
              <a:gd name="connsiteX18" fmla="*/ 2563147 w 3845356"/>
              <a:gd name="connsiteY18" fmla="*/ 585953 h 1340283"/>
              <a:gd name="connsiteX19" fmla="*/ 2150782 w 3845356"/>
              <a:gd name="connsiteY19" fmla="*/ 585953 h 1340283"/>
              <a:gd name="connsiteX20" fmla="*/ 2150782 w 3845356"/>
              <a:gd name="connsiteY20" fmla="*/ 550244 h 1340283"/>
              <a:gd name="connsiteX21" fmla="*/ 2054203 w 3845356"/>
              <a:gd name="connsiteY21" fmla="*/ 550244 h 1340283"/>
              <a:gd name="connsiteX22" fmla="*/ 2054203 w 3845356"/>
              <a:gd name="connsiteY22" fmla="*/ 513519 h 1340283"/>
              <a:gd name="connsiteX23" fmla="*/ 2042766 w 3845356"/>
              <a:gd name="connsiteY23" fmla="*/ 513519 h 1340283"/>
              <a:gd name="connsiteX24" fmla="*/ 2042766 w 3845356"/>
              <a:gd name="connsiteY24" fmla="*/ 476794 h 1340283"/>
              <a:gd name="connsiteX25" fmla="*/ 2023323 w 3845356"/>
              <a:gd name="connsiteY25" fmla="*/ 476794 h 1340283"/>
              <a:gd name="connsiteX26" fmla="*/ 2023323 w 3845356"/>
              <a:gd name="connsiteY26" fmla="*/ 445278 h 1340283"/>
              <a:gd name="connsiteX27" fmla="*/ 1992825 w 3845356"/>
              <a:gd name="connsiteY27" fmla="*/ 445278 h 1340283"/>
              <a:gd name="connsiteX28" fmla="*/ 1992825 w 3845356"/>
              <a:gd name="connsiteY28" fmla="*/ 410205 h 1340283"/>
              <a:gd name="connsiteX29" fmla="*/ 1908446 w 3845356"/>
              <a:gd name="connsiteY29" fmla="*/ 410205 h 1340283"/>
              <a:gd name="connsiteX30" fmla="*/ 1908446 w 3845356"/>
              <a:gd name="connsiteY30" fmla="*/ 380723 h 1340283"/>
              <a:gd name="connsiteX31" fmla="*/ 1894467 w 3845356"/>
              <a:gd name="connsiteY31" fmla="*/ 380723 h 1340283"/>
              <a:gd name="connsiteX32" fmla="*/ 1894467 w 3845356"/>
              <a:gd name="connsiteY32" fmla="*/ 348954 h 1340283"/>
              <a:gd name="connsiteX33" fmla="*/ 1780606 w 3845356"/>
              <a:gd name="connsiteY33" fmla="*/ 348954 h 1340283"/>
              <a:gd name="connsiteX34" fmla="*/ 1780606 w 3845356"/>
              <a:gd name="connsiteY34" fmla="*/ 320616 h 1340283"/>
              <a:gd name="connsiteX35" fmla="*/ 1774760 w 3845356"/>
              <a:gd name="connsiteY35" fmla="*/ 320616 h 1340283"/>
              <a:gd name="connsiteX36" fmla="*/ 1774760 w 3845356"/>
              <a:gd name="connsiteY36" fmla="*/ 291261 h 1340283"/>
              <a:gd name="connsiteX37" fmla="*/ 1709189 w 3845356"/>
              <a:gd name="connsiteY37" fmla="*/ 291261 h 1340283"/>
              <a:gd name="connsiteX38" fmla="*/ 1709189 w 3845356"/>
              <a:gd name="connsiteY38" fmla="*/ 266354 h 1340283"/>
              <a:gd name="connsiteX39" fmla="*/ 1678055 w 3845356"/>
              <a:gd name="connsiteY39" fmla="*/ 266354 h 1340283"/>
              <a:gd name="connsiteX40" fmla="*/ 1678055 w 3845356"/>
              <a:gd name="connsiteY40" fmla="*/ 242717 h 1340283"/>
              <a:gd name="connsiteX41" fmla="*/ 1534203 w 3845356"/>
              <a:gd name="connsiteY41" fmla="*/ 242717 h 1340283"/>
              <a:gd name="connsiteX42" fmla="*/ 1534203 w 3845356"/>
              <a:gd name="connsiteY42" fmla="*/ 214379 h 1340283"/>
              <a:gd name="connsiteX43" fmla="*/ 1510440 w 3845356"/>
              <a:gd name="connsiteY43" fmla="*/ 214379 h 1340283"/>
              <a:gd name="connsiteX44" fmla="*/ 1510440 w 3845356"/>
              <a:gd name="connsiteY44" fmla="*/ 193666 h 1340283"/>
              <a:gd name="connsiteX45" fmla="*/ 1376119 w 3845356"/>
              <a:gd name="connsiteY45" fmla="*/ 193666 h 1340283"/>
              <a:gd name="connsiteX46" fmla="*/ 1376119 w 3845356"/>
              <a:gd name="connsiteY46" fmla="*/ 172698 h 1340283"/>
              <a:gd name="connsiteX47" fmla="*/ 1183470 w 3845356"/>
              <a:gd name="connsiteY47" fmla="*/ 172698 h 1340283"/>
              <a:gd name="connsiteX48" fmla="*/ 1183470 w 3845356"/>
              <a:gd name="connsiteY48" fmla="*/ 152493 h 1340283"/>
              <a:gd name="connsiteX49" fmla="*/ 1139756 w 3845356"/>
              <a:gd name="connsiteY49" fmla="*/ 152493 h 1340283"/>
              <a:gd name="connsiteX50" fmla="*/ 1139756 w 3845356"/>
              <a:gd name="connsiteY50" fmla="*/ 129619 h 1340283"/>
              <a:gd name="connsiteX51" fmla="*/ 1117136 w 3845356"/>
              <a:gd name="connsiteY51" fmla="*/ 129619 h 1340283"/>
              <a:gd name="connsiteX52" fmla="*/ 1117136 w 3845356"/>
              <a:gd name="connsiteY52" fmla="*/ 112590 h 1340283"/>
              <a:gd name="connsiteX53" fmla="*/ 1050039 w 3845356"/>
              <a:gd name="connsiteY53" fmla="*/ 112590 h 1340283"/>
              <a:gd name="connsiteX54" fmla="*/ 904154 w 3845356"/>
              <a:gd name="connsiteY54" fmla="*/ 112590 h 1340283"/>
              <a:gd name="connsiteX55" fmla="*/ 904154 w 3845356"/>
              <a:gd name="connsiteY55" fmla="*/ 98231 h 1340283"/>
              <a:gd name="connsiteX56" fmla="*/ 583412 w 3845356"/>
              <a:gd name="connsiteY56" fmla="*/ 98231 h 1340283"/>
              <a:gd name="connsiteX57" fmla="*/ 583412 w 3845356"/>
              <a:gd name="connsiteY57" fmla="*/ 82981 h 1340283"/>
              <a:gd name="connsiteX58" fmla="*/ 518348 w 3845356"/>
              <a:gd name="connsiteY58" fmla="*/ 82981 h 1340283"/>
              <a:gd name="connsiteX59" fmla="*/ 518348 w 3845356"/>
              <a:gd name="connsiteY59" fmla="*/ 72688 h 1340283"/>
              <a:gd name="connsiteX60" fmla="*/ 428631 w 3845356"/>
              <a:gd name="connsiteY60" fmla="*/ 72688 h 1340283"/>
              <a:gd name="connsiteX61" fmla="*/ 428631 w 3845356"/>
              <a:gd name="connsiteY61" fmla="*/ 62268 h 1340283"/>
              <a:gd name="connsiteX62" fmla="*/ 370557 w 3845356"/>
              <a:gd name="connsiteY62" fmla="*/ 62268 h 1340283"/>
              <a:gd name="connsiteX63" fmla="*/ 370557 w 3845356"/>
              <a:gd name="connsiteY63" fmla="*/ 49687 h 1340283"/>
              <a:gd name="connsiteX64" fmla="*/ 330020 w 3845356"/>
              <a:gd name="connsiteY64" fmla="*/ 49687 h 1340283"/>
              <a:gd name="connsiteX65" fmla="*/ 330020 w 3845356"/>
              <a:gd name="connsiteY65" fmla="*/ 36217 h 1340283"/>
              <a:gd name="connsiteX66" fmla="*/ 208280 w 3845356"/>
              <a:gd name="connsiteY66" fmla="*/ 36217 h 1340283"/>
              <a:gd name="connsiteX67" fmla="*/ 208280 w 3845356"/>
              <a:gd name="connsiteY67" fmla="*/ 29736 h 1340283"/>
              <a:gd name="connsiteX68" fmla="*/ 147664 w 3845356"/>
              <a:gd name="connsiteY68" fmla="*/ 29736 h 1340283"/>
              <a:gd name="connsiteX69" fmla="*/ 147664 w 3845356"/>
              <a:gd name="connsiteY69" fmla="*/ 14741 h 1340283"/>
              <a:gd name="connsiteX70" fmla="*/ 128475 w 3845356"/>
              <a:gd name="connsiteY70" fmla="*/ 14741 h 1340283"/>
              <a:gd name="connsiteX71" fmla="*/ 128475 w 3845356"/>
              <a:gd name="connsiteY71" fmla="*/ 0 h 1340283"/>
              <a:gd name="connsiteX72" fmla="*/ 0 w 3845356"/>
              <a:gd name="connsiteY72" fmla="*/ 0 h 13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845356" h="1340283">
                <a:moveTo>
                  <a:pt x="3845357" y="1340283"/>
                </a:moveTo>
                <a:lnTo>
                  <a:pt x="3400459" y="1340283"/>
                </a:lnTo>
                <a:lnTo>
                  <a:pt x="3400459" y="1242688"/>
                </a:lnTo>
                <a:lnTo>
                  <a:pt x="3325992" y="1242688"/>
                </a:lnTo>
                <a:lnTo>
                  <a:pt x="3325992" y="1050674"/>
                </a:lnTo>
                <a:lnTo>
                  <a:pt x="3208954" y="1050674"/>
                </a:lnTo>
                <a:lnTo>
                  <a:pt x="3208954" y="960449"/>
                </a:lnTo>
                <a:lnTo>
                  <a:pt x="3096745" y="960449"/>
                </a:lnTo>
                <a:lnTo>
                  <a:pt x="3096745" y="880264"/>
                </a:lnTo>
                <a:lnTo>
                  <a:pt x="2926207" y="880264"/>
                </a:lnTo>
                <a:lnTo>
                  <a:pt x="2926207" y="813548"/>
                </a:lnTo>
                <a:lnTo>
                  <a:pt x="2841192" y="813548"/>
                </a:lnTo>
                <a:lnTo>
                  <a:pt x="2841192" y="750137"/>
                </a:lnTo>
                <a:lnTo>
                  <a:pt x="2737878" y="750137"/>
                </a:lnTo>
                <a:lnTo>
                  <a:pt x="2737878" y="691300"/>
                </a:lnTo>
                <a:lnTo>
                  <a:pt x="2608260" y="691300"/>
                </a:lnTo>
                <a:lnTo>
                  <a:pt x="2608260" y="638309"/>
                </a:lnTo>
                <a:lnTo>
                  <a:pt x="2563147" y="638309"/>
                </a:lnTo>
                <a:lnTo>
                  <a:pt x="2563147" y="585953"/>
                </a:lnTo>
                <a:lnTo>
                  <a:pt x="2150782" y="585953"/>
                </a:lnTo>
                <a:lnTo>
                  <a:pt x="2150782" y="550244"/>
                </a:lnTo>
                <a:lnTo>
                  <a:pt x="2054203" y="550244"/>
                </a:lnTo>
                <a:lnTo>
                  <a:pt x="2054203" y="513519"/>
                </a:lnTo>
                <a:lnTo>
                  <a:pt x="2042766" y="513519"/>
                </a:lnTo>
                <a:lnTo>
                  <a:pt x="2042766" y="476794"/>
                </a:lnTo>
                <a:lnTo>
                  <a:pt x="2023323" y="476794"/>
                </a:lnTo>
                <a:lnTo>
                  <a:pt x="2023323" y="445278"/>
                </a:lnTo>
                <a:lnTo>
                  <a:pt x="1992825" y="445278"/>
                </a:lnTo>
                <a:lnTo>
                  <a:pt x="1992825" y="410205"/>
                </a:lnTo>
                <a:lnTo>
                  <a:pt x="1908446" y="410205"/>
                </a:lnTo>
                <a:lnTo>
                  <a:pt x="1908446" y="380723"/>
                </a:lnTo>
                <a:lnTo>
                  <a:pt x="1894467" y="380723"/>
                </a:lnTo>
                <a:lnTo>
                  <a:pt x="1894467" y="348954"/>
                </a:lnTo>
                <a:lnTo>
                  <a:pt x="1780606" y="348954"/>
                </a:lnTo>
                <a:lnTo>
                  <a:pt x="1780606" y="320616"/>
                </a:lnTo>
                <a:lnTo>
                  <a:pt x="1774760" y="320616"/>
                </a:lnTo>
                <a:lnTo>
                  <a:pt x="1774760" y="291261"/>
                </a:lnTo>
                <a:lnTo>
                  <a:pt x="1709189" y="291261"/>
                </a:lnTo>
                <a:lnTo>
                  <a:pt x="1709189" y="266354"/>
                </a:lnTo>
                <a:lnTo>
                  <a:pt x="1678055" y="266354"/>
                </a:lnTo>
                <a:lnTo>
                  <a:pt x="1678055" y="242717"/>
                </a:lnTo>
                <a:lnTo>
                  <a:pt x="1534203" y="242717"/>
                </a:lnTo>
                <a:lnTo>
                  <a:pt x="1534203" y="214379"/>
                </a:lnTo>
                <a:lnTo>
                  <a:pt x="1510440" y="214379"/>
                </a:lnTo>
                <a:lnTo>
                  <a:pt x="1510440" y="193666"/>
                </a:lnTo>
                <a:lnTo>
                  <a:pt x="1376119" y="193666"/>
                </a:lnTo>
                <a:lnTo>
                  <a:pt x="1376119" y="172698"/>
                </a:lnTo>
                <a:lnTo>
                  <a:pt x="1183470" y="172698"/>
                </a:lnTo>
                <a:lnTo>
                  <a:pt x="1183470" y="152493"/>
                </a:lnTo>
                <a:lnTo>
                  <a:pt x="1139756" y="152493"/>
                </a:lnTo>
                <a:lnTo>
                  <a:pt x="1139756" y="129619"/>
                </a:lnTo>
                <a:lnTo>
                  <a:pt x="1117136" y="129619"/>
                </a:lnTo>
                <a:lnTo>
                  <a:pt x="1117136" y="112590"/>
                </a:lnTo>
                <a:lnTo>
                  <a:pt x="1050039" y="112590"/>
                </a:lnTo>
                <a:lnTo>
                  <a:pt x="904154" y="112590"/>
                </a:lnTo>
                <a:lnTo>
                  <a:pt x="904154" y="98231"/>
                </a:lnTo>
                <a:lnTo>
                  <a:pt x="583412" y="98231"/>
                </a:lnTo>
                <a:lnTo>
                  <a:pt x="583412" y="82981"/>
                </a:lnTo>
                <a:lnTo>
                  <a:pt x="518348" y="82981"/>
                </a:lnTo>
                <a:lnTo>
                  <a:pt x="518348" y="72688"/>
                </a:lnTo>
                <a:lnTo>
                  <a:pt x="428631" y="72688"/>
                </a:lnTo>
                <a:lnTo>
                  <a:pt x="428631" y="62268"/>
                </a:lnTo>
                <a:lnTo>
                  <a:pt x="370557" y="62268"/>
                </a:lnTo>
                <a:lnTo>
                  <a:pt x="370557" y="49687"/>
                </a:lnTo>
                <a:lnTo>
                  <a:pt x="330020" y="49687"/>
                </a:lnTo>
                <a:lnTo>
                  <a:pt x="330020" y="36217"/>
                </a:lnTo>
                <a:lnTo>
                  <a:pt x="208280" y="36217"/>
                </a:lnTo>
                <a:lnTo>
                  <a:pt x="208280" y="29736"/>
                </a:lnTo>
                <a:lnTo>
                  <a:pt x="147664" y="29736"/>
                </a:lnTo>
                <a:lnTo>
                  <a:pt x="147664" y="14741"/>
                </a:lnTo>
                <a:lnTo>
                  <a:pt x="128475" y="14741"/>
                </a:lnTo>
                <a:lnTo>
                  <a:pt x="128475" y="0"/>
                </a:lnTo>
                <a:lnTo>
                  <a:pt x="0" y="0"/>
                </a:lnTo>
              </a:path>
            </a:pathLst>
          </a:custGeom>
          <a:noFill/>
          <a:ln w="19050" cap="flat">
            <a:solidFill>
              <a:schemeClr val="accent4"/>
            </a:solidFill>
            <a:prstDash val="solid"/>
            <a:miter/>
          </a:ln>
        </p:spPr>
        <p:txBody>
          <a:bodyPr rtlCol="0" anchor="ctr"/>
          <a:lstStyle/>
          <a:p>
            <a:endParaRPr lang="en-US" noProof="0" dirty="0">
              <a:latin typeface="Arial" panose="020B0604020202020204" pitchFamily="34" charset="0"/>
            </a:endParaRPr>
          </a:p>
        </p:txBody>
      </p:sp>
      <p:sp>
        <p:nvSpPr>
          <p:cNvPr id="2" name="Title 1">
            <a:extLst>
              <a:ext uri="{FF2B5EF4-FFF2-40B4-BE49-F238E27FC236}">
                <a16:creationId xmlns:a16="http://schemas.microsoft.com/office/drawing/2014/main" id="{F4CC474B-C7C8-09D6-45B9-276715AD26CD}"/>
              </a:ext>
            </a:extLst>
          </p:cNvPr>
          <p:cNvSpPr>
            <a:spLocks noGrp="1"/>
          </p:cNvSpPr>
          <p:nvPr>
            <p:ph type="title"/>
          </p:nvPr>
        </p:nvSpPr>
        <p:spPr/>
        <p:txBody>
          <a:bodyPr/>
          <a:lstStyle/>
          <a:p>
            <a:r>
              <a:rPr lang="en-GB" dirty="0"/>
              <a:t>An increased risk of mortality in middle adulthood has been associated with childhood/adolescent overweight/obesity </a:t>
            </a:r>
            <a:endParaRPr lang="en-US" noProof="0" dirty="0"/>
          </a:p>
        </p:txBody>
      </p:sp>
      <p:sp>
        <p:nvSpPr>
          <p:cNvPr id="4" name="Text Placeholder 3">
            <a:extLst>
              <a:ext uri="{FF2B5EF4-FFF2-40B4-BE49-F238E27FC236}">
                <a16:creationId xmlns:a16="http://schemas.microsoft.com/office/drawing/2014/main" id="{91CF18BC-EC48-DEE3-D9A6-132A15A56A3E}"/>
              </a:ext>
            </a:extLst>
          </p:cNvPr>
          <p:cNvSpPr>
            <a:spLocks noGrp="1"/>
          </p:cNvSpPr>
          <p:nvPr>
            <p:ph type="body" sz="quarter" idx="13"/>
          </p:nvPr>
        </p:nvSpPr>
        <p:spPr>
          <a:xfrm>
            <a:off x="536240" y="5747351"/>
            <a:ext cx="10896000" cy="591714"/>
          </a:xfrm>
        </p:spPr>
        <p:txBody>
          <a:bodyPr/>
          <a:lstStyle/>
          <a:p>
            <a:pPr>
              <a:spcAft>
                <a:spcPts val="200"/>
              </a:spcAft>
            </a:pPr>
            <a:r>
              <a:rPr lang="en-US" noProof="0" dirty="0"/>
              <a:t>CI, confidence interval; RR, relative risk.</a:t>
            </a:r>
          </a:p>
          <a:p>
            <a:pPr>
              <a:spcAft>
                <a:spcPts val="200"/>
              </a:spcAft>
            </a:pPr>
            <a:r>
              <a:rPr lang="en-US" noProof="0" dirty="0"/>
              <a:t>*</a:t>
            </a:r>
            <a:r>
              <a:rPr lang="en-US" noProof="0" dirty="0">
                <a:cs typeface="Arial" panose="020B0604020202020204" pitchFamily="34" charset="0"/>
              </a:rPr>
              <a:t>Analysis of data from </a:t>
            </a:r>
            <a:r>
              <a:rPr lang="en-US" noProof="0" dirty="0"/>
              <a:t>7049 children with obesity from the Swedish Childhood Obesity Treatment Register and 34,310 gender- </a:t>
            </a:r>
            <a:r>
              <a:rPr lang="en-US" dirty="0"/>
              <a:t>and age-matched </a:t>
            </a:r>
            <a:r>
              <a:rPr lang="en-US" noProof="0" dirty="0"/>
              <a:t>controls from the Swedish Total Population Register; information on date of death was retrieved from the Cause of Death Register.</a:t>
            </a:r>
          </a:p>
          <a:p>
            <a:pPr>
              <a:spcAft>
                <a:spcPts val="200"/>
              </a:spcAft>
            </a:pPr>
            <a:r>
              <a:rPr lang="en-US" noProof="0" dirty="0"/>
              <a:t>Lindberg L et al. PLoS Med 2019;17:e1003078.</a:t>
            </a:r>
          </a:p>
        </p:txBody>
      </p:sp>
      <p:sp>
        <p:nvSpPr>
          <p:cNvPr id="5" name="Slide Number Placeholder 4">
            <a:extLst>
              <a:ext uri="{FF2B5EF4-FFF2-40B4-BE49-F238E27FC236}">
                <a16:creationId xmlns:a16="http://schemas.microsoft.com/office/drawing/2014/main" id="{18EE9DE9-3221-4C1B-6E7E-5D654D237ABB}"/>
              </a:ext>
            </a:extLst>
          </p:cNvPr>
          <p:cNvSpPr>
            <a:spLocks noGrp="1"/>
          </p:cNvSpPr>
          <p:nvPr>
            <p:ph type="sldNum" sz="quarter" idx="4"/>
          </p:nvPr>
        </p:nvSpPr>
        <p:spPr/>
        <p:txBody>
          <a:bodyPr/>
          <a:lstStyle/>
          <a:p>
            <a:fld id="{65CBDCE2-1F41-4B5E-8CD0-06DFFB2F8EFA}" type="slidenum">
              <a:rPr lang="en-US" noProof="0" smtClean="0"/>
              <a:pPr/>
              <a:t>20</a:t>
            </a:fld>
            <a:endParaRPr lang="en-US" noProof="0" dirty="0"/>
          </a:p>
        </p:txBody>
      </p:sp>
      <p:sp>
        <p:nvSpPr>
          <p:cNvPr id="3" name="TextBox 2">
            <a:extLst>
              <a:ext uri="{FF2B5EF4-FFF2-40B4-BE49-F238E27FC236}">
                <a16:creationId xmlns:a16="http://schemas.microsoft.com/office/drawing/2014/main" id="{CB0FD71A-F9B5-DA4C-8184-5B8F87A72414}"/>
              </a:ext>
            </a:extLst>
          </p:cNvPr>
          <p:cNvSpPr txBox="1"/>
          <p:nvPr/>
        </p:nvSpPr>
        <p:spPr>
          <a:xfrm>
            <a:off x="1324160" y="2572049"/>
            <a:ext cx="1000268" cy="246221"/>
          </a:xfrm>
          <a:prstGeom prst="rect">
            <a:avLst/>
          </a:prstGeom>
          <a:noFill/>
        </p:spPr>
        <p:txBody>
          <a:bodyPr wrap="square">
            <a:spAutoFit/>
          </a:bodyPr>
          <a:lstStyle/>
          <a:p>
            <a:pPr algn="r"/>
            <a:r>
              <a:rPr lang="en-US" sz="1000" noProof="0" dirty="0">
                <a:latin typeface="Arial" panose="020B0604020202020204" pitchFamily="34" charset="0"/>
              </a:rPr>
              <a:t>1.000</a:t>
            </a:r>
            <a:endParaRPr lang="en-US" sz="1000" b="0" i="0" u="none" strike="noStrike" baseline="0" noProof="0" dirty="0">
              <a:latin typeface="Arial" panose="020B0604020202020204" pitchFamily="34" charset="0"/>
            </a:endParaRPr>
          </a:p>
        </p:txBody>
      </p:sp>
      <p:sp>
        <p:nvSpPr>
          <p:cNvPr id="7" name="TextBox 6">
            <a:extLst>
              <a:ext uri="{FF2B5EF4-FFF2-40B4-BE49-F238E27FC236}">
                <a16:creationId xmlns:a16="http://schemas.microsoft.com/office/drawing/2014/main" id="{A4A08FBB-3E47-80BC-F091-9EBD4EC0735C}"/>
              </a:ext>
            </a:extLst>
          </p:cNvPr>
          <p:cNvSpPr txBox="1"/>
          <p:nvPr/>
        </p:nvSpPr>
        <p:spPr>
          <a:xfrm>
            <a:off x="1324160" y="2910186"/>
            <a:ext cx="1000268" cy="246221"/>
          </a:xfrm>
          <a:prstGeom prst="rect">
            <a:avLst/>
          </a:prstGeom>
          <a:noFill/>
        </p:spPr>
        <p:txBody>
          <a:bodyPr wrap="square">
            <a:spAutoFit/>
          </a:bodyPr>
          <a:lstStyle/>
          <a:p>
            <a:pPr algn="r"/>
            <a:r>
              <a:rPr lang="en-US" sz="1000" noProof="0" dirty="0">
                <a:latin typeface="Arial" panose="020B0604020202020204" pitchFamily="34" charset="0"/>
              </a:rPr>
              <a:t>0.995</a:t>
            </a:r>
            <a:endParaRPr lang="en-US" sz="1000" b="0" i="0" u="none" strike="noStrike" baseline="0" noProof="0" dirty="0">
              <a:latin typeface="Arial" panose="020B0604020202020204" pitchFamily="34" charset="0"/>
            </a:endParaRPr>
          </a:p>
        </p:txBody>
      </p:sp>
      <p:sp>
        <p:nvSpPr>
          <p:cNvPr id="8" name="TextBox 7">
            <a:extLst>
              <a:ext uri="{FF2B5EF4-FFF2-40B4-BE49-F238E27FC236}">
                <a16:creationId xmlns:a16="http://schemas.microsoft.com/office/drawing/2014/main" id="{C8DB7A4C-66F3-B59E-83C3-C43451B3E830}"/>
              </a:ext>
            </a:extLst>
          </p:cNvPr>
          <p:cNvSpPr txBox="1"/>
          <p:nvPr/>
        </p:nvSpPr>
        <p:spPr>
          <a:xfrm>
            <a:off x="1324160" y="3243561"/>
            <a:ext cx="1000268" cy="246221"/>
          </a:xfrm>
          <a:prstGeom prst="rect">
            <a:avLst/>
          </a:prstGeom>
          <a:noFill/>
        </p:spPr>
        <p:txBody>
          <a:bodyPr wrap="square">
            <a:spAutoFit/>
          </a:bodyPr>
          <a:lstStyle/>
          <a:p>
            <a:pPr algn="r"/>
            <a:r>
              <a:rPr lang="en-US" sz="1000" noProof="0" dirty="0">
                <a:latin typeface="Arial" panose="020B0604020202020204" pitchFamily="34" charset="0"/>
              </a:rPr>
              <a:t>0.990</a:t>
            </a:r>
            <a:endParaRPr lang="en-US" sz="1000" b="0" i="0" u="none" strike="noStrike" baseline="0" noProof="0" dirty="0">
              <a:latin typeface="Arial" panose="020B0604020202020204" pitchFamily="34" charset="0"/>
            </a:endParaRPr>
          </a:p>
        </p:txBody>
      </p:sp>
      <p:sp>
        <p:nvSpPr>
          <p:cNvPr id="9" name="TextBox 8">
            <a:extLst>
              <a:ext uri="{FF2B5EF4-FFF2-40B4-BE49-F238E27FC236}">
                <a16:creationId xmlns:a16="http://schemas.microsoft.com/office/drawing/2014/main" id="{29EC4701-4B7D-844F-BEA9-DA264FDBF7A7}"/>
              </a:ext>
            </a:extLst>
          </p:cNvPr>
          <p:cNvSpPr txBox="1"/>
          <p:nvPr/>
        </p:nvSpPr>
        <p:spPr>
          <a:xfrm>
            <a:off x="1324160" y="3567410"/>
            <a:ext cx="1000268" cy="246221"/>
          </a:xfrm>
          <a:prstGeom prst="rect">
            <a:avLst/>
          </a:prstGeom>
          <a:noFill/>
        </p:spPr>
        <p:txBody>
          <a:bodyPr wrap="square">
            <a:spAutoFit/>
          </a:bodyPr>
          <a:lstStyle/>
          <a:p>
            <a:pPr algn="r"/>
            <a:r>
              <a:rPr lang="en-US" sz="1000" noProof="0" dirty="0">
                <a:latin typeface="Arial" panose="020B0604020202020204" pitchFamily="34" charset="0"/>
              </a:rPr>
              <a:t>0.985</a:t>
            </a:r>
            <a:endParaRPr lang="en-US" sz="1000" b="0" i="0" u="none" strike="noStrike" baseline="0" noProof="0" dirty="0">
              <a:latin typeface="Arial" panose="020B0604020202020204" pitchFamily="34" charset="0"/>
            </a:endParaRPr>
          </a:p>
        </p:txBody>
      </p:sp>
      <p:sp>
        <p:nvSpPr>
          <p:cNvPr id="10" name="TextBox 9">
            <a:extLst>
              <a:ext uri="{FF2B5EF4-FFF2-40B4-BE49-F238E27FC236}">
                <a16:creationId xmlns:a16="http://schemas.microsoft.com/office/drawing/2014/main" id="{CD72D6E9-5824-42E4-8A89-4B2170A0B8C0}"/>
              </a:ext>
            </a:extLst>
          </p:cNvPr>
          <p:cNvSpPr txBox="1"/>
          <p:nvPr/>
        </p:nvSpPr>
        <p:spPr>
          <a:xfrm>
            <a:off x="1324160" y="3891260"/>
            <a:ext cx="1000268" cy="246221"/>
          </a:xfrm>
          <a:prstGeom prst="rect">
            <a:avLst/>
          </a:prstGeom>
          <a:noFill/>
        </p:spPr>
        <p:txBody>
          <a:bodyPr wrap="square">
            <a:spAutoFit/>
          </a:bodyPr>
          <a:lstStyle/>
          <a:p>
            <a:pPr algn="r"/>
            <a:r>
              <a:rPr lang="en-US" sz="1000" noProof="0" dirty="0">
                <a:latin typeface="Arial" panose="020B0604020202020204" pitchFamily="34" charset="0"/>
              </a:rPr>
              <a:t>0.980</a:t>
            </a:r>
            <a:endParaRPr lang="en-US" sz="1000" b="0" i="0" u="none" strike="noStrike" baseline="0" noProof="0" dirty="0">
              <a:latin typeface="Arial" panose="020B0604020202020204" pitchFamily="34" charset="0"/>
            </a:endParaRPr>
          </a:p>
        </p:txBody>
      </p:sp>
      <p:sp>
        <p:nvSpPr>
          <p:cNvPr id="12" name="TextBox 11">
            <a:extLst>
              <a:ext uri="{FF2B5EF4-FFF2-40B4-BE49-F238E27FC236}">
                <a16:creationId xmlns:a16="http://schemas.microsoft.com/office/drawing/2014/main" id="{11181675-EDB9-A566-CB79-9039B987393A}"/>
              </a:ext>
            </a:extLst>
          </p:cNvPr>
          <p:cNvSpPr txBox="1"/>
          <p:nvPr/>
        </p:nvSpPr>
        <p:spPr>
          <a:xfrm>
            <a:off x="1324160" y="4234160"/>
            <a:ext cx="1000268" cy="246221"/>
          </a:xfrm>
          <a:prstGeom prst="rect">
            <a:avLst/>
          </a:prstGeom>
          <a:noFill/>
        </p:spPr>
        <p:txBody>
          <a:bodyPr wrap="square">
            <a:spAutoFit/>
          </a:bodyPr>
          <a:lstStyle/>
          <a:p>
            <a:pPr algn="r"/>
            <a:r>
              <a:rPr lang="en-US" sz="1000" noProof="0" dirty="0">
                <a:latin typeface="Arial" panose="020B0604020202020204" pitchFamily="34" charset="0"/>
              </a:rPr>
              <a:t>0.975</a:t>
            </a:r>
            <a:endParaRPr lang="en-US" sz="1000" b="0" i="0" u="none" strike="noStrike" baseline="0" noProof="0" dirty="0">
              <a:latin typeface="Arial" panose="020B0604020202020204" pitchFamily="34" charset="0"/>
            </a:endParaRPr>
          </a:p>
        </p:txBody>
      </p:sp>
      <p:sp>
        <p:nvSpPr>
          <p:cNvPr id="14" name="TextBox 13">
            <a:extLst>
              <a:ext uri="{FF2B5EF4-FFF2-40B4-BE49-F238E27FC236}">
                <a16:creationId xmlns:a16="http://schemas.microsoft.com/office/drawing/2014/main" id="{C23E1D8E-16EB-969C-3E68-4FAE0C8E025E}"/>
              </a:ext>
            </a:extLst>
          </p:cNvPr>
          <p:cNvSpPr txBox="1"/>
          <p:nvPr/>
        </p:nvSpPr>
        <p:spPr>
          <a:xfrm>
            <a:off x="1324160" y="4558010"/>
            <a:ext cx="1000268" cy="246221"/>
          </a:xfrm>
          <a:prstGeom prst="rect">
            <a:avLst/>
          </a:prstGeom>
          <a:noFill/>
        </p:spPr>
        <p:txBody>
          <a:bodyPr wrap="square">
            <a:spAutoFit/>
          </a:bodyPr>
          <a:lstStyle/>
          <a:p>
            <a:pPr algn="r"/>
            <a:r>
              <a:rPr lang="en-US" sz="1000" noProof="0" dirty="0">
                <a:latin typeface="Arial" panose="020B0604020202020204" pitchFamily="34" charset="0"/>
              </a:rPr>
              <a:t>0.970</a:t>
            </a:r>
            <a:endParaRPr lang="en-US" sz="1000" b="0" i="0" u="none" strike="noStrike" baseline="0" noProof="0" dirty="0">
              <a:latin typeface="Arial" panose="020B0604020202020204" pitchFamily="34" charset="0"/>
            </a:endParaRPr>
          </a:p>
        </p:txBody>
      </p:sp>
      <p:sp>
        <p:nvSpPr>
          <p:cNvPr id="15" name="TextBox 14">
            <a:extLst>
              <a:ext uri="{FF2B5EF4-FFF2-40B4-BE49-F238E27FC236}">
                <a16:creationId xmlns:a16="http://schemas.microsoft.com/office/drawing/2014/main" id="{3C374C29-29BD-3CFC-6B86-074A1F33B843}"/>
              </a:ext>
            </a:extLst>
          </p:cNvPr>
          <p:cNvSpPr txBox="1"/>
          <p:nvPr/>
        </p:nvSpPr>
        <p:spPr>
          <a:xfrm>
            <a:off x="2143127" y="4700885"/>
            <a:ext cx="381510" cy="246221"/>
          </a:xfrm>
          <a:prstGeom prst="rect">
            <a:avLst/>
          </a:prstGeom>
          <a:noFill/>
        </p:spPr>
        <p:txBody>
          <a:bodyPr wrap="square">
            <a:spAutoFit/>
          </a:bodyPr>
          <a:lstStyle/>
          <a:p>
            <a:pPr algn="ctr"/>
            <a:r>
              <a:rPr lang="en-US" sz="1000" noProof="0" dirty="0">
                <a:latin typeface="Arial" panose="020B0604020202020204" pitchFamily="34" charset="0"/>
              </a:rPr>
              <a:t>18</a:t>
            </a:r>
            <a:endParaRPr lang="en-US" sz="1000" b="0" i="0" u="none" strike="noStrike" baseline="0" noProof="0" dirty="0">
              <a:latin typeface="Arial" panose="020B0604020202020204" pitchFamily="34" charset="0"/>
            </a:endParaRPr>
          </a:p>
        </p:txBody>
      </p:sp>
      <p:sp>
        <p:nvSpPr>
          <p:cNvPr id="16" name="TextBox 15">
            <a:extLst>
              <a:ext uri="{FF2B5EF4-FFF2-40B4-BE49-F238E27FC236}">
                <a16:creationId xmlns:a16="http://schemas.microsoft.com/office/drawing/2014/main" id="{DB85D845-C97D-AED3-1F77-F16F5FB1FB01}"/>
              </a:ext>
            </a:extLst>
          </p:cNvPr>
          <p:cNvSpPr txBox="1"/>
          <p:nvPr/>
        </p:nvSpPr>
        <p:spPr>
          <a:xfrm>
            <a:off x="2786065" y="4700885"/>
            <a:ext cx="381510" cy="246221"/>
          </a:xfrm>
          <a:prstGeom prst="rect">
            <a:avLst/>
          </a:prstGeom>
          <a:noFill/>
        </p:spPr>
        <p:txBody>
          <a:bodyPr wrap="square">
            <a:spAutoFit/>
          </a:bodyPr>
          <a:lstStyle/>
          <a:p>
            <a:pPr algn="ctr"/>
            <a:r>
              <a:rPr lang="en-US" sz="1000" noProof="0" dirty="0">
                <a:latin typeface="Arial" panose="020B0604020202020204" pitchFamily="34" charset="0"/>
              </a:rPr>
              <a:t>20</a:t>
            </a:r>
            <a:endParaRPr lang="en-US" sz="1000" b="0" i="0" u="none" strike="noStrike" baseline="0" noProof="0" dirty="0">
              <a:latin typeface="Arial" panose="020B0604020202020204" pitchFamily="34" charset="0"/>
            </a:endParaRPr>
          </a:p>
        </p:txBody>
      </p:sp>
      <p:sp>
        <p:nvSpPr>
          <p:cNvPr id="17" name="TextBox 16">
            <a:extLst>
              <a:ext uri="{FF2B5EF4-FFF2-40B4-BE49-F238E27FC236}">
                <a16:creationId xmlns:a16="http://schemas.microsoft.com/office/drawing/2014/main" id="{9FA05638-E1D5-504F-57BF-8E0D4F5480CE}"/>
              </a:ext>
            </a:extLst>
          </p:cNvPr>
          <p:cNvSpPr txBox="1"/>
          <p:nvPr/>
        </p:nvSpPr>
        <p:spPr>
          <a:xfrm>
            <a:off x="3429001" y="4700885"/>
            <a:ext cx="381510" cy="246221"/>
          </a:xfrm>
          <a:prstGeom prst="rect">
            <a:avLst/>
          </a:prstGeom>
          <a:noFill/>
        </p:spPr>
        <p:txBody>
          <a:bodyPr wrap="square">
            <a:spAutoFit/>
          </a:bodyPr>
          <a:lstStyle/>
          <a:p>
            <a:pPr algn="ctr"/>
            <a:r>
              <a:rPr lang="en-US" sz="1000" noProof="0" dirty="0">
                <a:latin typeface="Arial" panose="020B0604020202020204" pitchFamily="34" charset="0"/>
              </a:rPr>
              <a:t>22</a:t>
            </a:r>
            <a:endParaRPr lang="en-US" sz="1000" b="0" i="0" u="none" strike="noStrike" baseline="0" noProof="0" dirty="0">
              <a:latin typeface="Arial" panose="020B0604020202020204" pitchFamily="34" charset="0"/>
            </a:endParaRPr>
          </a:p>
        </p:txBody>
      </p:sp>
      <p:sp>
        <p:nvSpPr>
          <p:cNvPr id="18" name="TextBox 17">
            <a:extLst>
              <a:ext uri="{FF2B5EF4-FFF2-40B4-BE49-F238E27FC236}">
                <a16:creationId xmlns:a16="http://schemas.microsoft.com/office/drawing/2014/main" id="{7558467A-79E8-BE45-BFFB-7A300C75B7D4}"/>
              </a:ext>
            </a:extLst>
          </p:cNvPr>
          <p:cNvSpPr txBox="1"/>
          <p:nvPr/>
        </p:nvSpPr>
        <p:spPr>
          <a:xfrm>
            <a:off x="4071939" y="4700885"/>
            <a:ext cx="381510" cy="246221"/>
          </a:xfrm>
          <a:prstGeom prst="rect">
            <a:avLst/>
          </a:prstGeom>
          <a:noFill/>
        </p:spPr>
        <p:txBody>
          <a:bodyPr wrap="square">
            <a:spAutoFit/>
          </a:bodyPr>
          <a:lstStyle/>
          <a:p>
            <a:pPr algn="ctr"/>
            <a:r>
              <a:rPr lang="en-US" sz="1000" noProof="0" dirty="0">
                <a:latin typeface="Arial" panose="020B0604020202020204" pitchFamily="34" charset="0"/>
              </a:rPr>
              <a:t>25</a:t>
            </a:r>
            <a:endParaRPr lang="en-US" sz="1000" b="0" i="0" u="none" strike="noStrike" baseline="0" noProof="0" dirty="0">
              <a:latin typeface="Arial" panose="020B0604020202020204" pitchFamily="34" charset="0"/>
            </a:endParaRPr>
          </a:p>
        </p:txBody>
      </p:sp>
      <p:sp>
        <p:nvSpPr>
          <p:cNvPr id="19" name="TextBox 18">
            <a:extLst>
              <a:ext uri="{FF2B5EF4-FFF2-40B4-BE49-F238E27FC236}">
                <a16:creationId xmlns:a16="http://schemas.microsoft.com/office/drawing/2014/main" id="{1725C1FC-B3C8-CBD1-1BFE-6C011F664B81}"/>
              </a:ext>
            </a:extLst>
          </p:cNvPr>
          <p:cNvSpPr txBox="1"/>
          <p:nvPr/>
        </p:nvSpPr>
        <p:spPr>
          <a:xfrm>
            <a:off x="4710114" y="4700885"/>
            <a:ext cx="381510" cy="246221"/>
          </a:xfrm>
          <a:prstGeom prst="rect">
            <a:avLst/>
          </a:prstGeom>
          <a:noFill/>
        </p:spPr>
        <p:txBody>
          <a:bodyPr wrap="square">
            <a:spAutoFit/>
          </a:bodyPr>
          <a:lstStyle/>
          <a:p>
            <a:pPr algn="ctr"/>
            <a:r>
              <a:rPr lang="en-US" sz="1000" noProof="0" dirty="0">
                <a:latin typeface="Arial" panose="020B0604020202020204" pitchFamily="34" charset="0"/>
              </a:rPr>
              <a:t>26</a:t>
            </a:r>
            <a:endParaRPr lang="en-US" sz="1000" b="0" i="0" u="none" strike="noStrike" baseline="0" noProof="0" dirty="0">
              <a:latin typeface="Arial" panose="020B0604020202020204" pitchFamily="34" charset="0"/>
            </a:endParaRPr>
          </a:p>
        </p:txBody>
      </p:sp>
      <p:sp>
        <p:nvSpPr>
          <p:cNvPr id="20" name="TextBox 19">
            <a:extLst>
              <a:ext uri="{FF2B5EF4-FFF2-40B4-BE49-F238E27FC236}">
                <a16:creationId xmlns:a16="http://schemas.microsoft.com/office/drawing/2014/main" id="{40A8EC9E-44A8-3670-8CD3-C05023930DEF}"/>
              </a:ext>
            </a:extLst>
          </p:cNvPr>
          <p:cNvSpPr txBox="1"/>
          <p:nvPr/>
        </p:nvSpPr>
        <p:spPr>
          <a:xfrm>
            <a:off x="5353052" y="4700885"/>
            <a:ext cx="381510" cy="246221"/>
          </a:xfrm>
          <a:prstGeom prst="rect">
            <a:avLst/>
          </a:prstGeom>
          <a:noFill/>
        </p:spPr>
        <p:txBody>
          <a:bodyPr wrap="square">
            <a:spAutoFit/>
          </a:bodyPr>
          <a:lstStyle/>
          <a:p>
            <a:pPr algn="ctr"/>
            <a:r>
              <a:rPr lang="en-US" sz="1000" noProof="0" dirty="0">
                <a:latin typeface="Arial" panose="020B0604020202020204" pitchFamily="34" charset="0"/>
              </a:rPr>
              <a:t>28</a:t>
            </a:r>
            <a:endParaRPr lang="en-US" sz="1000" b="0" i="0" u="none" strike="noStrike" baseline="0" noProof="0" dirty="0">
              <a:latin typeface="Arial" panose="020B0604020202020204" pitchFamily="34" charset="0"/>
            </a:endParaRPr>
          </a:p>
        </p:txBody>
      </p:sp>
      <p:sp>
        <p:nvSpPr>
          <p:cNvPr id="21" name="TextBox 20">
            <a:extLst>
              <a:ext uri="{FF2B5EF4-FFF2-40B4-BE49-F238E27FC236}">
                <a16:creationId xmlns:a16="http://schemas.microsoft.com/office/drawing/2014/main" id="{F106C86A-0B36-BF4F-999A-822DCBF064E6}"/>
              </a:ext>
            </a:extLst>
          </p:cNvPr>
          <p:cNvSpPr txBox="1"/>
          <p:nvPr/>
        </p:nvSpPr>
        <p:spPr>
          <a:xfrm>
            <a:off x="5976939" y="4700885"/>
            <a:ext cx="381510" cy="246221"/>
          </a:xfrm>
          <a:prstGeom prst="rect">
            <a:avLst/>
          </a:prstGeom>
          <a:noFill/>
        </p:spPr>
        <p:txBody>
          <a:bodyPr wrap="square">
            <a:spAutoFit/>
          </a:bodyPr>
          <a:lstStyle/>
          <a:p>
            <a:pPr algn="ctr"/>
            <a:r>
              <a:rPr lang="en-US" sz="1000" noProof="0" dirty="0">
                <a:latin typeface="Arial" panose="020B0604020202020204" pitchFamily="34" charset="0"/>
              </a:rPr>
              <a:t>30</a:t>
            </a:r>
            <a:endParaRPr lang="en-US" sz="1000" b="0" i="0" u="none" strike="noStrike" baseline="0" noProof="0" dirty="0">
              <a:latin typeface="Arial" panose="020B0604020202020204" pitchFamily="34" charset="0"/>
            </a:endParaRPr>
          </a:p>
        </p:txBody>
      </p:sp>
      <p:sp>
        <p:nvSpPr>
          <p:cNvPr id="22" name="TextBox 21">
            <a:extLst>
              <a:ext uri="{FF2B5EF4-FFF2-40B4-BE49-F238E27FC236}">
                <a16:creationId xmlns:a16="http://schemas.microsoft.com/office/drawing/2014/main" id="{9389A327-9855-BCA8-CDEE-1B301D026391}"/>
              </a:ext>
            </a:extLst>
          </p:cNvPr>
          <p:cNvSpPr txBox="1"/>
          <p:nvPr/>
        </p:nvSpPr>
        <p:spPr>
          <a:xfrm>
            <a:off x="3533776" y="4858048"/>
            <a:ext cx="1457836" cy="246221"/>
          </a:xfrm>
          <a:prstGeom prst="rect">
            <a:avLst/>
          </a:prstGeom>
          <a:noFill/>
        </p:spPr>
        <p:txBody>
          <a:bodyPr wrap="square">
            <a:spAutoFit/>
          </a:bodyPr>
          <a:lstStyle/>
          <a:p>
            <a:pPr algn="ctr"/>
            <a:r>
              <a:rPr lang="en-US" sz="1000" b="1" noProof="0" dirty="0">
                <a:latin typeface="Arial" panose="020B0604020202020204" pitchFamily="34" charset="0"/>
              </a:rPr>
              <a:t>Age (years)</a:t>
            </a:r>
            <a:endParaRPr lang="en-US" sz="1000" b="1" i="0" u="none" strike="noStrike" baseline="0" noProof="0" dirty="0">
              <a:latin typeface="Arial" panose="020B0604020202020204" pitchFamily="34" charset="0"/>
            </a:endParaRPr>
          </a:p>
        </p:txBody>
      </p:sp>
      <p:sp>
        <p:nvSpPr>
          <p:cNvPr id="28" name="TextBox 27">
            <a:extLst>
              <a:ext uri="{FF2B5EF4-FFF2-40B4-BE49-F238E27FC236}">
                <a16:creationId xmlns:a16="http://schemas.microsoft.com/office/drawing/2014/main" id="{8DF3AEA4-C45C-4C1F-BCC3-B55498E06D71}"/>
              </a:ext>
            </a:extLst>
          </p:cNvPr>
          <p:cNvSpPr txBox="1"/>
          <p:nvPr/>
        </p:nvSpPr>
        <p:spPr>
          <a:xfrm>
            <a:off x="533400" y="4948535"/>
            <a:ext cx="6296537" cy="461665"/>
          </a:xfrm>
          <a:prstGeom prst="rect">
            <a:avLst/>
          </a:prstGeom>
          <a:noFill/>
        </p:spPr>
        <p:txBody>
          <a:bodyPr wrap="square">
            <a:spAutoFit/>
          </a:bodyPr>
          <a:lstStyle/>
          <a:p>
            <a:pPr>
              <a:tabLst>
                <a:tab pos="1704975" algn="ctr"/>
                <a:tab pos="2352675" algn="ctr"/>
                <a:tab pos="2990850" algn="ctr"/>
                <a:tab pos="3638550" algn="ctr"/>
                <a:tab pos="4271963" algn="ctr"/>
                <a:tab pos="4914900" algn="ctr"/>
                <a:tab pos="5543550" algn="ctr"/>
              </a:tabLst>
            </a:pPr>
            <a:r>
              <a:rPr lang="en-US" sz="800" b="1" noProof="0" dirty="0">
                <a:latin typeface="Arial" panose="020B0604020202020204" pitchFamily="34" charset="0"/>
              </a:rPr>
              <a:t>Number at risk</a:t>
            </a:r>
          </a:p>
          <a:p>
            <a:pPr>
              <a:tabLst>
                <a:tab pos="1704975" algn="ctr"/>
                <a:tab pos="2352675" algn="ctr"/>
                <a:tab pos="2990850" algn="ctr"/>
                <a:tab pos="3638550" algn="ctr"/>
                <a:tab pos="4271963" algn="ctr"/>
                <a:tab pos="4914900" algn="ctr"/>
                <a:tab pos="5543550" algn="ctr"/>
              </a:tabLst>
            </a:pPr>
            <a:r>
              <a:rPr lang="en-US" sz="800" noProof="0" dirty="0">
                <a:latin typeface="Arial" panose="020B0604020202020204" pitchFamily="34" charset="0"/>
              </a:rPr>
              <a:t>Childhood obesity cohort	</a:t>
            </a:r>
            <a:r>
              <a:rPr lang="en-US" sz="800" spc="-20" noProof="0" dirty="0">
                <a:latin typeface="Arial" panose="020B0604020202020204" pitchFamily="34" charset="0"/>
              </a:rPr>
              <a:t>7049 (100%)	 4861 (69%)	 3213 (46%)	 2077 (29%)	1286 (18%)	754 (11%)	427 (6%)</a:t>
            </a:r>
          </a:p>
          <a:p>
            <a:pPr>
              <a:tabLst>
                <a:tab pos="1704975" algn="ctr"/>
                <a:tab pos="2352675" algn="ctr"/>
                <a:tab pos="2990850" algn="ctr"/>
                <a:tab pos="3638550" algn="ctr"/>
                <a:tab pos="4271963" algn="ctr"/>
                <a:tab pos="4914900" algn="ctr"/>
                <a:tab pos="5543550" algn="ctr"/>
              </a:tabLst>
            </a:pPr>
            <a:r>
              <a:rPr lang="en-US" sz="800" noProof="0" dirty="0">
                <a:latin typeface="Arial" panose="020B0604020202020204" pitchFamily="34" charset="0"/>
              </a:rPr>
              <a:t>Comparison group	</a:t>
            </a:r>
            <a:r>
              <a:rPr lang="en-US" sz="800" spc="-20" noProof="0" dirty="0">
                <a:latin typeface="Arial" panose="020B0604020202020204" pitchFamily="34" charset="0"/>
              </a:rPr>
              <a:t>34,310 (100%)	 23,562 (69%)	 15,554 (45%)	 10,075 (29%)	 6201 (18%)	3647 (11%)	2066 (6%)</a:t>
            </a:r>
            <a:endParaRPr lang="en-US" sz="800" i="0" u="none" strike="noStrike" spc="-20" noProof="0" dirty="0">
              <a:latin typeface="Arial" panose="020B0604020202020204" pitchFamily="34" charset="0"/>
            </a:endParaRPr>
          </a:p>
        </p:txBody>
      </p:sp>
      <p:sp>
        <p:nvSpPr>
          <p:cNvPr id="29" name="TextBox 28">
            <a:extLst>
              <a:ext uri="{FF2B5EF4-FFF2-40B4-BE49-F238E27FC236}">
                <a16:creationId xmlns:a16="http://schemas.microsoft.com/office/drawing/2014/main" id="{ED17AA26-5EAF-DFD1-7ED8-C42BAF3A6A34}"/>
              </a:ext>
            </a:extLst>
          </p:cNvPr>
          <p:cNvSpPr txBox="1"/>
          <p:nvPr/>
        </p:nvSpPr>
        <p:spPr>
          <a:xfrm rot="16200000">
            <a:off x="751717" y="3559579"/>
            <a:ext cx="1916562" cy="246221"/>
          </a:xfrm>
          <a:prstGeom prst="rect">
            <a:avLst/>
          </a:prstGeom>
          <a:noFill/>
        </p:spPr>
        <p:txBody>
          <a:bodyPr wrap="square">
            <a:spAutoFit/>
          </a:bodyPr>
          <a:lstStyle/>
          <a:p>
            <a:pPr algn="ctr"/>
            <a:r>
              <a:rPr lang="en-US" sz="1000" b="1" noProof="0" dirty="0">
                <a:latin typeface="Arial" panose="020B0604020202020204" pitchFamily="34" charset="0"/>
              </a:rPr>
              <a:t>Survival probability</a:t>
            </a:r>
            <a:endParaRPr lang="en-US" sz="1000" b="1" i="0" u="none" strike="noStrike" baseline="0" noProof="0" dirty="0">
              <a:latin typeface="Arial" panose="020B0604020202020204" pitchFamily="34" charset="0"/>
            </a:endParaRPr>
          </a:p>
        </p:txBody>
      </p:sp>
      <p:sp>
        <p:nvSpPr>
          <p:cNvPr id="30" name="TextBox 29">
            <a:extLst>
              <a:ext uri="{FF2B5EF4-FFF2-40B4-BE49-F238E27FC236}">
                <a16:creationId xmlns:a16="http://schemas.microsoft.com/office/drawing/2014/main" id="{BF9E0EB5-024D-D3F0-0870-1AC74A92C284}"/>
              </a:ext>
            </a:extLst>
          </p:cNvPr>
          <p:cNvSpPr txBox="1"/>
          <p:nvPr/>
        </p:nvSpPr>
        <p:spPr>
          <a:xfrm>
            <a:off x="2745848" y="4277022"/>
            <a:ext cx="1233226" cy="246221"/>
          </a:xfrm>
          <a:prstGeom prst="rect">
            <a:avLst/>
          </a:prstGeom>
          <a:noFill/>
        </p:spPr>
        <p:txBody>
          <a:bodyPr wrap="square">
            <a:spAutoFit/>
          </a:bodyPr>
          <a:lstStyle/>
          <a:p>
            <a:r>
              <a:rPr lang="en-US" sz="1000" noProof="0" dirty="0">
                <a:latin typeface="Arial" panose="020B0604020202020204" pitchFamily="34" charset="0"/>
              </a:rPr>
              <a:t>Comparison group</a:t>
            </a:r>
            <a:endParaRPr lang="en-US" sz="1000" b="0" i="0" u="none" strike="noStrike" baseline="0" noProof="0" dirty="0">
              <a:latin typeface="Arial" panose="020B0604020202020204" pitchFamily="34" charset="0"/>
            </a:endParaRPr>
          </a:p>
        </p:txBody>
      </p:sp>
      <p:sp>
        <p:nvSpPr>
          <p:cNvPr id="31" name="TextBox 30">
            <a:extLst>
              <a:ext uri="{FF2B5EF4-FFF2-40B4-BE49-F238E27FC236}">
                <a16:creationId xmlns:a16="http://schemas.microsoft.com/office/drawing/2014/main" id="{8A814117-DDE8-738B-A1B9-9D199034A934}"/>
              </a:ext>
            </a:extLst>
          </p:cNvPr>
          <p:cNvSpPr txBox="1"/>
          <p:nvPr/>
        </p:nvSpPr>
        <p:spPr>
          <a:xfrm>
            <a:off x="4403198" y="4277022"/>
            <a:ext cx="1581660" cy="246221"/>
          </a:xfrm>
          <a:prstGeom prst="rect">
            <a:avLst/>
          </a:prstGeom>
          <a:noFill/>
        </p:spPr>
        <p:txBody>
          <a:bodyPr wrap="square">
            <a:spAutoFit/>
          </a:bodyPr>
          <a:lstStyle/>
          <a:p>
            <a:r>
              <a:rPr lang="en-US" sz="1000" noProof="0" dirty="0">
                <a:latin typeface="Arial" panose="020B0604020202020204" pitchFamily="34" charset="0"/>
              </a:rPr>
              <a:t>Childhood obesity cohort</a:t>
            </a:r>
            <a:endParaRPr lang="en-US" sz="1000" b="0" i="0" u="none" strike="noStrike" baseline="0" noProof="0" dirty="0">
              <a:latin typeface="Arial" panose="020B0604020202020204" pitchFamily="34" charset="0"/>
            </a:endParaRPr>
          </a:p>
        </p:txBody>
      </p:sp>
      <p:cxnSp>
        <p:nvCxnSpPr>
          <p:cNvPr id="33" name="Straight Connector 32">
            <a:extLst>
              <a:ext uri="{FF2B5EF4-FFF2-40B4-BE49-F238E27FC236}">
                <a16:creationId xmlns:a16="http://schemas.microsoft.com/office/drawing/2014/main" id="{3446CEEF-D168-85AA-66B5-3A850D0B3D97}"/>
              </a:ext>
            </a:extLst>
          </p:cNvPr>
          <p:cNvCxnSpPr/>
          <p:nvPr/>
        </p:nvCxnSpPr>
        <p:spPr>
          <a:xfrm>
            <a:off x="2530457" y="4404024"/>
            <a:ext cx="2428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582179-71F0-797D-F44C-3BA96134F300}"/>
              </a:ext>
            </a:extLst>
          </p:cNvPr>
          <p:cNvCxnSpPr/>
          <p:nvPr/>
        </p:nvCxnSpPr>
        <p:spPr>
          <a:xfrm>
            <a:off x="4208444" y="4400849"/>
            <a:ext cx="2428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E1D0D87A-AC07-17EB-C7E8-7708127A7D8D}"/>
              </a:ext>
            </a:extLst>
          </p:cNvPr>
          <p:cNvSpPr/>
          <p:nvPr/>
        </p:nvSpPr>
        <p:spPr>
          <a:xfrm>
            <a:off x="2353934" y="2668147"/>
            <a:ext cx="3832775" cy="1986470"/>
          </a:xfrm>
          <a:custGeom>
            <a:avLst/>
            <a:gdLst>
              <a:gd name="connsiteX0" fmla="*/ 0 w 3832775"/>
              <a:gd name="connsiteY0" fmla="*/ 0 h 1986470"/>
              <a:gd name="connsiteX1" fmla="*/ 0 w 3832775"/>
              <a:gd name="connsiteY1" fmla="*/ 1986471 h 1986470"/>
              <a:gd name="connsiteX2" fmla="*/ 3832776 w 3832775"/>
              <a:gd name="connsiteY2" fmla="*/ 1986471 h 1986470"/>
            </a:gdLst>
            <a:ahLst/>
            <a:cxnLst>
              <a:cxn ang="0">
                <a:pos x="connsiteX0" y="connsiteY0"/>
              </a:cxn>
              <a:cxn ang="0">
                <a:pos x="connsiteX1" y="connsiteY1"/>
              </a:cxn>
              <a:cxn ang="0">
                <a:pos x="connsiteX2" y="connsiteY2"/>
              </a:cxn>
            </a:cxnLst>
            <a:rect l="l" t="t" r="r" b="b"/>
            <a:pathLst>
              <a:path w="3832775" h="1986470">
                <a:moveTo>
                  <a:pt x="0" y="0"/>
                </a:moveTo>
                <a:lnTo>
                  <a:pt x="0" y="1986471"/>
                </a:lnTo>
                <a:lnTo>
                  <a:pt x="3832776" y="1986471"/>
                </a:lnTo>
              </a:path>
            </a:pathLst>
          </a:custGeom>
          <a:noFill/>
          <a:ln w="12703"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44" name="Rectangle: Rounded Corners 43">
            <a:extLst>
              <a:ext uri="{FF2B5EF4-FFF2-40B4-BE49-F238E27FC236}">
                <a16:creationId xmlns:a16="http://schemas.microsoft.com/office/drawing/2014/main" id="{BC9DA7EF-C340-32A2-1E5B-5B34DF53AF90}"/>
              </a:ext>
            </a:extLst>
          </p:cNvPr>
          <p:cNvSpPr/>
          <p:nvPr/>
        </p:nvSpPr>
        <p:spPr>
          <a:xfrm>
            <a:off x="1930400" y="2026245"/>
            <a:ext cx="8331200" cy="3811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latin typeface="Arial" panose="020B0604020202020204" pitchFamily="34" charset="0"/>
                <a:cs typeface="Arial" panose="020B0604020202020204" pitchFamily="34" charset="0"/>
              </a:rPr>
              <a:t>Premature all-cause mortality (before 30 years old)</a:t>
            </a:r>
            <a:r>
              <a:rPr lang="en-US" sz="1600" dirty="0">
                <a:latin typeface="Arial" panose="020B0604020202020204" pitchFamily="34" charset="0"/>
                <a:cs typeface="Arial" panose="020B0604020202020204" pitchFamily="34" charset="0"/>
              </a:rPr>
              <a:t>*</a:t>
            </a:r>
            <a:endParaRPr lang="en-US" sz="1600" baseline="30000" noProof="0" dirty="0">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72CFACCA-84E2-F1B4-BAF5-94FCFAADEC61}"/>
              </a:ext>
            </a:extLst>
          </p:cNvPr>
          <p:cNvSpPr/>
          <p:nvPr/>
        </p:nvSpPr>
        <p:spPr>
          <a:xfrm>
            <a:off x="6938681" y="2497916"/>
            <a:ext cx="4439693" cy="2873604"/>
          </a:xfrm>
          <a:prstGeom prst="roundRect">
            <a:avLst>
              <a:gd name="adj" fmla="val 3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46" name="TextBox 45">
            <a:extLst>
              <a:ext uri="{FF2B5EF4-FFF2-40B4-BE49-F238E27FC236}">
                <a16:creationId xmlns:a16="http://schemas.microsoft.com/office/drawing/2014/main" id="{0794B055-3086-7B37-8F51-028F693C593E}"/>
              </a:ext>
            </a:extLst>
          </p:cNvPr>
          <p:cNvSpPr txBox="1"/>
          <p:nvPr/>
        </p:nvSpPr>
        <p:spPr>
          <a:xfrm>
            <a:off x="6991847" y="3883010"/>
            <a:ext cx="4333360" cy="1323439"/>
          </a:xfrm>
          <a:prstGeom prst="rect">
            <a:avLst/>
          </a:prstGeom>
          <a:noFill/>
        </p:spPr>
        <p:txBody>
          <a:bodyPr wrap="square">
            <a:spAutoFit/>
          </a:bodyPr>
          <a:lstStyle/>
          <a:p>
            <a:pPr algn="ctr"/>
            <a:r>
              <a:rPr lang="en-US" sz="1600" i="1" noProof="0" dirty="0">
                <a:latin typeface="Arial" panose="020B0604020202020204" pitchFamily="34" charset="0"/>
                <a:cs typeface="Arial" panose="020B0604020202020204" pitchFamily="34" charset="0"/>
              </a:rPr>
              <a:t>Young adults in a childhood obesity cohort had a </a:t>
            </a:r>
            <a:r>
              <a:rPr lang="en-US" sz="1600" b="1" i="1" noProof="0" dirty="0">
                <a:latin typeface="Arial" panose="020B0604020202020204" pitchFamily="34" charset="0"/>
                <a:cs typeface="Arial" panose="020B0604020202020204" pitchFamily="34" charset="0"/>
              </a:rPr>
              <a:t>3×</a:t>
            </a:r>
            <a:r>
              <a:rPr lang="en-US" sz="1600" i="1" noProof="0" dirty="0">
                <a:latin typeface="Arial" panose="020B0604020202020204" pitchFamily="34" charset="0"/>
                <a:cs typeface="Arial" panose="020B0604020202020204" pitchFamily="34" charset="0"/>
              </a:rPr>
              <a:t> </a:t>
            </a:r>
            <a:r>
              <a:rPr lang="en-US" sz="1600" b="1" i="1" noProof="0" dirty="0">
                <a:latin typeface="Arial" panose="020B0604020202020204" pitchFamily="34" charset="0"/>
                <a:cs typeface="Arial" panose="020B0604020202020204" pitchFamily="34" charset="0"/>
              </a:rPr>
              <a:t>greater risk</a:t>
            </a:r>
            <a:r>
              <a:rPr lang="en-US" sz="1600" i="1" noProof="0" dirty="0">
                <a:latin typeface="Arial" panose="020B0604020202020204" pitchFamily="34" charset="0"/>
                <a:cs typeface="Arial" panose="020B0604020202020204" pitchFamily="34" charset="0"/>
              </a:rPr>
              <a:t> of all-cause mortality than age/gender-matched control subjects </a:t>
            </a:r>
            <a:br>
              <a:rPr lang="en-US" sz="1600" i="1" noProof="0" dirty="0">
                <a:latin typeface="Arial" panose="020B0604020202020204" pitchFamily="34" charset="0"/>
                <a:cs typeface="Arial" panose="020B0604020202020204" pitchFamily="34" charset="0"/>
              </a:rPr>
            </a:br>
            <a:r>
              <a:rPr lang="en-US" sz="1600" i="1" noProof="0" dirty="0">
                <a:latin typeface="Arial" panose="020B0604020202020204" pitchFamily="34" charset="0"/>
                <a:cs typeface="Arial" panose="020B0604020202020204" pitchFamily="34" charset="0"/>
              </a:rPr>
              <a:t>(crude RR 2.92 [95% CI 1.97, 4.35]; </a:t>
            </a:r>
            <a:br>
              <a:rPr lang="en-US" sz="1600" i="1" noProof="0" dirty="0">
                <a:latin typeface="Arial" panose="020B0604020202020204" pitchFamily="34" charset="0"/>
                <a:cs typeface="Arial" panose="020B0604020202020204" pitchFamily="34" charset="0"/>
              </a:rPr>
            </a:br>
            <a:r>
              <a:rPr lang="en-US" sz="1600" i="1" noProof="0" dirty="0">
                <a:latin typeface="Arial" panose="020B0604020202020204" pitchFamily="34" charset="0"/>
                <a:cs typeface="Arial" panose="020B0604020202020204" pitchFamily="34" charset="0"/>
              </a:rPr>
              <a:t>P &lt;0.001)</a:t>
            </a:r>
            <a:endParaRPr lang="en-US" sz="1600" i="1" noProof="0" dirty="0">
              <a:latin typeface="Arial" panose="020B0604020202020204" pitchFamily="34" charset="0"/>
            </a:endParaRPr>
          </a:p>
        </p:txBody>
      </p:sp>
      <p:sp>
        <p:nvSpPr>
          <p:cNvPr id="47" name="Oval 46">
            <a:extLst>
              <a:ext uri="{FF2B5EF4-FFF2-40B4-BE49-F238E27FC236}">
                <a16:creationId xmlns:a16="http://schemas.microsoft.com/office/drawing/2014/main" id="{3A6EE64D-E25C-3D9C-9942-13AC83036479}"/>
              </a:ext>
            </a:extLst>
          </p:cNvPr>
          <p:cNvSpPr/>
          <p:nvPr/>
        </p:nvSpPr>
        <p:spPr>
          <a:xfrm>
            <a:off x="8570664" y="2616959"/>
            <a:ext cx="1175726" cy="11757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48" name="Graphic 47">
            <a:extLst>
              <a:ext uri="{FF2B5EF4-FFF2-40B4-BE49-F238E27FC236}">
                <a16:creationId xmlns:a16="http://schemas.microsoft.com/office/drawing/2014/main" id="{84269AF2-C139-6C76-B57A-B5C0315D6DBF}"/>
              </a:ext>
            </a:extLst>
          </p:cNvPr>
          <p:cNvPicPr>
            <a:picLocks noChangeAspect="1"/>
          </p:cNvPicPr>
          <p:nvPr/>
        </p:nvPicPr>
        <p:blipFill>
          <a:blip>
            <a:extLst>
              <a:ext uri="{96DAC541-7B7A-43D3-8B79-37D633B846F1}">
                <asvg:svgBlip xmlns:asvg="http://schemas.microsoft.com/office/drawing/2016/SVG/main" r:embed="rId3"/>
              </a:ext>
            </a:extLst>
          </a:blip>
          <a:srcRect l="13" r="13"/>
          <a:stretch/>
        </p:blipFill>
        <p:spPr>
          <a:xfrm>
            <a:off x="8714557" y="2788632"/>
            <a:ext cx="887941" cy="888172"/>
          </a:xfrm>
          <a:prstGeom prst="rect">
            <a:avLst/>
          </a:prstGeom>
        </p:spPr>
      </p:pic>
    </p:spTree>
    <p:extLst>
      <p:ext uri="{BB962C8B-B14F-4D97-AF65-F5344CB8AC3E}">
        <p14:creationId xmlns:p14="http://schemas.microsoft.com/office/powerpoint/2010/main" val="114732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2EB34-1CE6-5D7C-9609-717F69244E9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A1E031C-28EB-86C2-C3FD-D51139B9D446}"/>
              </a:ext>
            </a:extLst>
          </p:cNvPr>
          <p:cNvSpPr>
            <a:spLocks noGrp="1"/>
          </p:cNvSpPr>
          <p:nvPr>
            <p:ph type="body" sz="quarter" idx="10"/>
          </p:nvPr>
        </p:nvSpPr>
        <p:spPr>
          <a:xfrm>
            <a:off x="553980" y="1910218"/>
            <a:ext cx="8271968" cy="1814512"/>
          </a:xfrm>
        </p:spPr>
        <p:txBody>
          <a:bodyPr/>
          <a:lstStyle/>
          <a:p>
            <a:r>
              <a:rPr lang="en-US" noProof="0" dirty="0">
                <a:cs typeface="Arial" panose="020B0604020202020204" pitchFamily="34" charset="0"/>
              </a:rPr>
              <a:t>Sex-specific considerations of obesity-related complications and comorbidities </a:t>
            </a:r>
          </a:p>
        </p:txBody>
      </p:sp>
      <p:sp>
        <p:nvSpPr>
          <p:cNvPr id="11" name="Text Placeholder 10">
            <a:extLst>
              <a:ext uri="{FF2B5EF4-FFF2-40B4-BE49-F238E27FC236}">
                <a16:creationId xmlns:a16="http://schemas.microsoft.com/office/drawing/2014/main" id="{04A7926B-FE2E-E406-511E-C6087B648FEC}"/>
              </a:ext>
            </a:extLst>
          </p:cNvPr>
          <p:cNvSpPr>
            <a:spLocks noGrp="1"/>
          </p:cNvSpPr>
          <p:nvPr>
            <p:ph type="body" sz="quarter" idx="11"/>
          </p:nvPr>
        </p:nvSpPr>
        <p:spPr/>
        <p:txBody>
          <a:bodyPr/>
          <a:lstStyle/>
          <a:p>
            <a:endParaRPr lang="en-US" noProof="0" dirty="0"/>
          </a:p>
        </p:txBody>
      </p:sp>
    </p:spTree>
    <p:extLst>
      <p:ext uri="{BB962C8B-B14F-4D97-AF65-F5344CB8AC3E}">
        <p14:creationId xmlns:p14="http://schemas.microsoft.com/office/powerpoint/2010/main" val="347160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F3B9-9053-8F07-5009-EF04C99D81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F8B8D92-BD26-850C-84FE-83665D872D74}"/>
              </a:ext>
            </a:extLst>
          </p:cNvPr>
          <p:cNvSpPr/>
          <p:nvPr/>
        </p:nvSpPr>
        <p:spPr>
          <a:xfrm>
            <a:off x="0" y="2133600"/>
            <a:ext cx="12192000" cy="361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48BD0EF0-5784-A555-F379-4A0B0649F86D}"/>
              </a:ext>
            </a:extLst>
          </p:cNvPr>
          <p:cNvSpPr>
            <a:spLocks noGrp="1"/>
          </p:cNvSpPr>
          <p:nvPr>
            <p:ph type="title"/>
          </p:nvPr>
        </p:nvSpPr>
        <p:spPr/>
        <p:txBody>
          <a:bodyPr/>
          <a:lstStyle/>
          <a:p>
            <a:r>
              <a:rPr lang="en-US" noProof="0" dirty="0"/>
              <a:t>Sex-specific cancers </a:t>
            </a:r>
          </a:p>
        </p:txBody>
      </p:sp>
      <p:sp>
        <p:nvSpPr>
          <p:cNvPr id="4" name="Text Placeholder 3">
            <a:extLst>
              <a:ext uri="{FF2B5EF4-FFF2-40B4-BE49-F238E27FC236}">
                <a16:creationId xmlns:a16="http://schemas.microsoft.com/office/drawing/2014/main" id="{F95A5DBD-B319-A5B2-E21F-4A6B0BC1CEEB}"/>
              </a:ext>
            </a:extLst>
          </p:cNvPr>
          <p:cNvSpPr>
            <a:spLocks noGrp="1"/>
          </p:cNvSpPr>
          <p:nvPr>
            <p:ph type="body" sz="quarter" idx="13"/>
          </p:nvPr>
        </p:nvSpPr>
        <p:spPr/>
        <p:txBody>
          <a:bodyPr/>
          <a:lstStyle/>
          <a:p>
            <a:pPr>
              <a:spcAft>
                <a:spcPts val="300"/>
              </a:spcAft>
            </a:pPr>
            <a:r>
              <a:rPr lang="en-US" noProof="0" dirty="0">
                <a:solidFill>
                  <a:schemeClr val="tx1"/>
                </a:solidFill>
              </a:rPr>
              <a:t>IGF, insulin-like growth factor. </a:t>
            </a:r>
          </a:p>
          <a:p>
            <a:pPr>
              <a:spcAft>
                <a:spcPts val="300"/>
              </a:spcAft>
            </a:pPr>
            <a:r>
              <a:rPr lang="en-US" noProof="0" dirty="0"/>
              <a:t>Argyrakopoulou G et al. Curr Obes Rep</a:t>
            </a:r>
            <a:r>
              <a:rPr lang="en-US" i="1" noProof="0" dirty="0"/>
              <a:t> </a:t>
            </a:r>
            <a:r>
              <a:rPr lang="en-US" noProof="0" dirty="0"/>
              <a:t>2021;10:100–115.</a:t>
            </a:r>
          </a:p>
        </p:txBody>
      </p:sp>
      <p:sp>
        <p:nvSpPr>
          <p:cNvPr id="5" name="Slide Number Placeholder 4">
            <a:extLst>
              <a:ext uri="{FF2B5EF4-FFF2-40B4-BE49-F238E27FC236}">
                <a16:creationId xmlns:a16="http://schemas.microsoft.com/office/drawing/2014/main" id="{00E18FAB-7864-72CB-EB9B-4FDFCC164CEC}"/>
              </a:ext>
            </a:extLst>
          </p:cNvPr>
          <p:cNvSpPr>
            <a:spLocks noGrp="1"/>
          </p:cNvSpPr>
          <p:nvPr>
            <p:ph type="sldNum" sz="quarter" idx="4"/>
          </p:nvPr>
        </p:nvSpPr>
        <p:spPr/>
        <p:txBody>
          <a:bodyPr/>
          <a:lstStyle/>
          <a:p>
            <a:fld id="{65CBDCE2-1F41-4B5E-8CD0-06DFFB2F8EFA}" type="slidenum">
              <a:rPr lang="en-US" noProof="0" smtClean="0"/>
              <a:pPr/>
              <a:t>22</a:t>
            </a:fld>
            <a:endParaRPr lang="en-US" noProof="0" dirty="0"/>
          </a:p>
        </p:txBody>
      </p:sp>
      <p:sp>
        <p:nvSpPr>
          <p:cNvPr id="55" name="TextBox 54">
            <a:extLst>
              <a:ext uri="{FF2B5EF4-FFF2-40B4-BE49-F238E27FC236}">
                <a16:creationId xmlns:a16="http://schemas.microsoft.com/office/drawing/2014/main" id="{54EAFB53-59CA-0360-EF25-93BBCFF53BCD}"/>
              </a:ext>
            </a:extLst>
          </p:cNvPr>
          <p:cNvSpPr txBox="1"/>
          <p:nvPr/>
        </p:nvSpPr>
        <p:spPr>
          <a:xfrm>
            <a:off x="536240" y="1752600"/>
            <a:ext cx="11046160" cy="914400"/>
          </a:xfrm>
          <a:prstGeom prst="roundRect">
            <a:avLst>
              <a:gd name="adj" fmla="val 50000"/>
            </a:avLst>
          </a:prstGeom>
          <a:solidFill>
            <a:schemeClr val="accent1"/>
          </a:solidFill>
        </p:spPr>
        <p:txBody>
          <a:bodyPr wrap="square" tIns="0" bIns="0" anchor="ctr">
            <a:noAutofit/>
          </a:bodyPr>
          <a:lstStyle/>
          <a:p>
            <a:pPr algn="ctr">
              <a:tabLst>
                <a:tab pos="6057900" algn="l"/>
              </a:tabLst>
            </a:pPr>
            <a:r>
              <a:rPr lang="en-US" sz="1800" b="1" i="0" u="none" strike="noStrike" kern="1200" baseline="0" noProof="0" dirty="0">
                <a:solidFill>
                  <a:schemeClr val="bg1"/>
                </a:solidFill>
                <a:latin typeface="Arial" panose="020B0604020202020204" pitchFamily="34" charset="0"/>
                <a:ea typeface="+mn-ea"/>
                <a:cs typeface="+mn-cs"/>
              </a:rPr>
              <a:t>Mechanisms underlying obesity and cancer include modulation of circulating adipokines, </a:t>
            </a:r>
            <a:br>
              <a:rPr lang="en-US" sz="1800" b="1" i="0" u="none" strike="noStrike" kern="1200" baseline="0" noProof="0" dirty="0">
                <a:solidFill>
                  <a:schemeClr val="bg1"/>
                </a:solidFill>
                <a:latin typeface="Arial" panose="020B0604020202020204" pitchFamily="34" charset="0"/>
                <a:ea typeface="+mn-ea"/>
                <a:cs typeface="+mn-cs"/>
              </a:rPr>
            </a:br>
            <a:r>
              <a:rPr lang="en-US" sz="1800" b="1" i="0" u="none" strike="noStrike" kern="1200" baseline="0" noProof="0" dirty="0">
                <a:solidFill>
                  <a:schemeClr val="bg1"/>
                </a:solidFill>
                <a:latin typeface="Arial" panose="020B0604020202020204" pitchFamily="34" charset="0"/>
                <a:ea typeface="+mn-ea"/>
                <a:cs typeface="+mn-cs"/>
              </a:rPr>
              <a:t>altered sex hormone production, insulin resistance and </a:t>
            </a:r>
            <a:r>
              <a:rPr lang="en-US" b="1" noProof="0" dirty="0">
                <a:solidFill>
                  <a:schemeClr val="bg1"/>
                </a:solidFill>
                <a:latin typeface="Arial" panose="020B0604020202020204" pitchFamily="34" charset="0"/>
              </a:rPr>
              <a:t>IGF-1 system abnormalities, </a:t>
            </a:r>
            <a:r>
              <a:rPr lang="en-US" sz="1800" b="1" i="0" u="none" strike="noStrike" kern="1200" baseline="0" noProof="0" dirty="0">
                <a:solidFill>
                  <a:schemeClr val="bg1"/>
                </a:solidFill>
                <a:latin typeface="Arial" panose="020B0604020202020204" pitchFamily="34" charset="0"/>
                <a:ea typeface="+mn-ea"/>
                <a:cs typeface="+mn-cs"/>
              </a:rPr>
              <a:t>inflammation, and oxidative stress</a:t>
            </a:r>
            <a:r>
              <a:rPr lang="en-US" sz="1800" b="1" i="0" u="none" strike="noStrike" kern="1200" baseline="30000" noProof="0" dirty="0">
                <a:solidFill>
                  <a:schemeClr val="bg1"/>
                </a:solidFill>
                <a:latin typeface="Arial" panose="020B0604020202020204" pitchFamily="34" charset="0"/>
                <a:ea typeface="+mn-ea"/>
                <a:cs typeface="+mn-cs"/>
              </a:rPr>
              <a:t> </a:t>
            </a:r>
            <a:endParaRPr lang="en-US" b="1" noProof="0" dirty="0">
              <a:solidFill>
                <a:schemeClr val="bg1"/>
              </a:solidFill>
              <a:latin typeface="Arial" panose="020B0604020202020204" pitchFamily="34" charset="0"/>
            </a:endParaRPr>
          </a:p>
        </p:txBody>
      </p:sp>
      <p:grpSp>
        <p:nvGrpSpPr>
          <p:cNvPr id="3" name="Group 2">
            <a:extLst>
              <a:ext uri="{FF2B5EF4-FFF2-40B4-BE49-F238E27FC236}">
                <a16:creationId xmlns:a16="http://schemas.microsoft.com/office/drawing/2014/main" id="{C4F5D36B-0128-CA08-F4F7-9298DE5096F9}"/>
              </a:ext>
            </a:extLst>
          </p:cNvPr>
          <p:cNvGrpSpPr/>
          <p:nvPr/>
        </p:nvGrpSpPr>
        <p:grpSpPr>
          <a:xfrm>
            <a:off x="685800" y="2895600"/>
            <a:ext cx="5181600" cy="2627321"/>
            <a:chOff x="685800" y="3048000"/>
            <a:chExt cx="5181600" cy="2627321"/>
          </a:xfrm>
        </p:grpSpPr>
        <p:sp>
          <p:nvSpPr>
            <p:cNvPr id="10" name="TextBox 9">
              <a:extLst>
                <a:ext uri="{FF2B5EF4-FFF2-40B4-BE49-F238E27FC236}">
                  <a16:creationId xmlns:a16="http://schemas.microsoft.com/office/drawing/2014/main" id="{7207FE6F-66ED-4386-9E96-4B6D46626FE3}"/>
                </a:ext>
              </a:extLst>
            </p:cNvPr>
            <p:cNvSpPr txBox="1"/>
            <p:nvPr/>
          </p:nvSpPr>
          <p:spPr>
            <a:xfrm>
              <a:off x="838200" y="3048000"/>
              <a:ext cx="5029200" cy="584775"/>
            </a:xfrm>
            <a:prstGeom prst="rect">
              <a:avLst/>
            </a:prstGeom>
            <a:noFill/>
          </p:spPr>
          <p:txBody>
            <a:bodyPr wrap="square">
              <a:spAutoFit/>
            </a:bodyPr>
            <a:lstStyle/>
            <a:p>
              <a:pPr algn="ctr"/>
              <a:r>
                <a:rPr lang="en-US" sz="1600" b="1" noProof="0" dirty="0">
                  <a:latin typeface="Arial" panose="020B0604020202020204" pitchFamily="34" charset="0"/>
                </a:rPr>
                <a:t>Women have a higher rate of </a:t>
              </a:r>
              <a:r>
                <a:rPr lang="en-US" sz="1600" b="1" dirty="0">
                  <a:latin typeface="Arial" panose="020B0604020202020204" pitchFamily="34" charset="0"/>
                </a:rPr>
                <a:t>cancer</a:t>
              </a:r>
              <a:r>
                <a:rPr lang="en-US" sz="1600" b="1" noProof="0" dirty="0">
                  <a:latin typeface="Arial" panose="020B0604020202020204" pitchFamily="34" charset="0"/>
                </a:rPr>
                <a:t> diagnoses related to overweight/obesity than men</a:t>
              </a:r>
            </a:p>
          </p:txBody>
        </p:sp>
        <p:graphicFrame>
          <p:nvGraphicFramePr>
            <p:cNvPr id="14" name="Chart 13">
              <a:extLst>
                <a:ext uri="{FF2B5EF4-FFF2-40B4-BE49-F238E27FC236}">
                  <a16:creationId xmlns:a16="http://schemas.microsoft.com/office/drawing/2014/main" id="{E66C04C9-6A54-6AA3-DA9B-45FB16BB6364}"/>
                </a:ext>
              </a:extLst>
            </p:cNvPr>
            <p:cNvGraphicFramePr/>
            <p:nvPr>
              <p:extLst>
                <p:ext uri="{D42A27DB-BD31-4B8C-83A1-F6EECF244321}">
                  <p14:modId xmlns:p14="http://schemas.microsoft.com/office/powerpoint/2010/main" val="290858356"/>
                </p:ext>
              </p:extLst>
            </p:nvPr>
          </p:nvGraphicFramePr>
          <p:xfrm>
            <a:off x="685800" y="3617921"/>
            <a:ext cx="5029200" cy="2057400"/>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TextBox 14">
            <a:extLst>
              <a:ext uri="{FF2B5EF4-FFF2-40B4-BE49-F238E27FC236}">
                <a16:creationId xmlns:a16="http://schemas.microsoft.com/office/drawing/2014/main" id="{82A765F8-71F7-764D-B385-2E1221177AEF}"/>
              </a:ext>
            </a:extLst>
          </p:cNvPr>
          <p:cNvSpPr txBox="1"/>
          <p:nvPr/>
        </p:nvSpPr>
        <p:spPr>
          <a:xfrm>
            <a:off x="2667000" y="5370521"/>
            <a:ext cx="703206" cy="268279"/>
          </a:xfrm>
          <a:prstGeom prst="rect">
            <a:avLst/>
          </a:prstGeom>
          <a:noFill/>
        </p:spPr>
        <p:txBody>
          <a:bodyPr wrap="none" lIns="0" tIns="0" rIns="0" bIns="0" rtlCol="0">
            <a:spAutoFit/>
          </a:bodyPr>
          <a:lstStyle/>
          <a:p>
            <a:pPr algn="l">
              <a:lnSpc>
                <a:spcPct val="120000"/>
              </a:lnSpc>
            </a:pPr>
            <a:r>
              <a:rPr lang="en-GB" sz="1600" dirty="0">
                <a:solidFill>
                  <a:schemeClr val="tx2"/>
                </a:solidFill>
              </a:rPr>
              <a:t>Women</a:t>
            </a:r>
          </a:p>
        </p:txBody>
      </p:sp>
      <p:sp>
        <p:nvSpPr>
          <p:cNvPr id="16" name="TextBox 15">
            <a:extLst>
              <a:ext uri="{FF2B5EF4-FFF2-40B4-BE49-F238E27FC236}">
                <a16:creationId xmlns:a16="http://schemas.microsoft.com/office/drawing/2014/main" id="{ABFF6301-B4F5-A652-F17B-468C2097007E}"/>
              </a:ext>
            </a:extLst>
          </p:cNvPr>
          <p:cNvSpPr txBox="1"/>
          <p:nvPr/>
        </p:nvSpPr>
        <p:spPr>
          <a:xfrm>
            <a:off x="3962400" y="5370521"/>
            <a:ext cx="399148" cy="268279"/>
          </a:xfrm>
          <a:prstGeom prst="rect">
            <a:avLst/>
          </a:prstGeom>
          <a:noFill/>
        </p:spPr>
        <p:txBody>
          <a:bodyPr wrap="none" lIns="0" tIns="0" rIns="0" bIns="0" rtlCol="0">
            <a:spAutoFit/>
          </a:bodyPr>
          <a:lstStyle/>
          <a:p>
            <a:pPr algn="l">
              <a:lnSpc>
                <a:spcPct val="120000"/>
              </a:lnSpc>
            </a:pPr>
            <a:r>
              <a:rPr lang="en-GB" sz="1600" dirty="0">
                <a:solidFill>
                  <a:schemeClr val="tx2"/>
                </a:solidFill>
              </a:rPr>
              <a:t>Men</a:t>
            </a:r>
          </a:p>
        </p:txBody>
      </p:sp>
      <p:sp>
        <p:nvSpPr>
          <p:cNvPr id="19" name="TextBox 18">
            <a:extLst>
              <a:ext uri="{FF2B5EF4-FFF2-40B4-BE49-F238E27FC236}">
                <a16:creationId xmlns:a16="http://schemas.microsoft.com/office/drawing/2014/main" id="{58C5F021-2178-B867-33C3-163BFE7DE4FD}"/>
              </a:ext>
            </a:extLst>
          </p:cNvPr>
          <p:cNvSpPr txBox="1"/>
          <p:nvPr/>
        </p:nvSpPr>
        <p:spPr>
          <a:xfrm>
            <a:off x="6248400" y="3733800"/>
            <a:ext cx="5334000" cy="1021556"/>
          </a:xfrm>
          <a:prstGeom prst="roundRect">
            <a:avLst/>
          </a:prstGeom>
          <a:solidFill>
            <a:schemeClr val="tx2"/>
          </a:solidFill>
        </p:spPr>
        <p:txBody>
          <a:bodyPr wrap="square" anchor="ctr">
            <a:spAutoFit/>
          </a:bodyPr>
          <a:lstStyle/>
          <a:p>
            <a:pPr algn="ctr"/>
            <a:r>
              <a:rPr lang="en-US" sz="1800" noProof="0" dirty="0">
                <a:solidFill>
                  <a:schemeClr val="bg1"/>
                </a:solidFill>
                <a:latin typeface="Arial" panose="020B0604020202020204" pitchFamily="34" charset="0"/>
              </a:rPr>
              <a:t>This is driven by the high incidence of </a:t>
            </a:r>
            <a:br>
              <a:rPr lang="en-US" sz="1800" noProof="0" dirty="0">
                <a:solidFill>
                  <a:schemeClr val="bg1"/>
                </a:solidFill>
                <a:latin typeface="Arial" panose="020B0604020202020204" pitchFamily="34" charset="0"/>
              </a:rPr>
            </a:br>
            <a:r>
              <a:rPr lang="en-US" sz="1800" noProof="0" dirty="0">
                <a:solidFill>
                  <a:schemeClr val="bg1"/>
                </a:solidFill>
                <a:latin typeface="Arial" panose="020B0604020202020204" pitchFamily="34" charset="0"/>
              </a:rPr>
              <a:t>obesity-related ovarian, endometrial </a:t>
            </a:r>
            <a:br>
              <a:rPr lang="en-US" sz="1800" noProof="0" dirty="0">
                <a:solidFill>
                  <a:schemeClr val="bg1"/>
                </a:solidFill>
                <a:latin typeface="Arial" panose="020B0604020202020204" pitchFamily="34" charset="0"/>
              </a:rPr>
            </a:br>
            <a:r>
              <a:rPr lang="en-US" sz="1800" noProof="0" dirty="0">
                <a:solidFill>
                  <a:schemeClr val="bg1"/>
                </a:solidFill>
                <a:latin typeface="Arial" panose="020B0604020202020204" pitchFamily="34" charset="0"/>
              </a:rPr>
              <a:t>and breast cancer</a:t>
            </a:r>
          </a:p>
        </p:txBody>
      </p:sp>
    </p:spTree>
    <p:extLst>
      <p:ext uri="{BB962C8B-B14F-4D97-AF65-F5344CB8AC3E}">
        <p14:creationId xmlns:p14="http://schemas.microsoft.com/office/powerpoint/2010/main" val="26453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2BBC1-3980-0252-7AD3-937E5FDE201C}"/>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62B6482D-4A1C-684F-BD74-62E3B211AFCE}"/>
              </a:ext>
            </a:extLst>
          </p:cNvPr>
          <p:cNvSpPr/>
          <p:nvPr/>
        </p:nvSpPr>
        <p:spPr>
          <a:xfrm>
            <a:off x="5673635" y="1638300"/>
            <a:ext cx="5996076" cy="40709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1" name="Rectangle 10">
            <a:extLst>
              <a:ext uri="{FF2B5EF4-FFF2-40B4-BE49-F238E27FC236}">
                <a16:creationId xmlns:a16="http://schemas.microsoft.com/office/drawing/2014/main" id="{31D48C9A-189B-F89C-6FA4-5DC589B64801}"/>
              </a:ext>
            </a:extLst>
          </p:cNvPr>
          <p:cNvSpPr/>
          <p:nvPr/>
        </p:nvSpPr>
        <p:spPr>
          <a:xfrm>
            <a:off x="522288" y="3628872"/>
            <a:ext cx="4993142" cy="20803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9" name="Rectangle 8">
            <a:extLst>
              <a:ext uri="{FF2B5EF4-FFF2-40B4-BE49-F238E27FC236}">
                <a16:creationId xmlns:a16="http://schemas.microsoft.com/office/drawing/2014/main" id="{1A73A9CA-4275-D183-9C19-27EE1AB84395}"/>
              </a:ext>
            </a:extLst>
          </p:cNvPr>
          <p:cNvSpPr/>
          <p:nvPr/>
        </p:nvSpPr>
        <p:spPr>
          <a:xfrm>
            <a:off x="522288" y="1638300"/>
            <a:ext cx="4993142" cy="192575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6" name="Title 5">
            <a:extLst>
              <a:ext uri="{FF2B5EF4-FFF2-40B4-BE49-F238E27FC236}">
                <a16:creationId xmlns:a16="http://schemas.microsoft.com/office/drawing/2014/main" id="{D175F40E-7D27-1F29-819C-D248431BCCF7}"/>
              </a:ext>
            </a:extLst>
          </p:cNvPr>
          <p:cNvSpPr>
            <a:spLocks noGrp="1"/>
          </p:cNvSpPr>
          <p:nvPr>
            <p:ph type="title"/>
          </p:nvPr>
        </p:nvSpPr>
        <p:spPr>
          <a:xfrm>
            <a:off x="536240" y="414320"/>
            <a:ext cx="10896000" cy="1082209"/>
          </a:xfrm>
        </p:spPr>
        <p:txBody>
          <a:bodyPr/>
          <a:lstStyle/>
          <a:p>
            <a:r>
              <a:rPr lang="en-US" noProof="0" dirty="0"/>
              <a:t>Impact of obesity on male fertility</a:t>
            </a:r>
          </a:p>
        </p:txBody>
      </p:sp>
      <p:sp>
        <p:nvSpPr>
          <p:cNvPr id="7" name="Text Placeholder 6">
            <a:extLst>
              <a:ext uri="{FF2B5EF4-FFF2-40B4-BE49-F238E27FC236}">
                <a16:creationId xmlns:a16="http://schemas.microsoft.com/office/drawing/2014/main" id="{46B36323-E9BE-28F1-E032-09C9BF66C42E}"/>
              </a:ext>
            </a:extLst>
          </p:cNvPr>
          <p:cNvSpPr>
            <a:spLocks noGrp="1"/>
          </p:cNvSpPr>
          <p:nvPr>
            <p:ph type="body" sz="quarter" idx="13"/>
          </p:nvPr>
        </p:nvSpPr>
        <p:spPr>
          <a:xfrm>
            <a:off x="536240" y="6020060"/>
            <a:ext cx="10896000" cy="324000"/>
          </a:xfrm>
        </p:spPr>
        <p:txBody>
          <a:bodyPr/>
          <a:lstStyle/>
          <a:p>
            <a:pPr>
              <a:spcAft>
                <a:spcPts val="300"/>
              </a:spcAft>
            </a:pPr>
            <a:r>
              <a:rPr lang="en-US" noProof="0" dirty="0"/>
              <a:t>*Meta-analysis of 2 studies. </a:t>
            </a:r>
            <a:br>
              <a:rPr lang="en-US" noProof="0" dirty="0"/>
            </a:br>
            <a:r>
              <a:rPr lang="en-US" baseline="30000" noProof="0" dirty="0"/>
              <a:t>†</a:t>
            </a:r>
            <a:r>
              <a:rPr lang="en-US" noProof="0" dirty="0"/>
              <a:t>Metanalysis of 29 studies and 60,383 subjects.</a:t>
            </a:r>
          </a:p>
          <a:p>
            <a:pPr>
              <a:spcAft>
                <a:spcPts val="300"/>
              </a:spcAft>
            </a:pPr>
            <a:r>
              <a:rPr lang="en-US" dirty="0"/>
              <a:t>CI, confidence interval; HPT, hypothalamus–pituitary–testicular; OR, odds ratio.</a:t>
            </a:r>
          </a:p>
          <a:p>
            <a:pPr>
              <a:spcAft>
                <a:spcPts val="300"/>
              </a:spcAft>
            </a:pPr>
            <a:r>
              <a:rPr lang="en-US" noProof="0" dirty="0"/>
              <a:t>1. Campbell JM et al. Reprod Biomed Online 2015;31:593–604; 2. Santi D et al. Andrology 2024;12:123–136; </a:t>
            </a:r>
            <a:r>
              <a:rPr lang="en-US" dirty="0"/>
              <a:t>3. Armeni E. </a:t>
            </a:r>
            <a:r>
              <a:rPr lang="nn-NO" dirty="0"/>
              <a:t>Metab Target Organ Damage 2023;3:9</a:t>
            </a:r>
            <a:r>
              <a:rPr lang="en-US" dirty="0"/>
              <a:t>; 4</a:t>
            </a:r>
            <a:r>
              <a:rPr lang="en-US" noProof="0" dirty="0"/>
              <a:t>. Service CA et al. Fertil Steril 2023;120:1098–1111. </a:t>
            </a:r>
          </a:p>
        </p:txBody>
      </p:sp>
      <p:sp>
        <p:nvSpPr>
          <p:cNvPr id="5" name="Slide Number Placeholder 4">
            <a:extLst>
              <a:ext uri="{FF2B5EF4-FFF2-40B4-BE49-F238E27FC236}">
                <a16:creationId xmlns:a16="http://schemas.microsoft.com/office/drawing/2014/main" id="{BECB402E-6D67-79CA-2013-5EDCEBA6D5C7}"/>
              </a:ext>
            </a:extLst>
          </p:cNvPr>
          <p:cNvSpPr>
            <a:spLocks noGrp="1"/>
          </p:cNvSpPr>
          <p:nvPr>
            <p:ph type="sldNum" sz="quarter" idx="4"/>
          </p:nvPr>
        </p:nvSpPr>
        <p:spPr>
          <a:xfrm>
            <a:off x="11467950" y="127429"/>
            <a:ext cx="572346" cy="365125"/>
          </a:xfrm>
        </p:spPr>
        <p:txBody>
          <a:bodyPr/>
          <a:lstStyle/>
          <a:p>
            <a:fld id="{65CBDCE2-1F41-4B5E-8CD0-06DFFB2F8EFA}" type="slidenum">
              <a:rPr lang="en-US" noProof="0" smtClean="0"/>
              <a:pPr/>
              <a:t>23</a:t>
            </a:fld>
            <a:endParaRPr lang="en-US" noProof="0" dirty="0"/>
          </a:p>
        </p:txBody>
      </p:sp>
      <p:sp>
        <p:nvSpPr>
          <p:cNvPr id="10" name="TextBox 9">
            <a:extLst>
              <a:ext uri="{FF2B5EF4-FFF2-40B4-BE49-F238E27FC236}">
                <a16:creationId xmlns:a16="http://schemas.microsoft.com/office/drawing/2014/main" id="{2BB2F188-4DA1-6D9A-0E10-CC778B67D54E}"/>
              </a:ext>
            </a:extLst>
          </p:cNvPr>
          <p:cNvSpPr txBox="1"/>
          <p:nvPr/>
        </p:nvSpPr>
        <p:spPr>
          <a:xfrm>
            <a:off x="2820034" y="2656850"/>
            <a:ext cx="1764666" cy="492443"/>
          </a:xfrm>
          <a:prstGeom prst="rect">
            <a:avLst/>
          </a:prstGeom>
          <a:noFill/>
        </p:spPr>
        <p:txBody>
          <a:bodyPr wrap="square">
            <a:spAutoFit/>
          </a:bodyPr>
          <a:lstStyle/>
          <a:p>
            <a:pPr algn="ctr"/>
            <a:r>
              <a:rPr lang="en-US" sz="1400" b="1" i="0" u="none" strike="noStrike" baseline="0" noProof="0" dirty="0">
                <a:latin typeface="Arial" panose="020B0604020202020204" pitchFamily="34" charset="0"/>
              </a:rPr>
              <a:t>OR</a:t>
            </a:r>
            <a:r>
              <a:rPr lang="en-US" sz="1400" b="1" noProof="0" dirty="0">
                <a:latin typeface="Arial" panose="020B0604020202020204" pitchFamily="34" charset="0"/>
              </a:rPr>
              <a:t> 1.66 </a:t>
            </a:r>
            <a:br>
              <a:rPr lang="en-US" sz="1200" noProof="0" dirty="0">
                <a:latin typeface="Arial" panose="020B0604020202020204" pitchFamily="34" charset="0"/>
              </a:rPr>
            </a:br>
            <a:r>
              <a:rPr lang="en-US" sz="1200" b="0" i="0" u="none" strike="noStrike" baseline="0" noProof="0" dirty="0">
                <a:latin typeface="Arial" panose="020B0604020202020204" pitchFamily="34" charset="0"/>
              </a:rPr>
              <a:t>(95% CI 1.53, 1.79)</a:t>
            </a:r>
            <a:endParaRPr lang="en-US" sz="1200" noProof="0" dirty="0">
              <a:latin typeface="Arial" panose="020B0604020202020204" pitchFamily="34" charset="0"/>
            </a:endParaRPr>
          </a:p>
        </p:txBody>
      </p:sp>
      <p:sp>
        <p:nvSpPr>
          <p:cNvPr id="12" name="TextBox 11">
            <a:extLst>
              <a:ext uri="{FF2B5EF4-FFF2-40B4-BE49-F238E27FC236}">
                <a16:creationId xmlns:a16="http://schemas.microsoft.com/office/drawing/2014/main" id="{F7FE75F3-7471-B4C3-1AB8-CE2D8BE4C560}"/>
              </a:ext>
            </a:extLst>
          </p:cNvPr>
          <p:cNvSpPr txBox="1"/>
          <p:nvPr/>
        </p:nvSpPr>
        <p:spPr>
          <a:xfrm>
            <a:off x="522288" y="1647875"/>
            <a:ext cx="4993142" cy="584775"/>
          </a:xfrm>
          <a:prstGeom prst="rect">
            <a:avLst/>
          </a:prstGeom>
          <a:noFill/>
        </p:spPr>
        <p:txBody>
          <a:bodyPr wrap="square">
            <a:spAutoFit/>
          </a:bodyPr>
          <a:lstStyle/>
          <a:p>
            <a:pPr algn="ctr"/>
            <a:r>
              <a:rPr lang="en-US" sz="1600" b="1" i="0" u="none" strike="noStrike" baseline="0" noProof="0" dirty="0">
                <a:latin typeface="Arial" panose="020B0604020202020204" pitchFamily="34" charset="0"/>
              </a:rPr>
              <a:t>Men with obesity are more likely to experience impaired fertility than those without obesity</a:t>
            </a:r>
            <a:r>
              <a:rPr lang="en-US" sz="1600" i="0" u="none" strike="noStrike" baseline="0" noProof="0" dirty="0">
                <a:latin typeface="Arial" panose="020B0604020202020204" pitchFamily="34" charset="0"/>
              </a:rPr>
              <a:t>*</a:t>
            </a:r>
            <a:r>
              <a:rPr lang="en-US" sz="1600" baseline="30000" dirty="0">
                <a:latin typeface="Arial" panose="020B0604020202020204" pitchFamily="34" charset="0"/>
              </a:rPr>
              <a:t>,1</a:t>
            </a:r>
            <a:r>
              <a:rPr lang="en-US" sz="1600" i="0" u="none" strike="noStrike" baseline="30000" noProof="0" dirty="0">
                <a:latin typeface="Arial" panose="020B0604020202020204" pitchFamily="34" charset="0"/>
              </a:rPr>
              <a:t> </a:t>
            </a:r>
            <a:endParaRPr lang="en-US" sz="1600" baseline="30000" noProof="0" dirty="0">
              <a:latin typeface="Arial" panose="020B0604020202020204" pitchFamily="34" charset="0"/>
            </a:endParaRPr>
          </a:p>
        </p:txBody>
      </p:sp>
      <p:sp>
        <p:nvSpPr>
          <p:cNvPr id="26" name="TextBox 25">
            <a:extLst>
              <a:ext uri="{FF2B5EF4-FFF2-40B4-BE49-F238E27FC236}">
                <a16:creationId xmlns:a16="http://schemas.microsoft.com/office/drawing/2014/main" id="{10148DFE-1B44-97EE-E35B-32019D0204EB}"/>
              </a:ext>
            </a:extLst>
          </p:cNvPr>
          <p:cNvSpPr txBox="1"/>
          <p:nvPr/>
        </p:nvSpPr>
        <p:spPr>
          <a:xfrm>
            <a:off x="522288" y="3661307"/>
            <a:ext cx="4993142" cy="584775"/>
          </a:xfrm>
          <a:prstGeom prst="rect">
            <a:avLst/>
          </a:prstGeom>
          <a:noFill/>
        </p:spPr>
        <p:txBody>
          <a:bodyPr wrap="square">
            <a:spAutoFit/>
          </a:bodyPr>
          <a:lstStyle/>
          <a:p>
            <a:pPr algn="ctr"/>
            <a:r>
              <a:rPr lang="en-US" sz="1600" b="1" i="0" u="none" strike="noStrike" baseline="0" noProof="0" dirty="0">
                <a:latin typeface="Arial" panose="020B0604020202020204" pitchFamily="34" charset="0"/>
              </a:rPr>
              <a:t>Sperm quantity and quantity have been shown</a:t>
            </a:r>
            <a:br>
              <a:rPr lang="en-US" sz="1600" b="1" i="0" u="none" strike="noStrike" baseline="0" noProof="0" dirty="0">
                <a:latin typeface="Arial" panose="020B0604020202020204" pitchFamily="34" charset="0"/>
              </a:rPr>
            </a:br>
            <a:r>
              <a:rPr lang="en-US" sz="1600" b="1" i="0" u="none" strike="noStrike" baseline="0" noProof="0" dirty="0">
                <a:latin typeface="Arial" panose="020B0604020202020204" pitchFamily="34" charset="0"/>
              </a:rPr>
              <a:t>to be affected in men with obesity</a:t>
            </a:r>
            <a:r>
              <a:rPr lang="en-US" sz="1600" baseline="30000" dirty="0">
                <a:latin typeface="Arial" panose="020B0604020202020204" pitchFamily="34" charset="0"/>
              </a:rPr>
              <a:t>†,2</a:t>
            </a:r>
            <a:endParaRPr lang="en-US" sz="1600" noProof="0" dirty="0">
              <a:latin typeface="Arial" panose="020B0604020202020204" pitchFamily="34" charset="0"/>
            </a:endParaRPr>
          </a:p>
        </p:txBody>
      </p:sp>
      <p:sp>
        <p:nvSpPr>
          <p:cNvPr id="30" name="TextBox 29">
            <a:extLst>
              <a:ext uri="{FF2B5EF4-FFF2-40B4-BE49-F238E27FC236}">
                <a16:creationId xmlns:a16="http://schemas.microsoft.com/office/drawing/2014/main" id="{2DA11A86-834B-0FE5-A6BD-CDCEDDF233F3}"/>
              </a:ext>
            </a:extLst>
          </p:cNvPr>
          <p:cNvSpPr txBox="1"/>
          <p:nvPr/>
        </p:nvSpPr>
        <p:spPr>
          <a:xfrm>
            <a:off x="2516778" y="4326524"/>
            <a:ext cx="2924221" cy="1231106"/>
          </a:xfrm>
          <a:prstGeom prst="rect">
            <a:avLst/>
          </a:prstGeom>
          <a:noFill/>
        </p:spPr>
        <p:txBody>
          <a:bodyPr wrap="square">
            <a:spAutoFit/>
          </a:bodyPr>
          <a:lstStyle/>
          <a:p>
            <a:pPr algn="ctr"/>
            <a:r>
              <a:rPr lang="en-US" sz="1400" b="1" noProof="0" dirty="0">
                <a:latin typeface="Arial" panose="020B0604020202020204" pitchFamily="34" charset="0"/>
              </a:rPr>
              <a:t>Lower: </a:t>
            </a:r>
          </a:p>
          <a:p>
            <a:pPr algn="ctr"/>
            <a:r>
              <a:rPr lang="en-US" sz="1200" noProof="0" dirty="0">
                <a:latin typeface="Arial" panose="020B0604020202020204" pitchFamily="34" charset="0"/>
              </a:rPr>
              <a:t>Semen volume </a:t>
            </a:r>
          </a:p>
          <a:p>
            <a:pPr algn="ctr"/>
            <a:r>
              <a:rPr lang="en-US" sz="1200" dirty="0">
                <a:latin typeface="Arial" panose="020B0604020202020204" pitchFamily="34" charset="0"/>
              </a:rPr>
              <a:t>Semen </a:t>
            </a:r>
            <a:r>
              <a:rPr lang="en-US" sz="1200" noProof="0" dirty="0">
                <a:latin typeface="Arial" panose="020B0604020202020204" pitchFamily="34" charset="0"/>
              </a:rPr>
              <a:t>concentration</a:t>
            </a:r>
          </a:p>
          <a:p>
            <a:pPr algn="ctr"/>
            <a:r>
              <a:rPr lang="en-US" sz="1200" dirty="0">
                <a:latin typeface="Arial" panose="020B0604020202020204" pitchFamily="34" charset="0"/>
              </a:rPr>
              <a:t>Sperm count</a:t>
            </a:r>
            <a:endParaRPr lang="en-US" sz="1200" noProof="0" dirty="0">
              <a:latin typeface="Arial" panose="020B0604020202020204" pitchFamily="34" charset="0"/>
            </a:endParaRPr>
          </a:p>
          <a:p>
            <a:pPr algn="ctr"/>
            <a:r>
              <a:rPr lang="en-US" sz="1200" noProof="0" dirty="0">
                <a:latin typeface="Arial" panose="020B0604020202020204" pitchFamily="34" charset="0"/>
              </a:rPr>
              <a:t>Total and progressive sperm motility</a:t>
            </a:r>
          </a:p>
          <a:p>
            <a:pPr algn="ctr"/>
            <a:r>
              <a:rPr lang="en-US" sz="1200" noProof="0" dirty="0">
                <a:latin typeface="Arial" panose="020B0604020202020204" pitchFamily="34" charset="0"/>
              </a:rPr>
              <a:t>Normal sperm morphology </a:t>
            </a:r>
          </a:p>
        </p:txBody>
      </p:sp>
      <p:sp>
        <p:nvSpPr>
          <p:cNvPr id="32" name="TextBox 31">
            <a:extLst>
              <a:ext uri="{FF2B5EF4-FFF2-40B4-BE49-F238E27FC236}">
                <a16:creationId xmlns:a16="http://schemas.microsoft.com/office/drawing/2014/main" id="{84B6DF1B-A73E-E725-5871-EBFD6DF0D3E9}"/>
              </a:ext>
            </a:extLst>
          </p:cNvPr>
          <p:cNvSpPr txBox="1"/>
          <p:nvPr/>
        </p:nvSpPr>
        <p:spPr>
          <a:xfrm>
            <a:off x="5771357" y="1639654"/>
            <a:ext cx="5984965" cy="584775"/>
          </a:xfrm>
          <a:prstGeom prst="rect">
            <a:avLst/>
          </a:prstGeom>
          <a:noFill/>
        </p:spPr>
        <p:txBody>
          <a:bodyPr wrap="square">
            <a:spAutoFit/>
          </a:bodyPr>
          <a:lstStyle/>
          <a:p>
            <a:pPr algn="ctr"/>
            <a:r>
              <a:rPr lang="en-US" sz="1600" b="1" i="0" u="none" strike="noStrike" baseline="0" noProof="0" dirty="0">
                <a:latin typeface="Arial" panose="020B0604020202020204" pitchFamily="34" charset="0"/>
              </a:rPr>
              <a:t>Multiple mechanisms have been proposed to</a:t>
            </a:r>
            <a:br>
              <a:rPr lang="en-US" sz="1600" b="1" i="0" u="none" strike="noStrike" baseline="0" noProof="0" dirty="0">
                <a:latin typeface="Arial" panose="020B0604020202020204" pitchFamily="34" charset="0"/>
              </a:rPr>
            </a:br>
            <a:r>
              <a:rPr lang="en-US" sz="1600" b="1" i="0" u="none" strike="noStrike" baseline="0" noProof="0" dirty="0">
                <a:latin typeface="Arial" panose="020B0604020202020204" pitchFamily="34" charset="0"/>
              </a:rPr>
              <a:t>explain obesity-related fertility impairment</a:t>
            </a:r>
            <a:r>
              <a:rPr lang="en-US" sz="1600" i="0" u="none" strike="noStrike" baseline="30000" noProof="0" dirty="0">
                <a:latin typeface="Arial" panose="020B0604020202020204" pitchFamily="34" charset="0"/>
              </a:rPr>
              <a:t>2–4</a:t>
            </a:r>
            <a:endParaRPr lang="en-US" sz="1600" noProof="0" dirty="0">
              <a:latin typeface="Arial" panose="020B0604020202020204" pitchFamily="34" charset="0"/>
            </a:endParaRPr>
          </a:p>
        </p:txBody>
      </p:sp>
      <p:sp>
        <p:nvSpPr>
          <p:cNvPr id="37" name="Oval 36">
            <a:extLst>
              <a:ext uri="{FF2B5EF4-FFF2-40B4-BE49-F238E27FC236}">
                <a16:creationId xmlns:a16="http://schemas.microsoft.com/office/drawing/2014/main" id="{C5D89FF7-0E4A-5F65-D7AC-12A95842EC45}"/>
              </a:ext>
            </a:extLst>
          </p:cNvPr>
          <p:cNvSpPr/>
          <p:nvPr/>
        </p:nvSpPr>
        <p:spPr>
          <a:xfrm>
            <a:off x="7893703" y="3115922"/>
            <a:ext cx="1607820" cy="1630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a:latin typeface="Arial" panose="020B0604020202020204" pitchFamily="34" charset="0"/>
            </a:endParaRPr>
          </a:p>
        </p:txBody>
      </p:sp>
      <p:sp>
        <p:nvSpPr>
          <p:cNvPr id="4" name="Oval 3">
            <a:extLst>
              <a:ext uri="{FF2B5EF4-FFF2-40B4-BE49-F238E27FC236}">
                <a16:creationId xmlns:a16="http://schemas.microsoft.com/office/drawing/2014/main" id="{7C44A42A-A233-D9F9-D533-082F9156F0FB}"/>
              </a:ext>
            </a:extLst>
          </p:cNvPr>
          <p:cNvSpPr/>
          <p:nvPr/>
        </p:nvSpPr>
        <p:spPr>
          <a:xfrm>
            <a:off x="1363768" y="2435719"/>
            <a:ext cx="1028464" cy="1028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nvGrpSpPr>
          <p:cNvPr id="31" name="Group 30">
            <a:extLst>
              <a:ext uri="{FF2B5EF4-FFF2-40B4-BE49-F238E27FC236}">
                <a16:creationId xmlns:a16="http://schemas.microsoft.com/office/drawing/2014/main" id="{E7512E20-1EF6-3D10-697D-A963EFB124D4}"/>
              </a:ext>
            </a:extLst>
          </p:cNvPr>
          <p:cNvGrpSpPr/>
          <p:nvPr/>
        </p:nvGrpSpPr>
        <p:grpSpPr>
          <a:xfrm>
            <a:off x="1629123" y="2526887"/>
            <a:ext cx="497711" cy="844657"/>
            <a:chOff x="1629123" y="2526887"/>
            <a:chExt cx="497711" cy="844657"/>
          </a:xfrm>
        </p:grpSpPr>
        <p:grpSp>
          <p:nvGrpSpPr>
            <p:cNvPr id="20" name="Graphic 13">
              <a:extLst>
                <a:ext uri="{FF2B5EF4-FFF2-40B4-BE49-F238E27FC236}">
                  <a16:creationId xmlns:a16="http://schemas.microsoft.com/office/drawing/2014/main" id="{4C30FC85-1E67-6A31-7499-BBE5C800880B}"/>
                </a:ext>
              </a:extLst>
            </p:cNvPr>
            <p:cNvGrpSpPr/>
            <p:nvPr/>
          </p:nvGrpSpPr>
          <p:grpSpPr>
            <a:xfrm>
              <a:off x="1629123" y="2526887"/>
              <a:ext cx="497711" cy="844657"/>
              <a:chOff x="1629123" y="2526887"/>
              <a:chExt cx="497711" cy="844657"/>
            </a:xfrm>
            <a:noFill/>
          </p:grpSpPr>
          <p:grpSp>
            <p:nvGrpSpPr>
              <p:cNvPr id="21" name="Graphic 13">
                <a:extLst>
                  <a:ext uri="{FF2B5EF4-FFF2-40B4-BE49-F238E27FC236}">
                    <a16:creationId xmlns:a16="http://schemas.microsoft.com/office/drawing/2014/main" id="{937A233A-5FDA-284E-6957-34D98F066AB8}"/>
                  </a:ext>
                </a:extLst>
              </p:cNvPr>
              <p:cNvGrpSpPr/>
              <p:nvPr/>
            </p:nvGrpSpPr>
            <p:grpSpPr>
              <a:xfrm>
                <a:off x="1629123" y="2526887"/>
                <a:ext cx="497711" cy="844657"/>
                <a:chOff x="1629123" y="2526887"/>
                <a:chExt cx="497711" cy="844657"/>
              </a:xfrm>
              <a:noFill/>
            </p:grpSpPr>
            <p:sp>
              <p:nvSpPr>
                <p:cNvPr id="22" name="Freeform: Shape 21">
                  <a:extLst>
                    <a:ext uri="{FF2B5EF4-FFF2-40B4-BE49-F238E27FC236}">
                      <a16:creationId xmlns:a16="http://schemas.microsoft.com/office/drawing/2014/main" id="{B3AC0EDB-9BDA-6BAC-9A88-A7821A23DF86}"/>
                    </a:ext>
                  </a:extLst>
                </p:cNvPr>
                <p:cNvSpPr/>
                <p:nvPr/>
              </p:nvSpPr>
              <p:spPr>
                <a:xfrm>
                  <a:off x="1796175" y="2526887"/>
                  <a:ext cx="163615" cy="163616"/>
                </a:xfrm>
                <a:custGeom>
                  <a:avLst/>
                  <a:gdLst>
                    <a:gd name="connsiteX0" fmla="*/ 0 w 163615"/>
                    <a:gd name="connsiteY0" fmla="*/ 81808 h 163616"/>
                    <a:gd name="connsiteX1" fmla="*/ 31365 w 163615"/>
                    <a:gd name="connsiteY1" fmla="*/ 146211 h 163616"/>
                    <a:gd name="connsiteX2" fmla="*/ 81808 w 163615"/>
                    <a:gd name="connsiteY2" fmla="*/ 163616 h 163616"/>
                    <a:gd name="connsiteX3" fmla="*/ 132251 w 163615"/>
                    <a:gd name="connsiteY3" fmla="*/ 146211 h 163616"/>
                    <a:gd name="connsiteX4" fmla="*/ 163616 w 163615"/>
                    <a:gd name="connsiteY4" fmla="*/ 81808 h 163616"/>
                    <a:gd name="connsiteX5" fmla="*/ 81808 w 163615"/>
                    <a:gd name="connsiteY5" fmla="*/ 0 h 163616"/>
                    <a:gd name="connsiteX6" fmla="*/ 0 w 163615"/>
                    <a:gd name="connsiteY6" fmla="*/ 81808 h 1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15" h="163616">
                      <a:moveTo>
                        <a:pt x="0" y="81808"/>
                      </a:moveTo>
                      <a:cubicBezTo>
                        <a:pt x="0" y="107957"/>
                        <a:pt x="12271" y="131237"/>
                        <a:pt x="31365" y="146211"/>
                      </a:cubicBezTo>
                      <a:cubicBezTo>
                        <a:pt x="45259" y="157122"/>
                        <a:pt x="62771" y="163616"/>
                        <a:pt x="81808" y="163616"/>
                      </a:cubicBezTo>
                      <a:cubicBezTo>
                        <a:pt x="100844" y="163616"/>
                        <a:pt x="118348" y="157122"/>
                        <a:pt x="132251" y="146211"/>
                      </a:cubicBezTo>
                      <a:cubicBezTo>
                        <a:pt x="151345" y="131237"/>
                        <a:pt x="163616" y="107957"/>
                        <a:pt x="163616" y="81808"/>
                      </a:cubicBezTo>
                      <a:cubicBezTo>
                        <a:pt x="163616" y="36623"/>
                        <a:pt x="126985" y="0"/>
                        <a:pt x="81808" y="0"/>
                      </a:cubicBezTo>
                      <a:cubicBezTo>
                        <a:pt x="36631" y="0"/>
                        <a:pt x="0" y="36623"/>
                        <a:pt x="0" y="81808"/>
                      </a:cubicBezTo>
                      <a:close/>
                    </a:path>
                  </a:pathLst>
                </a:custGeom>
                <a:noFill/>
                <a:ln w="19050" cap="rnd">
                  <a:solidFill>
                    <a:schemeClr val="bg1"/>
                  </a:solidFill>
                  <a:prstDash val="solid"/>
                  <a:round/>
                </a:ln>
              </p:spPr>
              <p:txBody>
                <a:bodyPr rtlCol="0" anchor="ctr"/>
                <a:lstStyle/>
                <a:p>
                  <a:endParaRPr lang="en-US" noProof="0" dirty="0">
                    <a:latin typeface="Arial" panose="020B0604020202020204" pitchFamily="34" charset="0"/>
                  </a:endParaRPr>
                </a:p>
              </p:txBody>
            </p:sp>
            <p:sp>
              <p:nvSpPr>
                <p:cNvPr id="23" name="Freeform: Shape 22">
                  <a:extLst>
                    <a:ext uri="{FF2B5EF4-FFF2-40B4-BE49-F238E27FC236}">
                      <a16:creationId xmlns:a16="http://schemas.microsoft.com/office/drawing/2014/main" id="{6BAD2306-F8E5-43C9-3EB9-111F85E77B31}"/>
                    </a:ext>
                  </a:extLst>
                </p:cNvPr>
                <p:cNvSpPr/>
                <p:nvPr/>
              </p:nvSpPr>
              <p:spPr>
                <a:xfrm>
                  <a:off x="1629123" y="2673098"/>
                  <a:ext cx="497711" cy="698446"/>
                </a:xfrm>
                <a:custGeom>
                  <a:avLst/>
                  <a:gdLst>
                    <a:gd name="connsiteX0" fmla="*/ 0 w 497711"/>
                    <a:gd name="connsiteY0" fmla="*/ 323450 h 698446"/>
                    <a:gd name="connsiteX1" fmla="*/ 56500 w 497711"/>
                    <a:gd name="connsiteY1" fmla="*/ 381763 h 698446"/>
                    <a:gd name="connsiteX2" fmla="*/ 132762 w 497711"/>
                    <a:gd name="connsiteY2" fmla="*/ 667329 h 698446"/>
                    <a:gd name="connsiteX3" fmla="*/ 186674 w 497711"/>
                    <a:gd name="connsiteY3" fmla="*/ 698446 h 698446"/>
                    <a:gd name="connsiteX4" fmla="*/ 240545 w 497711"/>
                    <a:gd name="connsiteY4" fmla="*/ 667329 h 698446"/>
                    <a:gd name="connsiteX5" fmla="*/ 248868 w 497711"/>
                    <a:gd name="connsiteY5" fmla="*/ 636235 h 698446"/>
                    <a:gd name="connsiteX6" fmla="*/ 257192 w 497711"/>
                    <a:gd name="connsiteY6" fmla="*/ 667329 h 698446"/>
                    <a:gd name="connsiteX7" fmla="*/ 311063 w 497711"/>
                    <a:gd name="connsiteY7" fmla="*/ 698446 h 698446"/>
                    <a:gd name="connsiteX8" fmla="*/ 364975 w 497711"/>
                    <a:gd name="connsiteY8" fmla="*/ 667329 h 698446"/>
                    <a:gd name="connsiteX9" fmla="*/ 441236 w 497711"/>
                    <a:gd name="connsiteY9" fmla="*/ 381763 h 698446"/>
                    <a:gd name="connsiteX10" fmla="*/ 497712 w 497711"/>
                    <a:gd name="connsiteY10" fmla="*/ 323450 h 698446"/>
                    <a:gd name="connsiteX11" fmla="*/ 465012 w 497711"/>
                    <a:gd name="connsiteY11" fmla="*/ 204912 h 698446"/>
                    <a:gd name="connsiteX12" fmla="*/ 455675 w 497711"/>
                    <a:gd name="connsiteY12" fmla="*/ 155491 h 698446"/>
                    <a:gd name="connsiteX13" fmla="*/ 299303 w 497711"/>
                    <a:gd name="connsiteY13" fmla="*/ 0 h 698446"/>
                    <a:gd name="connsiteX14" fmla="*/ 248860 w 497711"/>
                    <a:gd name="connsiteY14" fmla="*/ 17405 h 698446"/>
                    <a:gd name="connsiteX15" fmla="*/ 198417 w 497711"/>
                    <a:gd name="connsiteY15" fmla="*/ 0 h 698446"/>
                    <a:gd name="connsiteX16" fmla="*/ 42045 w 497711"/>
                    <a:gd name="connsiteY16" fmla="*/ 155491 h 698446"/>
                    <a:gd name="connsiteX17" fmla="*/ 32700 w 497711"/>
                    <a:gd name="connsiteY17" fmla="*/ 204912 h 698446"/>
                    <a:gd name="connsiteX18" fmla="*/ 0 w 497711"/>
                    <a:gd name="connsiteY18" fmla="*/ 323450 h 69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711" h="698446">
                      <a:moveTo>
                        <a:pt x="0" y="323450"/>
                      </a:moveTo>
                      <a:cubicBezTo>
                        <a:pt x="0" y="355054"/>
                        <a:pt x="25135" y="380790"/>
                        <a:pt x="56500" y="381763"/>
                      </a:cubicBezTo>
                      <a:cubicBezTo>
                        <a:pt x="61313" y="454423"/>
                        <a:pt x="81973" y="548411"/>
                        <a:pt x="132762" y="667329"/>
                      </a:cubicBezTo>
                      <a:cubicBezTo>
                        <a:pt x="143524" y="685937"/>
                        <a:pt x="163640" y="698446"/>
                        <a:pt x="186674" y="698446"/>
                      </a:cubicBezTo>
                      <a:cubicBezTo>
                        <a:pt x="209707" y="698446"/>
                        <a:pt x="229799" y="685937"/>
                        <a:pt x="240545" y="667329"/>
                      </a:cubicBezTo>
                      <a:cubicBezTo>
                        <a:pt x="245827" y="658181"/>
                        <a:pt x="248868" y="647559"/>
                        <a:pt x="248868" y="636235"/>
                      </a:cubicBezTo>
                      <a:cubicBezTo>
                        <a:pt x="248868" y="647559"/>
                        <a:pt x="251901" y="658181"/>
                        <a:pt x="257192" y="667329"/>
                      </a:cubicBezTo>
                      <a:cubicBezTo>
                        <a:pt x="267938" y="685937"/>
                        <a:pt x="288029" y="698446"/>
                        <a:pt x="311063" y="698446"/>
                      </a:cubicBezTo>
                      <a:cubicBezTo>
                        <a:pt x="334096" y="698446"/>
                        <a:pt x="354212" y="685937"/>
                        <a:pt x="364975" y="667329"/>
                      </a:cubicBezTo>
                      <a:cubicBezTo>
                        <a:pt x="415764" y="548411"/>
                        <a:pt x="436424" y="454423"/>
                        <a:pt x="441236" y="381763"/>
                      </a:cubicBezTo>
                      <a:cubicBezTo>
                        <a:pt x="472593" y="380774"/>
                        <a:pt x="497712" y="355045"/>
                        <a:pt x="497712" y="323450"/>
                      </a:cubicBezTo>
                      <a:lnTo>
                        <a:pt x="465012" y="204912"/>
                      </a:lnTo>
                      <a:cubicBezTo>
                        <a:pt x="460545" y="188718"/>
                        <a:pt x="457224" y="172211"/>
                        <a:pt x="455675" y="155491"/>
                      </a:cubicBezTo>
                      <a:cubicBezTo>
                        <a:pt x="447656" y="69084"/>
                        <a:pt x="383706" y="15114"/>
                        <a:pt x="299303" y="0"/>
                      </a:cubicBezTo>
                      <a:cubicBezTo>
                        <a:pt x="285400" y="10911"/>
                        <a:pt x="267888" y="17405"/>
                        <a:pt x="248860" y="17405"/>
                      </a:cubicBezTo>
                      <a:cubicBezTo>
                        <a:pt x="229832" y="17405"/>
                        <a:pt x="212311" y="10911"/>
                        <a:pt x="198417" y="0"/>
                      </a:cubicBezTo>
                      <a:cubicBezTo>
                        <a:pt x="114013" y="15114"/>
                        <a:pt x="50055" y="69084"/>
                        <a:pt x="42045" y="155491"/>
                      </a:cubicBezTo>
                      <a:cubicBezTo>
                        <a:pt x="40488" y="172211"/>
                        <a:pt x="37167" y="188718"/>
                        <a:pt x="32700" y="204912"/>
                      </a:cubicBezTo>
                      <a:lnTo>
                        <a:pt x="0" y="323450"/>
                      </a:lnTo>
                      <a:close/>
                    </a:path>
                  </a:pathLst>
                </a:custGeom>
                <a:noFill/>
                <a:ln w="19050" cap="rnd">
                  <a:solidFill>
                    <a:schemeClr val="bg1"/>
                  </a:solidFill>
                  <a:prstDash val="solid"/>
                  <a:round/>
                </a:ln>
              </p:spPr>
              <p:txBody>
                <a:bodyPr rtlCol="0" anchor="ctr"/>
                <a:lstStyle/>
                <a:p>
                  <a:endParaRPr lang="en-US" noProof="0" dirty="0">
                    <a:latin typeface="Arial" panose="020B0604020202020204" pitchFamily="34" charset="0"/>
                  </a:endParaRPr>
                </a:p>
              </p:txBody>
            </p:sp>
          </p:grpSp>
          <p:sp>
            <p:nvSpPr>
              <p:cNvPr id="24" name="Freeform: Shape 23">
                <a:extLst>
                  <a:ext uri="{FF2B5EF4-FFF2-40B4-BE49-F238E27FC236}">
                    <a16:creationId xmlns:a16="http://schemas.microsoft.com/office/drawing/2014/main" id="{DF32E438-CC39-FD89-0030-2BCE787A8EEE}"/>
                  </a:ext>
                </a:extLst>
              </p:cNvPr>
              <p:cNvSpPr/>
              <p:nvPr/>
            </p:nvSpPr>
            <p:spPr>
              <a:xfrm>
                <a:off x="2022933" y="2846084"/>
                <a:ext cx="48576" cy="208776"/>
              </a:xfrm>
              <a:custGeom>
                <a:avLst/>
                <a:gdLst>
                  <a:gd name="connsiteX0" fmla="*/ 0 w 48576"/>
                  <a:gd name="connsiteY0" fmla="*/ 0 h 208776"/>
                  <a:gd name="connsiteX1" fmla="*/ 47427 w 48576"/>
                  <a:gd name="connsiteY1" fmla="*/ 208777 h 208776"/>
                </a:gdLst>
                <a:ahLst/>
                <a:cxnLst>
                  <a:cxn ang="0">
                    <a:pos x="connsiteX0" y="connsiteY0"/>
                  </a:cxn>
                  <a:cxn ang="0">
                    <a:pos x="connsiteX1" y="connsiteY1"/>
                  </a:cxn>
                </a:cxnLst>
                <a:rect l="l" t="t" r="r" b="b"/>
                <a:pathLst>
                  <a:path w="48576" h="208776">
                    <a:moveTo>
                      <a:pt x="0" y="0"/>
                    </a:moveTo>
                    <a:cubicBezTo>
                      <a:pt x="0" y="0"/>
                      <a:pt x="57332" y="59154"/>
                      <a:pt x="47427" y="208777"/>
                    </a:cubicBezTo>
                  </a:path>
                </a:pathLst>
              </a:custGeom>
              <a:noFill/>
              <a:ln w="19050" cap="rnd">
                <a:solidFill>
                  <a:schemeClr val="bg1"/>
                </a:solidFill>
                <a:prstDash val="solid"/>
                <a:round/>
              </a:ln>
            </p:spPr>
            <p:txBody>
              <a:bodyPr rtlCol="0" anchor="ctr"/>
              <a:lstStyle/>
              <a:p>
                <a:endParaRPr lang="en-US" noProof="0" dirty="0">
                  <a:latin typeface="Arial" panose="020B0604020202020204" pitchFamily="34" charset="0"/>
                </a:endParaRPr>
              </a:p>
            </p:txBody>
          </p:sp>
          <p:sp>
            <p:nvSpPr>
              <p:cNvPr id="25" name="Freeform: Shape 24">
                <a:extLst>
                  <a:ext uri="{FF2B5EF4-FFF2-40B4-BE49-F238E27FC236}">
                    <a16:creationId xmlns:a16="http://schemas.microsoft.com/office/drawing/2014/main" id="{1DF672CD-F4A0-DF49-9669-30F8AB086BA1}"/>
                  </a:ext>
                </a:extLst>
              </p:cNvPr>
              <p:cNvSpPr/>
              <p:nvPr/>
            </p:nvSpPr>
            <p:spPr>
              <a:xfrm>
                <a:off x="1877983" y="3077210"/>
                <a:ext cx="8" cy="232123"/>
              </a:xfrm>
              <a:custGeom>
                <a:avLst/>
                <a:gdLst>
                  <a:gd name="connsiteX0" fmla="*/ 8 w 8"/>
                  <a:gd name="connsiteY0" fmla="*/ 232123 h 232123"/>
                  <a:gd name="connsiteX1" fmla="*/ 0 w 8"/>
                  <a:gd name="connsiteY1" fmla="*/ 0 h 232123"/>
                </a:gdLst>
                <a:ahLst/>
                <a:cxnLst>
                  <a:cxn ang="0">
                    <a:pos x="connsiteX0" y="connsiteY0"/>
                  </a:cxn>
                  <a:cxn ang="0">
                    <a:pos x="connsiteX1" y="connsiteY1"/>
                  </a:cxn>
                </a:cxnLst>
                <a:rect l="l" t="t" r="r" b="b"/>
                <a:pathLst>
                  <a:path w="8" h="232123">
                    <a:moveTo>
                      <a:pt x="8" y="232123"/>
                    </a:moveTo>
                    <a:lnTo>
                      <a:pt x="0" y="0"/>
                    </a:lnTo>
                  </a:path>
                </a:pathLst>
              </a:custGeom>
              <a:ln w="19050" cap="rnd">
                <a:solidFill>
                  <a:schemeClr val="bg1"/>
                </a:solidFill>
                <a:prstDash val="solid"/>
                <a:round/>
              </a:ln>
            </p:spPr>
            <p:txBody>
              <a:bodyPr rtlCol="0" anchor="ctr"/>
              <a:lstStyle/>
              <a:p>
                <a:endParaRPr lang="en-US" noProof="0" dirty="0">
                  <a:latin typeface="Arial" panose="020B0604020202020204" pitchFamily="34" charset="0"/>
                </a:endParaRPr>
              </a:p>
            </p:txBody>
          </p:sp>
          <p:sp>
            <p:nvSpPr>
              <p:cNvPr id="27" name="Freeform: Shape 26">
                <a:extLst>
                  <a:ext uri="{FF2B5EF4-FFF2-40B4-BE49-F238E27FC236}">
                    <a16:creationId xmlns:a16="http://schemas.microsoft.com/office/drawing/2014/main" id="{BFD04A78-49D4-555A-0C30-A4FF21451838}"/>
                  </a:ext>
                </a:extLst>
              </p:cNvPr>
              <p:cNvSpPr/>
              <p:nvPr/>
            </p:nvSpPr>
            <p:spPr>
              <a:xfrm>
                <a:off x="1684473" y="2846084"/>
                <a:ext cx="48576" cy="208776"/>
              </a:xfrm>
              <a:custGeom>
                <a:avLst/>
                <a:gdLst>
                  <a:gd name="connsiteX0" fmla="*/ 1150 w 48576"/>
                  <a:gd name="connsiteY0" fmla="*/ 208777 h 208776"/>
                  <a:gd name="connsiteX1" fmla="*/ 48577 w 48576"/>
                  <a:gd name="connsiteY1" fmla="*/ 0 h 208776"/>
                </a:gdLst>
                <a:ahLst/>
                <a:cxnLst>
                  <a:cxn ang="0">
                    <a:pos x="connsiteX0" y="connsiteY0"/>
                  </a:cxn>
                  <a:cxn ang="0">
                    <a:pos x="connsiteX1" y="connsiteY1"/>
                  </a:cxn>
                </a:cxnLst>
                <a:rect l="l" t="t" r="r" b="b"/>
                <a:pathLst>
                  <a:path w="48576" h="208776">
                    <a:moveTo>
                      <a:pt x="1150" y="208777"/>
                    </a:moveTo>
                    <a:cubicBezTo>
                      <a:pt x="-8755" y="59154"/>
                      <a:pt x="48577" y="0"/>
                      <a:pt x="48577" y="0"/>
                    </a:cubicBezTo>
                  </a:path>
                </a:pathLst>
              </a:custGeom>
              <a:noFill/>
              <a:ln w="19050" cap="rnd">
                <a:solidFill>
                  <a:schemeClr val="bg1"/>
                </a:solidFill>
                <a:prstDash val="solid"/>
                <a:round/>
              </a:ln>
            </p:spPr>
            <p:txBody>
              <a:bodyPr rtlCol="0" anchor="ctr"/>
              <a:lstStyle/>
              <a:p>
                <a:endParaRPr lang="en-US" noProof="0" dirty="0">
                  <a:latin typeface="Arial" panose="020B0604020202020204" pitchFamily="34" charset="0"/>
                </a:endParaRPr>
              </a:p>
            </p:txBody>
          </p:sp>
        </p:grpSp>
        <p:sp>
          <p:nvSpPr>
            <p:cNvPr id="28" name="Freeform: Shape 27">
              <a:extLst>
                <a:ext uri="{FF2B5EF4-FFF2-40B4-BE49-F238E27FC236}">
                  <a16:creationId xmlns:a16="http://schemas.microsoft.com/office/drawing/2014/main" id="{9FD204AE-970D-E7AD-E0F1-8CF539F5EB9C}"/>
                </a:ext>
              </a:extLst>
            </p:cNvPr>
            <p:cNvSpPr/>
            <p:nvPr/>
          </p:nvSpPr>
          <p:spPr>
            <a:xfrm>
              <a:off x="1849947" y="3072060"/>
              <a:ext cx="56063" cy="5150"/>
            </a:xfrm>
            <a:custGeom>
              <a:avLst/>
              <a:gdLst>
                <a:gd name="connsiteX0" fmla="*/ 56063 w 56063"/>
                <a:gd name="connsiteY0" fmla="*/ 0 h 5150"/>
                <a:gd name="connsiteX1" fmla="*/ 28044 w 56063"/>
                <a:gd name="connsiteY1" fmla="*/ 5151 h 5150"/>
                <a:gd name="connsiteX2" fmla="*/ 0 w 56063"/>
                <a:gd name="connsiteY2" fmla="*/ 0 h 5150"/>
              </a:gdLst>
              <a:ahLst/>
              <a:cxnLst>
                <a:cxn ang="0">
                  <a:pos x="connsiteX0" y="connsiteY0"/>
                </a:cxn>
                <a:cxn ang="0">
                  <a:pos x="connsiteX1" y="connsiteY1"/>
                </a:cxn>
                <a:cxn ang="0">
                  <a:pos x="connsiteX2" y="connsiteY2"/>
                </a:cxn>
              </a:cxnLst>
              <a:rect l="l" t="t" r="r" b="b"/>
              <a:pathLst>
                <a:path w="56063" h="5150">
                  <a:moveTo>
                    <a:pt x="56063" y="0"/>
                  </a:moveTo>
                  <a:lnTo>
                    <a:pt x="28044" y="5151"/>
                  </a:lnTo>
                  <a:lnTo>
                    <a:pt x="0" y="0"/>
                  </a:lnTo>
                </a:path>
              </a:pathLst>
            </a:custGeom>
            <a:noFill/>
            <a:ln w="19050" cap="rnd">
              <a:solidFill>
                <a:schemeClr val="bg1"/>
              </a:solidFill>
              <a:prstDash val="solid"/>
              <a:round/>
            </a:ln>
          </p:spPr>
          <p:txBody>
            <a:bodyPr rtlCol="0" anchor="ctr"/>
            <a:lstStyle/>
            <a:p>
              <a:endParaRPr lang="en-US" noProof="0" dirty="0">
                <a:latin typeface="Arial" panose="020B0604020202020204" pitchFamily="34" charset="0"/>
              </a:endParaRPr>
            </a:p>
          </p:txBody>
        </p:sp>
      </p:grpSp>
      <p:sp>
        <p:nvSpPr>
          <p:cNvPr id="15" name="Oval 14">
            <a:extLst>
              <a:ext uri="{FF2B5EF4-FFF2-40B4-BE49-F238E27FC236}">
                <a16:creationId xmlns:a16="http://schemas.microsoft.com/office/drawing/2014/main" id="{1223EEF5-F834-2F34-03B4-5640C58D9F9B}"/>
              </a:ext>
            </a:extLst>
          </p:cNvPr>
          <p:cNvSpPr/>
          <p:nvPr/>
        </p:nvSpPr>
        <p:spPr>
          <a:xfrm>
            <a:off x="1363768" y="4382879"/>
            <a:ext cx="1028464" cy="1028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52" name="Graphic 51">
            <a:extLst>
              <a:ext uri="{FF2B5EF4-FFF2-40B4-BE49-F238E27FC236}">
                <a16:creationId xmlns:a16="http://schemas.microsoft.com/office/drawing/2014/main" id="{6DBDC20F-880E-2AA9-2453-7E2729F8D4D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58441" y="3292090"/>
            <a:ext cx="1278345" cy="1278345"/>
          </a:xfrm>
          <a:prstGeom prst="rect">
            <a:avLst/>
          </a:prstGeom>
        </p:spPr>
      </p:pic>
      <p:grpSp>
        <p:nvGrpSpPr>
          <p:cNvPr id="62" name="Group 61">
            <a:extLst>
              <a:ext uri="{FF2B5EF4-FFF2-40B4-BE49-F238E27FC236}">
                <a16:creationId xmlns:a16="http://schemas.microsoft.com/office/drawing/2014/main" id="{197A5AAA-4B1C-03CF-BD91-0651E74E516C}"/>
              </a:ext>
            </a:extLst>
          </p:cNvPr>
          <p:cNvGrpSpPr/>
          <p:nvPr/>
        </p:nvGrpSpPr>
        <p:grpSpPr>
          <a:xfrm>
            <a:off x="1510559" y="4504525"/>
            <a:ext cx="726282" cy="726330"/>
            <a:chOff x="1555632" y="4752049"/>
            <a:chExt cx="633501" cy="633544"/>
          </a:xfrm>
        </p:grpSpPr>
        <p:sp>
          <p:nvSpPr>
            <p:cNvPr id="57" name="Freeform: Shape 56">
              <a:extLst>
                <a:ext uri="{FF2B5EF4-FFF2-40B4-BE49-F238E27FC236}">
                  <a16:creationId xmlns:a16="http://schemas.microsoft.com/office/drawing/2014/main" id="{39E01254-8107-BD60-0D36-CF4E412D8FA8}"/>
                </a:ext>
              </a:extLst>
            </p:cNvPr>
            <p:cNvSpPr/>
            <p:nvPr/>
          </p:nvSpPr>
          <p:spPr>
            <a:xfrm>
              <a:off x="1750175" y="4752049"/>
              <a:ext cx="438958" cy="438957"/>
            </a:xfrm>
            <a:custGeom>
              <a:avLst/>
              <a:gdLst>
                <a:gd name="connsiteX0" fmla="*/ 219479 w 438958"/>
                <a:gd name="connsiteY0" fmla="*/ 0 h 438957"/>
                <a:gd name="connsiteX1" fmla="*/ 0 w 438958"/>
                <a:gd name="connsiteY1" fmla="*/ 219479 h 438957"/>
                <a:gd name="connsiteX2" fmla="*/ 21250 w 438958"/>
                <a:gd name="connsiteY2" fmla="*/ 313810 h 438957"/>
                <a:gd name="connsiteX3" fmla="*/ 34548 w 438958"/>
                <a:gd name="connsiteY3" fmla="*/ 318523 h 438957"/>
                <a:gd name="connsiteX4" fmla="*/ 39262 w 438958"/>
                <a:gd name="connsiteY4" fmla="*/ 305225 h 438957"/>
                <a:gd name="connsiteX5" fmla="*/ 19953 w 438958"/>
                <a:gd name="connsiteY5" fmla="*/ 219479 h 438957"/>
                <a:gd name="connsiteX6" fmla="*/ 219479 w 438958"/>
                <a:gd name="connsiteY6" fmla="*/ 19953 h 438957"/>
                <a:gd name="connsiteX7" fmla="*/ 419006 w 438958"/>
                <a:gd name="connsiteY7" fmla="*/ 219479 h 438957"/>
                <a:gd name="connsiteX8" fmla="*/ 219479 w 438958"/>
                <a:gd name="connsiteY8" fmla="*/ 419005 h 438957"/>
                <a:gd name="connsiteX9" fmla="*/ 190832 w 438958"/>
                <a:gd name="connsiteY9" fmla="*/ 416964 h 438957"/>
                <a:gd name="connsiteX10" fmla="*/ 179539 w 438958"/>
                <a:gd name="connsiteY10" fmla="*/ 425419 h 438957"/>
                <a:gd name="connsiteX11" fmla="*/ 187994 w 438958"/>
                <a:gd name="connsiteY11" fmla="*/ 436713 h 438957"/>
                <a:gd name="connsiteX12" fmla="*/ 219479 w 438958"/>
                <a:gd name="connsiteY12" fmla="*/ 438957 h 438957"/>
                <a:gd name="connsiteX13" fmla="*/ 438958 w 438958"/>
                <a:gd name="connsiteY13" fmla="*/ 219479 h 438957"/>
                <a:gd name="connsiteX14" fmla="*/ 219479 w 438958"/>
                <a:gd name="connsiteY14" fmla="*/ 0 h 43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958" h="438957">
                  <a:moveTo>
                    <a:pt x="219479" y="0"/>
                  </a:moveTo>
                  <a:cubicBezTo>
                    <a:pt x="98456" y="0"/>
                    <a:pt x="0" y="98456"/>
                    <a:pt x="0" y="219479"/>
                  </a:cubicBezTo>
                  <a:cubicBezTo>
                    <a:pt x="0" y="252490"/>
                    <a:pt x="7148" y="284225"/>
                    <a:pt x="21250" y="313810"/>
                  </a:cubicBezTo>
                  <a:cubicBezTo>
                    <a:pt x="23624" y="318788"/>
                    <a:pt x="29580" y="320893"/>
                    <a:pt x="34548" y="318523"/>
                  </a:cubicBezTo>
                  <a:cubicBezTo>
                    <a:pt x="39521" y="316154"/>
                    <a:pt x="41631" y="310198"/>
                    <a:pt x="39262" y="305225"/>
                  </a:cubicBezTo>
                  <a:cubicBezTo>
                    <a:pt x="26447" y="278344"/>
                    <a:pt x="19953" y="249497"/>
                    <a:pt x="19953" y="219479"/>
                  </a:cubicBezTo>
                  <a:cubicBezTo>
                    <a:pt x="19953" y="109460"/>
                    <a:pt x="109460" y="19953"/>
                    <a:pt x="219479" y="19953"/>
                  </a:cubicBezTo>
                  <a:cubicBezTo>
                    <a:pt x="329498" y="19953"/>
                    <a:pt x="419006" y="109460"/>
                    <a:pt x="419006" y="219479"/>
                  </a:cubicBezTo>
                  <a:cubicBezTo>
                    <a:pt x="419006" y="329497"/>
                    <a:pt x="329498" y="419005"/>
                    <a:pt x="219479" y="419005"/>
                  </a:cubicBezTo>
                  <a:cubicBezTo>
                    <a:pt x="209887" y="419005"/>
                    <a:pt x="200250" y="418316"/>
                    <a:pt x="190832" y="416964"/>
                  </a:cubicBezTo>
                  <a:cubicBezTo>
                    <a:pt x="185370" y="416181"/>
                    <a:pt x="180322" y="419967"/>
                    <a:pt x="179539" y="425419"/>
                  </a:cubicBezTo>
                  <a:cubicBezTo>
                    <a:pt x="178756" y="430871"/>
                    <a:pt x="182542" y="435929"/>
                    <a:pt x="187994" y="436713"/>
                  </a:cubicBezTo>
                  <a:cubicBezTo>
                    <a:pt x="198349" y="438199"/>
                    <a:pt x="208944" y="438957"/>
                    <a:pt x="219479" y="438957"/>
                  </a:cubicBezTo>
                  <a:cubicBezTo>
                    <a:pt x="340502" y="438957"/>
                    <a:pt x="438958" y="340501"/>
                    <a:pt x="438958" y="219479"/>
                  </a:cubicBezTo>
                  <a:cubicBezTo>
                    <a:pt x="438958" y="98456"/>
                    <a:pt x="340502" y="0"/>
                    <a:pt x="219479" y="0"/>
                  </a:cubicBezTo>
                  <a:close/>
                </a:path>
              </a:pathLst>
            </a:custGeom>
            <a:solidFill>
              <a:schemeClr val="bg1"/>
            </a:solidFill>
            <a:ln w="4941" cap="flat">
              <a:noFill/>
              <a:prstDash val="solid"/>
              <a:miter/>
            </a:ln>
          </p:spPr>
          <p:txBody>
            <a:bodyPr rtlCol="0" anchor="ctr"/>
            <a:lstStyle/>
            <a:p>
              <a:endParaRPr lang="en-US" noProof="0" dirty="0">
                <a:latin typeface="Arial" panose="020B0604020202020204" pitchFamily="34" charset="0"/>
              </a:endParaRPr>
            </a:p>
          </p:txBody>
        </p:sp>
        <p:sp>
          <p:nvSpPr>
            <p:cNvPr id="58" name="Freeform: Shape 57">
              <a:extLst>
                <a:ext uri="{FF2B5EF4-FFF2-40B4-BE49-F238E27FC236}">
                  <a16:creationId xmlns:a16="http://schemas.microsoft.com/office/drawing/2014/main" id="{D6FC09B9-86F6-4943-0476-13E7017E0F5F}"/>
                </a:ext>
              </a:extLst>
            </p:cNvPr>
            <p:cNvSpPr/>
            <p:nvPr/>
          </p:nvSpPr>
          <p:spPr>
            <a:xfrm>
              <a:off x="1555637" y="4796942"/>
              <a:ext cx="588603" cy="588651"/>
            </a:xfrm>
            <a:custGeom>
              <a:avLst/>
              <a:gdLst>
                <a:gd name="connsiteX0" fmla="*/ 9976 w 588603"/>
                <a:gd name="connsiteY0" fmla="*/ 588602 h 588651"/>
                <a:gd name="connsiteX1" fmla="*/ 14286 w 588603"/>
                <a:gd name="connsiteY1" fmla="*/ 588627 h 588651"/>
                <a:gd name="connsiteX2" fmla="*/ 18795 w 588603"/>
                <a:gd name="connsiteY2" fmla="*/ 588652 h 588651"/>
                <a:gd name="connsiteX3" fmla="*/ 78748 w 588603"/>
                <a:gd name="connsiteY3" fmla="*/ 558169 h 588651"/>
                <a:gd name="connsiteX4" fmla="*/ 83442 w 588603"/>
                <a:gd name="connsiteY4" fmla="*/ 510906 h 588651"/>
                <a:gd name="connsiteX5" fmla="*/ 96845 w 588603"/>
                <a:gd name="connsiteY5" fmla="*/ 455992 h 588651"/>
                <a:gd name="connsiteX6" fmla="*/ 155291 w 588603"/>
                <a:gd name="connsiteY6" fmla="*/ 438364 h 588651"/>
                <a:gd name="connsiteX7" fmla="*/ 215304 w 588603"/>
                <a:gd name="connsiteY7" fmla="*/ 426013 h 588651"/>
                <a:gd name="connsiteX8" fmla="*/ 234588 w 588603"/>
                <a:gd name="connsiteY8" fmla="*/ 433954 h 588651"/>
                <a:gd name="connsiteX9" fmla="*/ 253972 w 588603"/>
                <a:gd name="connsiteY9" fmla="*/ 425923 h 588651"/>
                <a:gd name="connsiteX10" fmla="*/ 274982 w 588603"/>
                <a:gd name="connsiteY10" fmla="*/ 404918 h 588651"/>
                <a:gd name="connsiteX11" fmla="*/ 346478 w 588603"/>
                <a:gd name="connsiteY11" fmla="*/ 389330 h 588651"/>
                <a:gd name="connsiteX12" fmla="*/ 376117 w 588603"/>
                <a:gd name="connsiteY12" fmla="*/ 344961 h 588651"/>
                <a:gd name="connsiteX13" fmla="*/ 414018 w 588603"/>
                <a:gd name="connsiteY13" fmla="*/ 349171 h 588651"/>
                <a:gd name="connsiteX14" fmla="*/ 588603 w 588603"/>
                <a:gd name="connsiteY14" fmla="*/ 174585 h 588651"/>
                <a:gd name="connsiteX15" fmla="*/ 414018 w 588603"/>
                <a:gd name="connsiteY15" fmla="*/ 0 h 588651"/>
                <a:gd name="connsiteX16" fmla="*/ 239432 w 588603"/>
                <a:gd name="connsiteY16" fmla="*/ 174585 h 588651"/>
                <a:gd name="connsiteX17" fmla="*/ 263804 w 588603"/>
                <a:gd name="connsiteY17" fmla="*/ 263469 h 588651"/>
                <a:gd name="connsiteX18" fmla="*/ 239177 w 588603"/>
                <a:gd name="connsiteY18" fmla="*/ 282030 h 588651"/>
                <a:gd name="connsiteX19" fmla="*/ 223589 w 588603"/>
                <a:gd name="connsiteY19" fmla="*/ 353530 h 588651"/>
                <a:gd name="connsiteX20" fmla="*/ 202584 w 588603"/>
                <a:gd name="connsiteY20" fmla="*/ 374535 h 588651"/>
                <a:gd name="connsiteX21" fmla="*/ 194553 w 588603"/>
                <a:gd name="connsiteY21" fmla="*/ 393924 h 588651"/>
                <a:gd name="connsiteX22" fmla="*/ 201023 w 588603"/>
                <a:gd name="connsiteY22" fmla="*/ 411413 h 588651"/>
                <a:gd name="connsiteX23" fmla="*/ 156154 w 588603"/>
                <a:gd name="connsiteY23" fmla="*/ 418426 h 588651"/>
                <a:gd name="connsiteX24" fmla="*/ 82729 w 588603"/>
                <a:gd name="connsiteY24" fmla="*/ 441880 h 588651"/>
                <a:gd name="connsiteX25" fmla="*/ 63579 w 588603"/>
                <a:gd name="connsiteY25" fmla="*/ 512877 h 588651"/>
                <a:gd name="connsiteX26" fmla="*/ 60915 w 588603"/>
                <a:gd name="connsiteY26" fmla="*/ 549200 h 588651"/>
                <a:gd name="connsiteX27" fmla="*/ 14446 w 588603"/>
                <a:gd name="connsiteY27" fmla="*/ 568669 h 588651"/>
                <a:gd name="connsiteX28" fmla="*/ 9976 w 588603"/>
                <a:gd name="connsiteY28" fmla="*/ 568649 h 588651"/>
                <a:gd name="connsiteX29" fmla="*/ 0 w 588603"/>
                <a:gd name="connsiteY29" fmla="*/ 578625 h 588651"/>
                <a:gd name="connsiteX30" fmla="*/ 9976 w 588603"/>
                <a:gd name="connsiteY30" fmla="*/ 588602 h 588651"/>
                <a:gd name="connsiteX31" fmla="*/ 259384 w 588603"/>
                <a:gd name="connsiteY31" fmla="*/ 174585 h 588651"/>
                <a:gd name="connsiteX32" fmla="*/ 414018 w 588603"/>
                <a:gd name="connsiteY32" fmla="*/ 19953 h 588651"/>
                <a:gd name="connsiteX33" fmla="*/ 568651 w 588603"/>
                <a:gd name="connsiteY33" fmla="*/ 174585 h 588651"/>
                <a:gd name="connsiteX34" fmla="*/ 414018 w 588603"/>
                <a:gd name="connsiteY34" fmla="*/ 329218 h 588651"/>
                <a:gd name="connsiteX35" fmla="*/ 384647 w 588603"/>
                <a:gd name="connsiteY35" fmla="*/ 326390 h 588651"/>
                <a:gd name="connsiteX36" fmla="*/ 388413 w 588603"/>
                <a:gd name="connsiteY36" fmla="*/ 240095 h 588651"/>
                <a:gd name="connsiteX37" fmla="*/ 311261 w 588603"/>
                <a:gd name="connsiteY37" fmla="*/ 240369 h 588651"/>
                <a:gd name="connsiteX38" fmla="*/ 281188 w 588603"/>
                <a:gd name="connsiteY38" fmla="*/ 253667 h 588651"/>
                <a:gd name="connsiteX39" fmla="*/ 259384 w 588603"/>
                <a:gd name="connsiteY39" fmla="*/ 174585 h 588651"/>
                <a:gd name="connsiteX40" fmla="*/ 216696 w 588603"/>
                <a:gd name="connsiteY40" fmla="*/ 388647 h 588651"/>
                <a:gd name="connsiteX41" fmla="*/ 233246 w 588603"/>
                <a:gd name="connsiteY41" fmla="*/ 372096 h 588651"/>
                <a:gd name="connsiteX42" fmla="*/ 243841 w 588603"/>
                <a:gd name="connsiteY42" fmla="*/ 384671 h 588651"/>
                <a:gd name="connsiteX43" fmla="*/ 250895 w 588603"/>
                <a:gd name="connsiteY43" fmla="*/ 387589 h 588651"/>
                <a:gd name="connsiteX44" fmla="*/ 257948 w 588603"/>
                <a:gd name="connsiteY44" fmla="*/ 384671 h 588651"/>
                <a:gd name="connsiteX45" fmla="*/ 257948 w 588603"/>
                <a:gd name="connsiteY45" fmla="*/ 370560 h 588651"/>
                <a:gd name="connsiteX46" fmla="*/ 244684 w 588603"/>
                <a:gd name="connsiteY46" fmla="*/ 352223 h 588651"/>
                <a:gd name="connsiteX47" fmla="*/ 244475 w 588603"/>
                <a:gd name="connsiteY47" fmla="*/ 351809 h 588651"/>
                <a:gd name="connsiteX48" fmla="*/ 244405 w 588603"/>
                <a:gd name="connsiteY48" fmla="*/ 351570 h 588651"/>
                <a:gd name="connsiteX49" fmla="*/ 253289 w 588603"/>
                <a:gd name="connsiteY49" fmla="*/ 296136 h 588651"/>
                <a:gd name="connsiteX50" fmla="*/ 318160 w 588603"/>
                <a:gd name="connsiteY50" fmla="*/ 259090 h 588651"/>
                <a:gd name="connsiteX51" fmla="*/ 358943 w 588603"/>
                <a:gd name="connsiteY51" fmla="*/ 250051 h 588651"/>
                <a:gd name="connsiteX52" fmla="*/ 374312 w 588603"/>
                <a:gd name="connsiteY52" fmla="*/ 254196 h 588651"/>
                <a:gd name="connsiteX53" fmla="*/ 332376 w 588603"/>
                <a:gd name="connsiteY53" fmla="*/ 375214 h 588651"/>
                <a:gd name="connsiteX54" fmla="*/ 276943 w 588603"/>
                <a:gd name="connsiteY54" fmla="*/ 384103 h 588651"/>
                <a:gd name="connsiteX55" fmla="*/ 265615 w 588603"/>
                <a:gd name="connsiteY55" fmla="*/ 386063 h 588651"/>
                <a:gd name="connsiteX56" fmla="*/ 239866 w 588603"/>
                <a:gd name="connsiteY56" fmla="*/ 411812 h 588651"/>
                <a:gd name="connsiteX57" fmla="*/ 229311 w 588603"/>
                <a:gd name="connsiteY57" fmla="*/ 411812 h 588651"/>
                <a:gd name="connsiteX58" fmla="*/ 216701 w 588603"/>
                <a:gd name="connsiteY58" fmla="*/ 399202 h 588651"/>
                <a:gd name="connsiteX59" fmla="*/ 214516 w 588603"/>
                <a:gd name="connsiteY59" fmla="*/ 393924 h 588651"/>
                <a:gd name="connsiteX60" fmla="*/ 216696 w 588603"/>
                <a:gd name="connsiteY60" fmla="*/ 388647 h 58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8603" h="588651">
                  <a:moveTo>
                    <a:pt x="9976" y="588602"/>
                  </a:moveTo>
                  <a:lnTo>
                    <a:pt x="14286" y="588627"/>
                  </a:lnTo>
                  <a:cubicBezTo>
                    <a:pt x="15738" y="588637"/>
                    <a:pt x="17244" y="588652"/>
                    <a:pt x="18795" y="588652"/>
                  </a:cubicBezTo>
                  <a:cubicBezTo>
                    <a:pt x="38085" y="588652"/>
                    <a:pt x="64382" y="586731"/>
                    <a:pt x="78748" y="558169"/>
                  </a:cubicBezTo>
                  <a:cubicBezTo>
                    <a:pt x="86595" y="542571"/>
                    <a:pt x="84988" y="526474"/>
                    <a:pt x="83442" y="510906"/>
                  </a:cubicBezTo>
                  <a:cubicBezTo>
                    <a:pt x="81427" y="490644"/>
                    <a:pt x="79686" y="473151"/>
                    <a:pt x="96845" y="455992"/>
                  </a:cubicBezTo>
                  <a:cubicBezTo>
                    <a:pt x="116179" y="436658"/>
                    <a:pt x="134296" y="437451"/>
                    <a:pt x="155291" y="438364"/>
                  </a:cubicBezTo>
                  <a:cubicBezTo>
                    <a:pt x="173693" y="439172"/>
                    <a:pt x="194309" y="440020"/>
                    <a:pt x="215304" y="426013"/>
                  </a:cubicBezTo>
                  <a:cubicBezTo>
                    <a:pt x="220472" y="431126"/>
                    <a:pt x="227311" y="433954"/>
                    <a:pt x="234588" y="433954"/>
                  </a:cubicBezTo>
                  <a:cubicBezTo>
                    <a:pt x="241911" y="433954"/>
                    <a:pt x="248800" y="431101"/>
                    <a:pt x="253972" y="425923"/>
                  </a:cubicBezTo>
                  <a:lnTo>
                    <a:pt x="274982" y="404918"/>
                  </a:lnTo>
                  <a:cubicBezTo>
                    <a:pt x="300681" y="414430"/>
                    <a:pt x="326989" y="408829"/>
                    <a:pt x="346478" y="389330"/>
                  </a:cubicBezTo>
                  <a:cubicBezTo>
                    <a:pt x="355511" y="380297"/>
                    <a:pt x="366550" y="363891"/>
                    <a:pt x="376117" y="344961"/>
                  </a:cubicBezTo>
                  <a:cubicBezTo>
                    <a:pt x="388513" y="347709"/>
                    <a:pt x="401213" y="349171"/>
                    <a:pt x="414018" y="349171"/>
                  </a:cubicBezTo>
                  <a:cubicBezTo>
                    <a:pt x="510284" y="349171"/>
                    <a:pt x="588603" y="270852"/>
                    <a:pt x="588603" y="174585"/>
                  </a:cubicBezTo>
                  <a:cubicBezTo>
                    <a:pt x="588603" y="78319"/>
                    <a:pt x="510284" y="0"/>
                    <a:pt x="414018" y="0"/>
                  </a:cubicBezTo>
                  <a:cubicBezTo>
                    <a:pt x="317751" y="0"/>
                    <a:pt x="239432" y="78319"/>
                    <a:pt x="239432" y="174585"/>
                  </a:cubicBezTo>
                  <a:cubicBezTo>
                    <a:pt x="239432" y="206115"/>
                    <a:pt x="247872" y="236608"/>
                    <a:pt x="263804" y="263469"/>
                  </a:cubicBezTo>
                  <a:cubicBezTo>
                    <a:pt x="253703" y="269714"/>
                    <a:pt x="245068" y="276139"/>
                    <a:pt x="239177" y="282030"/>
                  </a:cubicBezTo>
                  <a:cubicBezTo>
                    <a:pt x="219684" y="301524"/>
                    <a:pt x="214082" y="327831"/>
                    <a:pt x="223589" y="353530"/>
                  </a:cubicBezTo>
                  <a:lnTo>
                    <a:pt x="202584" y="374535"/>
                  </a:lnTo>
                  <a:cubicBezTo>
                    <a:pt x="197402" y="379713"/>
                    <a:pt x="194553" y="386597"/>
                    <a:pt x="194553" y="393924"/>
                  </a:cubicBezTo>
                  <a:cubicBezTo>
                    <a:pt x="194553" y="400419"/>
                    <a:pt x="196908" y="406494"/>
                    <a:pt x="201023" y="411413"/>
                  </a:cubicBezTo>
                  <a:cubicBezTo>
                    <a:pt x="186557" y="419723"/>
                    <a:pt x="172271" y="419129"/>
                    <a:pt x="156154" y="418426"/>
                  </a:cubicBezTo>
                  <a:cubicBezTo>
                    <a:pt x="133708" y="417443"/>
                    <a:pt x="108268" y="416336"/>
                    <a:pt x="82729" y="441880"/>
                  </a:cubicBezTo>
                  <a:cubicBezTo>
                    <a:pt x="58885" y="465724"/>
                    <a:pt x="61489" y="491867"/>
                    <a:pt x="63579" y="512877"/>
                  </a:cubicBezTo>
                  <a:cubicBezTo>
                    <a:pt x="64961" y="526779"/>
                    <a:pt x="66158" y="538780"/>
                    <a:pt x="60915" y="549200"/>
                  </a:cubicBezTo>
                  <a:cubicBezTo>
                    <a:pt x="51662" y="567597"/>
                    <a:pt x="36498" y="568854"/>
                    <a:pt x="14446" y="568669"/>
                  </a:cubicBezTo>
                  <a:lnTo>
                    <a:pt x="9976" y="568649"/>
                  </a:lnTo>
                  <a:cubicBezTo>
                    <a:pt x="4469" y="568649"/>
                    <a:pt x="0" y="573118"/>
                    <a:pt x="0" y="578625"/>
                  </a:cubicBezTo>
                  <a:cubicBezTo>
                    <a:pt x="0" y="584132"/>
                    <a:pt x="4469" y="588602"/>
                    <a:pt x="9976" y="588602"/>
                  </a:cubicBezTo>
                  <a:close/>
                  <a:moveTo>
                    <a:pt x="259384" y="174585"/>
                  </a:moveTo>
                  <a:cubicBezTo>
                    <a:pt x="259384" y="89323"/>
                    <a:pt x="328755" y="19953"/>
                    <a:pt x="414018" y="19953"/>
                  </a:cubicBezTo>
                  <a:cubicBezTo>
                    <a:pt x="499280" y="19953"/>
                    <a:pt x="568651" y="89323"/>
                    <a:pt x="568651" y="174585"/>
                  </a:cubicBezTo>
                  <a:cubicBezTo>
                    <a:pt x="568651" y="259848"/>
                    <a:pt x="499280" y="329218"/>
                    <a:pt x="414018" y="329218"/>
                  </a:cubicBezTo>
                  <a:cubicBezTo>
                    <a:pt x="404116" y="329218"/>
                    <a:pt x="394284" y="328240"/>
                    <a:pt x="384647" y="326390"/>
                  </a:cubicBezTo>
                  <a:cubicBezTo>
                    <a:pt x="398449" y="292979"/>
                    <a:pt x="405094" y="256775"/>
                    <a:pt x="388413" y="240095"/>
                  </a:cubicBezTo>
                  <a:cubicBezTo>
                    <a:pt x="371424" y="223100"/>
                    <a:pt x="337080" y="230862"/>
                    <a:pt x="311261" y="240369"/>
                  </a:cubicBezTo>
                  <a:cubicBezTo>
                    <a:pt x="301145" y="244095"/>
                    <a:pt x="290870" y="248679"/>
                    <a:pt x="281188" y="253667"/>
                  </a:cubicBezTo>
                  <a:cubicBezTo>
                    <a:pt x="266942" y="229794"/>
                    <a:pt x="259384" y="202659"/>
                    <a:pt x="259384" y="174585"/>
                  </a:cubicBezTo>
                  <a:close/>
                  <a:moveTo>
                    <a:pt x="216696" y="388647"/>
                  </a:moveTo>
                  <a:lnTo>
                    <a:pt x="233246" y="372096"/>
                  </a:lnTo>
                  <a:cubicBezTo>
                    <a:pt x="235885" y="375857"/>
                    <a:pt x="239327" y="380152"/>
                    <a:pt x="243841" y="384671"/>
                  </a:cubicBezTo>
                  <a:cubicBezTo>
                    <a:pt x="245792" y="386622"/>
                    <a:pt x="248341" y="387589"/>
                    <a:pt x="250895" y="387589"/>
                  </a:cubicBezTo>
                  <a:cubicBezTo>
                    <a:pt x="253449" y="387589"/>
                    <a:pt x="256002" y="386617"/>
                    <a:pt x="257948" y="384671"/>
                  </a:cubicBezTo>
                  <a:cubicBezTo>
                    <a:pt x="261844" y="380775"/>
                    <a:pt x="261844" y="374460"/>
                    <a:pt x="257948" y="370560"/>
                  </a:cubicBezTo>
                  <a:cubicBezTo>
                    <a:pt x="248281" y="360893"/>
                    <a:pt x="244799" y="352503"/>
                    <a:pt x="244684" y="352223"/>
                  </a:cubicBezTo>
                  <a:cubicBezTo>
                    <a:pt x="244624" y="352079"/>
                    <a:pt x="244535" y="351954"/>
                    <a:pt x="244475" y="351809"/>
                  </a:cubicBezTo>
                  <a:cubicBezTo>
                    <a:pt x="244440" y="351729"/>
                    <a:pt x="244440" y="351645"/>
                    <a:pt x="244405" y="351570"/>
                  </a:cubicBezTo>
                  <a:cubicBezTo>
                    <a:pt x="234893" y="331502"/>
                    <a:pt x="238130" y="311295"/>
                    <a:pt x="253289" y="296136"/>
                  </a:cubicBezTo>
                  <a:cubicBezTo>
                    <a:pt x="265365" y="284065"/>
                    <a:pt x="292646" y="268482"/>
                    <a:pt x="318160" y="259090"/>
                  </a:cubicBezTo>
                  <a:cubicBezTo>
                    <a:pt x="336072" y="252495"/>
                    <a:pt x="349536" y="250051"/>
                    <a:pt x="358943" y="250051"/>
                  </a:cubicBezTo>
                  <a:cubicBezTo>
                    <a:pt x="366839" y="250051"/>
                    <a:pt x="371883" y="251772"/>
                    <a:pt x="374312" y="254196"/>
                  </a:cubicBezTo>
                  <a:cubicBezTo>
                    <a:pt x="390872" y="270762"/>
                    <a:pt x="357282" y="350308"/>
                    <a:pt x="332376" y="375214"/>
                  </a:cubicBezTo>
                  <a:cubicBezTo>
                    <a:pt x="317217" y="390373"/>
                    <a:pt x="297015" y="393615"/>
                    <a:pt x="276943" y="384103"/>
                  </a:cubicBezTo>
                  <a:cubicBezTo>
                    <a:pt x="273132" y="382297"/>
                    <a:pt x="268598" y="383080"/>
                    <a:pt x="265615" y="386063"/>
                  </a:cubicBezTo>
                  <a:lnTo>
                    <a:pt x="239866" y="411812"/>
                  </a:lnTo>
                  <a:cubicBezTo>
                    <a:pt x="237047" y="414630"/>
                    <a:pt x="232129" y="414625"/>
                    <a:pt x="229311" y="411812"/>
                  </a:cubicBezTo>
                  <a:lnTo>
                    <a:pt x="216701" y="399202"/>
                  </a:lnTo>
                  <a:cubicBezTo>
                    <a:pt x="215289" y="397790"/>
                    <a:pt x="214516" y="395919"/>
                    <a:pt x="214516" y="393924"/>
                  </a:cubicBezTo>
                  <a:cubicBezTo>
                    <a:pt x="214506" y="391929"/>
                    <a:pt x="215284" y="390053"/>
                    <a:pt x="216696" y="388647"/>
                  </a:cubicBezTo>
                  <a:close/>
                </a:path>
              </a:pathLst>
            </a:custGeom>
            <a:solidFill>
              <a:schemeClr val="bg1"/>
            </a:solidFill>
            <a:ln w="4941" cap="flat">
              <a:noFill/>
              <a:prstDash val="solid"/>
              <a:miter/>
            </a:ln>
          </p:spPr>
          <p:txBody>
            <a:bodyPr rtlCol="0" anchor="ctr"/>
            <a:lstStyle/>
            <a:p>
              <a:endParaRPr lang="en-US" noProof="0" dirty="0">
                <a:latin typeface="Arial" panose="020B0604020202020204" pitchFamily="34" charset="0"/>
              </a:endParaRPr>
            </a:p>
          </p:txBody>
        </p:sp>
        <p:sp>
          <p:nvSpPr>
            <p:cNvPr id="59" name="Freeform: Shape 58">
              <a:extLst>
                <a:ext uri="{FF2B5EF4-FFF2-40B4-BE49-F238E27FC236}">
                  <a16:creationId xmlns:a16="http://schemas.microsoft.com/office/drawing/2014/main" id="{731C217B-5B34-E92A-F6B4-532FFDC3A32D}"/>
                </a:ext>
              </a:extLst>
            </p:cNvPr>
            <p:cNvSpPr/>
            <p:nvPr/>
          </p:nvSpPr>
          <p:spPr>
            <a:xfrm>
              <a:off x="1555632" y="4981292"/>
              <a:ext cx="189468" cy="219690"/>
            </a:xfrm>
            <a:custGeom>
              <a:avLst/>
              <a:gdLst>
                <a:gd name="connsiteX0" fmla="*/ 34209 w 189468"/>
                <a:gd name="connsiteY0" fmla="*/ 177546 h 219690"/>
                <a:gd name="connsiteX1" fmla="*/ 514 w 189468"/>
                <a:gd name="connsiteY1" fmla="*/ 206557 h 219690"/>
                <a:gd name="connsiteX2" fmla="*/ 6824 w 189468"/>
                <a:gd name="connsiteY2" fmla="*/ 219177 h 219690"/>
                <a:gd name="connsiteX3" fmla="*/ 9982 w 189468"/>
                <a:gd name="connsiteY3" fmla="*/ 219691 h 219690"/>
                <a:gd name="connsiteX4" fmla="*/ 19444 w 189468"/>
                <a:gd name="connsiteY4" fmla="*/ 212867 h 219690"/>
                <a:gd name="connsiteX5" fmla="*/ 40285 w 189468"/>
                <a:gd name="connsiteY5" fmla="*/ 196551 h 219690"/>
                <a:gd name="connsiteX6" fmla="*/ 75696 w 189468"/>
                <a:gd name="connsiteY6" fmla="*/ 171929 h 219690"/>
                <a:gd name="connsiteX7" fmla="*/ 84789 w 189468"/>
                <a:gd name="connsiteY7" fmla="*/ 129241 h 219690"/>
                <a:gd name="connsiteX8" fmla="*/ 85837 w 189468"/>
                <a:gd name="connsiteY8" fmla="*/ 110929 h 219690"/>
                <a:gd name="connsiteX9" fmla="*/ 94865 w 189468"/>
                <a:gd name="connsiteY9" fmla="*/ 101023 h 219690"/>
                <a:gd name="connsiteX10" fmla="*/ 104647 w 189468"/>
                <a:gd name="connsiteY10" fmla="*/ 109168 h 219690"/>
                <a:gd name="connsiteX11" fmla="*/ 106273 w 189468"/>
                <a:gd name="connsiteY11" fmla="*/ 110141 h 219690"/>
                <a:gd name="connsiteX12" fmla="*/ 126385 w 189468"/>
                <a:gd name="connsiteY12" fmla="*/ 114800 h 219690"/>
                <a:gd name="connsiteX13" fmla="*/ 157377 w 189468"/>
                <a:gd name="connsiteY13" fmla="*/ 101716 h 219690"/>
                <a:gd name="connsiteX14" fmla="*/ 183136 w 189468"/>
                <a:gd name="connsiteY14" fmla="*/ 57312 h 219690"/>
                <a:gd name="connsiteX15" fmla="*/ 182363 w 189468"/>
                <a:gd name="connsiteY15" fmla="*/ 7106 h 219690"/>
                <a:gd name="connsiteX16" fmla="*/ 132157 w 189468"/>
                <a:gd name="connsiteY16" fmla="*/ 6338 h 219690"/>
                <a:gd name="connsiteX17" fmla="*/ 87752 w 189468"/>
                <a:gd name="connsiteY17" fmla="*/ 32092 h 219690"/>
                <a:gd name="connsiteX18" fmla="*/ 79332 w 189468"/>
                <a:gd name="connsiteY18" fmla="*/ 83195 h 219690"/>
                <a:gd name="connsiteX19" fmla="*/ 80275 w 189468"/>
                <a:gd name="connsiteY19" fmla="*/ 84781 h 219690"/>
                <a:gd name="connsiteX20" fmla="*/ 81382 w 189468"/>
                <a:gd name="connsiteY20" fmla="*/ 86183 h 219690"/>
                <a:gd name="connsiteX21" fmla="*/ 66722 w 189468"/>
                <a:gd name="connsiteY21" fmla="*/ 105228 h 219690"/>
                <a:gd name="connsiteX22" fmla="*/ 64871 w 189468"/>
                <a:gd name="connsiteY22" fmla="*/ 130358 h 219690"/>
                <a:gd name="connsiteX23" fmla="*/ 58721 w 189468"/>
                <a:gd name="connsiteY23" fmla="*/ 161444 h 219690"/>
                <a:gd name="connsiteX24" fmla="*/ 34209 w 189468"/>
                <a:gd name="connsiteY24" fmla="*/ 177546 h 219690"/>
                <a:gd name="connsiteX25" fmla="*/ 101859 w 189468"/>
                <a:gd name="connsiteY25" fmla="*/ 46203 h 219690"/>
                <a:gd name="connsiteX26" fmla="*/ 139050 w 189468"/>
                <a:gd name="connsiteY26" fmla="*/ 25063 h 219690"/>
                <a:gd name="connsiteX27" fmla="*/ 168256 w 189468"/>
                <a:gd name="connsiteY27" fmla="*/ 21217 h 219690"/>
                <a:gd name="connsiteX28" fmla="*/ 164410 w 189468"/>
                <a:gd name="connsiteY28" fmla="*/ 50423 h 219690"/>
                <a:gd name="connsiteX29" fmla="*/ 143270 w 189468"/>
                <a:gd name="connsiteY29" fmla="*/ 87615 h 219690"/>
                <a:gd name="connsiteX30" fmla="*/ 115656 w 189468"/>
                <a:gd name="connsiteY30" fmla="*/ 92498 h 219690"/>
                <a:gd name="connsiteX31" fmla="*/ 96990 w 189468"/>
                <a:gd name="connsiteY31" fmla="*/ 73842 h 219690"/>
                <a:gd name="connsiteX32" fmla="*/ 101859 w 189468"/>
                <a:gd name="connsiteY32" fmla="*/ 46203 h 2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9468" h="219690">
                  <a:moveTo>
                    <a:pt x="34209" y="177546"/>
                  </a:moveTo>
                  <a:cubicBezTo>
                    <a:pt x="22228" y="181377"/>
                    <a:pt x="7318" y="186146"/>
                    <a:pt x="514" y="206557"/>
                  </a:cubicBezTo>
                  <a:cubicBezTo>
                    <a:pt x="-1227" y="211785"/>
                    <a:pt x="1597" y="217431"/>
                    <a:pt x="6824" y="219177"/>
                  </a:cubicBezTo>
                  <a:cubicBezTo>
                    <a:pt x="7872" y="219526"/>
                    <a:pt x="8939" y="219691"/>
                    <a:pt x="9982" y="219691"/>
                  </a:cubicBezTo>
                  <a:cubicBezTo>
                    <a:pt x="14157" y="219691"/>
                    <a:pt x="18052" y="217047"/>
                    <a:pt x="19444" y="212867"/>
                  </a:cubicBezTo>
                  <a:cubicBezTo>
                    <a:pt x="22891" y="202522"/>
                    <a:pt x="28642" y="200277"/>
                    <a:pt x="40285" y="196551"/>
                  </a:cubicBezTo>
                  <a:cubicBezTo>
                    <a:pt x="51508" y="192964"/>
                    <a:pt x="65470" y="188495"/>
                    <a:pt x="75696" y="171929"/>
                  </a:cubicBezTo>
                  <a:cubicBezTo>
                    <a:pt x="86231" y="154870"/>
                    <a:pt x="85433" y="140659"/>
                    <a:pt x="84789" y="129241"/>
                  </a:cubicBezTo>
                  <a:cubicBezTo>
                    <a:pt x="84415" y="122557"/>
                    <a:pt x="84091" y="116785"/>
                    <a:pt x="85837" y="110929"/>
                  </a:cubicBezTo>
                  <a:cubicBezTo>
                    <a:pt x="86799" y="107712"/>
                    <a:pt x="90805" y="103941"/>
                    <a:pt x="94865" y="101023"/>
                  </a:cubicBezTo>
                  <a:cubicBezTo>
                    <a:pt x="97973" y="103881"/>
                    <a:pt x="101195" y="106634"/>
                    <a:pt x="104647" y="109168"/>
                  </a:cubicBezTo>
                  <a:cubicBezTo>
                    <a:pt x="105161" y="109543"/>
                    <a:pt x="105704" y="109872"/>
                    <a:pt x="106273" y="110141"/>
                  </a:cubicBezTo>
                  <a:cubicBezTo>
                    <a:pt x="112872" y="113269"/>
                    <a:pt x="119701" y="114800"/>
                    <a:pt x="126385" y="114800"/>
                  </a:cubicBezTo>
                  <a:cubicBezTo>
                    <a:pt x="137793" y="114800"/>
                    <a:pt x="148762" y="110331"/>
                    <a:pt x="157377" y="101716"/>
                  </a:cubicBezTo>
                  <a:cubicBezTo>
                    <a:pt x="166286" y="92807"/>
                    <a:pt x="176631" y="74965"/>
                    <a:pt x="183136" y="57312"/>
                  </a:cubicBezTo>
                  <a:cubicBezTo>
                    <a:pt x="189201" y="40826"/>
                    <a:pt x="193995" y="18733"/>
                    <a:pt x="182363" y="7106"/>
                  </a:cubicBezTo>
                  <a:cubicBezTo>
                    <a:pt x="170735" y="-4526"/>
                    <a:pt x="148643" y="267"/>
                    <a:pt x="132157" y="6338"/>
                  </a:cubicBezTo>
                  <a:cubicBezTo>
                    <a:pt x="114504" y="12837"/>
                    <a:pt x="96656" y="23183"/>
                    <a:pt x="87752" y="32092"/>
                  </a:cubicBezTo>
                  <a:cubicBezTo>
                    <a:pt x="74089" y="45754"/>
                    <a:pt x="70862" y="65338"/>
                    <a:pt x="79332" y="83195"/>
                  </a:cubicBezTo>
                  <a:cubicBezTo>
                    <a:pt x="79596" y="83754"/>
                    <a:pt x="79911" y="84283"/>
                    <a:pt x="80275" y="84781"/>
                  </a:cubicBezTo>
                  <a:cubicBezTo>
                    <a:pt x="80624" y="85265"/>
                    <a:pt x="81023" y="85709"/>
                    <a:pt x="81382" y="86183"/>
                  </a:cubicBezTo>
                  <a:cubicBezTo>
                    <a:pt x="75621" y="90623"/>
                    <a:pt x="69141" y="97127"/>
                    <a:pt x="66722" y="105228"/>
                  </a:cubicBezTo>
                  <a:cubicBezTo>
                    <a:pt x="63978" y="114426"/>
                    <a:pt x="64452" y="122891"/>
                    <a:pt x="64871" y="130358"/>
                  </a:cubicBezTo>
                  <a:cubicBezTo>
                    <a:pt x="65455" y="140748"/>
                    <a:pt x="65959" y="149727"/>
                    <a:pt x="58721" y="161444"/>
                  </a:cubicBezTo>
                  <a:cubicBezTo>
                    <a:pt x="52371" y="171740"/>
                    <a:pt x="43956" y="174433"/>
                    <a:pt x="34209" y="177546"/>
                  </a:cubicBezTo>
                  <a:close/>
                  <a:moveTo>
                    <a:pt x="101859" y="46203"/>
                  </a:moveTo>
                  <a:cubicBezTo>
                    <a:pt x="107720" y="40342"/>
                    <a:pt x="122375" y="31204"/>
                    <a:pt x="139050" y="25063"/>
                  </a:cubicBezTo>
                  <a:cubicBezTo>
                    <a:pt x="157317" y="18339"/>
                    <a:pt x="166610" y="19571"/>
                    <a:pt x="168256" y="21217"/>
                  </a:cubicBezTo>
                  <a:cubicBezTo>
                    <a:pt x="169902" y="22863"/>
                    <a:pt x="171129" y="32171"/>
                    <a:pt x="164410" y="50423"/>
                  </a:cubicBezTo>
                  <a:cubicBezTo>
                    <a:pt x="158275" y="67098"/>
                    <a:pt x="149131" y="81754"/>
                    <a:pt x="143270" y="87615"/>
                  </a:cubicBezTo>
                  <a:cubicBezTo>
                    <a:pt x="135728" y="95162"/>
                    <a:pt x="125712" y="96923"/>
                    <a:pt x="115656" y="92498"/>
                  </a:cubicBezTo>
                  <a:cubicBezTo>
                    <a:pt x="108458" y="87101"/>
                    <a:pt x="102183" y="80831"/>
                    <a:pt x="96990" y="73842"/>
                  </a:cubicBezTo>
                  <a:cubicBezTo>
                    <a:pt x="92556" y="63781"/>
                    <a:pt x="94312" y="53750"/>
                    <a:pt x="101859" y="46203"/>
                  </a:cubicBezTo>
                  <a:close/>
                </a:path>
              </a:pathLst>
            </a:custGeom>
            <a:solidFill>
              <a:schemeClr val="bg1"/>
            </a:solidFill>
            <a:ln w="4941" cap="flat">
              <a:noFill/>
              <a:prstDash val="solid"/>
              <a:miter/>
            </a:ln>
          </p:spPr>
          <p:txBody>
            <a:bodyPr rtlCol="0" anchor="ctr"/>
            <a:lstStyle/>
            <a:p>
              <a:endParaRPr lang="en-US" noProof="0" dirty="0">
                <a:latin typeface="Arial" panose="020B0604020202020204" pitchFamily="34" charset="0"/>
              </a:endParaRPr>
            </a:p>
          </p:txBody>
        </p:sp>
        <p:sp>
          <p:nvSpPr>
            <p:cNvPr id="60" name="Freeform: Shape 59">
              <a:extLst>
                <a:ext uri="{FF2B5EF4-FFF2-40B4-BE49-F238E27FC236}">
                  <a16:creationId xmlns:a16="http://schemas.microsoft.com/office/drawing/2014/main" id="{1FABB813-F91D-8CDD-0F69-4386E3118610}"/>
                </a:ext>
              </a:extLst>
            </p:cNvPr>
            <p:cNvSpPr/>
            <p:nvPr/>
          </p:nvSpPr>
          <p:spPr>
            <a:xfrm>
              <a:off x="1785093" y="5205830"/>
              <a:ext cx="239598" cy="179714"/>
            </a:xfrm>
            <a:custGeom>
              <a:avLst/>
              <a:gdLst>
                <a:gd name="connsiteX0" fmla="*/ 112084 w 239598"/>
                <a:gd name="connsiteY0" fmla="*/ 90277 h 179714"/>
                <a:gd name="connsiteX1" fmla="*/ 78768 w 239598"/>
                <a:gd name="connsiteY1" fmla="*/ 96941 h 179714"/>
                <a:gd name="connsiteX2" fmla="*/ 59803 w 239598"/>
                <a:gd name="connsiteY2" fmla="*/ 135170 h 179714"/>
                <a:gd name="connsiteX3" fmla="*/ 56546 w 239598"/>
                <a:gd name="connsiteY3" fmla="*/ 149237 h 179714"/>
                <a:gd name="connsiteX4" fmla="*/ 9976 w 239598"/>
                <a:gd name="connsiteY4" fmla="*/ 159762 h 179714"/>
                <a:gd name="connsiteX5" fmla="*/ 0 w 239598"/>
                <a:gd name="connsiteY5" fmla="*/ 169738 h 179714"/>
                <a:gd name="connsiteX6" fmla="*/ 9976 w 239598"/>
                <a:gd name="connsiteY6" fmla="*/ 179714 h 179714"/>
                <a:gd name="connsiteX7" fmla="*/ 73146 w 239598"/>
                <a:gd name="connsiteY7" fmla="*/ 160305 h 179714"/>
                <a:gd name="connsiteX8" fmla="*/ 79701 w 239598"/>
                <a:gd name="connsiteY8" fmla="*/ 136672 h 179714"/>
                <a:gd name="connsiteX9" fmla="*/ 90829 w 239598"/>
                <a:gd name="connsiteY9" fmla="*/ 112838 h 179714"/>
                <a:gd name="connsiteX10" fmla="*/ 111206 w 239598"/>
                <a:gd name="connsiteY10" fmla="*/ 110209 h 179714"/>
                <a:gd name="connsiteX11" fmla="*/ 153157 w 239598"/>
                <a:gd name="connsiteY11" fmla="*/ 100473 h 179714"/>
                <a:gd name="connsiteX12" fmla="*/ 158279 w 239598"/>
                <a:gd name="connsiteY12" fmla="*/ 104538 h 179714"/>
                <a:gd name="connsiteX13" fmla="*/ 159906 w 239598"/>
                <a:gd name="connsiteY13" fmla="*/ 105506 h 179714"/>
                <a:gd name="connsiteX14" fmla="*/ 179210 w 239598"/>
                <a:gd name="connsiteY14" fmla="*/ 109980 h 179714"/>
                <a:gd name="connsiteX15" fmla="*/ 208974 w 239598"/>
                <a:gd name="connsiteY15" fmla="*/ 97415 h 179714"/>
                <a:gd name="connsiteX16" fmla="*/ 232678 w 239598"/>
                <a:gd name="connsiteY16" fmla="*/ 6920 h 179714"/>
                <a:gd name="connsiteX17" fmla="*/ 142183 w 239598"/>
                <a:gd name="connsiteY17" fmla="*/ 30624 h 179714"/>
                <a:gd name="connsiteX18" fmla="*/ 134092 w 239598"/>
                <a:gd name="connsiteY18" fmla="*/ 79692 h 179714"/>
                <a:gd name="connsiteX19" fmla="*/ 135030 w 239598"/>
                <a:gd name="connsiteY19" fmla="*/ 81278 h 179714"/>
                <a:gd name="connsiteX20" fmla="*/ 138846 w 239598"/>
                <a:gd name="connsiteY20" fmla="*/ 86117 h 179714"/>
                <a:gd name="connsiteX21" fmla="*/ 112084 w 239598"/>
                <a:gd name="connsiteY21" fmla="*/ 90277 h 179714"/>
                <a:gd name="connsiteX22" fmla="*/ 156294 w 239598"/>
                <a:gd name="connsiteY22" fmla="*/ 44740 h 179714"/>
                <a:gd name="connsiteX23" fmla="*/ 218571 w 239598"/>
                <a:gd name="connsiteY23" fmla="*/ 21036 h 179714"/>
                <a:gd name="connsiteX24" fmla="*/ 194868 w 239598"/>
                <a:gd name="connsiteY24" fmla="*/ 83308 h 179714"/>
                <a:gd name="connsiteX25" fmla="*/ 169283 w 239598"/>
                <a:gd name="connsiteY25" fmla="*/ 87858 h 179714"/>
                <a:gd name="connsiteX26" fmla="*/ 151755 w 239598"/>
                <a:gd name="connsiteY26" fmla="*/ 70339 h 179714"/>
                <a:gd name="connsiteX27" fmla="*/ 156294 w 239598"/>
                <a:gd name="connsiteY27" fmla="*/ 44740 h 17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9598" h="179714">
                  <a:moveTo>
                    <a:pt x="112084" y="90277"/>
                  </a:moveTo>
                  <a:cubicBezTo>
                    <a:pt x="101220" y="89793"/>
                    <a:pt x="88899" y="89254"/>
                    <a:pt x="78768" y="96941"/>
                  </a:cubicBezTo>
                  <a:cubicBezTo>
                    <a:pt x="61714" y="109890"/>
                    <a:pt x="60606" y="124501"/>
                    <a:pt x="59803" y="135170"/>
                  </a:cubicBezTo>
                  <a:cubicBezTo>
                    <a:pt x="59369" y="140951"/>
                    <a:pt x="59020" y="145521"/>
                    <a:pt x="56546" y="149237"/>
                  </a:cubicBezTo>
                  <a:cubicBezTo>
                    <a:pt x="53927" y="153167"/>
                    <a:pt x="44390" y="159762"/>
                    <a:pt x="9976" y="159762"/>
                  </a:cubicBezTo>
                  <a:cubicBezTo>
                    <a:pt x="4469" y="159762"/>
                    <a:pt x="0" y="164231"/>
                    <a:pt x="0" y="169738"/>
                  </a:cubicBezTo>
                  <a:cubicBezTo>
                    <a:pt x="0" y="175245"/>
                    <a:pt x="4469" y="179714"/>
                    <a:pt x="9976" y="179714"/>
                  </a:cubicBezTo>
                  <a:cubicBezTo>
                    <a:pt x="31540" y="179714"/>
                    <a:pt x="61549" y="177704"/>
                    <a:pt x="73146" y="160305"/>
                  </a:cubicBezTo>
                  <a:cubicBezTo>
                    <a:pt x="78529" y="152235"/>
                    <a:pt x="79152" y="143969"/>
                    <a:pt x="79701" y="136672"/>
                  </a:cubicBezTo>
                  <a:cubicBezTo>
                    <a:pt x="80414" y="127199"/>
                    <a:pt x="80933" y="120355"/>
                    <a:pt x="90829" y="112838"/>
                  </a:cubicBezTo>
                  <a:cubicBezTo>
                    <a:pt x="95224" y="109506"/>
                    <a:pt x="102626" y="109830"/>
                    <a:pt x="111206" y="110209"/>
                  </a:cubicBezTo>
                  <a:cubicBezTo>
                    <a:pt x="123317" y="110743"/>
                    <a:pt x="139215" y="111397"/>
                    <a:pt x="153157" y="100473"/>
                  </a:cubicBezTo>
                  <a:cubicBezTo>
                    <a:pt x="154828" y="101859"/>
                    <a:pt x="156514" y="103241"/>
                    <a:pt x="158279" y="104538"/>
                  </a:cubicBezTo>
                  <a:cubicBezTo>
                    <a:pt x="158793" y="104912"/>
                    <a:pt x="159332" y="105236"/>
                    <a:pt x="159906" y="105506"/>
                  </a:cubicBezTo>
                  <a:cubicBezTo>
                    <a:pt x="166241" y="108509"/>
                    <a:pt x="172795" y="109980"/>
                    <a:pt x="179210" y="109980"/>
                  </a:cubicBezTo>
                  <a:cubicBezTo>
                    <a:pt x="190164" y="109980"/>
                    <a:pt x="200704" y="105690"/>
                    <a:pt x="208974" y="97415"/>
                  </a:cubicBezTo>
                  <a:cubicBezTo>
                    <a:pt x="223654" y="82735"/>
                    <a:pt x="252955" y="27197"/>
                    <a:pt x="232678" y="6920"/>
                  </a:cubicBezTo>
                  <a:cubicBezTo>
                    <a:pt x="212396" y="-13357"/>
                    <a:pt x="156863" y="15948"/>
                    <a:pt x="142183" y="30624"/>
                  </a:cubicBezTo>
                  <a:cubicBezTo>
                    <a:pt x="129064" y="43742"/>
                    <a:pt x="125961" y="62543"/>
                    <a:pt x="134092" y="79692"/>
                  </a:cubicBezTo>
                  <a:cubicBezTo>
                    <a:pt x="134356" y="80246"/>
                    <a:pt x="134670" y="80779"/>
                    <a:pt x="135030" y="81278"/>
                  </a:cubicBezTo>
                  <a:cubicBezTo>
                    <a:pt x="136237" y="82939"/>
                    <a:pt x="137539" y="84530"/>
                    <a:pt x="138846" y="86117"/>
                  </a:cubicBezTo>
                  <a:cubicBezTo>
                    <a:pt x="131089" y="91045"/>
                    <a:pt x="122130" y="90721"/>
                    <a:pt x="112084" y="90277"/>
                  </a:cubicBezTo>
                  <a:close/>
                  <a:moveTo>
                    <a:pt x="156294" y="44740"/>
                  </a:moveTo>
                  <a:cubicBezTo>
                    <a:pt x="171523" y="29511"/>
                    <a:pt x="212810" y="15275"/>
                    <a:pt x="218571" y="21036"/>
                  </a:cubicBezTo>
                  <a:cubicBezTo>
                    <a:pt x="224333" y="26798"/>
                    <a:pt x="210091" y="68085"/>
                    <a:pt x="194868" y="83308"/>
                  </a:cubicBezTo>
                  <a:cubicBezTo>
                    <a:pt x="187879" y="90297"/>
                    <a:pt x="178591" y="91933"/>
                    <a:pt x="169283" y="87858"/>
                  </a:cubicBezTo>
                  <a:cubicBezTo>
                    <a:pt x="162524" y="82785"/>
                    <a:pt x="156638" y="76904"/>
                    <a:pt x="151755" y="70339"/>
                  </a:cubicBezTo>
                  <a:cubicBezTo>
                    <a:pt x="147670" y="61021"/>
                    <a:pt x="149301" y="51733"/>
                    <a:pt x="156294" y="44740"/>
                  </a:cubicBezTo>
                  <a:close/>
                </a:path>
              </a:pathLst>
            </a:custGeom>
            <a:solidFill>
              <a:schemeClr val="bg1"/>
            </a:solidFill>
            <a:ln w="4941" cap="flat">
              <a:noFill/>
              <a:prstDash val="solid"/>
              <a:miter/>
            </a:ln>
          </p:spPr>
          <p:txBody>
            <a:bodyPr rtlCol="0" anchor="ctr"/>
            <a:lstStyle/>
            <a:p>
              <a:endParaRPr lang="en-US" noProof="0" dirty="0">
                <a:latin typeface="Arial" panose="020B0604020202020204" pitchFamily="34" charset="0"/>
              </a:endParaRPr>
            </a:p>
          </p:txBody>
        </p:sp>
      </p:grpSp>
      <p:sp>
        <p:nvSpPr>
          <p:cNvPr id="83" name="Oval 82">
            <a:extLst>
              <a:ext uri="{FF2B5EF4-FFF2-40B4-BE49-F238E27FC236}">
                <a16:creationId xmlns:a16="http://schemas.microsoft.com/office/drawing/2014/main" id="{CD84DBBC-462E-9287-E6E5-DF6E55FDB88E}"/>
              </a:ext>
            </a:extLst>
          </p:cNvPr>
          <p:cNvSpPr/>
          <p:nvPr/>
        </p:nvSpPr>
        <p:spPr>
          <a:xfrm>
            <a:off x="7594059" y="2845474"/>
            <a:ext cx="2178996" cy="2178996"/>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84" name="Oval 83">
            <a:extLst>
              <a:ext uri="{FF2B5EF4-FFF2-40B4-BE49-F238E27FC236}">
                <a16:creationId xmlns:a16="http://schemas.microsoft.com/office/drawing/2014/main" id="{8283EAD4-494B-0D26-2081-1B632440A912}"/>
              </a:ext>
            </a:extLst>
          </p:cNvPr>
          <p:cNvSpPr/>
          <p:nvPr/>
        </p:nvSpPr>
        <p:spPr>
          <a:xfrm>
            <a:off x="7233775" y="2499591"/>
            <a:ext cx="2889476" cy="2889476"/>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33" name="Rectangle 32">
            <a:extLst>
              <a:ext uri="{FF2B5EF4-FFF2-40B4-BE49-F238E27FC236}">
                <a16:creationId xmlns:a16="http://schemas.microsoft.com/office/drawing/2014/main" id="{ADE908A4-E425-4C94-635D-C5A570A6D17F}"/>
              </a:ext>
            </a:extLst>
          </p:cNvPr>
          <p:cNvSpPr/>
          <p:nvPr/>
        </p:nvSpPr>
        <p:spPr>
          <a:xfrm>
            <a:off x="5680169" y="2679130"/>
            <a:ext cx="2213534" cy="747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r>
              <a:rPr lang="en-US" sz="1400" b="1" noProof="0" dirty="0">
                <a:solidFill>
                  <a:schemeClr val="tx1"/>
                </a:solidFill>
                <a:latin typeface="Arial" panose="020B0604020202020204" pitchFamily="34" charset="0"/>
              </a:rPr>
              <a:t>HPT axis disruption</a:t>
            </a:r>
            <a:br>
              <a:rPr lang="en-US" sz="1400" noProof="0" dirty="0">
                <a:solidFill>
                  <a:schemeClr val="tx1"/>
                </a:solidFill>
                <a:latin typeface="Arial" panose="020B0604020202020204" pitchFamily="34" charset="0"/>
              </a:rPr>
            </a:br>
            <a:r>
              <a:rPr lang="en-US" sz="1200" noProof="0" dirty="0">
                <a:solidFill>
                  <a:schemeClr val="tx1"/>
                </a:solidFill>
                <a:latin typeface="Arial" panose="020B0604020202020204" pitchFamily="34" charset="0"/>
              </a:rPr>
              <a:t>Decreased luteinizing hormone and testosterone levels impair sperm production</a:t>
            </a:r>
            <a:endParaRPr lang="en-US" sz="1400" noProof="0" dirty="0">
              <a:solidFill>
                <a:schemeClr val="tx1"/>
              </a:solidFill>
              <a:latin typeface="Arial" panose="020B0604020202020204" pitchFamily="34" charset="0"/>
            </a:endParaRPr>
          </a:p>
        </p:txBody>
      </p:sp>
      <p:sp>
        <p:nvSpPr>
          <p:cNvPr id="35" name="Rectangle 34">
            <a:extLst>
              <a:ext uri="{FF2B5EF4-FFF2-40B4-BE49-F238E27FC236}">
                <a16:creationId xmlns:a16="http://schemas.microsoft.com/office/drawing/2014/main" id="{EF874A98-79A5-6F9A-69F2-72FE224AE94B}"/>
              </a:ext>
            </a:extLst>
          </p:cNvPr>
          <p:cNvSpPr>
            <a:spLocks/>
          </p:cNvSpPr>
          <p:nvPr/>
        </p:nvSpPr>
        <p:spPr>
          <a:xfrm>
            <a:off x="5943046" y="4464947"/>
            <a:ext cx="1845614" cy="930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en-US" sz="1200" noProof="0" dirty="0">
                <a:solidFill>
                  <a:schemeClr val="tx1"/>
                </a:solidFill>
                <a:latin typeface="Arial" panose="020B0604020202020204" pitchFamily="34" charset="0"/>
              </a:rPr>
              <a:t>Scrotal temperature dysregulation due to excess hip, abdominal, and scrotal fat tissues impair sperm production</a:t>
            </a:r>
          </a:p>
        </p:txBody>
      </p:sp>
      <p:sp>
        <p:nvSpPr>
          <p:cNvPr id="36" name="Rectangle 35">
            <a:extLst>
              <a:ext uri="{FF2B5EF4-FFF2-40B4-BE49-F238E27FC236}">
                <a16:creationId xmlns:a16="http://schemas.microsoft.com/office/drawing/2014/main" id="{27BB867E-F691-DD0C-42AA-40578FB924BB}"/>
              </a:ext>
            </a:extLst>
          </p:cNvPr>
          <p:cNvSpPr>
            <a:spLocks/>
          </p:cNvSpPr>
          <p:nvPr/>
        </p:nvSpPr>
        <p:spPr>
          <a:xfrm>
            <a:off x="9568366" y="4535833"/>
            <a:ext cx="2131510" cy="789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noProof="0" dirty="0">
                <a:solidFill>
                  <a:schemeClr val="tx1"/>
                </a:solidFill>
                <a:latin typeface="Arial" panose="020B0604020202020204" pitchFamily="34" charset="0"/>
              </a:rPr>
              <a:t>Complications from comorbid conditions such as erectile dysfunction due to peripheral vascular disease</a:t>
            </a:r>
          </a:p>
        </p:txBody>
      </p:sp>
      <p:sp>
        <p:nvSpPr>
          <p:cNvPr id="54" name="Rectangle 53">
            <a:extLst>
              <a:ext uri="{FF2B5EF4-FFF2-40B4-BE49-F238E27FC236}">
                <a16:creationId xmlns:a16="http://schemas.microsoft.com/office/drawing/2014/main" id="{23A5A204-0F60-853A-2EC2-3E35AC479166}"/>
              </a:ext>
            </a:extLst>
          </p:cNvPr>
          <p:cNvSpPr>
            <a:spLocks/>
          </p:cNvSpPr>
          <p:nvPr/>
        </p:nvSpPr>
        <p:spPr>
          <a:xfrm>
            <a:off x="9568366" y="2592502"/>
            <a:ext cx="2131510" cy="92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en-US" sz="1400" b="1" noProof="0" dirty="0">
                <a:solidFill>
                  <a:schemeClr val="tx1"/>
                </a:solidFill>
                <a:latin typeface="Arial" panose="020B0604020202020204" pitchFamily="34" charset="0"/>
              </a:rPr>
              <a:t>Endocrine disruptors</a:t>
            </a:r>
          </a:p>
          <a:p>
            <a:r>
              <a:rPr lang="en-US" sz="1200" noProof="0" dirty="0">
                <a:solidFill>
                  <a:schemeClr val="tx1"/>
                </a:solidFill>
                <a:latin typeface="Arial" panose="020B0604020202020204" pitchFamily="34" charset="0"/>
              </a:rPr>
              <a:t>Insulin, leptin, cortisol, cytokines, adipokines, and inflammation can impair </a:t>
            </a:r>
            <a:br>
              <a:rPr lang="en-US" sz="1200" noProof="0" dirty="0">
                <a:solidFill>
                  <a:schemeClr val="tx1"/>
                </a:solidFill>
                <a:latin typeface="Arial" panose="020B0604020202020204" pitchFamily="34" charset="0"/>
              </a:rPr>
            </a:br>
            <a:r>
              <a:rPr lang="en-US" sz="1200" noProof="0" dirty="0">
                <a:solidFill>
                  <a:schemeClr val="tx1"/>
                </a:solidFill>
                <a:latin typeface="Arial" panose="020B0604020202020204" pitchFamily="34" charset="0"/>
              </a:rPr>
              <a:t>sperm production</a:t>
            </a:r>
          </a:p>
        </p:txBody>
      </p:sp>
    </p:spTree>
    <p:extLst>
      <p:ext uri="{BB962C8B-B14F-4D97-AF65-F5344CB8AC3E}">
        <p14:creationId xmlns:p14="http://schemas.microsoft.com/office/powerpoint/2010/main" val="427563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2F4D-E0A0-165E-1AD7-6AF1912BDAC1}"/>
              </a:ext>
            </a:extLst>
          </p:cNvPr>
          <p:cNvSpPr>
            <a:spLocks noGrp="1"/>
          </p:cNvSpPr>
          <p:nvPr>
            <p:ph type="title"/>
          </p:nvPr>
        </p:nvSpPr>
        <p:spPr>
          <a:xfrm>
            <a:off x="536240" y="414320"/>
            <a:ext cx="10896000" cy="1082209"/>
          </a:xfrm>
        </p:spPr>
        <p:txBody>
          <a:bodyPr/>
          <a:lstStyle/>
          <a:p>
            <a:r>
              <a:rPr lang="en-US" noProof="0" dirty="0"/>
              <a:t>Impact of obesity on female fertility and reproductive system </a:t>
            </a:r>
          </a:p>
        </p:txBody>
      </p:sp>
      <p:sp>
        <p:nvSpPr>
          <p:cNvPr id="3" name="Text Placeholder 2">
            <a:extLst>
              <a:ext uri="{FF2B5EF4-FFF2-40B4-BE49-F238E27FC236}">
                <a16:creationId xmlns:a16="http://schemas.microsoft.com/office/drawing/2014/main" id="{59F2EEFB-0FC6-BB79-6CC6-D2FAF33FCE60}"/>
              </a:ext>
            </a:extLst>
          </p:cNvPr>
          <p:cNvSpPr>
            <a:spLocks noGrp="1"/>
          </p:cNvSpPr>
          <p:nvPr>
            <p:ph type="body" sz="quarter" idx="13"/>
          </p:nvPr>
        </p:nvSpPr>
        <p:spPr>
          <a:xfrm>
            <a:off x="536240" y="6010754"/>
            <a:ext cx="10931710" cy="324000"/>
          </a:xfrm>
        </p:spPr>
        <p:txBody>
          <a:bodyPr/>
          <a:lstStyle/>
          <a:p>
            <a:pPr>
              <a:spcAft>
                <a:spcPts val="300"/>
              </a:spcAft>
            </a:pPr>
            <a:r>
              <a:rPr lang="en-US" noProof="0" dirty="0"/>
              <a:t>DHT, dihydrotestosterone; FSH, follicle-stimulating hormone; HPO, hypothalamic–pituitary–ovarian; LH, luteinizing hormone.</a:t>
            </a:r>
          </a:p>
          <a:p>
            <a:pPr>
              <a:spcAft>
                <a:spcPts val="300"/>
              </a:spcAft>
            </a:pPr>
            <a:r>
              <a:rPr lang="en-US" noProof="0" dirty="0"/>
              <a:t>1. Yong W et al. Int J Med Sci. 2023;20(3</a:t>
            </a:r>
            <a:r>
              <a:rPr lang="en-US" dirty="0"/>
              <a:t>):366–375</a:t>
            </a:r>
            <a:r>
              <a:rPr lang="en-US" noProof="0" dirty="0"/>
              <a:t>; 2. Marinelli S et al. Acta Biomed 2022;93(4):e2022278; 3. Amiri M et al. Int J Endocrinol Metab. 2020;8(3):e101776; 4. Broughton DE et al. Fertil Steril 2017;107:840–847.</a:t>
            </a:r>
          </a:p>
        </p:txBody>
      </p:sp>
      <p:sp>
        <p:nvSpPr>
          <p:cNvPr id="5" name="Slide Number Placeholder 4">
            <a:extLst>
              <a:ext uri="{FF2B5EF4-FFF2-40B4-BE49-F238E27FC236}">
                <a16:creationId xmlns:a16="http://schemas.microsoft.com/office/drawing/2014/main" id="{F227E5F3-1CCE-1ABB-052E-04BEF46D6502}"/>
              </a:ext>
            </a:extLst>
          </p:cNvPr>
          <p:cNvSpPr>
            <a:spLocks noGrp="1"/>
          </p:cNvSpPr>
          <p:nvPr>
            <p:ph type="sldNum" sz="quarter" idx="4"/>
          </p:nvPr>
        </p:nvSpPr>
        <p:spPr>
          <a:xfrm>
            <a:off x="11467950" y="127429"/>
            <a:ext cx="572346" cy="365125"/>
          </a:xfrm>
        </p:spPr>
        <p:txBody>
          <a:bodyPr/>
          <a:lstStyle/>
          <a:p>
            <a:fld id="{65CBDCE2-1F41-4B5E-8CD0-06DFFB2F8EFA}" type="slidenum">
              <a:rPr lang="en-US" noProof="0" smtClean="0"/>
              <a:pPr/>
              <a:t>24</a:t>
            </a:fld>
            <a:endParaRPr lang="en-US" noProof="0" dirty="0"/>
          </a:p>
        </p:txBody>
      </p:sp>
      <p:sp>
        <p:nvSpPr>
          <p:cNvPr id="7" name="TextBox 6">
            <a:extLst>
              <a:ext uri="{FF2B5EF4-FFF2-40B4-BE49-F238E27FC236}">
                <a16:creationId xmlns:a16="http://schemas.microsoft.com/office/drawing/2014/main" id="{24974DCF-95F0-BDB6-5201-AC6C1D41175F}"/>
              </a:ext>
            </a:extLst>
          </p:cNvPr>
          <p:cNvSpPr txBox="1"/>
          <p:nvPr/>
        </p:nvSpPr>
        <p:spPr>
          <a:xfrm>
            <a:off x="580445" y="1675527"/>
            <a:ext cx="4723075" cy="584775"/>
          </a:xfrm>
          <a:prstGeom prst="rect">
            <a:avLst/>
          </a:prstGeom>
          <a:noFill/>
        </p:spPr>
        <p:txBody>
          <a:bodyPr wrap="square">
            <a:spAutoFit/>
          </a:bodyPr>
          <a:lstStyle/>
          <a:p>
            <a:pPr algn="ctr"/>
            <a:r>
              <a:rPr lang="en-US" sz="1600" b="1" i="0" u="none" strike="noStrike" baseline="0" noProof="0" dirty="0">
                <a:latin typeface="Arial" panose="020B0604020202020204" pitchFamily="34" charset="0"/>
              </a:rPr>
              <a:t>Women with obesity have a 2.7-fold risk </a:t>
            </a:r>
            <a:br>
              <a:rPr lang="en-US" sz="1600" b="1" i="0" u="none" strike="noStrike" baseline="0" noProof="0" dirty="0">
                <a:latin typeface="Arial" panose="020B0604020202020204" pitchFamily="34" charset="0"/>
              </a:rPr>
            </a:br>
            <a:r>
              <a:rPr lang="en-US" sz="1600" b="1" i="0" u="none" strike="noStrike" baseline="0" noProof="0" dirty="0">
                <a:latin typeface="Arial" panose="020B0604020202020204" pitchFamily="34" charset="0"/>
              </a:rPr>
              <a:t>of infertility than those without obesity</a:t>
            </a:r>
            <a:r>
              <a:rPr lang="en-US" sz="1600" dirty="0">
                <a:latin typeface="Arial" panose="020B0604020202020204" pitchFamily="34" charset="0"/>
              </a:rPr>
              <a:t>*</a:t>
            </a:r>
            <a:r>
              <a:rPr lang="en-US" sz="1600" baseline="30000" dirty="0">
                <a:latin typeface="Arial" panose="020B0604020202020204" pitchFamily="34" charset="0"/>
              </a:rPr>
              <a:t>,1</a:t>
            </a:r>
            <a:endParaRPr lang="en-US" sz="1600" b="1" noProof="0" dirty="0">
              <a:latin typeface="Arial" panose="020B0604020202020204" pitchFamily="34" charset="0"/>
            </a:endParaRPr>
          </a:p>
        </p:txBody>
      </p:sp>
      <p:sp>
        <p:nvSpPr>
          <p:cNvPr id="11" name="TextBox 10">
            <a:extLst>
              <a:ext uri="{FF2B5EF4-FFF2-40B4-BE49-F238E27FC236}">
                <a16:creationId xmlns:a16="http://schemas.microsoft.com/office/drawing/2014/main" id="{1F005D84-904E-6F11-4A2B-99D9AF65B532}"/>
              </a:ext>
            </a:extLst>
          </p:cNvPr>
          <p:cNvSpPr txBox="1"/>
          <p:nvPr/>
        </p:nvSpPr>
        <p:spPr>
          <a:xfrm>
            <a:off x="5634078" y="1675527"/>
            <a:ext cx="5929439" cy="584775"/>
          </a:xfrm>
          <a:prstGeom prst="rect">
            <a:avLst/>
          </a:prstGeom>
          <a:noFill/>
        </p:spPr>
        <p:txBody>
          <a:bodyPr wrap="square">
            <a:spAutoFit/>
          </a:bodyPr>
          <a:lstStyle/>
          <a:p>
            <a:pPr algn="ctr"/>
            <a:r>
              <a:rPr lang="en-US" sz="1600" b="1" i="0" u="none" strike="noStrike" baseline="0" noProof="0" dirty="0">
                <a:latin typeface="Arial" panose="020B0604020202020204" pitchFamily="34" charset="0"/>
              </a:rPr>
              <a:t>Dysfunction of the HPO axis is considered the primary cause of reduced fertility in women with obesity</a:t>
            </a:r>
            <a:r>
              <a:rPr lang="en-US" sz="1600" i="0" u="none" strike="noStrike" baseline="30000" noProof="0" dirty="0">
                <a:latin typeface="Arial" panose="020B0604020202020204" pitchFamily="34" charset="0"/>
              </a:rPr>
              <a:t>4</a:t>
            </a:r>
            <a:r>
              <a:rPr lang="en-US" sz="1600" b="1" i="0" u="none" strike="noStrike" baseline="0" noProof="0" dirty="0">
                <a:latin typeface="Arial" panose="020B0604020202020204" pitchFamily="34" charset="0"/>
              </a:rPr>
              <a:t> </a:t>
            </a:r>
            <a:endParaRPr lang="en-US" sz="1600" b="1" noProof="0" dirty="0">
              <a:latin typeface="Arial" panose="020B0604020202020204" pitchFamily="34" charset="0"/>
            </a:endParaRPr>
          </a:p>
        </p:txBody>
      </p:sp>
      <p:sp>
        <p:nvSpPr>
          <p:cNvPr id="14" name="Rectangle: Rounded Corners 13">
            <a:extLst>
              <a:ext uri="{FF2B5EF4-FFF2-40B4-BE49-F238E27FC236}">
                <a16:creationId xmlns:a16="http://schemas.microsoft.com/office/drawing/2014/main" id="{7E58A501-C5FA-E252-F340-A595BC7D24F5}"/>
              </a:ext>
            </a:extLst>
          </p:cNvPr>
          <p:cNvSpPr>
            <a:spLocks/>
          </p:cNvSpPr>
          <p:nvPr/>
        </p:nvSpPr>
        <p:spPr>
          <a:xfrm>
            <a:off x="5898797" y="2288065"/>
            <a:ext cx="5400000" cy="5003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noProof="0" dirty="0">
                <a:latin typeface="Arial" panose="020B0604020202020204" pitchFamily="34" charset="0"/>
              </a:rPr>
              <a:t>High circulating insulin levels (hyperinsulinemia) </a:t>
            </a:r>
          </a:p>
        </p:txBody>
      </p:sp>
      <p:sp>
        <p:nvSpPr>
          <p:cNvPr id="15" name="Rectangle: Rounded Corners 14">
            <a:extLst>
              <a:ext uri="{FF2B5EF4-FFF2-40B4-BE49-F238E27FC236}">
                <a16:creationId xmlns:a16="http://schemas.microsoft.com/office/drawing/2014/main" id="{770102CA-B037-D2D5-B6EA-62E0494E1E40}"/>
              </a:ext>
            </a:extLst>
          </p:cNvPr>
          <p:cNvSpPr>
            <a:spLocks/>
          </p:cNvSpPr>
          <p:nvPr/>
        </p:nvSpPr>
        <p:spPr>
          <a:xfrm>
            <a:off x="5898797" y="3029335"/>
            <a:ext cx="5400000" cy="5003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noProof="0" dirty="0">
                <a:latin typeface="Arial" panose="020B0604020202020204" pitchFamily="34" charset="0"/>
              </a:rPr>
              <a:t>Increase ovarian androgen </a:t>
            </a:r>
            <a:br>
              <a:rPr lang="en-US" sz="1400" noProof="0" dirty="0">
                <a:latin typeface="Arial" panose="020B0604020202020204" pitchFamily="34" charset="0"/>
              </a:rPr>
            </a:br>
            <a:r>
              <a:rPr lang="en-US" sz="1400" noProof="0" dirty="0">
                <a:latin typeface="Arial" panose="020B0604020202020204" pitchFamily="34" charset="0"/>
              </a:rPr>
              <a:t>(testosterone and DHT) production</a:t>
            </a:r>
          </a:p>
        </p:txBody>
      </p:sp>
      <p:sp>
        <p:nvSpPr>
          <p:cNvPr id="19" name="Rectangle: Rounded Corners 18">
            <a:extLst>
              <a:ext uri="{FF2B5EF4-FFF2-40B4-BE49-F238E27FC236}">
                <a16:creationId xmlns:a16="http://schemas.microsoft.com/office/drawing/2014/main" id="{FD33172E-E2CB-5724-E916-644B11DA3055}"/>
              </a:ext>
            </a:extLst>
          </p:cNvPr>
          <p:cNvSpPr>
            <a:spLocks/>
          </p:cNvSpPr>
          <p:nvPr/>
        </p:nvSpPr>
        <p:spPr>
          <a:xfrm>
            <a:off x="5898797" y="3770605"/>
            <a:ext cx="5400000" cy="5003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noProof="0" dirty="0">
                <a:latin typeface="Arial" panose="020B0604020202020204" pitchFamily="34" charset="0"/>
              </a:rPr>
              <a:t>High rate of androgen to estrogen conversion by aromatase in the adipocytes due to excess adipose tissue</a:t>
            </a:r>
          </a:p>
        </p:txBody>
      </p:sp>
      <p:sp>
        <p:nvSpPr>
          <p:cNvPr id="21" name="TextBox 20">
            <a:extLst>
              <a:ext uri="{FF2B5EF4-FFF2-40B4-BE49-F238E27FC236}">
                <a16:creationId xmlns:a16="http://schemas.microsoft.com/office/drawing/2014/main" id="{5BC475C4-7D54-AFBE-9038-981B3FBE910C}"/>
              </a:ext>
            </a:extLst>
          </p:cNvPr>
          <p:cNvSpPr txBox="1"/>
          <p:nvPr/>
        </p:nvSpPr>
        <p:spPr>
          <a:xfrm>
            <a:off x="1952876" y="4271123"/>
            <a:ext cx="3204447" cy="1200329"/>
          </a:xfrm>
          <a:prstGeom prst="rect">
            <a:avLst/>
          </a:prstGeom>
          <a:noFill/>
        </p:spPr>
        <p:txBody>
          <a:bodyPr wrap="square">
            <a:spAutoFit/>
          </a:bodyPr>
          <a:lstStyle/>
          <a:p>
            <a:r>
              <a:rPr lang="en-US" sz="1200" b="1" noProof="0" dirty="0">
                <a:latin typeface="Arial" panose="020B0604020202020204" pitchFamily="34" charset="0"/>
              </a:rPr>
              <a:t>Obesity affects</a:t>
            </a:r>
            <a:r>
              <a:rPr lang="en-US" sz="1200" baseline="30000" noProof="0" dirty="0">
                <a:latin typeface="Arial" panose="020B0604020202020204" pitchFamily="34" charset="0"/>
              </a:rPr>
              <a:t>2,3</a:t>
            </a:r>
          </a:p>
          <a:p>
            <a:pPr marL="152400" indent="-152400">
              <a:buFont typeface="Arial" panose="020B0604020202020204" pitchFamily="34" charset="0"/>
              <a:buChar char="•"/>
            </a:pPr>
            <a:r>
              <a:rPr lang="en-US" sz="1200" noProof="0" dirty="0">
                <a:latin typeface="Arial" panose="020B0604020202020204" pitchFamily="34" charset="0"/>
              </a:rPr>
              <a:t>Follicular development and maturation</a:t>
            </a:r>
          </a:p>
          <a:p>
            <a:pPr marL="152400" indent="-152400">
              <a:buFont typeface="Arial" panose="020B0604020202020204" pitchFamily="34" charset="0"/>
              <a:buChar char="•"/>
            </a:pPr>
            <a:r>
              <a:rPr lang="en-US" sz="1200" b="0" i="0" u="none" strike="noStrike" baseline="0" noProof="0" dirty="0">
                <a:latin typeface="Arial" panose="020B0604020202020204" pitchFamily="34" charset="0"/>
              </a:rPr>
              <a:t>Number, quality, and maturity of oocytes</a:t>
            </a:r>
          </a:p>
          <a:p>
            <a:pPr marL="152400" indent="-152400">
              <a:buFont typeface="Arial" panose="020B0604020202020204" pitchFamily="34" charset="0"/>
              <a:buChar char="•"/>
            </a:pPr>
            <a:r>
              <a:rPr lang="en-US" sz="1200" noProof="0" dirty="0">
                <a:latin typeface="Arial" panose="020B0604020202020204" pitchFamily="34" charset="0"/>
              </a:rPr>
              <a:t>Reduced endometrial receptivity to embryo implantation </a:t>
            </a:r>
          </a:p>
          <a:p>
            <a:pPr marL="152400" indent="-152400">
              <a:buFont typeface="Arial" panose="020B0604020202020204" pitchFamily="34" charset="0"/>
              <a:buChar char="•"/>
            </a:pPr>
            <a:r>
              <a:rPr lang="en-US" sz="1200" noProof="0" dirty="0">
                <a:latin typeface="Arial" panose="020B0604020202020204" pitchFamily="34" charset="0"/>
              </a:rPr>
              <a:t>Increased placenta abnormalities </a:t>
            </a:r>
          </a:p>
        </p:txBody>
      </p:sp>
      <p:sp>
        <p:nvSpPr>
          <p:cNvPr id="30" name="Rectangle: Rounded Corners 29">
            <a:extLst>
              <a:ext uri="{FF2B5EF4-FFF2-40B4-BE49-F238E27FC236}">
                <a16:creationId xmlns:a16="http://schemas.microsoft.com/office/drawing/2014/main" id="{0E5F17F1-1513-4F6C-8F8F-64B0210A2A7A}"/>
              </a:ext>
            </a:extLst>
          </p:cNvPr>
          <p:cNvSpPr/>
          <p:nvPr/>
        </p:nvSpPr>
        <p:spPr>
          <a:xfrm>
            <a:off x="5898797" y="4511875"/>
            <a:ext cx="5400000" cy="5003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noProof="0" dirty="0">
                <a:latin typeface="Arial" panose="020B0604020202020204" pitchFamily="34" charset="0"/>
              </a:rPr>
              <a:t>Negative feedback on HPO affecting FSH and LH production </a:t>
            </a:r>
          </a:p>
        </p:txBody>
      </p:sp>
      <p:sp>
        <p:nvSpPr>
          <p:cNvPr id="16" name="Rectangle: Rounded Corners 15">
            <a:extLst>
              <a:ext uri="{FF2B5EF4-FFF2-40B4-BE49-F238E27FC236}">
                <a16:creationId xmlns:a16="http://schemas.microsoft.com/office/drawing/2014/main" id="{2E9C0211-EE03-7B83-0D10-E665231368F5}"/>
              </a:ext>
            </a:extLst>
          </p:cNvPr>
          <p:cNvSpPr/>
          <p:nvPr/>
        </p:nvSpPr>
        <p:spPr>
          <a:xfrm>
            <a:off x="5898797" y="5253147"/>
            <a:ext cx="5400000" cy="50035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b="1" noProof="0" dirty="0">
                <a:latin typeface="Arial" panose="020B0604020202020204" pitchFamily="34" charset="0"/>
              </a:rPr>
              <a:t>Menstrual cycle alterations and ovarian dysfunction </a:t>
            </a:r>
          </a:p>
        </p:txBody>
      </p:sp>
      <p:sp>
        <p:nvSpPr>
          <p:cNvPr id="39" name="Freeform: Shape 38">
            <a:extLst>
              <a:ext uri="{FF2B5EF4-FFF2-40B4-BE49-F238E27FC236}">
                <a16:creationId xmlns:a16="http://schemas.microsoft.com/office/drawing/2014/main" id="{AE2F006C-260D-156E-FF87-2C9538B1863D}"/>
              </a:ext>
            </a:extLst>
          </p:cNvPr>
          <p:cNvSpPr/>
          <p:nvPr/>
        </p:nvSpPr>
        <p:spPr>
          <a:xfrm>
            <a:off x="1603914" y="2339908"/>
            <a:ext cx="924828" cy="1558628"/>
          </a:xfrm>
          <a:custGeom>
            <a:avLst/>
            <a:gdLst>
              <a:gd name="connsiteX0" fmla="*/ 922823 w 924828"/>
              <a:gd name="connsiteY0" fmla="*/ 881304 h 1558628"/>
              <a:gd name="connsiteX1" fmla="*/ 921172 w 924828"/>
              <a:gd name="connsiteY1" fmla="*/ 873047 h 1558628"/>
              <a:gd name="connsiteX2" fmla="*/ 920837 w 924828"/>
              <a:gd name="connsiteY2" fmla="*/ 871635 h 1558628"/>
              <a:gd name="connsiteX3" fmla="*/ 863183 w 924828"/>
              <a:gd name="connsiteY3" fmla="*/ 662653 h 1558628"/>
              <a:gd name="connsiteX4" fmla="*/ 847363 w 924828"/>
              <a:gd name="connsiteY4" fmla="*/ 579032 h 1558628"/>
              <a:gd name="connsiteX5" fmla="*/ 738923 w 924828"/>
              <a:gd name="connsiteY5" fmla="*/ 368662 h 1558628"/>
              <a:gd name="connsiteX6" fmla="*/ 569550 w 924828"/>
              <a:gd name="connsiteY6" fmla="*/ 289588 h 1558628"/>
              <a:gd name="connsiteX7" fmla="*/ 627037 w 924828"/>
              <a:gd name="connsiteY7" fmla="*/ 164586 h 1558628"/>
              <a:gd name="connsiteX8" fmla="*/ 462450 w 924828"/>
              <a:gd name="connsiteY8" fmla="*/ 0 h 1558628"/>
              <a:gd name="connsiteX9" fmla="*/ 297840 w 924828"/>
              <a:gd name="connsiteY9" fmla="*/ 164586 h 1558628"/>
              <a:gd name="connsiteX10" fmla="*/ 355326 w 924828"/>
              <a:gd name="connsiteY10" fmla="*/ 289588 h 1558628"/>
              <a:gd name="connsiteX11" fmla="*/ 185953 w 924828"/>
              <a:gd name="connsiteY11" fmla="*/ 368662 h 1558628"/>
              <a:gd name="connsiteX12" fmla="*/ 77489 w 924828"/>
              <a:gd name="connsiteY12" fmla="*/ 579032 h 1558628"/>
              <a:gd name="connsiteX13" fmla="*/ 61694 w 924828"/>
              <a:gd name="connsiteY13" fmla="*/ 662629 h 1558628"/>
              <a:gd name="connsiteX14" fmla="*/ 3991 w 924828"/>
              <a:gd name="connsiteY14" fmla="*/ 871635 h 1558628"/>
              <a:gd name="connsiteX15" fmla="*/ 3656 w 924828"/>
              <a:gd name="connsiteY15" fmla="*/ 873047 h 1558628"/>
              <a:gd name="connsiteX16" fmla="*/ 2053 w 924828"/>
              <a:gd name="connsiteY16" fmla="*/ 881113 h 1558628"/>
              <a:gd name="connsiteX17" fmla="*/ 15383 w 924828"/>
              <a:gd name="connsiteY17" fmla="*/ 952217 h 1558628"/>
              <a:gd name="connsiteX18" fmla="*/ 75096 w 924828"/>
              <a:gd name="connsiteY18" fmla="*/ 993095 h 1558628"/>
              <a:gd name="connsiteX19" fmla="*/ 138614 w 924828"/>
              <a:gd name="connsiteY19" fmla="*/ 984215 h 1558628"/>
              <a:gd name="connsiteX20" fmla="*/ 124135 w 924828"/>
              <a:gd name="connsiteY20" fmla="*/ 1052089 h 1558628"/>
              <a:gd name="connsiteX21" fmla="*/ 133803 w 924828"/>
              <a:gd name="connsiteY21" fmla="*/ 1092129 h 1558628"/>
              <a:gd name="connsiteX22" fmla="*/ 173125 w 924828"/>
              <a:gd name="connsiteY22" fmla="*/ 1110701 h 1558628"/>
              <a:gd name="connsiteX23" fmla="*/ 182627 w 924828"/>
              <a:gd name="connsiteY23" fmla="*/ 1110701 h 1558628"/>
              <a:gd name="connsiteX24" fmla="*/ 236476 w 924828"/>
              <a:gd name="connsiteY24" fmla="*/ 1487476 h 1558628"/>
              <a:gd name="connsiteX25" fmla="*/ 238797 w 924828"/>
              <a:gd name="connsiteY25" fmla="*/ 1493579 h 1558628"/>
              <a:gd name="connsiteX26" fmla="*/ 351473 w 924828"/>
              <a:gd name="connsiteY26" fmla="*/ 1558628 h 1558628"/>
              <a:gd name="connsiteX27" fmla="*/ 461158 w 924828"/>
              <a:gd name="connsiteY27" fmla="*/ 1498389 h 1558628"/>
              <a:gd name="connsiteX28" fmla="*/ 570842 w 924828"/>
              <a:gd name="connsiteY28" fmla="*/ 1558628 h 1558628"/>
              <a:gd name="connsiteX29" fmla="*/ 683494 w 924828"/>
              <a:gd name="connsiteY29" fmla="*/ 1493603 h 1558628"/>
              <a:gd name="connsiteX30" fmla="*/ 685768 w 924828"/>
              <a:gd name="connsiteY30" fmla="*/ 1487691 h 1558628"/>
              <a:gd name="connsiteX31" fmla="*/ 742202 w 924828"/>
              <a:gd name="connsiteY31" fmla="*/ 1110701 h 1558628"/>
              <a:gd name="connsiteX32" fmla="*/ 758356 w 924828"/>
              <a:gd name="connsiteY32" fmla="*/ 1110701 h 1558628"/>
              <a:gd name="connsiteX33" fmla="*/ 797678 w 924828"/>
              <a:gd name="connsiteY33" fmla="*/ 1092153 h 1558628"/>
              <a:gd name="connsiteX34" fmla="*/ 807371 w 924828"/>
              <a:gd name="connsiteY34" fmla="*/ 1052089 h 1558628"/>
              <a:gd name="connsiteX35" fmla="*/ 793657 w 924828"/>
              <a:gd name="connsiteY35" fmla="*/ 987805 h 1558628"/>
              <a:gd name="connsiteX36" fmla="*/ 849708 w 924828"/>
              <a:gd name="connsiteY36" fmla="*/ 993095 h 1558628"/>
              <a:gd name="connsiteX37" fmla="*/ 909445 w 924828"/>
              <a:gd name="connsiteY37" fmla="*/ 952217 h 1558628"/>
              <a:gd name="connsiteX38" fmla="*/ 922776 w 924828"/>
              <a:gd name="connsiteY38" fmla="*/ 881304 h 1558628"/>
              <a:gd name="connsiteX39" fmla="*/ 338525 w 924828"/>
              <a:gd name="connsiteY39" fmla="*/ 164586 h 1558628"/>
              <a:gd name="connsiteX40" fmla="*/ 462450 w 924828"/>
              <a:gd name="connsiteY40" fmla="*/ 40686 h 1558628"/>
              <a:gd name="connsiteX41" fmla="*/ 586351 w 924828"/>
              <a:gd name="connsiteY41" fmla="*/ 164586 h 1558628"/>
              <a:gd name="connsiteX42" fmla="*/ 502633 w 924828"/>
              <a:gd name="connsiteY42" fmla="*/ 281857 h 1558628"/>
              <a:gd name="connsiteX43" fmla="*/ 462450 w 924828"/>
              <a:gd name="connsiteY43" fmla="*/ 288511 h 1558628"/>
              <a:gd name="connsiteX44" fmla="*/ 457113 w 924828"/>
              <a:gd name="connsiteY44" fmla="*/ 288391 h 1558628"/>
              <a:gd name="connsiteX45" fmla="*/ 427149 w 924828"/>
              <a:gd name="connsiteY45" fmla="*/ 283389 h 1558628"/>
              <a:gd name="connsiteX46" fmla="*/ 422339 w 924828"/>
              <a:gd name="connsiteY46" fmla="*/ 281834 h 1558628"/>
              <a:gd name="connsiteX47" fmla="*/ 422339 w 924828"/>
              <a:gd name="connsiteY47" fmla="*/ 281834 h 1558628"/>
              <a:gd name="connsiteX48" fmla="*/ 422315 w 924828"/>
              <a:gd name="connsiteY48" fmla="*/ 281834 h 1558628"/>
              <a:gd name="connsiteX49" fmla="*/ 338573 w 924828"/>
              <a:gd name="connsiteY49" fmla="*/ 164586 h 1558628"/>
              <a:gd name="connsiteX50" fmla="*/ 428848 w 924828"/>
              <a:gd name="connsiteY50" fmla="*/ 1473260 h 1558628"/>
              <a:gd name="connsiteX51" fmla="*/ 351473 w 924828"/>
              <a:gd name="connsiteY51" fmla="*/ 1517943 h 1558628"/>
              <a:gd name="connsiteX52" fmla="*/ 275654 w 924828"/>
              <a:gd name="connsiteY52" fmla="*/ 1475940 h 1558628"/>
              <a:gd name="connsiteX53" fmla="*/ 223408 w 924828"/>
              <a:gd name="connsiteY53" fmla="*/ 1110701 h 1558628"/>
              <a:gd name="connsiteX54" fmla="*/ 440767 w 924828"/>
              <a:gd name="connsiteY54" fmla="*/ 1110701 h 1558628"/>
              <a:gd name="connsiteX55" fmla="*/ 440767 w 924828"/>
              <a:gd name="connsiteY55" fmla="*/ 1428601 h 1558628"/>
              <a:gd name="connsiteX56" fmla="*/ 428824 w 924828"/>
              <a:gd name="connsiteY56" fmla="*/ 1473260 h 1558628"/>
              <a:gd name="connsiteX57" fmla="*/ 646686 w 924828"/>
              <a:gd name="connsiteY57" fmla="*/ 1475845 h 1558628"/>
              <a:gd name="connsiteX58" fmla="*/ 570818 w 924828"/>
              <a:gd name="connsiteY58" fmla="*/ 1517943 h 1558628"/>
              <a:gd name="connsiteX59" fmla="*/ 493419 w 924828"/>
              <a:gd name="connsiteY59" fmla="*/ 1473212 h 1558628"/>
              <a:gd name="connsiteX60" fmla="*/ 481453 w 924828"/>
              <a:gd name="connsiteY60" fmla="*/ 1428577 h 1558628"/>
              <a:gd name="connsiteX61" fmla="*/ 481453 w 924828"/>
              <a:gd name="connsiteY61" fmla="*/ 1110677 h 1558628"/>
              <a:gd name="connsiteX62" fmla="*/ 701396 w 924828"/>
              <a:gd name="connsiteY62" fmla="*/ 1110677 h 1558628"/>
              <a:gd name="connsiteX63" fmla="*/ 646686 w 924828"/>
              <a:gd name="connsiteY63" fmla="*/ 1475821 h 1558628"/>
              <a:gd name="connsiteX64" fmla="*/ 875412 w 924828"/>
              <a:gd name="connsiteY64" fmla="*/ 929984 h 1558628"/>
              <a:gd name="connsiteX65" fmla="*/ 841356 w 924828"/>
              <a:gd name="connsiteY65" fmla="*/ 953270 h 1558628"/>
              <a:gd name="connsiteX66" fmla="*/ 800861 w 924828"/>
              <a:gd name="connsiteY66" fmla="*/ 945707 h 1558628"/>
              <a:gd name="connsiteX67" fmla="*/ 777599 w 924828"/>
              <a:gd name="connsiteY67" fmla="*/ 911723 h 1558628"/>
              <a:gd name="connsiteX68" fmla="*/ 777407 w 924828"/>
              <a:gd name="connsiteY68" fmla="*/ 910861 h 1558628"/>
              <a:gd name="connsiteX69" fmla="*/ 776713 w 924828"/>
              <a:gd name="connsiteY69" fmla="*/ 908133 h 1558628"/>
              <a:gd name="connsiteX70" fmla="*/ 701157 w 924828"/>
              <a:gd name="connsiteY70" fmla="*/ 554285 h 1558628"/>
              <a:gd name="connsiteX71" fmla="*/ 677009 w 924828"/>
              <a:gd name="connsiteY71" fmla="*/ 538633 h 1558628"/>
              <a:gd name="connsiteX72" fmla="*/ 661356 w 924828"/>
              <a:gd name="connsiteY72" fmla="*/ 562782 h 1558628"/>
              <a:gd name="connsiteX73" fmla="*/ 737008 w 924828"/>
              <a:gd name="connsiteY73" fmla="*/ 917060 h 1558628"/>
              <a:gd name="connsiteX74" fmla="*/ 737008 w 924828"/>
              <a:gd name="connsiteY74" fmla="*/ 917060 h 1558628"/>
              <a:gd name="connsiteX75" fmla="*/ 767618 w 924828"/>
              <a:gd name="connsiteY75" fmla="*/ 1060513 h 1558628"/>
              <a:gd name="connsiteX76" fmla="*/ 766087 w 924828"/>
              <a:gd name="connsiteY76" fmla="*/ 1066497 h 1558628"/>
              <a:gd name="connsiteX77" fmla="*/ 758380 w 924828"/>
              <a:gd name="connsiteY77" fmla="*/ 1069967 h 1558628"/>
              <a:gd name="connsiteX78" fmla="*/ 173149 w 924828"/>
              <a:gd name="connsiteY78" fmla="*/ 1069967 h 1558628"/>
              <a:gd name="connsiteX79" fmla="*/ 165443 w 924828"/>
              <a:gd name="connsiteY79" fmla="*/ 1066497 h 1558628"/>
              <a:gd name="connsiteX80" fmla="*/ 163935 w 924828"/>
              <a:gd name="connsiteY80" fmla="*/ 1060537 h 1558628"/>
              <a:gd name="connsiteX81" fmla="*/ 220441 w 924828"/>
              <a:gd name="connsiteY81" fmla="*/ 795600 h 1558628"/>
              <a:gd name="connsiteX82" fmla="*/ 220441 w 924828"/>
              <a:gd name="connsiteY82" fmla="*/ 795600 h 1558628"/>
              <a:gd name="connsiteX83" fmla="*/ 230086 w 924828"/>
              <a:gd name="connsiteY83" fmla="*/ 750415 h 1558628"/>
              <a:gd name="connsiteX84" fmla="*/ 230086 w 924828"/>
              <a:gd name="connsiteY84" fmla="*/ 750343 h 1558628"/>
              <a:gd name="connsiteX85" fmla="*/ 258973 w 924828"/>
              <a:gd name="connsiteY85" fmla="*/ 614931 h 1558628"/>
              <a:gd name="connsiteX86" fmla="*/ 259068 w 924828"/>
              <a:gd name="connsiteY86" fmla="*/ 614500 h 1558628"/>
              <a:gd name="connsiteX87" fmla="*/ 259068 w 924828"/>
              <a:gd name="connsiteY87" fmla="*/ 614405 h 1558628"/>
              <a:gd name="connsiteX88" fmla="*/ 270077 w 924828"/>
              <a:gd name="connsiteY88" fmla="*/ 562758 h 1558628"/>
              <a:gd name="connsiteX89" fmla="*/ 254425 w 924828"/>
              <a:gd name="connsiteY89" fmla="*/ 538609 h 1558628"/>
              <a:gd name="connsiteX90" fmla="*/ 230277 w 924828"/>
              <a:gd name="connsiteY90" fmla="*/ 554261 h 1558628"/>
              <a:gd name="connsiteX91" fmla="*/ 219411 w 924828"/>
              <a:gd name="connsiteY91" fmla="*/ 605191 h 1558628"/>
              <a:gd name="connsiteX92" fmla="*/ 219340 w 924828"/>
              <a:gd name="connsiteY92" fmla="*/ 605502 h 1558628"/>
              <a:gd name="connsiteX93" fmla="*/ 219220 w 924828"/>
              <a:gd name="connsiteY93" fmla="*/ 605932 h 1558628"/>
              <a:gd name="connsiteX94" fmla="*/ 219196 w 924828"/>
              <a:gd name="connsiteY94" fmla="*/ 606028 h 1558628"/>
              <a:gd name="connsiteX95" fmla="*/ 190261 w 924828"/>
              <a:gd name="connsiteY95" fmla="*/ 741728 h 1558628"/>
              <a:gd name="connsiteX96" fmla="*/ 190261 w 924828"/>
              <a:gd name="connsiteY96" fmla="*/ 741799 h 1558628"/>
              <a:gd name="connsiteX97" fmla="*/ 180688 w 924828"/>
              <a:gd name="connsiteY97" fmla="*/ 786554 h 1558628"/>
              <a:gd name="connsiteX98" fmla="*/ 147493 w 924828"/>
              <a:gd name="connsiteY98" fmla="*/ 910598 h 1558628"/>
              <a:gd name="connsiteX99" fmla="*/ 147254 w 924828"/>
              <a:gd name="connsiteY99" fmla="*/ 911651 h 1558628"/>
              <a:gd name="connsiteX100" fmla="*/ 83425 w 924828"/>
              <a:gd name="connsiteY100" fmla="*/ 953222 h 1558628"/>
              <a:gd name="connsiteX101" fmla="*/ 83425 w 924828"/>
              <a:gd name="connsiteY101" fmla="*/ 953222 h 1558628"/>
              <a:gd name="connsiteX102" fmla="*/ 49416 w 924828"/>
              <a:gd name="connsiteY102" fmla="*/ 929960 h 1558628"/>
              <a:gd name="connsiteX103" fmla="*/ 41853 w 924828"/>
              <a:gd name="connsiteY103" fmla="*/ 889250 h 1558628"/>
              <a:gd name="connsiteX104" fmla="*/ 43361 w 924828"/>
              <a:gd name="connsiteY104" fmla="*/ 881711 h 1558628"/>
              <a:gd name="connsiteX105" fmla="*/ 100848 w 924828"/>
              <a:gd name="connsiteY105" fmla="*/ 673399 h 1558628"/>
              <a:gd name="connsiteX106" fmla="*/ 117936 w 924828"/>
              <a:gd name="connsiteY106" fmla="*/ 582765 h 1558628"/>
              <a:gd name="connsiteX107" fmla="*/ 413316 w 924828"/>
              <a:gd name="connsiteY107" fmla="*/ 321682 h 1558628"/>
              <a:gd name="connsiteX108" fmla="*/ 414417 w 924828"/>
              <a:gd name="connsiteY108" fmla="*/ 321993 h 1558628"/>
              <a:gd name="connsiteX109" fmla="*/ 417241 w 924828"/>
              <a:gd name="connsiteY109" fmla="*/ 322807 h 1558628"/>
              <a:gd name="connsiteX110" fmla="*/ 420711 w 924828"/>
              <a:gd name="connsiteY110" fmla="*/ 323764 h 1558628"/>
              <a:gd name="connsiteX111" fmla="*/ 423559 w 924828"/>
              <a:gd name="connsiteY111" fmla="*/ 324482 h 1558628"/>
              <a:gd name="connsiteX112" fmla="*/ 427077 w 924828"/>
              <a:gd name="connsiteY112" fmla="*/ 325296 h 1558628"/>
              <a:gd name="connsiteX113" fmla="*/ 429901 w 924828"/>
              <a:gd name="connsiteY113" fmla="*/ 325894 h 1558628"/>
              <a:gd name="connsiteX114" fmla="*/ 433515 w 924828"/>
              <a:gd name="connsiteY114" fmla="*/ 326564 h 1558628"/>
              <a:gd name="connsiteX115" fmla="*/ 436315 w 924828"/>
              <a:gd name="connsiteY115" fmla="*/ 327043 h 1558628"/>
              <a:gd name="connsiteX116" fmla="*/ 440049 w 924828"/>
              <a:gd name="connsiteY116" fmla="*/ 327593 h 1558628"/>
              <a:gd name="connsiteX117" fmla="*/ 442777 w 924828"/>
              <a:gd name="connsiteY117" fmla="*/ 327952 h 1558628"/>
              <a:gd name="connsiteX118" fmla="*/ 446702 w 924828"/>
              <a:gd name="connsiteY118" fmla="*/ 328359 h 1558628"/>
              <a:gd name="connsiteX119" fmla="*/ 449287 w 924828"/>
              <a:gd name="connsiteY119" fmla="*/ 328598 h 1558628"/>
              <a:gd name="connsiteX120" fmla="*/ 453691 w 924828"/>
              <a:gd name="connsiteY120" fmla="*/ 328862 h 1558628"/>
              <a:gd name="connsiteX121" fmla="*/ 455845 w 924828"/>
              <a:gd name="connsiteY121" fmla="*/ 328981 h 1558628"/>
              <a:gd name="connsiteX122" fmla="*/ 462426 w 924828"/>
              <a:gd name="connsiteY122" fmla="*/ 329125 h 1558628"/>
              <a:gd name="connsiteX123" fmla="*/ 468984 w 924828"/>
              <a:gd name="connsiteY123" fmla="*/ 328981 h 1558628"/>
              <a:gd name="connsiteX124" fmla="*/ 471138 w 924828"/>
              <a:gd name="connsiteY124" fmla="*/ 328862 h 1558628"/>
              <a:gd name="connsiteX125" fmla="*/ 475517 w 924828"/>
              <a:gd name="connsiteY125" fmla="*/ 328598 h 1558628"/>
              <a:gd name="connsiteX126" fmla="*/ 478054 w 924828"/>
              <a:gd name="connsiteY126" fmla="*/ 328359 h 1558628"/>
              <a:gd name="connsiteX127" fmla="*/ 482027 w 924828"/>
              <a:gd name="connsiteY127" fmla="*/ 327952 h 1558628"/>
              <a:gd name="connsiteX128" fmla="*/ 484708 w 924828"/>
              <a:gd name="connsiteY128" fmla="*/ 327593 h 1558628"/>
              <a:gd name="connsiteX129" fmla="*/ 488513 w 924828"/>
              <a:gd name="connsiteY129" fmla="*/ 327043 h 1558628"/>
              <a:gd name="connsiteX130" fmla="*/ 491241 w 924828"/>
              <a:gd name="connsiteY130" fmla="*/ 326588 h 1558628"/>
              <a:gd name="connsiteX131" fmla="*/ 494951 w 924828"/>
              <a:gd name="connsiteY131" fmla="*/ 325894 h 1558628"/>
              <a:gd name="connsiteX132" fmla="*/ 497679 w 924828"/>
              <a:gd name="connsiteY132" fmla="*/ 325320 h 1558628"/>
              <a:gd name="connsiteX133" fmla="*/ 501341 w 924828"/>
              <a:gd name="connsiteY133" fmla="*/ 324482 h 1558628"/>
              <a:gd name="connsiteX134" fmla="*/ 504022 w 924828"/>
              <a:gd name="connsiteY134" fmla="*/ 323812 h 1558628"/>
              <a:gd name="connsiteX135" fmla="*/ 507683 w 924828"/>
              <a:gd name="connsiteY135" fmla="*/ 322807 h 1558628"/>
              <a:gd name="connsiteX136" fmla="*/ 510316 w 924828"/>
              <a:gd name="connsiteY136" fmla="*/ 322041 h 1558628"/>
              <a:gd name="connsiteX137" fmla="*/ 511512 w 924828"/>
              <a:gd name="connsiteY137" fmla="*/ 321706 h 1558628"/>
              <a:gd name="connsiteX138" fmla="*/ 806845 w 924828"/>
              <a:gd name="connsiteY138" fmla="*/ 582765 h 1558628"/>
              <a:gd name="connsiteX139" fmla="*/ 823957 w 924828"/>
              <a:gd name="connsiteY139" fmla="*/ 673399 h 1558628"/>
              <a:gd name="connsiteX140" fmla="*/ 881419 w 924828"/>
              <a:gd name="connsiteY140" fmla="*/ 881711 h 1558628"/>
              <a:gd name="connsiteX141" fmla="*/ 882975 w 924828"/>
              <a:gd name="connsiteY141" fmla="*/ 889465 h 1558628"/>
              <a:gd name="connsiteX142" fmla="*/ 875412 w 924828"/>
              <a:gd name="connsiteY142" fmla="*/ 929960 h 15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924828" h="1558628">
                <a:moveTo>
                  <a:pt x="922823" y="881304"/>
                </a:moveTo>
                <a:lnTo>
                  <a:pt x="921172" y="873047"/>
                </a:lnTo>
                <a:cubicBezTo>
                  <a:pt x="921076" y="872569"/>
                  <a:pt x="920957" y="872090"/>
                  <a:pt x="920837" y="871635"/>
                </a:cubicBezTo>
                <a:lnTo>
                  <a:pt x="863183" y="662653"/>
                </a:lnTo>
                <a:cubicBezTo>
                  <a:pt x="854998" y="632785"/>
                  <a:pt x="849828" y="605430"/>
                  <a:pt x="847363" y="579032"/>
                </a:cubicBezTo>
                <a:cubicBezTo>
                  <a:pt x="839489" y="494286"/>
                  <a:pt x="801986" y="421530"/>
                  <a:pt x="738923" y="368662"/>
                </a:cubicBezTo>
                <a:cubicBezTo>
                  <a:pt x="693139" y="330274"/>
                  <a:pt x="635317" y="303445"/>
                  <a:pt x="569550" y="289588"/>
                </a:cubicBezTo>
                <a:cubicBezTo>
                  <a:pt x="605282" y="258930"/>
                  <a:pt x="627037" y="213649"/>
                  <a:pt x="627037" y="164586"/>
                </a:cubicBezTo>
                <a:cubicBezTo>
                  <a:pt x="627037" y="73833"/>
                  <a:pt x="553204" y="0"/>
                  <a:pt x="462450" y="0"/>
                </a:cubicBezTo>
                <a:cubicBezTo>
                  <a:pt x="371696" y="0"/>
                  <a:pt x="297840" y="73833"/>
                  <a:pt x="297840" y="164586"/>
                </a:cubicBezTo>
                <a:cubicBezTo>
                  <a:pt x="297840" y="213673"/>
                  <a:pt x="319595" y="258930"/>
                  <a:pt x="355326" y="289588"/>
                </a:cubicBezTo>
                <a:cubicBezTo>
                  <a:pt x="289559" y="303469"/>
                  <a:pt x="231761" y="330298"/>
                  <a:pt x="185953" y="368662"/>
                </a:cubicBezTo>
                <a:cubicBezTo>
                  <a:pt x="122866" y="421530"/>
                  <a:pt x="85339" y="494286"/>
                  <a:pt x="77489" y="579032"/>
                </a:cubicBezTo>
                <a:cubicBezTo>
                  <a:pt x="74976" y="605813"/>
                  <a:pt x="69807" y="633168"/>
                  <a:pt x="61694" y="662629"/>
                </a:cubicBezTo>
                <a:lnTo>
                  <a:pt x="3991" y="871635"/>
                </a:lnTo>
                <a:cubicBezTo>
                  <a:pt x="3872" y="872114"/>
                  <a:pt x="3752" y="872569"/>
                  <a:pt x="3656" y="873047"/>
                </a:cubicBezTo>
                <a:lnTo>
                  <a:pt x="2053" y="881113"/>
                </a:lnTo>
                <a:cubicBezTo>
                  <a:pt x="-3141" y="905811"/>
                  <a:pt x="1598" y="931085"/>
                  <a:pt x="15383" y="952217"/>
                </a:cubicBezTo>
                <a:cubicBezTo>
                  <a:pt x="29169" y="973374"/>
                  <a:pt x="50397" y="987901"/>
                  <a:pt x="75096" y="993095"/>
                </a:cubicBezTo>
                <a:cubicBezTo>
                  <a:pt x="97521" y="997809"/>
                  <a:pt x="119779" y="994148"/>
                  <a:pt x="138614" y="984215"/>
                </a:cubicBezTo>
                <a:lnTo>
                  <a:pt x="124135" y="1052089"/>
                </a:lnTo>
                <a:cubicBezTo>
                  <a:pt x="121119" y="1066210"/>
                  <a:pt x="124637" y="1080809"/>
                  <a:pt x="133803" y="1092129"/>
                </a:cubicBezTo>
                <a:cubicBezTo>
                  <a:pt x="143353" y="1103928"/>
                  <a:pt x="157688" y="1110701"/>
                  <a:pt x="173125" y="1110701"/>
                </a:cubicBezTo>
                <a:lnTo>
                  <a:pt x="182627" y="1110701"/>
                </a:lnTo>
                <a:cubicBezTo>
                  <a:pt x="191314" y="1227924"/>
                  <a:pt x="209384" y="1354553"/>
                  <a:pt x="236476" y="1487476"/>
                </a:cubicBezTo>
                <a:cubicBezTo>
                  <a:pt x="236906" y="1489630"/>
                  <a:pt x="237696" y="1491688"/>
                  <a:pt x="238797" y="1493579"/>
                </a:cubicBezTo>
                <a:cubicBezTo>
                  <a:pt x="261940" y="1533714"/>
                  <a:pt x="305115" y="1558628"/>
                  <a:pt x="351473" y="1558628"/>
                </a:cubicBezTo>
                <a:cubicBezTo>
                  <a:pt x="397831" y="1558628"/>
                  <a:pt x="437440" y="1535677"/>
                  <a:pt x="461158" y="1498389"/>
                </a:cubicBezTo>
                <a:cubicBezTo>
                  <a:pt x="484899" y="1535677"/>
                  <a:pt x="526399" y="1558628"/>
                  <a:pt x="570842" y="1558628"/>
                </a:cubicBezTo>
                <a:cubicBezTo>
                  <a:pt x="615286" y="1558628"/>
                  <a:pt x="660303" y="1533714"/>
                  <a:pt x="683494" y="1493603"/>
                </a:cubicBezTo>
                <a:cubicBezTo>
                  <a:pt x="684547" y="1491760"/>
                  <a:pt x="685337" y="1489773"/>
                  <a:pt x="685768" y="1487691"/>
                </a:cubicBezTo>
                <a:cubicBezTo>
                  <a:pt x="714296" y="1354864"/>
                  <a:pt x="733251" y="1228139"/>
                  <a:pt x="742202" y="1110701"/>
                </a:cubicBezTo>
                <a:lnTo>
                  <a:pt x="758356" y="1110701"/>
                </a:lnTo>
                <a:cubicBezTo>
                  <a:pt x="773793" y="1110701"/>
                  <a:pt x="788129" y="1103928"/>
                  <a:pt x="797678" y="1092153"/>
                </a:cubicBezTo>
                <a:cubicBezTo>
                  <a:pt x="806845" y="1080832"/>
                  <a:pt x="810387" y="1066233"/>
                  <a:pt x="807371" y="1052089"/>
                </a:cubicBezTo>
                <a:lnTo>
                  <a:pt x="793657" y="987805"/>
                </a:lnTo>
                <a:cubicBezTo>
                  <a:pt x="811248" y="995225"/>
                  <a:pt x="830658" y="997139"/>
                  <a:pt x="849708" y="993095"/>
                </a:cubicBezTo>
                <a:cubicBezTo>
                  <a:pt x="874431" y="987901"/>
                  <a:pt x="895659" y="973374"/>
                  <a:pt x="909445" y="952217"/>
                </a:cubicBezTo>
                <a:cubicBezTo>
                  <a:pt x="923230" y="931061"/>
                  <a:pt x="927969" y="905811"/>
                  <a:pt x="922776" y="881304"/>
                </a:cubicBezTo>
                <a:close/>
                <a:moveTo>
                  <a:pt x="338525" y="164586"/>
                </a:moveTo>
                <a:cubicBezTo>
                  <a:pt x="338525" y="96258"/>
                  <a:pt x="394122" y="40686"/>
                  <a:pt x="462450" y="40686"/>
                </a:cubicBezTo>
                <a:cubicBezTo>
                  <a:pt x="530779" y="40686"/>
                  <a:pt x="586351" y="96258"/>
                  <a:pt x="586351" y="164586"/>
                </a:cubicBezTo>
                <a:cubicBezTo>
                  <a:pt x="586351" y="217550"/>
                  <a:pt x="552701" y="264698"/>
                  <a:pt x="502633" y="281857"/>
                </a:cubicBezTo>
                <a:cubicBezTo>
                  <a:pt x="489734" y="286261"/>
                  <a:pt x="476235" y="288511"/>
                  <a:pt x="462450" y="288511"/>
                </a:cubicBezTo>
                <a:cubicBezTo>
                  <a:pt x="460655" y="288511"/>
                  <a:pt x="458884" y="288463"/>
                  <a:pt x="457113" y="288391"/>
                </a:cubicBezTo>
                <a:cubicBezTo>
                  <a:pt x="446894" y="287960"/>
                  <a:pt x="436842" y="286285"/>
                  <a:pt x="427149" y="283389"/>
                </a:cubicBezTo>
                <a:cubicBezTo>
                  <a:pt x="425522" y="282910"/>
                  <a:pt x="423918" y="282384"/>
                  <a:pt x="422339" y="281834"/>
                </a:cubicBezTo>
                <a:cubicBezTo>
                  <a:pt x="422339" y="281834"/>
                  <a:pt x="422339" y="281834"/>
                  <a:pt x="422339" y="281834"/>
                </a:cubicBezTo>
                <a:cubicBezTo>
                  <a:pt x="422339" y="281834"/>
                  <a:pt x="422339" y="281834"/>
                  <a:pt x="422315" y="281834"/>
                </a:cubicBezTo>
                <a:cubicBezTo>
                  <a:pt x="372223" y="264698"/>
                  <a:pt x="338573" y="217574"/>
                  <a:pt x="338573" y="164586"/>
                </a:cubicBezTo>
                <a:close/>
                <a:moveTo>
                  <a:pt x="428848" y="1473260"/>
                </a:moveTo>
                <a:cubicBezTo>
                  <a:pt x="412957" y="1500830"/>
                  <a:pt x="383304" y="1517943"/>
                  <a:pt x="351473" y="1517943"/>
                </a:cubicBezTo>
                <a:cubicBezTo>
                  <a:pt x="319642" y="1517943"/>
                  <a:pt x="291904" y="1501931"/>
                  <a:pt x="275654" y="1475940"/>
                </a:cubicBezTo>
                <a:cubicBezTo>
                  <a:pt x="249519" y="1347086"/>
                  <a:pt x="231976" y="1224334"/>
                  <a:pt x="223408" y="1110701"/>
                </a:cubicBezTo>
                <a:lnTo>
                  <a:pt x="440767" y="1110701"/>
                </a:lnTo>
                <a:lnTo>
                  <a:pt x="440767" y="1428601"/>
                </a:lnTo>
                <a:cubicBezTo>
                  <a:pt x="440767" y="1444349"/>
                  <a:pt x="436650" y="1459762"/>
                  <a:pt x="428824" y="1473260"/>
                </a:cubicBezTo>
                <a:close/>
                <a:moveTo>
                  <a:pt x="646686" y="1475845"/>
                </a:moveTo>
                <a:cubicBezTo>
                  <a:pt x="630411" y="1501883"/>
                  <a:pt x="601620" y="1517943"/>
                  <a:pt x="570818" y="1517943"/>
                </a:cubicBezTo>
                <a:cubicBezTo>
                  <a:pt x="540017" y="1517943"/>
                  <a:pt x="509335" y="1500807"/>
                  <a:pt x="493419" y="1473212"/>
                </a:cubicBezTo>
                <a:cubicBezTo>
                  <a:pt x="485593" y="1459690"/>
                  <a:pt x="481453" y="1444253"/>
                  <a:pt x="481453" y="1428577"/>
                </a:cubicBezTo>
                <a:lnTo>
                  <a:pt x="481453" y="1110677"/>
                </a:lnTo>
                <a:lnTo>
                  <a:pt x="701396" y="1110677"/>
                </a:lnTo>
                <a:cubicBezTo>
                  <a:pt x="692565" y="1224454"/>
                  <a:pt x="674184" y="1347158"/>
                  <a:pt x="646686" y="1475821"/>
                </a:cubicBezTo>
                <a:close/>
                <a:moveTo>
                  <a:pt x="875412" y="929984"/>
                </a:moveTo>
                <a:cubicBezTo>
                  <a:pt x="867562" y="942046"/>
                  <a:pt x="855476" y="950303"/>
                  <a:pt x="841356" y="953270"/>
                </a:cubicBezTo>
                <a:cubicBezTo>
                  <a:pt x="827283" y="956238"/>
                  <a:pt x="812900" y="953557"/>
                  <a:pt x="800861" y="945707"/>
                </a:cubicBezTo>
                <a:cubicBezTo>
                  <a:pt x="788799" y="937857"/>
                  <a:pt x="780542" y="925795"/>
                  <a:pt x="777599" y="911723"/>
                </a:cubicBezTo>
                <a:cubicBezTo>
                  <a:pt x="777527" y="911436"/>
                  <a:pt x="777479" y="911148"/>
                  <a:pt x="777407" y="910861"/>
                </a:cubicBezTo>
                <a:lnTo>
                  <a:pt x="776713" y="908133"/>
                </a:lnTo>
                <a:lnTo>
                  <a:pt x="701157" y="554285"/>
                </a:lnTo>
                <a:cubicBezTo>
                  <a:pt x="698811" y="543300"/>
                  <a:pt x="687994" y="536288"/>
                  <a:pt x="677009" y="538633"/>
                </a:cubicBezTo>
                <a:cubicBezTo>
                  <a:pt x="666023" y="540979"/>
                  <a:pt x="659011" y="551796"/>
                  <a:pt x="661356" y="562782"/>
                </a:cubicBezTo>
                <a:lnTo>
                  <a:pt x="737008" y="917060"/>
                </a:lnTo>
                <a:cubicBezTo>
                  <a:pt x="737008" y="917060"/>
                  <a:pt x="737008" y="917060"/>
                  <a:pt x="737008" y="917060"/>
                </a:cubicBezTo>
                <a:lnTo>
                  <a:pt x="767618" y="1060513"/>
                </a:lnTo>
                <a:cubicBezTo>
                  <a:pt x="768193" y="1063194"/>
                  <a:pt x="767116" y="1065252"/>
                  <a:pt x="766087" y="1066497"/>
                </a:cubicBezTo>
                <a:cubicBezTo>
                  <a:pt x="764292" y="1068699"/>
                  <a:pt x="761492" y="1069967"/>
                  <a:pt x="758380" y="1069967"/>
                </a:cubicBezTo>
                <a:lnTo>
                  <a:pt x="173149" y="1069967"/>
                </a:lnTo>
                <a:cubicBezTo>
                  <a:pt x="170038" y="1069967"/>
                  <a:pt x="167238" y="1068699"/>
                  <a:pt x="165443" y="1066497"/>
                </a:cubicBezTo>
                <a:cubicBezTo>
                  <a:pt x="164438" y="1065252"/>
                  <a:pt x="163361" y="1063218"/>
                  <a:pt x="163935" y="1060537"/>
                </a:cubicBezTo>
                <a:lnTo>
                  <a:pt x="220441" y="795600"/>
                </a:lnTo>
                <a:cubicBezTo>
                  <a:pt x="220441" y="795600"/>
                  <a:pt x="220441" y="795600"/>
                  <a:pt x="220441" y="795600"/>
                </a:cubicBezTo>
                <a:lnTo>
                  <a:pt x="230086" y="750415"/>
                </a:lnTo>
                <a:cubicBezTo>
                  <a:pt x="230086" y="750415"/>
                  <a:pt x="230086" y="750367"/>
                  <a:pt x="230086" y="750343"/>
                </a:cubicBezTo>
                <a:lnTo>
                  <a:pt x="258973" y="614931"/>
                </a:lnTo>
                <a:cubicBezTo>
                  <a:pt x="258996" y="614788"/>
                  <a:pt x="259044" y="614644"/>
                  <a:pt x="259068" y="614500"/>
                </a:cubicBezTo>
                <a:cubicBezTo>
                  <a:pt x="259068" y="614477"/>
                  <a:pt x="259068" y="614453"/>
                  <a:pt x="259068" y="614405"/>
                </a:cubicBezTo>
                <a:lnTo>
                  <a:pt x="270077" y="562758"/>
                </a:lnTo>
                <a:cubicBezTo>
                  <a:pt x="272423" y="551772"/>
                  <a:pt x="265410" y="540955"/>
                  <a:pt x="254425" y="538609"/>
                </a:cubicBezTo>
                <a:cubicBezTo>
                  <a:pt x="243440" y="536264"/>
                  <a:pt x="232622" y="543276"/>
                  <a:pt x="230277" y="554261"/>
                </a:cubicBezTo>
                <a:lnTo>
                  <a:pt x="219411" y="605191"/>
                </a:lnTo>
                <a:cubicBezTo>
                  <a:pt x="219411" y="605191"/>
                  <a:pt x="219364" y="605406"/>
                  <a:pt x="219340" y="605502"/>
                </a:cubicBezTo>
                <a:cubicBezTo>
                  <a:pt x="219316" y="605645"/>
                  <a:pt x="219268" y="605789"/>
                  <a:pt x="219220" y="605932"/>
                </a:cubicBezTo>
                <a:cubicBezTo>
                  <a:pt x="219220" y="605956"/>
                  <a:pt x="219220" y="606004"/>
                  <a:pt x="219196" y="606028"/>
                </a:cubicBezTo>
                <a:lnTo>
                  <a:pt x="190261" y="741728"/>
                </a:lnTo>
                <a:cubicBezTo>
                  <a:pt x="190261" y="741728"/>
                  <a:pt x="190261" y="741775"/>
                  <a:pt x="190261" y="741799"/>
                </a:cubicBezTo>
                <a:lnTo>
                  <a:pt x="180688" y="786554"/>
                </a:lnTo>
                <a:lnTo>
                  <a:pt x="147493" y="910598"/>
                </a:lnTo>
                <a:cubicBezTo>
                  <a:pt x="147397" y="910957"/>
                  <a:pt x="147326" y="911292"/>
                  <a:pt x="147254" y="911651"/>
                </a:cubicBezTo>
                <a:cubicBezTo>
                  <a:pt x="141103" y="940706"/>
                  <a:pt x="112479" y="959373"/>
                  <a:pt x="83425" y="953222"/>
                </a:cubicBezTo>
                <a:cubicBezTo>
                  <a:pt x="83425" y="953222"/>
                  <a:pt x="83425" y="953222"/>
                  <a:pt x="83425" y="953222"/>
                </a:cubicBezTo>
                <a:cubicBezTo>
                  <a:pt x="69352" y="950279"/>
                  <a:pt x="57290" y="941998"/>
                  <a:pt x="49416" y="929960"/>
                </a:cubicBezTo>
                <a:cubicBezTo>
                  <a:pt x="41566" y="917897"/>
                  <a:pt x="38862" y="903514"/>
                  <a:pt x="41853" y="889250"/>
                </a:cubicBezTo>
                <a:lnTo>
                  <a:pt x="43361" y="881711"/>
                </a:lnTo>
                <a:lnTo>
                  <a:pt x="100848" y="673399"/>
                </a:lnTo>
                <a:cubicBezTo>
                  <a:pt x="109607" y="641592"/>
                  <a:pt x="115208" y="611964"/>
                  <a:pt x="117936" y="582765"/>
                </a:cubicBezTo>
                <a:cubicBezTo>
                  <a:pt x="131386" y="437972"/>
                  <a:pt x="244397" y="338243"/>
                  <a:pt x="413316" y="321682"/>
                </a:cubicBezTo>
                <a:cubicBezTo>
                  <a:pt x="413675" y="321801"/>
                  <a:pt x="414058" y="321897"/>
                  <a:pt x="414417" y="321993"/>
                </a:cubicBezTo>
                <a:cubicBezTo>
                  <a:pt x="415350" y="322280"/>
                  <a:pt x="416283" y="322543"/>
                  <a:pt x="417241" y="322807"/>
                </a:cubicBezTo>
                <a:cubicBezTo>
                  <a:pt x="418390" y="323142"/>
                  <a:pt x="419538" y="323453"/>
                  <a:pt x="420711" y="323764"/>
                </a:cubicBezTo>
                <a:cubicBezTo>
                  <a:pt x="421644" y="324003"/>
                  <a:pt x="422602" y="324243"/>
                  <a:pt x="423559" y="324482"/>
                </a:cubicBezTo>
                <a:cubicBezTo>
                  <a:pt x="424732" y="324769"/>
                  <a:pt x="425905" y="325032"/>
                  <a:pt x="427077" y="325296"/>
                </a:cubicBezTo>
                <a:cubicBezTo>
                  <a:pt x="428011" y="325511"/>
                  <a:pt x="428968" y="325702"/>
                  <a:pt x="429901" y="325894"/>
                </a:cubicBezTo>
                <a:cubicBezTo>
                  <a:pt x="431098" y="326133"/>
                  <a:pt x="432295" y="326349"/>
                  <a:pt x="433515" y="326564"/>
                </a:cubicBezTo>
                <a:cubicBezTo>
                  <a:pt x="434449" y="326732"/>
                  <a:pt x="435382" y="326899"/>
                  <a:pt x="436315" y="327043"/>
                </a:cubicBezTo>
                <a:cubicBezTo>
                  <a:pt x="437560" y="327234"/>
                  <a:pt x="438804" y="327426"/>
                  <a:pt x="440049" y="327593"/>
                </a:cubicBezTo>
                <a:cubicBezTo>
                  <a:pt x="440958" y="327713"/>
                  <a:pt x="441868" y="327856"/>
                  <a:pt x="442777" y="327952"/>
                </a:cubicBezTo>
                <a:cubicBezTo>
                  <a:pt x="444094" y="328120"/>
                  <a:pt x="445386" y="328239"/>
                  <a:pt x="446702" y="328359"/>
                </a:cubicBezTo>
                <a:cubicBezTo>
                  <a:pt x="447564" y="328431"/>
                  <a:pt x="448425" y="328527"/>
                  <a:pt x="449287" y="328598"/>
                </a:cubicBezTo>
                <a:cubicBezTo>
                  <a:pt x="450747" y="328718"/>
                  <a:pt x="452207" y="328790"/>
                  <a:pt x="453691" y="328862"/>
                </a:cubicBezTo>
                <a:cubicBezTo>
                  <a:pt x="454409" y="328909"/>
                  <a:pt x="455127" y="328957"/>
                  <a:pt x="455845" y="328981"/>
                </a:cubicBezTo>
                <a:cubicBezTo>
                  <a:pt x="458022" y="329077"/>
                  <a:pt x="460224" y="329125"/>
                  <a:pt x="462426" y="329125"/>
                </a:cubicBezTo>
                <a:cubicBezTo>
                  <a:pt x="464628" y="329125"/>
                  <a:pt x="466806" y="329077"/>
                  <a:pt x="468984" y="328981"/>
                </a:cubicBezTo>
                <a:cubicBezTo>
                  <a:pt x="469702" y="328957"/>
                  <a:pt x="470420" y="328886"/>
                  <a:pt x="471138" y="328862"/>
                </a:cubicBezTo>
                <a:cubicBezTo>
                  <a:pt x="472598" y="328790"/>
                  <a:pt x="474058" y="328718"/>
                  <a:pt x="475517" y="328598"/>
                </a:cubicBezTo>
                <a:cubicBezTo>
                  <a:pt x="476355" y="328527"/>
                  <a:pt x="477217" y="328431"/>
                  <a:pt x="478054" y="328359"/>
                </a:cubicBezTo>
                <a:cubicBezTo>
                  <a:pt x="479371" y="328239"/>
                  <a:pt x="480711" y="328120"/>
                  <a:pt x="482027" y="327952"/>
                </a:cubicBezTo>
                <a:cubicBezTo>
                  <a:pt x="482913" y="327856"/>
                  <a:pt x="483798" y="327713"/>
                  <a:pt x="484708" y="327593"/>
                </a:cubicBezTo>
                <a:cubicBezTo>
                  <a:pt x="485976" y="327426"/>
                  <a:pt x="487245" y="327234"/>
                  <a:pt x="488513" y="327043"/>
                </a:cubicBezTo>
                <a:cubicBezTo>
                  <a:pt x="489422" y="326899"/>
                  <a:pt x="490332" y="326732"/>
                  <a:pt x="491241" y="326588"/>
                </a:cubicBezTo>
                <a:cubicBezTo>
                  <a:pt x="492486" y="326373"/>
                  <a:pt x="493706" y="326133"/>
                  <a:pt x="494951" y="325894"/>
                </a:cubicBezTo>
                <a:cubicBezTo>
                  <a:pt x="495860" y="325702"/>
                  <a:pt x="496770" y="325511"/>
                  <a:pt x="497679" y="325320"/>
                </a:cubicBezTo>
                <a:cubicBezTo>
                  <a:pt x="498900" y="325056"/>
                  <a:pt x="500120" y="324769"/>
                  <a:pt x="501341" y="324482"/>
                </a:cubicBezTo>
                <a:cubicBezTo>
                  <a:pt x="502250" y="324267"/>
                  <a:pt x="503136" y="324051"/>
                  <a:pt x="504022" y="323812"/>
                </a:cubicBezTo>
                <a:cubicBezTo>
                  <a:pt x="505242" y="323501"/>
                  <a:pt x="506463" y="323166"/>
                  <a:pt x="507683" y="322807"/>
                </a:cubicBezTo>
                <a:cubicBezTo>
                  <a:pt x="508569" y="322567"/>
                  <a:pt x="509454" y="322304"/>
                  <a:pt x="510316" y="322041"/>
                </a:cubicBezTo>
                <a:cubicBezTo>
                  <a:pt x="510723" y="321921"/>
                  <a:pt x="511106" y="321825"/>
                  <a:pt x="511512" y="321706"/>
                </a:cubicBezTo>
                <a:cubicBezTo>
                  <a:pt x="680383" y="338243"/>
                  <a:pt x="793394" y="437996"/>
                  <a:pt x="806845" y="582765"/>
                </a:cubicBezTo>
                <a:cubicBezTo>
                  <a:pt x="809525" y="611557"/>
                  <a:pt x="815125" y="641210"/>
                  <a:pt x="823957" y="673399"/>
                </a:cubicBezTo>
                <a:lnTo>
                  <a:pt x="881419" y="881711"/>
                </a:lnTo>
                <a:lnTo>
                  <a:pt x="882975" y="889465"/>
                </a:lnTo>
                <a:cubicBezTo>
                  <a:pt x="885943" y="903538"/>
                  <a:pt x="883262" y="917897"/>
                  <a:pt x="875412" y="929960"/>
                </a:cubicBezTo>
                <a:close/>
              </a:path>
            </a:pathLst>
          </a:custGeom>
          <a:solidFill>
            <a:schemeClr val="accent6">
              <a:lumMod val="75000"/>
            </a:schemeClr>
          </a:solidFill>
          <a:ln w="9525" cap="flat">
            <a:noFill/>
            <a:prstDash val="solid"/>
            <a:miter/>
          </a:ln>
        </p:spPr>
        <p:txBody>
          <a:bodyPr rtlCol="0" anchor="ctr"/>
          <a:lstStyle/>
          <a:p>
            <a:endParaRPr lang="en-US" noProof="0" dirty="0">
              <a:latin typeface="Arial" panose="020B0604020202020204" pitchFamily="34" charset="0"/>
            </a:endParaRPr>
          </a:p>
        </p:txBody>
      </p:sp>
      <p:pic>
        <p:nvPicPr>
          <p:cNvPr id="4" name="Graphic 3">
            <a:extLst>
              <a:ext uri="{FF2B5EF4-FFF2-40B4-BE49-F238E27FC236}">
                <a16:creationId xmlns:a16="http://schemas.microsoft.com/office/drawing/2014/main" id="{107054EC-28C8-0CA5-A8B8-01F2BF28E7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19527" y="2736182"/>
            <a:ext cx="509247" cy="509247"/>
          </a:xfrm>
          <a:prstGeom prst="rect">
            <a:avLst/>
          </a:prstGeom>
        </p:spPr>
      </p:pic>
      <p:sp>
        <p:nvSpPr>
          <p:cNvPr id="12" name="Oval 11">
            <a:extLst>
              <a:ext uri="{FF2B5EF4-FFF2-40B4-BE49-F238E27FC236}">
                <a16:creationId xmlns:a16="http://schemas.microsoft.com/office/drawing/2014/main" id="{6A0472D6-4E6E-5D1B-4E04-72476878E6A6}"/>
              </a:ext>
            </a:extLst>
          </p:cNvPr>
          <p:cNvSpPr/>
          <p:nvPr/>
        </p:nvSpPr>
        <p:spPr>
          <a:xfrm>
            <a:off x="522288" y="4157476"/>
            <a:ext cx="1400784" cy="140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7" name="Graphic 16">
            <a:extLst>
              <a:ext uri="{FF2B5EF4-FFF2-40B4-BE49-F238E27FC236}">
                <a16:creationId xmlns:a16="http://schemas.microsoft.com/office/drawing/2014/main" id="{4A4E7895-E713-ADC0-B6C3-3DFFD37305D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2202" y="4407390"/>
            <a:ext cx="900956" cy="900956"/>
          </a:xfrm>
          <a:prstGeom prst="rect">
            <a:avLst/>
          </a:prstGeom>
        </p:spPr>
      </p:pic>
      <p:grpSp>
        <p:nvGrpSpPr>
          <p:cNvPr id="18" name="Group 17">
            <a:extLst>
              <a:ext uri="{FF2B5EF4-FFF2-40B4-BE49-F238E27FC236}">
                <a16:creationId xmlns:a16="http://schemas.microsoft.com/office/drawing/2014/main" id="{A8BC6CC3-79A9-BEAB-CE5D-B1B7C5EA2310}"/>
              </a:ext>
            </a:extLst>
          </p:cNvPr>
          <p:cNvGrpSpPr/>
          <p:nvPr/>
        </p:nvGrpSpPr>
        <p:grpSpPr>
          <a:xfrm rot="5400000">
            <a:off x="8506057" y="2831417"/>
            <a:ext cx="185480" cy="154924"/>
            <a:chOff x="4113703" y="3363185"/>
            <a:chExt cx="473093" cy="395156"/>
          </a:xfrm>
        </p:grpSpPr>
        <p:sp>
          <p:nvSpPr>
            <p:cNvPr id="20" name="Isosceles Triangle 19">
              <a:extLst>
                <a:ext uri="{FF2B5EF4-FFF2-40B4-BE49-F238E27FC236}">
                  <a16:creationId xmlns:a16="http://schemas.microsoft.com/office/drawing/2014/main" id="{71BE29CF-1424-074A-BDC8-E4F93A395333}"/>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22" name="Isosceles Triangle 21">
              <a:extLst>
                <a:ext uri="{FF2B5EF4-FFF2-40B4-BE49-F238E27FC236}">
                  <a16:creationId xmlns:a16="http://schemas.microsoft.com/office/drawing/2014/main" id="{2B6360F4-3440-D494-06D7-D023DC32115E}"/>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23" name="Group 22">
            <a:extLst>
              <a:ext uri="{FF2B5EF4-FFF2-40B4-BE49-F238E27FC236}">
                <a16:creationId xmlns:a16="http://schemas.microsoft.com/office/drawing/2014/main" id="{B3ED33EB-6DE7-0284-369D-2CB32B498116}"/>
              </a:ext>
            </a:extLst>
          </p:cNvPr>
          <p:cNvGrpSpPr/>
          <p:nvPr/>
        </p:nvGrpSpPr>
        <p:grpSpPr>
          <a:xfrm rot="5400000">
            <a:off x="8506057" y="3572687"/>
            <a:ext cx="185480" cy="154924"/>
            <a:chOff x="4113703" y="3363185"/>
            <a:chExt cx="473093" cy="395156"/>
          </a:xfrm>
        </p:grpSpPr>
        <p:sp>
          <p:nvSpPr>
            <p:cNvPr id="24" name="Isosceles Triangle 23">
              <a:extLst>
                <a:ext uri="{FF2B5EF4-FFF2-40B4-BE49-F238E27FC236}">
                  <a16:creationId xmlns:a16="http://schemas.microsoft.com/office/drawing/2014/main" id="{5A6578D3-B27E-3FCC-7132-E9D27BBE9D0A}"/>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25" name="Isosceles Triangle 24">
              <a:extLst>
                <a:ext uri="{FF2B5EF4-FFF2-40B4-BE49-F238E27FC236}">
                  <a16:creationId xmlns:a16="http://schemas.microsoft.com/office/drawing/2014/main" id="{FF161DDA-5B43-AAE6-DD8E-3E2E578A8DC9}"/>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26" name="Group 25">
            <a:extLst>
              <a:ext uri="{FF2B5EF4-FFF2-40B4-BE49-F238E27FC236}">
                <a16:creationId xmlns:a16="http://schemas.microsoft.com/office/drawing/2014/main" id="{2DFC1A94-3CA6-5A45-31B0-57A913548BA0}"/>
              </a:ext>
            </a:extLst>
          </p:cNvPr>
          <p:cNvGrpSpPr/>
          <p:nvPr/>
        </p:nvGrpSpPr>
        <p:grpSpPr>
          <a:xfrm rot="5400000">
            <a:off x="8506057" y="4313957"/>
            <a:ext cx="185480" cy="154924"/>
            <a:chOff x="4113703" y="3363185"/>
            <a:chExt cx="473093" cy="395156"/>
          </a:xfrm>
        </p:grpSpPr>
        <p:sp>
          <p:nvSpPr>
            <p:cNvPr id="27" name="Isosceles Triangle 26">
              <a:extLst>
                <a:ext uri="{FF2B5EF4-FFF2-40B4-BE49-F238E27FC236}">
                  <a16:creationId xmlns:a16="http://schemas.microsoft.com/office/drawing/2014/main" id="{19B7DE8F-DA2B-499E-91A6-468D4A35D97E}"/>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28" name="Isosceles Triangle 27">
              <a:extLst>
                <a:ext uri="{FF2B5EF4-FFF2-40B4-BE49-F238E27FC236}">
                  <a16:creationId xmlns:a16="http://schemas.microsoft.com/office/drawing/2014/main" id="{E581742F-A3BD-C9F3-D300-0C1E18CADC91}"/>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29" name="Group 28">
            <a:extLst>
              <a:ext uri="{FF2B5EF4-FFF2-40B4-BE49-F238E27FC236}">
                <a16:creationId xmlns:a16="http://schemas.microsoft.com/office/drawing/2014/main" id="{249899CF-F6FD-F00F-84C9-AACE24152C93}"/>
              </a:ext>
            </a:extLst>
          </p:cNvPr>
          <p:cNvGrpSpPr/>
          <p:nvPr/>
        </p:nvGrpSpPr>
        <p:grpSpPr>
          <a:xfrm rot="5400000">
            <a:off x="8506057" y="5055227"/>
            <a:ext cx="185480" cy="154924"/>
            <a:chOff x="4113703" y="3363185"/>
            <a:chExt cx="473093" cy="395156"/>
          </a:xfrm>
        </p:grpSpPr>
        <p:sp>
          <p:nvSpPr>
            <p:cNvPr id="31" name="Isosceles Triangle 30">
              <a:extLst>
                <a:ext uri="{FF2B5EF4-FFF2-40B4-BE49-F238E27FC236}">
                  <a16:creationId xmlns:a16="http://schemas.microsoft.com/office/drawing/2014/main" id="{4AC2C0E4-8434-B2D4-2EC5-E36A8D9A8C87}"/>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32" name="Isosceles Triangle 31">
              <a:extLst>
                <a:ext uri="{FF2B5EF4-FFF2-40B4-BE49-F238E27FC236}">
                  <a16:creationId xmlns:a16="http://schemas.microsoft.com/office/drawing/2014/main" id="{7AC27DAE-476C-4A6E-EA89-72D99C14D4C9}"/>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6" name="Freeform: Shape 5">
            <a:extLst>
              <a:ext uri="{FF2B5EF4-FFF2-40B4-BE49-F238E27FC236}">
                <a16:creationId xmlns:a16="http://schemas.microsoft.com/office/drawing/2014/main" id="{92647192-3218-7728-063D-52E377452E72}"/>
              </a:ext>
            </a:extLst>
          </p:cNvPr>
          <p:cNvSpPr/>
          <p:nvPr/>
        </p:nvSpPr>
        <p:spPr>
          <a:xfrm>
            <a:off x="3208798" y="2318597"/>
            <a:ext cx="923735" cy="1557970"/>
          </a:xfrm>
          <a:custGeom>
            <a:avLst/>
            <a:gdLst>
              <a:gd name="connsiteX0" fmla="*/ 923736 w 923735"/>
              <a:gd name="connsiteY0" fmla="*/ 864871 h 1557970"/>
              <a:gd name="connsiteX1" fmla="*/ 923275 w 923735"/>
              <a:gd name="connsiteY1" fmla="*/ 861492 h 1557970"/>
              <a:gd name="connsiteX2" fmla="*/ 864216 w 923735"/>
              <a:gd name="connsiteY2" fmla="*/ 646418 h 1557970"/>
              <a:gd name="connsiteX3" fmla="*/ 847763 w 923735"/>
              <a:gd name="connsiteY3" fmla="*/ 558977 h 1557970"/>
              <a:gd name="connsiteX4" fmla="*/ 759265 w 923735"/>
              <a:gd name="connsiteY4" fmla="*/ 366062 h 1557970"/>
              <a:gd name="connsiteX5" fmla="*/ 579531 w 923735"/>
              <a:gd name="connsiteY5" fmla="*/ 270592 h 1557970"/>
              <a:gd name="connsiteX6" fmla="*/ 622166 w 923735"/>
              <a:gd name="connsiteY6" fmla="*/ 161156 h 1557970"/>
              <a:gd name="connsiteX7" fmla="*/ 461860 w 923735"/>
              <a:gd name="connsiteY7" fmla="*/ 0 h 1557970"/>
              <a:gd name="connsiteX8" fmla="*/ 301540 w 923735"/>
              <a:gd name="connsiteY8" fmla="*/ 161156 h 1557970"/>
              <a:gd name="connsiteX9" fmla="*/ 344190 w 923735"/>
              <a:gd name="connsiteY9" fmla="*/ 270592 h 1557970"/>
              <a:gd name="connsiteX10" fmla="*/ 164441 w 923735"/>
              <a:gd name="connsiteY10" fmla="*/ 366062 h 1557970"/>
              <a:gd name="connsiteX11" fmla="*/ 75928 w 923735"/>
              <a:gd name="connsiteY11" fmla="*/ 558992 h 1557970"/>
              <a:gd name="connsiteX12" fmla="*/ 59475 w 923735"/>
              <a:gd name="connsiteY12" fmla="*/ 646418 h 1557970"/>
              <a:gd name="connsiteX13" fmla="*/ 461 w 923735"/>
              <a:gd name="connsiteY13" fmla="*/ 861492 h 1557970"/>
              <a:gd name="connsiteX14" fmla="*/ 0 w 923735"/>
              <a:gd name="connsiteY14" fmla="*/ 864871 h 1557970"/>
              <a:gd name="connsiteX15" fmla="*/ 71897 w 923735"/>
              <a:gd name="connsiteY15" fmla="*/ 974053 h 1557970"/>
              <a:gd name="connsiteX16" fmla="*/ 48080 w 923735"/>
              <a:gd name="connsiteY16" fmla="*/ 1158131 h 1557970"/>
              <a:gd name="connsiteX17" fmla="*/ 61424 w 923735"/>
              <a:gd name="connsiteY17" fmla="*/ 1199354 h 1557970"/>
              <a:gd name="connsiteX18" fmla="*/ 100860 w 923735"/>
              <a:gd name="connsiteY18" fmla="*/ 1216998 h 1557970"/>
              <a:gd name="connsiteX19" fmla="*/ 144135 w 923735"/>
              <a:gd name="connsiteY19" fmla="*/ 1216998 h 1557970"/>
              <a:gd name="connsiteX20" fmla="*/ 240667 w 923735"/>
              <a:gd name="connsiteY20" fmla="*/ 1493795 h 1557970"/>
              <a:gd name="connsiteX21" fmla="*/ 241351 w 923735"/>
              <a:gd name="connsiteY21" fmla="*/ 1495156 h 1557970"/>
              <a:gd name="connsiteX22" fmla="*/ 349605 w 923735"/>
              <a:gd name="connsiteY22" fmla="*/ 1557970 h 1557970"/>
              <a:gd name="connsiteX23" fmla="*/ 457799 w 923735"/>
              <a:gd name="connsiteY23" fmla="*/ 1495171 h 1557970"/>
              <a:gd name="connsiteX24" fmla="*/ 461875 w 923735"/>
              <a:gd name="connsiteY24" fmla="*/ 1487440 h 1557970"/>
              <a:gd name="connsiteX25" fmla="*/ 465951 w 923735"/>
              <a:gd name="connsiteY25" fmla="*/ 1495156 h 1557970"/>
              <a:gd name="connsiteX26" fmla="*/ 574161 w 923735"/>
              <a:gd name="connsiteY26" fmla="*/ 1557970 h 1557970"/>
              <a:gd name="connsiteX27" fmla="*/ 682414 w 923735"/>
              <a:gd name="connsiteY27" fmla="*/ 1495171 h 1557970"/>
              <a:gd name="connsiteX28" fmla="*/ 683099 w 923735"/>
              <a:gd name="connsiteY28" fmla="*/ 1493795 h 1557970"/>
              <a:gd name="connsiteX29" fmla="*/ 779615 w 923735"/>
              <a:gd name="connsiteY29" fmla="*/ 1216998 h 1557970"/>
              <a:gd name="connsiteX30" fmla="*/ 822860 w 923735"/>
              <a:gd name="connsiteY30" fmla="*/ 1216998 h 1557970"/>
              <a:gd name="connsiteX31" fmla="*/ 862297 w 923735"/>
              <a:gd name="connsiteY31" fmla="*/ 1199354 h 1557970"/>
              <a:gd name="connsiteX32" fmla="*/ 875626 w 923735"/>
              <a:gd name="connsiteY32" fmla="*/ 1158131 h 1557970"/>
              <a:gd name="connsiteX33" fmla="*/ 851809 w 923735"/>
              <a:gd name="connsiteY33" fmla="*/ 974053 h 1557970"/>
              <a:gd name="connsiteX34" fmla="*/ 923736 w 923735"/>
              <a:gd name="connsiteY34" fmla="*/ 864856 h 1557970"/>
              <a:gd name="connsiteX35" fmla="*/ 461860 w 923735"/>
              <a:gd name="connsiteY35" fmla="*/ 25419 h 1557970"/>
              <a:gd name="connsiteX36" fmla="*/ 596877 w 923735"/>
              <a:gd name="connsiteY36" fmla="*/ 161156 h 1557970"/>
              <a:gd name="connsiteX37" fmla="*/ 558570 w 923735"/>
              <a:gd name="connsiteY37" fmla="*/ 255879 h 1557970"/>
              <a:gd name="connsiteX38" fmla="*/ 558065 w 923735"/>
              <a:gd name="connsiteY38" fmla="*/ 256372 h 1557970"/>
              <a:gd name="connsiteX39" fmla="*/ 545033 w 923735"/>
              <a:gd name="connsiteY39" fmla="*/ 268035 h 1557970"/>
              <a:gd name="connsiteX40" fmla="*/ 461860 w 923735"/>
              <a:gd name="connsiteY40" fmla="*/ 296878 h 1557970"/>
              <a:gd name="connsiteX41" fmla="*/ 456163 w 923735"/>
              <a:gd name="connsiteY41" fmla="*/ 296758 h 1557970"/>
              <a:gd name="connsiteX42" fmla="*/ 450197 w 923735"/>
              <a:gd name="connsiteY42" fmla="*/ 296385 h 1557970"/>
              <a:gd name="connsiteX43" fmla="*/ 378628 w 923735"/>
              <a:gd name="connsiteY43" fmla="*/ 268020 h 1557970"/>
              <a:gd name="connsiteX44" fmla="*/ 365641 w 923735"/>
              <a:gd name="connsiteY44" fmla="*/ 256372 h 1557970"/>
              <a:gd name="connsiteX45" fmla="*/ 326829 w 923735"/>
              <a:gd name="connsiteY45" fmla="*/ 161171 h 1557970"/>
              <a:gd name="connsiteX46" fmla="*/ 461860 w 923735"/>
              <a:gd name="connsiteY46" fmla="*/ 25434 h 1557970"/>
              <a:gd name="connsiteX47" fmla="*/ 435887 w 923735"/>
              <a:gd name="connsiteY47" fmla="*/ 1482446 h 1557970"/>
              <a:gd name="connsiteX48" fmla="*/ 349590 w 923735"/>
              <a:gd name="connsiteY48" fmla="*/ 1532551 h 1557970"/>
              <a:gd name="connsiteX49" fmla="*/ 263606 w 923735"/>
              <a:gd name="connsiteY49" fmla="*/ 1483089 h 1557970"/>
              <a:gd name="connsiteX50" fmla="*/ 170287 w 923735"/>
              <a:gd name="connsiteY50" fmla="*/ 1216998 h 1557970"/>
              <a:gd name="connsiteX51" fmla="*/ 449216 w 923735"/>
              <a:gd name="connsiteY51" fmla="*/ 1216998 h 1557970"/>
              <a:gd name="connsiteX52" fmla="*/ 449216 w 923735"/>
              <a:gd name="connsiteY52" fmla="*/ 1432386 h 1557970"/>
              <a:gd name="connsiteX53" fmla="*/ 435887 w 923735"/>
              <a:gd name="connsiteY53" fmla="*/ 1482446 h 1557970"/>
              <a:gd name="connsiteX54" fmla="*/ 660130 w 923735"/>
              <a:gd name="connsiteY54" fmla="*/ 1483089 h 1557970"/>
              <a:gd name="connsiteX55" fmla="*/ 574146 w 923735"/>
              <a:gd name="connsiteY55" fmla="*/ 1532551 h 1557970"/>
              <a:gd name="connsiteX56" fmla="*/ 487834 w 923735"/>
              <a:gd name="connsiteY56" fmla="*/ 1482446 h 1557970"/>
              <a:gd name="connsiteX57" fmla="*/ 474505 w 923735"/>
              <a:gd name="connsiteY57" fmla="*/ 1432386 h 1557970"/>
              <a:gd name="connsiteX58" fmla="*/ 474505 w 923735"/>
              <a:gd name="connsiteY58" fmla="*/ 1216998 h 1557970"/>
              <a:gd name="connsiteX59" fmla="*/ 753433 w 923735"/>
              <a:gd name="connsiteY59" fmla="*/ 1216998 h 1557970"/>
              <a:gd name="connsiteX60" fmla="*/ 660130 w 923735"/>
              <a:gd name="connsiteY60" fmla="*/ 1483089 h 1557970"/>
              <a:gd name="connsiteX61" fmla="*/ 847629 w 923735"/>
              <a:gd name="connsiteY61" fmla="*/ 948006 h 1557970"/>
              <a:gd name="connsiteX62" fmla="*/ 812209 w 923735"/>
              <a:gd name="connsiteY62" fmla="*/ 773602 h 1557970"/>
              <a:gd name="connsiteX63" fmla="*/ 742841 w 923735"/>
              <a:gd name="connsiteY63" fmla="*/ 595789 h 1557970"/>
              <a:gd name="connsiteX64" fmla="*/ 743645 w 923735"/>
              <a:gd name="connsiteY64" fmla="*/ 581689 h 1557970"/>
              <a:gd name="connsiteX65" fmla="*/ 692396 w 923735"/>
              <a:gd name="connsiteY65" fmla="*/ 480283 h 1557970"/>
              <a:gd name="connsiteX66" fmla="*/ 674723 w 923735"/>
              <a:gd name="connsiteY66" fmla="*/ 483049 h 1557970"/>
              <a:gd name="connsiteX67" fmla="*/ 677476 w 923735"/>
              <a:gd name="connsiteY67" fmla="*/ 500812 h 1557970"/>
              <a:gd name="connsiteX68" fmla="*/ 718355 w 923735"/>
              <a:gd name="connsiteY68" fmla="*/ 581689 h 1557970"/>
              <a:gd name="connsiteX69" fmla="*/ 717150 w 923735"/>
              <a:gd name="connsiteY69" fmla="*/ 597135 h 1557970"/>
              <a:gd name="connsiteX70" fmla="*/ 717106 w 923735"/>
              <a:gd name="connsiteY70" fmla="*/ 597494 h 1557970"/>
              <a:gd name="connsiteX71" fmla="*/ 677490 w 923735"/>
              <a:gd name="connsiteY71" fmla="*/ 662566 h 1557970"/>
              <a:gd name="connsiteX72" fmla="*/ 674738 w 923735"/>
              <a:gd name="connsiteY72" fmla="*/ 680330 h 1557970"/>
              <a:gd name="connsiteX73" fmla="*/ 684958 w 923735"/>
              <a:gd name="connsiteY73" fmla="*/ 685548 h 1557970"/>
              <a:gd name="connsiteX74" fmla="*/ 692396 w 923735"/>
              <a:gd name="connsiteY74" fmla="*/ 683096 h 1557970"/>
              <a:gd name="connsiteX75" fmla="*/ 734139 w 923735"/>
              <a:gd name="connsiteY75" fmla="*/ 629627 h 1557970"/>
              <a:gd name="connsiteX76" fmla="*/ 787723 w 923735"/>
              <a:gd name="connsiteY76" fmla="*/ 779882 h 1557970"/>
              <a:gd name="connsiteX77" fmla="*/ 825226 w 923735"/>
              <a:gd name="connsiteY77" fmla="*/ 967743 h 1557970"/>
              <a:gd name="connsiteX78" fmla="*/ 825226 w 923735"/>
              <a:gd name="connsiteY78" fmla="*/ 967758 h 1557970"/>
              <a:gd name="connsiteX79" fmla="*/ 850485 w 923735"/>
              <a:gd name="connsiteY79" fmla="*/ 1160777 h 1557970"/>
              <a:gd name="connsiteX80" fmla="*/ 843509 w 923735"/>
              <a:gd name="connsiteY80" fmla="*/ 1182338 h 1557970"/>
              <a:gd name="connsiteX81" fmla="*/ 822860 w 923735"/>
              <a:gd name="connsiteY81" fmla="*/ 1191579 h 1557970"/>
              <a:gd name="connsiteX82" fmla="*/ 100846 w 923735"/>
              <a:gd name="connsiteY82" fmla="*/ 1191579 h 1557970"/>
              <a:gd name="connsiteX83" fmla="*/ 80197 w 923735"/>
              <a:gd name="connsiteY83" fmla="*/ 1182338 h 1557970"/>
              <a:gd name="connsiteX84" fmla="*/ 73221 w 923735"/>
              <a:gd name="connsiteY84" fmla="*/ 1160777 h 1557970"/>
              <a:gd name="connsiteX85" fmla="*/ 98450 w 923735"/>
              <a:gd name="connsiteY85" fmla="*/ 967922 h 1557970"/>
              <a:gd name="connsiteX86" fmla="*/ 98480 w 923735"/>
              <a:gd name="connsiteY86" fmla="*/ 967743 h 1557970"/>
              <a:gd name="connsiteX87" fmla="*/ 136043 w 923735"/>
              <a:gd name="connsiteY87" fmla="*/ 779733 h 1557970"/>
              <a:gd name="connsiteX88" fmla="*/ 189522 w 923735"/>
              <a:gd name="connsiteY88" fmla="*/ 629731 h 1557970"/>
              <a:gd name="connsiteX89" fmla="*/ 231339 w 923735"/>
              <a:gd name="connsiteY89" fmla="*/ 683096 h 1557970"/>
              <a:gd name="connsiteX90" fmla="*/ 238777 w 923735"/>
              <a:gd name="connsiteY90" fmla="*/ 685548 h 1557970"/>
              <a:gd name="connsiteX91" fmla="*/ 248997 w 923735"/>
              <a:gd name="connsiteY91" fmla="*/ 680330 h 1557970"/>
              <a:gd name="connsiteX92" fmla="*/ 246245 w 923735"/>
              <a:gd name="connsiteY92" fmla="*/ 662566 h 1557970"/>
              <a:gd name="connsiteX93" fmla="*/ 206541 w 923735"/>
              <a:gd name="connsiteY93" fmla="*/ 597195 h 1557970"/>
              <a:gd name="connsiteX94" fmla="*/ 205336 w 923735"/>
              <a:gd name="connsiteY94" fmla="*/ 581645 h 1557970"/>
              <a:gd name="connsiteX95" fmla="*/ 246245 w 923735"/>
              <a:gd name="connsiteY95" fmla="*/ 500738 h 1557970"/>
              <a:gd name="connsiteX96" fmla="*/ 248997 w 923735"/>
              <a:gd name="connsiteY96" fmla="*/ 482974 h 1557970"/>
              <a:gd name="connsiteX97" fmla="*/ 231324 w 923735"/>
              <a:gd name="connsiteY97" fmla="*/ 480208 h 1557970"/>
              <a:gd name="connsiteX98" fmla="*/ 180046 w 923735"/>
              <a:gd name="connsiteY98" fmla="*/ 581645 h 1557970"/>
              <a:gd name="connsiteX99" fmla="*/ 180850 w 923735"/>
              <a:gd name="connsiteY99" fmla="*/ 595789 h 1557970"/>
              <a:gd name="connsiteX100" fmla="*/ 111542 w 923735"/>
              <a:gd name="connsiteY100" fmla="*/ 773438 h 1557970"/>
              <a:gd name="connsiteX101" fmla="*/ 76062 w 923735"/>
              <a:gd name="connsiteY101" fmla="*/ 947976 h 1557970"/>
              <a:gd name="connsiteX102" fmla="*/ 25289 w 923735"/>
              <a:gd name="connsiteY102" fmla="*/ 866501 h 1557970"/>
              <a:gd name="connsiteX103" fmla="*/ 83827 w 923735"/>
              <a:gd name="connsiteY103" fmla="*/ 653132 h 1557970"/>
              <a:gd name="connsiteX104" fmla="*/ 101084 w 923735"/>
              <a:gd name="connsiteY104" fmla="*/ 561295 h 1557970"/>
              <a:gd name="connsiteX105" fmla="*/ 359230 w 923735"/>
              <a:gd name="connsiteY105" fmla="*/ 293230 h 1557970"/>
              <a:gd name="connsiteX106" fmla="*/ 367650 w 923735"/>
              <a:gd name="connsiteY106" fmla="*/ 291525 h 1557970"/>
              <a:gd name="connsiteX107" fmla="*/ 368036 w 923735"/>
              <a:gd name="connsiteY107" fmla="*/ 291794 h 1557970"/>
              <a:gd name="connsiteX108" fmla="*/ 370357 w 923735"/>
              <a:gd name="connsiteY108" fmla="*/ 293424 h 1557970"/>
              <a:gd name="connsiteX109" fmla="*/ 373422 w 923735"/>
              <a:gd name="connsiteY109" fmla="*/ 295547 h 1557970"/>
              <a:gd name="connsiteX110" fmla="*/ 375846 w 923735"/>
              <a:gd name="connsiteY110" fmla="*/ 297117 h 1557970"/>
              <a:gd name="connsiteX111" fmla="*/ 378911 w 923735"/>
              <a:gd name="connsiteY111" fmla="*/ 299061 h 1557970"/>
              <a:gd name="connsiteX112" fmla="*/ 381425 w 923735"/>
              <a:gd name="connsiteY112" fmla="*/ 300541 h 1557970"/>
              <a:gd name="connsiteX113" fmla="*/ 384534 w 923735"/>
              <a:gd name="connsiteY113" fmla="*/ 302336 h 1557970"/>
              <a:gd name="connsiteX114" fmla="*/ 387108 w 923735"/>
              <a:gd name="connsiteY114" fmla="*/ 303726 h 1557970"/>
              <a:gd name="connsiteX115" fmla="*/ 390261 w 923735"/>
              <a:gd name="connsiteY115" fmla="*/ 305371 h 1557970"/>
              <a:gd name="connsiteX116" fmla="*/ 392894 w 923735"/>
              <a:gd name="connsiteY116" fmla="*/ 306657 h 1557970"/>
              <a:gd name="connsiteX117" fmla="*/ 396078 w 923735"/>
              <a:gd name="connsiteY117" fmla="*/ 308152 h 1557970"/>
              <a:gd name="connsiteX118" fmla="*/ 398756 w 923735"/>
              <a:gd name="connsiteY118" fmla="*/ 309333 h 1557970"/>
              <a:gd name="connsiteX119" fmla="*/ 401999 w 923735"/>
              <a:gd name="connsiteY119" fmla="*/ 310694 h 1557970"/>
              <a:gd name="connsiteX120" fmla="*/ 404721 w 923735"/>
              <a:gd name="connsiteY120" fmla="*/ 311770 h 1557970"/>
              <a:gd name="connsiteX121" fmla="*/ 408024 w 923735"/>
              <a:gd name="connsiteY121" fmla="*/ 312997 h 1557970"/>
              <a:gd name="connsiteX122" fmla="*/ 410776 w 923735"/>
              <a:gd name="connsiteY122" fmla="*/ 313954 h 1557970"/>
              <a:gd name="connsiteX123" fmla="*/ 414138 w 923735"/>
              <a:gd name="connsiteY123" fmla="*/ 315045 h 1557970"/>
              <a:gd name="connsiteX124" fmla="*/ 416919 w 923735"/>
              <a:gd name="connsiteY124" fmla="*/ 315897 h 1557970"/>
              <a:gd name="connsiteX125" fmla="*/ 420341 w 923735"/>
              <a:gd name="connsiteY125" fmla="*/ 316839 h 1557970"/>
              <a:gd name="connsiteX126" fmla="*/ 423138 w 923735"/>
              <a:gd name="connsiteY126" fmla="*/ 317572 h 1557970"/>
              <a:gd name="connsiteX127" fmla="*/ 426634 w 923735"/>
              <a:gd name="connsiteY127" fmla="*/ 318379 h 1557970"/>
              <a:gd name="connsiteX128" fmla="*/ 429430 w 923735"/>
              <a:gd name="connsiteY128" fmla="*/ 318992 h 1557970"/>
              <a:gd name="connsiteX129" fmla="*/ 433015 w 923735"/>
              <a:gd name="connsiteY129" fmla="*/ 319665 h 1557970"/>
              <a:gd name="connsiteX130" fmla="*/ 435797 w 923735"/>
              <a:gd name="connsiteY130" fmla="*/ 320159 h 1557970"/>
              <a:gd name="connsiteX131" fmla="*/ 439502 w 923735"/>
              <a:gd name="connsiteY131" fmla="*/ 320697 h 1557970"/>
              <a:gd name="connsiteX132" fmla="*/ 442224 w 923735"/>
              <a:gd name="connsiteY132" fmla="*/ 321071 h 1557970"/>
              <a:gd name="connsiteX133" fmla="*/ 446136 w 923735"/>
              <a:gd name="connsiteY133" fmla="*/ 321475 h 1557970"/>
              <a:gd name="connsiteX134" fmla="*/ 448710 w 923735"/>
              <a:gd name="connsiteY134" fmla="*/ 321729 h 1557970"/>
              <a:gd name="connsiteX135" fmla="*/ 453098 w 923735"/>
              <a:gd name="connsiteY135" fmla="*/ 321998 h 1557970"/>
              <a:gd name="connsiteX136" fmla="*/ 455255 w 923735"/>
              <a:gd name="connsiteY136" fmla="*/ 322117 h 1557970"/>
              <a:gd name="connsiteX137" fmla="*/ 461845 w 923735"/>
              <a:gd name="connsiteY137" fmla="*/ 322252 h 1557970"/>
              <a:gd name="connsiteX138" fmla="*/ 468436 w 923735"/>
              <a:gd name="connsiteY138" fmla="*/ 322117 h 1557970"/>
              <a:gd name="connsiteX139" fmla="*/ 470622 w 923735"/>
              <a:gd name="connsiteY139" fmla="*/ 321983 h 1557970"/>
              <a:gd name="connsiteX140" fmla="*/ 474966 w 923735"/>
              <a:gd name="connsiteY140" fmla="*/ 321714 h 1557970"/>
              <a:gd name="connsiteX141" fmla="*/ 477585 w 923735"/>
              <a:gd name="connsiteY141" fmla="*/ 321460 h 1557970"/>
              <a:gd name="connsiteX142" fmla="*/ 481452 w 923735"/>
              <a:gd name="connsiteY142" fmla="*/ 321056 h 1557970"/>
              <a:gd name="connsiteX143" fmla="*/ 484249 w 923735"/>
              <a:gd name="connsiteY143" fmla="*/ 320667 h 1557970"/>
              <a:gd name="connsiteX144" fmla="*/ 487879 w 923735"/>
              <a:gd name="connsiteY144" fmla="*/ 320144 h 1557970"/>
              <a:gd name="connsiteX145" fmla="*/ 490750 w 923735"/>
              <a:gd name="connsiteY145" fmla="*/ 319635 h 1557970"/>
              <a:gd name="connsiteX146" fmla="*/ 494231 w 923735"/>
              <a:gd name="connsiteY146" fmla="*/ 318978 h 1557970"/>
              <a:gd name="connsiteX147" fmla="*/ 497147 w 923735"/>
              <a:gd name="connsiteY147" fmla="*/ 318335 h 1557970"/>
              <a:gd name="connsiteX148" fmla="*/ 500494 w 923735"/>
              <a:gd name="connsiteY148" fmla="*/ 317557 h 1557970"/>
              <a:gd name="connsiteX149" fmla="*/ 503439 w 923735"/>
              <a:gd name="connsiteY149" fmla="*/ 316780 h 1557970"/>
              <a:gd name="connsiteX150" fmla="*/ 506682 w 923735"/>
              <a:gd name="connsiteY150" fmla="*/ 315882 h 1557970"/>
              <a:gd name="connsiteX151" fmla="*/ 509643 w 923735"/>
              <a:gd name="connsiteY151" fmla="*/ 314985 h 1557970"/>
              <a:gd name="connsiteX152" fmla="*/ 512796 w 923735"/>
              <a:gd name="connsiteY152" fmla="*/ 313968 h 1557970"/>
              <a:gd name="connsiteX153" fmla="*/ 515757 w 923735"/>
              <a:gd name="connsiteY153" fmla="*/ 312937 h 1557970"/>
              <a:gd name="connsiteX154" fmla="*/ 518821 w 923735"/>
              <a:gd name="connsiteY154" fmla="*/ 311800 h 1557970"/>
              <a:gd name="connsiteX155" fmla="*/ 521767 w 923735"/>
              <a:gd name="connsiteY155" fmla="*/ 310634 h 1557970"/>
              <a:gd name="connsiteX156" fmla="*/ 524757 w 923735"/>
              <a:gd name="connsiteY156" fmla="*/ 309378 h 1557970"/>
              <a:gd name="connsiteX157" fmla="*/ 527687 w 923735"/>
              <a:gd name="connsiteY157" fmla="*/ 308092 h 1557970"/>
              <a:gd name="connsiteX158" fmla="*/ 530603 w 923735"/>
              <a:gd name="connsiteY158" fmla="*/ 306717 h 1557970"/>
              <a:gd name="connsiteX159" fmla="*/ 533504 w 923735"/>
              <a:gd name="connsiteY159" fmla="*/ 305296 h 1557970"/>
              <a:gd name="connsiteX160" fmla="*/ 536360 w 923735"/>
              <a:gd name="connsiteY160" fmla="*/ 303801 h 1557970"/>
              <a:gd name="connsiteX161" fmla="*/ 539202 w 923735"/>
              <a:gd name="connsiteY161" fmla="*/ 302261 h 1557970"/>
              <a:gd name="connsiteX162" fmla="*/ 542013 w 923735"/>
              <a:gd name="connsiteY162" fmla="*/ 300631 h 1557970"/>
              <a:gd name="connsiteX163" fmla="*/ 544795 w 923735"/>
              <a:gd name="connsiteY163" fmla="*/ 298986 h 1557970"/>
              <a:gd name="connsiteX164" fmla="*/ 547607 w 923735"/>
              <a:gd name="connsiteY164" fmla="*/ 297207 h 1557970"/>
              <a:gd name="connsiteX165" fmla="*/ 550269 w 923735"/>
              <a:gd name="connsiteY165" fmla="*/ 295487 h 1557970"/>
              <a:gd name="connsiteX166" fmla="*/ 553155 w 923735"/>
              <a:gd name="connsiteY166" fmla="*/ 293484 h 1557970"/>
              <a:gd name="connsiteX167" fmla="*/ 555610 w 923735"/>
              <a:gd name="connsiteY167" fmla="*/ 291749 h 1557970"/>
              <a:gd name="connsiteX168" fmla="*/ 555997 w 923735"/>
              <a:gd name="connsiteY168" fmla="*/ 291480 h 1557970"/>
              <a:gd name="connsiteX169" fmla="*/ 564417 w 923735"/>
              <a:gd name="connsiteY169" fmla="*/ 293185 h 1557970"/>
              <a:gd name="connsiteX170" fmla="*/ 564804 w 923735"/>
              <a:gd name="connsiteY170" fmla="*/ 293260 h 1557970"/>
              <a:gd name="connsiteX171" fmla="*/ 822548 w 923735"/>
              <a:gd name="connsiteY171" fmla="*/ 561265 h 1557970"/>
              <a:gd name="connsiteX172" fmla="*/ 839804 w 923735"/>
              <a:gd name="connsiteY172" fmla="*/ 653102 h 1557970"/>
              <a:gd name="connsiteX173" fmla="*/ 898387 w 923735"/>
              <a:gd name="connsiteY173" fmla="*/ 866471 h 1557970"/>
              <a:gd name="connsiteX174" fmla="*/ 847585 w 923735"/>
              <a:gd name="connsiteY174" fmla="*/ 947946 h 155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23735" h="1557970">
                <a:moveTo>
                  <a:pt x="923736" y="864871"/>
                </a:moveTo>
                <a:cubicBezTo>
                  <a:pt x="923736" y="863735"/>
                  <a:pt x="923587" y="862598"/>
                  <a:pt x="923275" y="861492"/>
                </a:cubicBezTo>
                <a:lnTo>
                  <a:pt x="864216" y="646418"/>
                </a:lnTo>
                <a:cubicBezTo>
                  <a:pt x="855752" y="615512"/>
                  <a:pt x="850366" y="586908"/>
                  <a:pt x="847763" y="558977"/>
                </a:cubicBezTo>
                <a:cubicBezTo>
                  <a:pt x="840816" y="483602"/>
                  <a:pt x="810216" y="416885"/>
                  <a:pt x="759265" y="366062"/>
                </a:cubicBezTo>
                <a:cubicBezTo>
                  <a:pt x="713461" y="320368"/>
                  <a:pt x="651472" y="287488"/>
                  <a:pt x="579531" y="270592"/>
                </a:cubicBezTo>
                <a:cubicBezTo>
                  <a:pt x="607052" y="240687"/>
                  <a:pt x="622166" y="202036"/>
                  <a:pt x="622166" y="161156"/>
                </a:cubicBezTo>
                <a:cubicBezTo>
                  <a:pt x="622166" y="72294"/>
                  <a:pt x="550255" y="0"/>
                  <a:pt x="461860" y="0"/>
                </a:cubicBezTo>
                <a:cubicBezTo>
                  <a:pt x="373466" y="0"/>
                  <a:pt x="301540" y="72294"/>
                  <a:pt x="301540" y="161156"/>
                </a:cubicBezTo>
                <a:cubicBezTo>
                  <a:pt x="301540" y="202065"/>
                  <a:pt x="316654" y="240732"/>
                  <a:pt x="344190" y="270592"/>
                </a:cubicBezTo>
                <a:cubicBezTo>
                  <a:pt x="272234" y="287488"/>
                  <a:pt x="210245" y="320368"/>
                  <a:pt x="164441" y="366062"/>
                </a:cubicBezTo>
                <a:cubicBezTo>
                  <a:pt x="113505" y="416885"/>
                  <a:pt x="82890" y="483587"/>
                  <a:pt x="75928" y="558992"/>
                </a:cubicBezTo>
                <a:cubicBezTo>
                  <a:pt x="73384" y="586788"/>
                  <a:pt x="67999" y="615377"/>
                  <a:pt x="59475" y="646418"/>
                </a:cubicBezTo>
                <a:lnTo>
                  <a:pt x="461" y="861492"/>
                </a:lnTo>
                <a:cubicBezTo>
                  <a:pt x="164" y="862598"/>
                  <a:pt x="0" y="863735"/>
                  <a:pt x="0" y="864871"/>
                </a:cubicBezTo>
                <a:cubicBezTo>
                  <a:pt x="0" y="913062"/>
                  <a:pt x="28473" y="955647"/>
                  <a:pt x="71897" y="974053"/>
                </a:cubicBezTo>
                <a:cubicBezTo>
                  <a:pt x="60457" y="1047469"/>
                  <a:pt x="52662" y="1114246"/>
                  <a:pt x="48080" y="1158131"/>
                </a:cubicBezTo>
                <a:cubicBezTo>
                  <a:pt x="46518" y="1173128"/>
                  <a:pt x="51382" y="1188140"/>
                  <a:pt x="61424" y="1199354"/>
                </a:cubicBezTo>
                <a:cubicBezTo>
                  <a:pt x="71465" y="1210568"/>
                  <a:pt x="85850" y="1216998"/>
                  <a:pt x="100860" y="1216998"/>
                </a:cubicBezTo>
                <a:lnTo>
                  <a:pt x="144135" y="1216998"/>
                </a:lnTo>
                <a:cubicBezTo>
                  <a:pt x="167283" y="1304379"/>
                  <a:pt x="199727" y="1397442"/>
                  <a:pt x="240667" y="1493795"/>
                </a:cubicBezTo>
                <a:cubicBezTo>
                  <a:pt x="240860" y="1494258"/>
                  <a:pt x="241098" y="1494722"/>
                  <a:pt x="241351" y="1495156"/>
                </a:cubicBezTo>
                <a:cubicBezTo>
                  <a:pt x="263621" y="1533897"/>
                  <a:pt x="305110" y="1557970"/>
                  <a:pt x="349605" y="1557970"/>
                </a:cubicBezTo>
                <a:cubicBezTo>
                  <a:pt x="394099" y="1557970"/>
                  <a:pt x="435559" y="1533897"/>
                  <a:pt x="457799" y="1495171"/>
                </a:cubicBezTo>
                <a:cubicBezTo>
                  <a:pt x="459257" y="1492644"/>
                  <a:pt x="460611" y="1490072"/>
                  <a:pt x="461875" y="1487440"/>
                </a:cubicBezTo>
                <a:cubicBezTo>
                  <a:pt x="463140" y="1490057"/>
                  <a:pt x="464493" y="1492629"/>
                  <a:pt x="465951" y="1495156"/>
                </a:cubicBezTo>
                <a:cubicBezTo>
                  <a:pt x="488206" y="1533897"/>
                  <a:pt x="529681" y="1557970"/>
                  <a:pt x="574161" y="1557970"/>
                </a:cubicBezTo>
                <a:cubicBezTo>
                  <a:pt x="618640" y="1557970"/>
                  <a:pt x="660115" y="1533912"/>
                  <a:pt x="682414" y="1495171"/>
                </a:cubicBezTo>
                <a:cubicBezTo>
                  <a:pt x="682667" y="1494722"/>
                  <a:pt x="682890" y="1494273"/>
                  <a:pt x="683099" y="1493795"/>
                </a:cubicBezTo>
                <a:cubicBezTo>
                  <a:pt x="724083" y="1397338"/>
                  <a:pt x="756513" y="1304274"/>
                  <a:pt x="779615" y="1216998"/>
                </a:cubicBezTo>
                <a:lnTo>
                  <a:pt x="822860" y="1216998"/>
                </a:lnTo>
                <a:cubicBezTo>
                  <a:pt x="837870" y="1216998"/>
                  <a:pt x="852256" y="1210568"/>
                  <a:pt x="862297" y="1199354"/>
                </a:cubicBezTo>
                <a:cubicBezTo>
                  <a:pt x="872339" y="1188155"/>
                  <a:pt x="877203" y="1173128"/>
                  <a:pt x="875626" y="1158131"/>
                </a:cubicBezTo>
                <a:cubicBezTo>
                  <a:pt x="871089" y="1114515"/>
                  <a:pt x="863324" y="1047932"/>
                  <a:pt x="851809" y="974053"/>
                </a:cubicBezTo>
                <a:cubicBezTo>
                  <a:pt x="895263" y="955662"/>
                  <a:pt x="923736" y="913062"/>
                  <a:pt x="923736" y="864856"/>
                </a:cubicBezTo>
                <a:close/>
                <a:moveTo>
                  <a:pt x="461860" y="25419"/>
                </a:moveTo>
                <a:cubicBezTo>
                  <a:pt x="536316" y="25419"/>
                  <a:pt x="596877" y="86305"/>
                  <a:pt x="596877" y="161156"/>
                </a:cubicBezTo>
                <a:cubicBezTo>
                  <a:pt x="596877" y="196757"/>
                  <a:pt x="583280" y="230370"/>
                  <a:pt x="558570" y="255879"/>
                </a:cubicBezTo>
                <a:cubicBezTo>
                  <a:pt x="558392" y="256043"/>
                  <a:pt x="558228" y="256193"/>
                  <a:pt x="558065" y="256372"/>
                </a:cubicBezTo>
                <a:cubicBezTo>
                  <a:pt x="554018" y="260514"/>
                  <a:pt x="549645" y="264432"/>
                  <a:pt x="545033" y="268035"/>
                </a:cubicBezTo>
                <a:cubicBezTo>
                  <a:pt x="521112" y="286905"/>
                  <a:pt x="492342" y="296878"/>
                  <a:pt x="461860" y="296878"/>
                </a:cubicBezTo>
                <a:cubicBezTo>
                  <a:pt x="459956" y="296878"/>
                  <a:pt x="458052" y="296833"/>
                  <a:pt x="456163" y="296758"/>
                </a:cubicBezTo>
                <a:cubicBezTo>
                  <a:pt x="454169" y="296684"/>
                  <a:pt x="452176" y="296549"/>
                  <a:pt x="450197" y="296385"/>
                </a:cubicBezTo>
                <a:cubicBezTo>
                  <a:pt x="424045" y="294172"/>
                  <a:pt x="399499" y="284483"/>
                  <a:pt x="378628" y="268020"/>
                </a:cubicBezTo>
                <a:cubicBezTo>
                  <a:pt x="374091" y="264461"/>
                  <a:pt x="369732" y="260544"/>
                  <a:pt x="365641" y="256372"/>
                </a:cubicBezTo>
                <a:cubicBezTo>
                  <a:pt x="340620" y="230834"/>
                  <a:pt x="326829" y="197027"/>
                  <a:pt x="326829" y="161171"/>
                </a:cubicBezTo>
                <a:cubicBezTo>
                  <a:pt x="326829" y="86320"/>
                  <a:pt x="387405" y="25434"/>
                  <a:pt x="461860" y="25434"/>
                </a:cubicBezTo>
                <a:close/>
                <a:moveTo>
                  <a:pt x="435887" y="1482446"/>
                </a:moveTo>
                <a:cubicBezTo>
                  <a:pt x="418139" y="1513353"/>
                  <a:pt x="385084" y="1532551"/>
                  <a:pt x="349590" y="1532551"/>
                </a:cubicBezTo>
                <a:cubicBezTo>
                  <a:pt x="314095" y="1532551"/>
                  <a:pt x="281472" y="1513622"/>
                  <a:pt x="263606" y="1483089"/>
                </a:cubicBezTo>
                <a:cubicBezTo>
                  <a:pt x="224303" y="1390519"/>
                  <a:pt x="192944" y="1301090"/>
                  <a:pt x="170287" y="1216998"/>
                </a:cubicBezTo>
                <a:lnTo>
                  <a:pt x="449216" y="1216998"/>
                </a:lnTo>
                <a:lnTo>
                  <a:pt x="449216" y="1432386"/>
                </a:lnTo>
                <a:cubicBezTo>
                  <a:pt x="449216" y="1449985"/>
                  <a:pt x="444604" y="1467285"/>
                  <a:pt x="435887" y="1482446"/>
                </a:cubicBezTo>
                <a:close/>
                <a:moveTo>
                  <a:pt x="660130" y="1483089"/>
                </a:moveTo>
                <a:cubicBezTo>
                  <a:pt x="642249" y="1513622"/>
                  <a:pt x="609372" y="1532551"/>
                  <a:pt x="574146" y="1532551"/>
                </a:cubicBezTo>
                <a:cubicBezTo>
                  <a:pt x="538919" y="1532551"/>
                  <a:pt x="505596" y="1513353"/>
                  <a:pt x="487834" y="1482446"/>
                </a:cubicBezTo>
                <a:cubicBezTo>
                  <a:pt x="479117" y="1467270"/>
                  <a:pt x="474505" y="1449955"/>
                  <a:pt x="474505" y="1432386"/>
                </a:cubicBezTo>
                <a:lnTo>
                  <a:pt x="474505" y="1216998"/>
                </a:lnTo>
                <a:lnTo>
                  <a:pt x="753433" y="1216998"/>
                </a:lnTo>
                <a:cubicBezTo>
                  <a:pt x="730821" y="1300985"/>
                  <a:pt x="699463" y="1390400"/>
                  <a:pt x="660130" y="1483089"/>
                </a:cubicBezTo>
                <a:close/>
                <a:moveTo>
                  <a:pt x="847629" y="948006"/>
                </a:moveTo>
                <a:cubicBezTo>
                  <a:pt x="836874" y="882500"/>
                  <a:pt x="824973" y="823887"/>
                  <a:pt x="812209" y="773602"/>
                </a:cubicBezTo>
                <a:cubicBezTo>
                  <a:pt x="791249" y="691096"/>
                  <a:pt x="767923" y="631331"/>
                  <a:pt x="742841" y="595789"/>
                </a:cubicBezTo>
                <a:cubicBezTo>
                  <a:pt x="743377" y="591109"/>
                  <a:pt x="743645" y="586385"/>
                  <a:pt x="743645" y="581689"/>
                </a:cubicBezTo>
                <a:cubicBezTo>
                  <a:pt x="743645" y="541752"/>
                  <a:pt x="724484" y="503848"/>
                  <a:pt x="692396" y="480283"/>
                </a:cubicBezTo>
                <a:cubicBezTo>
                  <a:pt x="686758" y="476141"/>
                  <a:pt x="678844" y="477382"/>
                  <a:pt x="674723" y="483049"/>
                </a:cubicBezTo>
                <a:cubicBezTo>
                  <a:pt x="670603" y="488716"/>
                  <a:pt x="671837" y="496671"/>
                  <a:pt x="677476" y="500812"/>
                </a:cubicBezTo>
                <a:cubicBezTo>
                  <a:pt x="703077" y="519608"/>
                  <a:pt x="718355" y="549841"/>
                  <a:pt x="718355" y="581689"/>
                </a:cubicBezTo>
                <a:cubicBezTo>
                  <a:pt x="718355" y="586863"/>
                  <a:pt x="717954" y="592066"/>
                  <a:pt x="717150" y="597135"/>
                </a:cubicBezTo>
                <a:cubicBezTo>
                  <a:pt x="717135" y="597255"/>
                  <a:pt x="717121" y="597374"/>
                  <a:pt x="717106" y="597494"/>
                </a:cubicBezTo>
                <a:cubicBezTo>
                  <a:pt x="713045" y="623362"/>
                  <a:pt x="698615" y="647061"/>
                  <a:pt x="677490" y="662566"/>
                </a:cubicBezTo>
                <a:cubicBezTo>
                  <a:pt x="671852" y="666708"/>
                  <a:pt x="670618" y="674648"/>
                  <a:pt x="674738" y="680330"/>
                </a:cubicBezTo>
                <a:cubicBezTo>
                  <a:pt x="677208" y="683739"/>
                  <a:pt x="681061" y="685548"/>
                  <a:pt x="684958" y="685548"/>
                </a:cubicBezTo>
                <a:cubicBezTo>
                  <a:pt x="687547" y="685548"/>
                  <a:pt x="690150" y="684756"/>
                  <a:pt x="692396" y="683096"/>
                </a:cubicBezTo>
                <a:cubicBezTo>
                  <a:pt x="710977" y="669474"/>
                  <a:pt x="725407" y="650769"/>
                  <a:pt x="734139" y="629627"/>
                </a:cubicBezTo>
                <a:cubicBezTo>
                  <a:pt x="753017" y="663673"/>
                  <a:pt x="770987" y="714017"/>
                  <a:pt x="787723" y="779882"/>
                </a:cubicBezTo>
                <a:cubicBezTo>
                  <a:pt x="801320" y="833426"/>
                  <a:pt x="813935" y="896630"/>
                  <a:pt x="825226" y="967743"/>
                </a:cubicBezTo>
                <a:cubicBezTo>
                  <a:pt x="825226" y="967743"/>
                  <a:pt x="825226" y="967743"/>
                  <a:pt x="825226" y="967758"/>
                </a:cubicBezTo>
                <a:cubicBezTo>
                  <a:pt x="837543" y="1045166"/>
                  <a:pt x="845770" y="1115457"/>
                  <a:pt x="850485" y="1160777"/>
                </a:cubicBezTo>
                <a:cubicBezTo>
                  <a:pt x="851318" y="1168732"/>
                  <a:pt x="848834" y="1176387"/>
                  <a:pt x="843509" y="1182338"/>
                </a:cubicBezTo>
                <a:cubicBezTo>
                  <a:pt x="838168" y="1188289"/>
                  <a:pt x="830834" y="1191579"/>
                  <a:pt x="822860" y="1191579"/>
                </a:cubicBezTo>
                <a:lnTo>
                  <a:pt x="100846" y="1191579"/>
                </a:lnTo>
                <a:cubicBezTo>
                  <a:pt x="92872" y="1191579"/>
                  <a:pt x="85538" y="1188304"/>
                  <a:pt x="80197" y="1182338"/>
                </a:cubicBezTo>
                <a:cubicBezTo>
                  <a:pt x="74872" y="1176387"/>
                  <a:pt x="72387" y="1168732"/>
                  <a:pt x="73221" y="1160777"/>
                </a:cubicBezTo>
                <a:cubicBezTo>
                  <a:pt x="77981" y="1115188"/>
                  <a:pt x="86222" y="1044747"/>
                  <a:pt x="98450" y="967922"/>
                </a:cubicBezTo>
                <a:cubicBezTo>
                  <a:pt x="98450" y="967863"/>
                  <a:pt x="98480" y="967803"/>
                  <a:pt x="98480" y="967743"/>
                </a:cubicBezTo>
                <a:cubicBezTo>
                  <a:pt x="109846" y="896301"/>
                  <a:pt x="122490" y="833053"/>
                  <a:pt x="136043" y="779733"/>
                </a:cubicBezTo>
                <a:cubicBezTo>
                  <a:pt x="152734" y="714032"/>
                  <a:pt x="170674" y="663763"/>
                  <a:pt x="189522" y="629731"/>
                </a:cubicBezTo>
                <a:cubicBezTo>
                  <a:pt x="198180" y="650844"/>
                  <a:pt x="212476" y="669250"/>
                  <a:pt x="231339" y="683096"/>
                </a:cubicBezTo>
                <a:cubicBezTo>
                  <a:pt x="233586" y="684741"/>
                  <a:pt x="236204" y="685548"/>
                  <a:pt x="238777" y="685548"/>
                </a:cubicBezTo>
                <a:cubicBezTo>
                  <a:pt x="242675" y="685548"/>
                  <a:pt x="246528" y="683739"/>
                  <a:pt x="248997" y="680330"/>
                </a:cubicBezTo>
                <a:cubicBezTo>
                  <a:pt x="253118" y="674663"/>
                  <a:pt x="251883" y="666708"/>
                  <a:pt x="246245" y="662566"/>
                </a:cubicBezTo>
                <a:cubicBezTo>
                  <a:pt x="224734" y="646777"/>
                  <a:pt x="210632" y="623571"/>
                  <a:pt x="206541" y="597195"/>
                </a:cubicBezTo>
                <a:cubicBezTo>
                  <a:pt x="205737" y="592111"/>
                  <a:pt x="205336" y="586878"/>
                  <a:pt x="205336" y="581645"/>
                </a:cubicBezTo>
                <a:cubicBezTo>
                  <a:pt x="205336" y="549796"/>
                  <a:pt x="220628" y="519548"/>
                  <a:pt x="246245" y="500738"/>
                </a:cubicBezTo>
                <a:cubicBezTo>
                  <a:pt x="251883" y="496596"/>
                  <a:pt x="253118" y="488641"/>
                  <a:pt x="248997" y="482974"/>
                </a:cubicBezTo>
                <a:cubicBezTo>
                  <a:pt x="244877" y="477307"/>
                  <a:pt x="236962" y="476066"/>
                  <a:pt x="231324" y="480208"/>
                </a:cubicBezTo>
                <a:cubicBezTo>
                  <a:pt x="199207" y="503788"/>
                  <a:pt x="180046" y="541707"/>
                  <a:pt x="180046" y="581645"/>
                </a:cubicBezTo>
                <a:cubicBezTo>
                  <a:pt x="180046" y="586385"/>
                  <a:pt x="180329" y="591124"/>
                  <a:pt x="180850" y="595789"/>
                </a:cubicBezTo>
                <a:cubicBezTo>
                  <a:pt x="155768" y="631331"/>
                  <a:pt x="132472" y="691051"/>
                  <a:pt x="111542" y="773438"/>
                </a:cubicBezTo>
                <a:cubicBezTo>
                  <a:pt x="98808" y="823528"/>
                  <a:pt x="86877" y="882186"/>
                  <a:pt x="76062" y="947976"/>
                </a:cubicBezTo>
                <a:cubicBezTo>
                  <a:pt x="45670" y="932590"/>
                  <a:pt x="25899" y="901534"/>
                  <a:pt x="25289" y="866501"/>
                </a:cubicBezTo>
                <a:lnTo>
                  <a:pt x="83827" y="653132"/>
                </a:lnTo>
                <a:cubicBezTo>
                  <a:pt x="92753" y="620625"/>
                  <a:pt x="98391" y="590586"/>
                  <a:pt x="101084" y="561295"/>
                </a:cubicBezTo>
                <a:cubicBezTo>
                  <a:pt x="113684" y="425019"/>
                  <a:pt x="210185" y="324809"/>
                  <a:pt x="359230" y="293230"/>
                </a:cubicBezTo>
                <a:cubicBezTo>
                  <a:pt x="361997" y="292632"/>
                  <a:pt x="364808" y="292063"/>
                  <a:pt x="367650" y="291525"/>
                </a:cubicBezTo>
                <a:cubicBezTo>
                  <a:pt x="367783" y="291615"/>
                  <a:pt x="367917" y="291704"/>
                  <a:pt x="368036" y="291794"/>
                </a:cubicBezTo>
                <a:cubicBezTo>
                  <a:pt x="368795" y="292347"/>
                  <a:pt x="369584" y="292886"/>
                  <a:pt x="370357" y="293424"/>
                </a:cubicBezTo>
                <a:cubicBezTo>
                  <a:pt x="371369" y="294142"/>
                  <a:pt x="372395" y="294859"/>
                  <a:pt x="373422" y="295547"/>
                </a:cubicBezTo>
                <a:cubicBezTo>
                  <a:pt x="374225" y="296086"/>
                  <a:pt x="375043" y="296594"/>
                  <a:pt x="375846" y="297117"/>
                </a:cubicBezTo>
                <a:cubicBezTo>
                  <a:pt x="376873" y="297775"/>
                  <a:pt x="377884" y="298433"/>
                  <a:pt x="378911" y="299061"/>
                </a:cubicBezTo>
                <a:cubicBezTo>
                  <a:pt x="379744" y="299569"/>
                  <a:pt x="380577" y="300048"/>
                  <a:pt x="381425" y="300541"/>
                </a:cubicBezTo>
                <a:cubicBezTo>
                  <a:pt x="382451" y="301139"/>
                  <a:pt x="383493" y="301752"/>
                  <a:pt x="384534" y="302336"/>
                </a:cubicBezTo>
                <a:cubicBezTo>
                  <a:pt x="385382" y="302814"/>
                  <a:pt x="386245" y="303263"/>
                  <a:pt x="387108" y="303726"/>
                </a:cubicBezTo>
                <a:cubicBezTo>
                  <a:pt x="388149" y="304279"/>
                  <a:pt x="389205" y="304833"/>
                  <a:pt x="390261" y="305371"/>
                </a:cubicBezTo>
                <a:cubicBezTo>
                  <a:pt x="391139" y="305805"/>
                  <a:pt x="392017" y="306238"/>
                  <a:pt x="392894" y="306657"/>
                </a:cubicBezTo>
                <a:cubicBezTo>
                  <a:pt x="393951" y="307165"/>
                  <a:pt x="395022" y="307674"/>
                  <a:pt x="396078" y="308152"/>
                </a:cubicBezTo>
                <a:cubicBezTo>
                  <a:pt x="396971" y="308556"/>
                  <a:pt x="397863" y="308944"/>
                  <a:pt x="398756" y="309333"/>
                </a:cubicBezTo>
                <a:cubicBezTo>
                  <a:pt x="399827" y="309797"/>
                  <a:pt x="400913" y="310245"/>
                  <a:pt x="401999" y="310694"/>
                </a:cubicBezTo>
                <a:cubicBezTo>
                  <a:pt x="402906" y="311068"/>
                  <a:pt x="403814" y="311412"/>
                  <a:pt x="404721" y="311770"/>
                </a:cubicBezTo>
                <a:cubicBezTo>
                  <a:pt x="405822" y="312189"/>
                  <a:pt x="406923" y="312593"/>
                  <a:pt x="408024" y="312997"/>
                </a:cubicBezTo>
                <a:cubicBezTo>
                  <a:pt x="408946" y="313326"/>
                  <a:pt x="409853" y="313654"/>
                  <a:pt x="410776" y="313954"/>
                </a:cubicBezTo>
                <a:cubicBezTo>
                  <a:pt x="411891" y="314327"/>
                  <a:pt x="413007" y="314686"/>
                  <a:pt x="414138" y="315045"/>
                </a:cubicBezTo>
                <a:cubicBezTo>
                  <a:pt x="415060" y="315329"/>
                  <a:pt x="415997" y="315628"/>
                  <a:pt x="416919" y="315897"/>
                </a:cubicBezTo>
                <a:cubicBezTo>
                  <a:pt x="418050" y="316226"/>
                  <a:pt x="419196" y="316540"/>
                  <a:pt x="420341" y="316839"/>
                </a:cubicBezTo>
                <a:cubicBezTo>
                  <a:pt x="421278" y="317094"/>
                  <a:pt x="422201" y="317333"/>
                  <a:pt x="423138" y="317572"/>
                </a:cubicBezTo>
                <a:cubicBezTo>
                  <a:pt x="424298" y="317856"/>
                  <a:pt x="425458" y="318125"/>
                  <a:pt x="426634" y="318379"/>
                </a:cubicBezTo>
                <a:cubicBezTo>
                  <a:pt x="427571" y="318589"/>
                  <a:pt x="428493" y="318798"/>
                  <a:pt x="429430" y="318992"/>
                </a:cubicBezTo>
                <a:cubicBezTo>
                  <a:pt x="430620" y="319232"/>
                  <a:pt x="431811" y="319456"/>
                  <a:pt x="433015" y="319665"/>
                </a:cubicBezTo>
                <a:cubicBezTo>
                  <a:pt x="433938" y="319830"/>
                  <a:pt x="434860" y="320009"/>
                  <a:pt x="435797" y="320159"/>
                </a:cubicBezTo>
                <a:cubicBezTo>
                  <a:pt x="437032" y="320353"/>
                  <a:pt x="438267" y="320533"/>
                  <a:pt x="439502" y="320697"/>
                </a:cubicBezTo>
                <a:cubicBezTo>
                  <a:pt x="440409" y="320817"/>
                  <a:pt x="441316" y="320966"/>
                  <a:pt x="442224" y="321071"/>
                </a:cubicBezTo>
                <a:cubicBezTo>
                  <a:pt x="443518" y="321235"/>
                  <a:pt x="444827" y="321355"/>
                  <a:pt x="446136" y="321475"/>
                </a:cubicBezTo>
                <a:cubicBezTo>
                  <a:pt x="446999" y="321564"/>
                  <a:pt x="447847" y="321654"/>
                  <a:pt x="448710" y="321729"/>
                </a:cubicBezTo>
                <a:cubicBezTo>
                  <a:pt x="450168" y="321848"/>
                  <a:pt x="451640" y="321923"/>
                  <a:pt x="453098" y="321998"/>
                </a:cubicBezTo>
                <a:cubicBezTo>
                  <a:pt x="453812" y="322043"/>
                  <a:pt x="454526" y="322088"/>
                  <a:pt x="455255" y="322117"/>
                </a:cubicBezTo>
                <a:cubicBezTo>
                  <a:pt x="457442" y="322207"/>
                  <a:pt x="459644" y="322252"/>
                  <a:pt x="461845" y="322252"/>
                </a:cubicBezTo>
                <a:cubicBezTo>
                  <a:pt x="464047" y="322252"/>
                  <a:pt x="466249" y="322207"/>
                  <a:pt x="468436" y="322117"/>
                </a:cubicBezTo>
                <a:cubicBezTo>
                  <a:pt x="469165" y="322088"/>
                  <a:pt x="469894" y="322028"/>
                  <a:pt x="470622" y="321983"/>
                </a:cubicBezTo>
                <a:cubicBezTo>
                  <a:pt x="472080" y="321908"/>
                  <a:pt x="473523" y="321833"/>
                  <a:pt x="474966" y="321714"/>
                </a:cubicBezTo>
                <a:cubicBezTo>
                  <a:pt x="475844" y="321639"/>
                  <a:pt x="476707" y="321549"/>
                  <a:pt x="477585" y="321460"/>
                </a:cubicBezTo>
                <a:cubicBezTo>
                  <a:pt x="478879" y="321340"/>
                  <a:pt x="480158" y="321220"/>
                  <a:pt x="481452" y="321056"/>
                </a:cubicBezTo>
                <a:cubicBezTo>
                  <a:pt x="482389" y="320936"/>
                  <a:pt x="483312" y="320802"/>
                  <a:pt x="484249" y="320667"/>
                </a:cubicBezTo>
                <a:cubicBezTo>
                  <a:pt x="485454" y="320503"/>
                  <a:pt x="486674" y="320338"/>
                  <a:pt x="487879" y="320144"/>
                </a:cubicBezTo>
                <a:cubicBezTo>
                  <a:pt x="488846" y="319979"/>
                  <a:pt x="489798" y="319800"/>
                  <a:pt x="490750" y="319635"/>
                </a:cubicBezTo>
                <a:cubicBezTo>
                  <a:pt x="491910" y="319426"/>
                  <a:pt x="493071" y="319217"/>
                  <a:pt x="494231" y="318978"/>
                </a:cubicBezTo>
                <a:cubicBezTo>
                  <a:pt x="495213" y="318783"/>
                  <a:pt x="496180" y="318559"/>
                  <a:pt x="497147" y="318335"/>
                </a:cubicBezTo>
                <a:cubicBezTo>
                  <a:pt x="498262" y="318080"/>
                  <a:pt x="499393" y="317826"/>
                  <a:pt x="500494" y="317557"/>
                </a:cubicBezTo>
                <a:cubicBezTo>
                  <a:pt x="501476" y="317318"/>
                  <a:pt x="502457" y="317049"/>
                  <a:pt x="503439" y="316780"/>
                </a:cubicBezTo>
                <a:cubicBezTo>
                  <a:pt x="504525" y="316495"/>
                  <a:pt x="505611" y="316196"/>
                  <a:pt x="506682" y="315882"/>
                </a:cubicBezTo>
                <a:cubicBezTo>
                  <a:pt x="507679" y="315598"/>
                  <a:pt x="508661" y="315284"/>
                  <a:pt x="509643" y="314985"/>
                </a:cubicBezTo>
                <a:cubicBezTo>
                  <a:pt x="510699" y="314656"/>
                  <a:pt x="511755" y="314312"/>
                  <a:pt x="512796" y="313968"/>
                </a:cubicBezTo>
                <a:cubicBezTo>
                  <a:pt x="513793" y="313640"/>
                  <a:pt x="514775" y="313296"/>
                  <a:pt x="515757" y="312937"/>
                </a:cubicBezTo>
                <a:cubicBezTo>
                  <a:pt x="516783" y="312563"/>
                  <a:pt x="517810" y="312189"/>
                  <a:pt x="518821" y="311800"/>
                </a:cubicBezTo>
                <a:cubicBezTo>
                  <a:pt x="519803" y="311427"/>
                  <a:pt x="520785" y="311038"/>
                  <a:pt x="521767" y="310634"/>
                </a:cubicBezTo>
                <a:cubicBezTo>
                  <a:pt x="522763" y="310230"/>
                  <a:pt x="523760" y="309812"/>
                  <a:pt x="524757" y="309378"/>
                </a:cubicBezTo>
                <a:cubicBezTo>
                  <a:pt x="525739" y="308959"/>
                  <a:pt x="526721" y="308526"/>
                  <a:pt x="527687" y="308092"/>
                </a:cubicBezTo>
                <a:cubicBezTo>
                  <a:pt x="528669" y="307644"/>
                  <a:pt x="529636" y="307180"/>
                  <a:pt x="530603" y="306717"/>
                </a:cubicBezTo>
                <a:cubicBezTo>
                  <a:pt x="531570" y="306253"/>
                  <a:pt x="532537" y="305790"/>
                  <a:pt x="533504" y="305296"/>
                </a:cubicBezTo>
                <a:cubicBezTo>
                  <a:pt x="534456" y="304818"/>
                  <a:pt x="535408" y="304309"/>
                  <a:pt x="536360" y="303801"/>
                </a:cubicBezTo>
                <a:cubicBezTo>
                  <a:pt x="537312" y="303293"/>
                  <a:pt x="538264" y="302784"/>
                  <a:pt x="539202" y="302261"/>
                </a:cubicBezTo>
                <a:cubicBezTo>
                  <a:pt x="540154" y="301738"/>
                  <a:pt x="541076" y="301184"/>
                  <a:pt x="542013" y="300631"/>
                </a:cubicBezTo>
                <a:cubicBezTo>
                  <a:pt x="542936" y="300093"/>
                  <a:pt x="543873" y="299554"/>
                  <a:pt x="544795" y="298986"/>
                </a:cubicBezTo>
                <a:cubicBezTo>
                  <a:pt x="545732" y="298403"/>
                  <a:pt x="546669" y="297805"/>
                  <a:pt x="547607" y="297207"/>
                </a:cubicBezTo>
                <a:cubicBezTo>
                  <a:pt x="548499" y="296639"/>
                  <a:pt x="549392" y="296071"/>
                  <a:pt x="550269" y="295487"/>
                </a:cubicBezTo>
                <a:cubicBezTo>
                  <a:pt x="551236" y="294844"/>
                  <a:pt x="552188" y="294157"/>
                  <a:pt x="553155" y="293484"/>
                </a:cubicBezTo>
                <a:cubicBezTo>
                  <a:pt x="553974" y="292916"/>
                  <a:pt x="554807" y="292347"/>
                  <a:pt x="555610" y="291749"/>
                </a:cubicBezTo>
                <a:cubicBezTo>
                  <a:pt x="555744" y="291660"/>
                  <a:pt x="555878" y="291570"/>
                  <a:pt x="555997" y="291480"/>
                </a:cubicBezTo>
                <a:cubicBezTo>
                  <a:pt x="558823" y="292019"/>
                  <a:pt x="561635" y="292587"/>
                  <a:pt x="564417" y="293185"/>
                </a:cubicBezTo>
                <a:cubicBezTo>
                  <a:pt x="564551" y="293215"/>
                  <a:pt x="564670" y="293245"/>
                  <a:pt x="564804" y="293260"/>
                </a:cubicBezTo>
                <a:cubicBezTo>
                  <a:pt x="713654" y="324929"/>
                  <a:pt x="809992" y="425094"/>
                  <a:pt x="822548" y="561265"/>
                </a:cubicBezTo>
                <a:cubicBezTo>
                  <a:pt x="825285" y="590706"/>
                  <a:pt x="830938" y="620745"/>
                  <a:pt x="839804" y="653102"/>
                </a:cubicBezTo>
                <a:lnTo>
                  <a:pt x="898387" y="866471"/>
                </a:lnTo>
                <a:cubicBezTo>
                  <a:pt x="897777" y="901504"/>
                  <a:pt x="878006" y="932560"/>
                  <a:pt x="847585" y="947946"/>
                </a:cubicBezTo>
                <a:close/>
              </a:path>
            </a:pathLst>
          </a:custGeom>
          <a:solidFill>
            <a:schemeClr val="accent6">
              <a:lumMod val="75000"/>
            </a:schemeClr>
          </a:solidFill>
          <a:ln w="1472" cap="flat">
            <a:solidFill>
              <a:schemeClr val="accent6">
                <a:lumMod val="75000"/>
              </a:schemeClr>
            </a:solidFill>
            <a:prstDash val="solid"/>
            <a:miter/>
          </a:ln>
        </p:spPr>
        <p:txBody>
          <a:bodyPr rtlCol="0" anchor="ctr"/>
          <a:lstStyle/>
          <a:p>
            <a:endParaRPr lang="en-US" noProof="0" dirty="0">
              <a:latin typeface="Arial" panose="020B0604020202020204" pitchFamily="34" charset="0"/>
            </a:endParaRPr>
          </a:p>
        </p:txBody>
      </p:sp>
    </p:spTree>
    <p:extLst>
      <p:ext uri="{BB962C8B-B14F-4D97-AF65-F5344CB8AC3E}">
        <p14:creationId xmlns:p14="http://schemas.microsoft.com/office/powerpoint/2010/main" val="84078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7AB8-5DEE-1048-32C1-700A994F8DDB}"/>
            </a:ext>
          </a:extLst>
        </p:cNvPr>
        <p:cNvGrpSpPr/>
        <p:nvPr/>
      </p:nvGrpSpPr>
      <p:grpSpPr>
        <a:xfrm>
          <a:off x="0" y="0"/>
          <a:ext cx="0" cy="0"/>
          <a:chOff x="0" y="0"/>
          <a:chExt cx="0" cy="0"/>
        </a:xfrm>
      </p:grpSpPr>
      <p:sp>
        <p:nvSpPr>
          <p:cNvPr id="50" name="Isosceles Triangle 49">
            <a:extLst>
              <a:ext uri="{FF2B5EF4-FFF2-40B4-BE49-F238E27FC236}">
                <a16:creationId xmlns:a16="http://schemas.microsoft.com/office/drawing/2014/main" id="{37A4EACA-BE2E-40FC-377A-DA8E420AD6F5}"/>
              </a:ext>
            </a:extLst>
          </p:cNvPr>
          <p:cNvSpPr/>
          <p:nvPr/>
        </p:nvSpPr>
        <p:spPr>
          <a:xfrm rot="10800000">
            <a:off x="6344348" y="4940297"/>
            <a:ext cx="5123602" cy="577045"/>
          </a:xfrm>
          <a:prstGeom prst="triangle">
            <a:avLst/>
          </a:prstGeom>
          <a:gradFill>
            <a:gsLst>
              <a:gs pos="0">
                <a:schemeClr val="accent6"/>
              </a:gs>
              <a:gs pos="74000">
                <a:schemeClr val="bg1"/>
              </a:gs>
              <a:gs pos="83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ABCB91F9-4816-345A-4AA3-8C0CAFCEFD1C}"/>
              </a:ext>
            </a:extLst>
          </p:cNvPr>
          <p:cNvSpPr>
            <a:spLocks noGrp="1"/>
          </p:cNvSpPr>
          <p:nvPr>
            <p:ph type="title"/>
          </p:nvPr>
        </p:nvSpPr>
        <p:spPr/>
        <p:txBody>
          <a:bodyPr/>
          <a:lstStyle/>
          <a:p>
            <a:r>
              <a:rPr lang="en-US" noProof="0" dirty="0"/>
              <a:t>Relationship between PCOS and overweight/obesity </a:t>
            </a:r>
          </a:p>
        </p:txBody>
      </p:sp>
      <p:sp>
        <p:nvSpPr>
          <p:cNvPr id="3" name="Text Placeholder 2">
            <a:extLst>
              <a:ext uri="{FF2B5EF4-FFF2-40B4-BE49-F238E27FC236}">
                <a16:creationId xmlns:a16="http://schemas.microsoft.com/office/drawing/2014/main" id="{0FF16726-52CB-1592-A534-7612499A7DDD}"/>
              </a:ext>
            </a:extLst>
          </p:cNvPr>
          <p:cNvSpPr>
            <a:spLocks noGrp="1"/>
          </p:cNvSpPr>
          <p:nvPr>
            <p:ph type="body" sz="quarter" idx="13"/>
          </p:nvPr>
        </p:nvSpPr>
        <p:spPr/>
        <p:txBody>
          <a:bodyPr/>
          <a:lstStyle/>
          <a:p>
            <a:pPr>
              <a:spcAft>
                <a:spcPts val="300"/>
              </a:spcAft>
            </a:pPr>
            <a:r>
              <a:rPr lang="en-US" noProof="0" dirty="0"/>
              <a:t>PCOS, polycystic ovary syndrome.</a:t>
            </a:r>
          </a:p>
          <a:p>
            <a:pPr>
              <a:spcAft>
                <a:spcPts val="300"/>
              </a:spcAft>
            </a:pPr>
            <a:r>
              <a:rPr lang="en-US" noProof="0" dirty="0"/>
              <a:t>1. De Leo V et al. </a:t>
            </a:r>
            <a:r>
              <a:rPr lang="en-US" noProof="0" dirty="0">
                <a:solidFill>
                  <a:schemeClr val="tx1"/>
                </a:solidFill>
              </a:rPr>
              <a:t>Reprod Biol Endocrinol 2016;14:38; 2. Barber TM et al. Clin Med Insights Reprod Health 2019;13:1179558119874042; 3. </a:t>
            </a:r>
            <a:r>
              <a:rPr lang="en-US" noProof="0" dirty="0"/>
              <a:t>Osibogun O et al. </a:t>
            </a:r>
            <a:r>
              <a:rPr lang="en-US" noProof="0" dirty="0">
                <a:solidFill>
                  <a:schemeClr val="tx1"/>
                </a:solidFill>
              </a:rPr>
              <a:t>Trends Cardiovasc Med 2020;30:399</a:t>
            </a:r>
            <a:r>
              <a:rPr lang="en-US" noProof="0" dirty="0"/>
              <a:t>–</a:t>
            </a:r>
            <a:r>
              <a:rPr lang="en-US" noProof="0" dirty="0">
                <a:solidFill>
                  <a:schemeClr val="tx1"/>
                </a:solidFill>
              </a:rPr>
              <a:t>404.</a:t>
            </a:r>
            <a:endParaRPr lang="en-US" noProof="0" dirty="0"/>
          </a:p>
        </p:txBody>
      </p:sp>
      <p:sp>
        <p:nvSpPr>
          <p:cNvPr id="4" name="Slide Number Placeholder 3">
            <a:extLst>
              <a:ext uri="{FF2B5EF4-FFF2-40B4-BE49-F238E27FC236}">
                <a16:creationId xmlns:a16="http://schemas.microsoft.com/office/drawing/2014/main" id="{6C35DCFD-79C9-436A-FE21-879022F45147}"/>
              </a:ext>
            </a:extLst>
          </p:cNvPr>
          <p:cNvSpPr>
            <a:spLocks noGrp="1"/>
          </p:cNvSpPr>
          <p:nvPr>
            <p:ph type="sldNum" sz="quarter" idx="4"/>
          </p:nvPr>
        </p:nvSpPr>
        <p:spPr/>
        <p:txBody>
          <a:bodyPr/>
          <a:lstStyle/>
          <a:p>
            <a:fld id="{65CBDCE2-1F41-4B5E-8CD0-06DFFB2F8EFA}" type="slidenum">
              <a:rPr lang="en-US" noProof="0" smtClean="0"/>
              <a:pPr/>
              <a:t>25</a:t>
            </a:fld>
            <a:endParaRPr lang="en-US" noProof="0" dirty="0"/>
          </a:p>
        </p:txBody>
      </p:sp>
      <p:sp>
        <p:nvSpPr>
          <p:cNvPr id="14" name="Oval 13">
            <a:extLst>
              <a:ext uri="{FF2B5EF4-FFF2-40B4-BE49-F238E27FC236}">
                <a16:creationId xmlns:a16="http://schemas.microsoft.com/office/drawing/2014/main" id="{72D53F88-5194-99AD-D732-A48446A5B27B}"/>
              </a:ext>
            </a:extLst>
          </p:cNvPr>
          <p:cNvSpPr/>
          <p:nvPr/>
        </p:nvSpPr>
        <p:spPr>
          <a:xfrm>
            <a:off x="2844316" y="1904425"/>
            <a:ext cx="882270" cy="882270"/>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30" name="TextBox 29">
            <a:extLst>
              <a:ext uri="{FF2B5EF4-FFF2-40B4-BE49-F238E27FC236}">
                <a16:creationId xmlns:a16="http://schemas.microsoft.com/office/drawing/2014/main" id="{0313CF76-9F01-68F0-C159-46382579FB9B}"/>
              </a:ext>
            </a:extLst>
          </p:cNvPr>
          <p:cNvSpPr txBox="1"/>
          <p:nvPr/>
        </p:nvSpPr>
        <p:spPr>
          <a:xfrm>
            <a:off x="2762495" y="2442025"/>
            <a:ext cx="1044618" cy="261610"/>
          </a:xfrm>
          <a:prstGeom prst="rect">
            <a:avLst/>
          </a:prstGeom>
          <a:noFill/>
        </p:spPr>
        <p:txBody>
          <a:bodyPr wrap="square">
            <a:spAutoFit/>
          </a:bodyPr>
          <a:lstStyle/>
          <a:p>
            <a:pPr algn="ctr"/>
            <a:r>
              <a:rPr lang="en-US" sz="1100" b="1" noProof="0" dirty="0">
                <a:solidFill>
                  <a:schemeClr val="bg1"/>
                </a:solidFill>
                <a:latin typeface="Arial" panose="020B0604020202020204" pitchFamily="34" charset="0"/>
              </a:rPr>
              <a:t>PCOS</a:t>
            </a:r>
          </a:p>
        </p:txBody>
      </p:sp>
      <p:sp>
        <p:nvSpPr>
          <p:cNvPr id="31" name="Rectangle: Rounded Corners 30">
            <a:extLst>
              <a:ext uri="{FF2B5EF4-FFF2-40B4-BE49-F238E27FC236}">
                <a16:creationId xmlns:a16="http://schemas.microsoft.com/office/drawing/2014/main" id="{BB4A801F-EC86-686A-1C7B-FA888F6B0495}"/>
              </a:ext>
            </a:extLst>
          </p:cNvPr>
          <p:cNvSpPr/>
          <p:nvPr/>
        </p:nvSpPr>
        <p:spPr>
          <a:xfrm>
            <a:off x="944803" y="2852056"/>
            <a:ext cx="4680000" cy="648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latin typeface="Arial" panose="020B0604020202020204" pitchFamily="34" charset="0"/>
              </a:rPr>
              <a:t>Endocrine disorder and a major</a:t>
            </a:r>
            <a:br>
              <a:rPr lang="en-US" sz="1600" noProof="0" dirty="0">
                <a:solidFill>
                  <a:schemeClr val="bg1"/>
                </a:solidFill>
                <a:latin typeface="Arial" panose="020B0604020202020204" pitchFamily="34" charset="0"/>
              </a:rPr>
            </a:br>
            <a:r>
              <a:rPr lang="en-US" sz="1600" noProof="0" dirty="0">
                <a:solidFill>
                  <a:schemeClr val="bg1"/>
                </a:solidFill>
                <a:latin typeface="Arial" panose="020B0604020202020204" pitchFamily="34" charset="0"/>
              </a:rPr>
              <a:t>cause of anovulatory infertility</a:t>
            </a:r>
            <a:r>
              <a:rPr lang="en-US" sz="1600" baseline="30000" noProof="0" dirty="0">
                <a:solidFill>
                  <a:schemeClr val="bg1"/>
                </a:solidFill>
                <a:latin typeface="Arial" panose="020B0604020202020204" pitchFamily="34" charset="0"/>
              </a:rPr>
              <a:t>1</a:t>
            </a:r>
            <a:endParaRPr lang="en-US" sz="1600" noProof="0" dirty="0">
              <a:solidFill>
                <a:schemeClr val="bg1"/>
              </a:solidFill>
              <a:latin typeface="Arial" panose="020B0604020202020204" pitchFamily="34" charset="0"/>
            </a:endParaRPr>
          </a:p>
        </p:txBody>
      </p:sp>
      <p:sp>
        <p:nvSpPr>
          <p:cNvPr id="42" name="Rectangle: Rounded Corners 41">
            <a:extLst>
              <a:ext uri="{FF2B5EF4-FFF2-40B4-BE49-F238E27FC236}">
                <a16:creationId xmlns:a16="http://schemas.microsoft.com/office/drawing/2014/main" id="{11C81BCD-87FA-FE27-B130-1BC291318F92}"/>
              </a:ext>
            </a:extLst>
          </p:cNvPr>
          <p:cNvSpPr/>
          <p:nvPr/>
        </p:nvSpPr>
        <p:spPr>
          <a:xfrm>
            <a:off x="944803" y="3658857"/>
            <a:ext cx="4680000" cy="648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600" noProof="0" dirty="0">
                <a:solidFill>
                  <a:schemeClr val="bg1"/>
                </a:solidFill>
                <a:latin typeface="Arial" panose="020B0604020202020204" pitchFamily="34" charset="0"/>
              </a:rPr>
              <a:t>Multifactorial condition with genetic, metabolic, endocrine, and environmental components</a:t>
            </a:r>
            <a:r>
              <a:rPr lang="en-US" sz="1600" baseline="30000" noProof="0" dirty="0">
                <a:solidFill>
                  <a:schemeClr val="bg1"/>
                </a:solidFill>
                <a:latin typeface="Arial" panose="020B0604020202020204" pitchFamily="34" charset="0"/>
              </a:rPr>
              <a:t>1</a:t>
            </a:r>
            <a:r>
              <a:rPr lang="en-US" sz="1600" noProof="0" dirty="0">
                <a:solidFill>
                  <a:schemeClr val="bg1"/>
                </a:solidFill>
                <a:latin typeface="Arial" panose="020B0604020202020204" pitchFamily="34" charset="0"/>
              </a:rPr>
              <a:t> </a:t>
            </a:r>
          </a:p>
        </p:txBody>
      </p:sp>
      <p:sp>
        <p:nvSpPr>
          <p:cNvPr id="43" name="Rectangle: Rounded Corners 42">
            <a:extLst>
              <a:ext uri="{FF2B5EF4-FFF2-40B4-BE49-F238E27FC236}">
                <a16:creationId xmlns:a16="http://schemas.microsoft.com/office/drawing/2014/main" id="{D2AB456C-16E2-BA8D-C81F-85B161D8F9C1}"/>
              </a:ext>
            </a:extLst>
          </p:cNvPr>
          <p:cNvSpPr/>
          <p:nvPr/>
        </p:nvSpPr>
        <p:spPr>
          <a:xfrm>
            <a:off x="944803" y="4465658"/>
            <a:ext cx="4680000" cy="66660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GB" sz="1600" noProof="0" dirty="0">
                <a:solidFill>
                  <a:schemeClr val="bg1"/>
                </a:solidFill>
                <a:latin typeface="Arial" panose="020B0604020202020204" pitchFamily="34" charset="0"/>
              </a:rPr>
              <a:t>Weight gain and obesity are contributory factors in genetically predisposed women</a:t>
            </a:r>
            <a:r>
              <a:rPr lang="en-GB" sz="1600" baseline="30000" noProof="0" dirty="0">
                <a:solidFill>
                  <a:schemeClr val="bg1"/>
                </a:solidFill>
                <a:latin typeface="Arial" panose="020B0604020202020204" pitchFamily="34" charset="0"/>
              </a:rPr>
              <a:t>2</a:t>
            </a:r>
            <a:endParaRPr lang="en-US" sz="1600" baseline="30000" noProof="0" dirty="0">
              <a:solidFill>
                <a:schemeClr val="bg1"/>
              </a:solidFill>
              <a:latin typeface="Arial" panose="020B0604020202020204" pitchFamily="34" charset="0"/>
            </a:endParaRPr>
          </a:p>
        </p:txBody>
      </p:sp>
      <p:sp>
        <p:nvSpPr>
          <p:cNvPr id="7" name="Rectangle: Rounded Corners 6">
            <a:extLst>
              <a:ext uri="{FF2B5EF4-FFF2-40B4-BE49-F238E27FC236}">
                <a16:creationId xmlns:a16="http://schemas.microsoft.com/office/drawing/2014/main" id="{B2560857-AB05-A782-9F1D-4260D9F01C59}"/>
              </a:ext>
            </a:extLst>
          </p:cNvPr>
          <p:cNvSpPr/>
          <p:nvPr/>
        </p:nvSpPr>
        <p:spPr>
          <a:xfrm>
            <a:off x="944803" y="5291064"/>
            <a:ext cx="4680000" cy="631434"/>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600" noProof="0" dirty="0">
                <a:solidFill>
                  <a:schemeClr val="bg1"/>
                </a:solidFill>
                <a:latin typeface="Arial" panose="020B0604020202020204" pitchFamily="34" charset="0"/>
              </a:rPr>
              <a:t>Insulin resistance is a key component </a:t>
            </a:r>
            <a:br>
              <a:rPr lang="en-US" sz="1600" noProof="0" dirty="0">
                <a:solidFill>
                  <a:schemeClr val="bg1"/>
                </a:solidFill>
                <a:latin typeface="Arial" panose="020B0604020202020204" pitchFamily="34" charset="0"/>
              </a:rPr>
            </a:br>
            <a:r>
              <a:rPr lang="en-US" sz="1600" noProof="0" dirty="0">
                <a:solidFill>
                  <a:schemeClr val="bg1"/>
                </a:solidFill>
                <a:latin typeface="Arial" panose="020B0604020202020204" pitchFamily="34" charset="0"/>
              </a:rPr>
              <a:t>and is highly prevalent</a:t>
            </a:r>
            <a:r>
              <a:rPr lang="en-US" sz="1600" baseline="30000" noProof="0" dirty="0">
                <a:solidFill>
                  <a:schemeClr val="bg1"/>
                </a:solidFill>
                <a:latin typeface="Arial" panose="020B0604020202020204" pitchFamily="34" charset="0"/>
              </a:rPr>
              <a:t>1,3</a:t>
            </a:r>
            <a:r>
              <a:rPr lang="en-US" sz="1600" noProof="0" dirty="0">
                <a:solidFill>
                  <a:schemeClr val="bg1"/>
                </a:solidFill>
                <a:latin typeface="Arial" panose="020B0604020202020204" pitchFamily="34" charset="0"/>
              </a:rPr>
              <a:t> </a:t>
            </a:r>
          </a:p>
        </p:txBody>
      </p:sp>
      <p:sp>
        <p:nvSpPr>
          <p:cNvPr id="19" name="Rectangle: Rounded Corners 18">
            <a:extLst>
              <a:ext uri="{FF2B5EF4-FFF2-40B4-BE49-F238E27FC236}">
                <a16:creationId xmlns:a16="http://schemas.microsoft.com/office/drawing/2014/main" id="{0A05EE36-78AE-A3DA-2207-DA501353E3C2}"/>
              </a:ext>
            </a:extLst>
          </p:cNvPr>
          <p:cNvSpPr/>
          <p:nvPr/>
        </p:nvSpPr>
        <p:spPr>
          <a:xfrm>
            <a:off x="6344349" y="2852056"/>
            <a:ext cx="5087886" cy="35169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latin typeface="Arial" panose="020B0604020202020204" pitchFamily="34" charset="0"/>
              </a:rPr>
              <a:t>Obesity</a:t>
            </a:r>
            <a:r>
              <a:rPr lang="en-US" sz="1600" baseline="30000" noProof="0" dirty="0">
                <a:latin typeface="Arial" panose="020B0604020202020204" pitchFamily="34" charset="0"/>
              </a:rPr>
              <a:t>2</a:t>
            </a:r>
            <a:endParaRPr lang="en-US" sz="1600" noProof="0" dirty="0">
              <a:latin typeface="Arial" panose="020B0604020202020204" pitchFamily="34" charset="0"/>
            </a:endParaRPr>
          </a:p>
        </p:txBody>
      </p:sp>
      <p:sp>
        <p:nvSpPr>
          <p:cNvPr id="22" name="Rectangle: Rounded Corners 21">
            <a:extLst>
              <a:ext uri="{FF2B5EF4-FFF2-40B4-BE49-F238E27FC236}">
                <a16:creationId xmlns:a16="http://schemas.microsoft.com/office/drawing/2014/main" id="{4D64FDD2-F066-6756-E89D-8826E01573DD}"/>
              </a:ext>
            </a:extLst>
          </p:cNvPr>
          <p:cNvSpPr/>
          <p:nvPr/>
        </p:nvSpPr>
        <p:spPr>
          <a:xfrm>
            <a:off x="6344349" y="3510142"/>
            <a:ext cx="1524001" cy="4141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200" noProof="0" dirty="0">
                <a:latin typeface="Arial" panose="020B0604020202020204" pitchFamily="34" charset="0"/>
              </a:rPr>
              <a:t>Adipokine </a:t>
            </a:r>
            <a:br>
              <a:rPr lang="en-US" sz="1200" noProof="0" dirty="0">
                <a:latin typeface="Arial" panose="020B0604020202020204" pitchFamily="34" charset="0"/>
              </a:rPr>
            </a:br>
            <a:r>
              <a:rPr lang="en-US" sz="1200" noProof="0" dirty="0">
                <a:latin typeface="Arial" panose="020B0604020202020204" pitchFamily="34" charset="0"/>
              </a:rPr>
              <a:t>release</a:t>
            </a:r>
          </a:p>
        </p:txBody>
      </p:sp>
      <p:sp>
        <p:nvSpPr>
          <p:cNvPr id="23" name="Rectangle: Rounded Corners 22">
            <a:extLst>
              <a:ext uri="{FF2B5EF4-FFF2-40B4-BE49-F238E27FC236}">
                <a16:creationId xmlns:a16="http://schemas.microsoft.com/office/drawing/2014/main" id="{FC383421-BC7D-F42F-5C12-A2D373A632A1}"/>
              </a:ext>
            </a:extLst>
          </p:cNvPr>
          <p:cNvSpPr/>
          <p:nvPr/>
        </p:nvSpPr>
        <p:spPr>
          <a:xfrm>
            <a:off x="8616951" y="3510142"/>
            <a:ext cx="1385668" cy="4141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200" noProof="0" dirty="0">
                <a:latin typeface="Arial" panose="020B0604020202020204" pitchFamily="34" charset="0"/>
              </a:rPr>
              <a:t>Insulin resistance </a:t>
            </a:r>
          </a:p>
        </p:txBody>
      </p:sp>
      <p:sp>
        <p:nvSpPr>
          <p:cNvPr id="24" name="Rectangle: Rounded Corners 23">
            <a:extLst>
              <a:ext uri="{FF2B5EF4-FFF2-40B4-BE49-F238E27FC236}">
                <a16:creationId xmlns:a16="http://schemas.microsoft.com/office/drawing/2014/main" id="{15876C43-82DA-09A0-4EAE-38CBD2B85B2A}"/>
              </a:ext>
            </a:extLst>
          </p:cNvPr>
          <p:cNvSpPr/>
          <p:nvPr/>
        </p:nvSpPr>
        <p:spPr>
          <a:xfrm>
            <a:off x="7150101" y="4162697"/>
            <a:ext cx="2450398" cy="35169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noProof="0" dirty="0">
                <a:latin typeface="Arial" panose="020B0604020202020204" pitchFamily="34" charset="0"/>
              </a:rPr>
              <a:t>Hyperinsulinemia</a:t>
            </a:r>
          </a:p>
        </p:txBody>
      </p:sp>
      <p:sp>
        <p:nvSpPr>
          <p:cNvPr id="26" name="Rectangle: Rounded Corners 25">
            <a:extLst>
              <a:ext uri="{FF2B5EF4-FFF2-40B4-BE49-F238E27FC236}">
                <a16:creationId xmlns:a16="http://schemas.microsoft.com/office/drawing/2014/main" id="{1DE23DE5-7827-B129-9523-48D6AF136372}"/>
              </a:ext>
            </a:extLst>
          </p:cNvPr>
          <p:cNvSpPr/>
          <p:nvPr/>
        </p:nvSpPr>
        <p:spPr>
          <a:xfrm>
            <a:off x="8597875" y="4785614"/>
            <a:ext cx="1385668" cy="4141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200" noProof="0" dirty="0">
                <a:latin typeface="Arial" panose="020B0604020202020204" pitchFamily="34" charset="0"/>
              </a:rPr>
              <a:t>Ovarian dysfunction</a:t>
            </a:r>
          </a:p>
        </p:txBody>
      </p:sp>
      <p:sp>
        <p:nvSpPr>
          <p:cNvPr id="27" name="Rectangle: Rounded Corners 26">
            <a:extLst>
              <a:ext uri="{FF2B5EF4-FFF2-40B4-BE49-F238E27FC236}">
                <a16:creationId xmlns:a16="http://schemas.microsoft.com/office/drawing/2014/main" id="{B0C6FE72-E4E7-3AAC-0A37-A08A70997CA4}"/>
              </a:ext>
            </a:extLst>
          </p:cNvPr>
          <p:cNvSpPr/>
          <p:nvPr/>
        </p:nvSpPr>
        <p:spPr>
          <a:xfrm>
            <a:off x="6344348" y="4785614"/>
            <a:ext cx="1904301" cy="4141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200" noProof="0" dirty="0">
                <a:latin typeface="Arial" panose="020B0604020202020204" pitchFamily="34" charset="0"/>
              </a:rPr>
              <a:t>Ovarian androgen production</a:t>
            </a:r>
          </a:p>
        </p:txBody>
      </p:sp>
      <p:sp>
        <p:nvSpPr>
          <p:cNvPr id="29" name="Rectangle: Rounded Corners 28">
            <a:extLst>
              <a:ext uri="{FF2B5EF4-FFF2-40B4-BE49-F238E27FC236}">
                <a16:creationId xmlns:a16="http://schemas.microsoft.com/office/drawing/2014/main" id="{E7140E1F-8F5A-DF71-3B70-EC07F277E1A4}"/>
              </a:ext>
            </a:extLst>
          </p:cNvPr>
          <p:cNvSpPr/>
          <p:nvPr/>
        </p:nvSpPr>
        <p:spPr>
          <a:xfrm>
            <a:off x="10056224" y="4785614"/>
            <a:ext cx="1385668" cy="4141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5000"/>
              </a:lnSpc>
            </a:pPr>
            <a:r>
              <a:rPr lang="en-US" sz="1200" noProof="0" dirty="0">
                <a:latin typeface="Arial" panose="020B0604020202020204" pitchFamily="34" charset="0"/>
              </a:rPr>
              <a:t>Metabolic dysfunction</a:t>
            </a:r>
          </a:p>
        </p:txBody>
      </p:sp>
      <p:sp>
        <p:nvSpPr>
          <p:cNvPr id="160" name="Rectangle: Rounded Corners 159">
            <a:extLst>
              <a:ext uri="{FF2B5EF4-FFF2-40B4-BE49-F238E27FC236}">
                <a16:creationId xmlns:a16="http://schemas.microsoft.com/office/drawing/2014/main" id="{EA173F1E-DB7A-1A5B-0884-ECB532B90DF5}"/>
              </a:ext>
            </a:extLst>
          </p:cNvPr>
          <p:cNvSpPr/>
          <p:nvPr/>
        </p:nvSpPr>
        <p:spPr>
          <a:xfrm>
            <a:off x="7112001" y="5575374"/>
            <a:ext cx="3621698" cy="35169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b="1" noProof="0" dirty="0">
                <a:latin typeface="Arial" panose="020B0604020202020204" pitchFamily="34" charset="0"/>
              </a:rPr>
              <a:t>PCOS</a:t>
            </a:r>
          </a:p>
        </p:txBody>
      </p:sp>
      <p:grpSp>
        <p:nvGrpSpPr>
          <p:cNvPr id="64" name="Group 63">
            <a:extLst>
              <a:ext uri="{FF2B5EF4-FFF2-40B4-BE49-F238E27FC236}">
                <a16:creationId xmlns:a16="http://schemas.microsoft.com/office/drawing/2014/main" id="{6EF1335C-9DF8-595F-A761-3B41863E6B85}"/>
              </a:ext>
            </a:extLst>
          </p:cNvPr>
          <p:cNvGrpSpPr/>
          <p:nvPr/>
        </p:nvGrpSpPr>
        <p:grpSpPr>
          <a:xfrm>
            <a:off x="3048851" y="2069968"/>
            <a:ext cx="473200" cy="375222"/>
            <a:chOff x="3048210" y="1939343"/>
            <a:chExt cx="473200" cy="375222"/>
          </a:xfrm>
        </p:grpSpPr>
        <p:sp>
          <p:nvSpPr>
            <p:cNvPr id="52" name="Freeform: Shape 51">
              <a:extLst>
                <a:ext uri="{FF2B5EF4-FFF2-40B4-BE49-F238E27FC236}">
                  <a16:creationId xmlns:a16="http://schemas.microsoft.com/office/drawing/2014/main" id="{5CA6A6CF-B607-D375-41B9-CFDC44C183F5}"/>
                </a:ext>
              </a:extLst>
            </p:cNvPr>
            <p:cNvSpPr/>
            <p:nvPr/>
          </p:nvSpPr>
          <p:spPr>
            <a:xfrm>
              <a:off x="3048210" y="1939343"/>
              <a:ext cx="473200" cy="375222"/>
            </a:xfrm>
            <a:custGeom>
              <a:avLst/>
              <a:gdLst>
                <a:gd name="connsiteX0" fmla="*/ 575302 w 579250"/>
                <a:gd name="connsiteY0" fmla="*/ 43096 h 459314"/>
                <a:gd name="connsiteX1" fmla="*/ 524110 w 579250"/>
                <a:gd name="connsiteY1" fmla="*/ 4624 h 459314"/>
                <a:gd name="connsiteX2" fmla="*/ 465167 w 579250"/>
                <a:gd name="connsiteY2" fmla="*/ 39003 h 459314"/>
                <a:gd name="connsiteX3" fmla="*/ 414484 w 579250"/>
                <a:gd name="connsiteY3" fmla="*/ 56659 h 459314"/>
                <a:gd name="connsiteX4" fmla="*/ 391009 w 579250"/>
                <a:gd name="connsiteY4" fmla="*/ 40148 h 459314"/>
                <a:gd name="connsiteX5" fmla="*/ 289625 w 579250"/>
                <a:gd name="connsiteY5" fmla="*/ 0 h 459314"/>
                <a:gd name="connsiteX6" fmla="*/ 188241 w 579250"/>
                <a:gd name="connsiteY6" fmla="*/ 40148 h 459314"/>
                <a:gd name="connsiteX7" fmla="*/ 164765 w 579250"/>
                <a:gd name="connsiteY7" fmla="*/ 56659 h 459314"/>
                <a:gd name="connsiteX8" fmla="*/ 114083 w 579250"/>
                <a:gd name="connsiteY8" fmla="*/ 39003 h 459314"/>
                <a:gd name="connsiteX9" fmla="*/ 55161 w 579250"/>
                <a:gd name="connsiteY9" fmla="*/ 4623 h 459314"/>
                <a:gd name="connsiteX10" fmla="*/ 3963 w 579250"/>
                <a:gd name="connsiteY10" fmla="*/ 43058 h 459314"/>
                <a:gd name="connsiteX11" fmla="*/ 21912 w 579250"/>
                <a:gd name="connsiteY11" fmla="*/ 117320 h 459314"/>
                <a:gd name="connsiteX12" fmla="*/ 16807 w 579250"/>
                <a:gd name="connsiteY12" fmla="*/ 139504 h 459314"/>
                <a:gd name="connsiteX13" fmla="*/ 30639 w 579250"/>
                <a:gd name="connsiteY13" fmla="*/ 170423 h 459314"/>
                <a:gd name="connsiteX14" fmla="*/ 61558 w 579250"/>
                <a:gd name="connsiteY14" fmla="*/ 184253 h 459314"/>
                <a:gd name="connsiteX15" fmla="*/ 63517 w 579250"/>
                <a:gd name="connsiteY15" fmla="*/ 184296 h 459314"/>
                <a:gd name="connsiteX16" fmla="*/ 92630 w 579250"/>
                <a:gd name="connsiteY16" fmla="*/ 172427 h 459314"/>
                <a:gd name="connsiteX17" fmla="*/ 104456 w 579250"/>
                <a:gd name="connsiteY17" fmla="*/ 141353 h 459314"/>
                <a:gd name="connsiteX18" fmla="*/ 90624 w 579250"/>
                <a:gd name="connsiteY18" fmla="*/ 110433 h 459314"/>
                <a:gd name="connsiteX19" fmla="*/ 38093 w 579250"/>
                <a:gd name="connsiteY19" fmla="*/ 101421 h 459314"/>
                <a:gd name="connsiteX20" fmla="*/ 25093 w 579250"/>
                <a:gd name="connsiteY20" fmla="*/ 51150 h 459314"/>
                <a:gd name="connsiteX21" fmla="*/ 56945 w 579250"/>
                <a:gd name="connsiteY21" fmla="*/ 27178 h 459314"/>
                <a:gd name="connsiteX22" fmla="*/ 94489 w 579250"/>
                <a:gd name="connsiteY22" fmla="*/ 50316 h 459314"/>
                <a:gd name="connsiteX23" fmla="*/ 166579 w 579250"/>
                <a:gd name="connsiteY23" fmla="*/ 79934 h 459314"/>
                <a:gd name="connsiteX24" fmla="*/ 217034 w 579250"/>
                <a:gd name="connsiteY24" fmla="*/ 201331 h 459314"/>
                <a:gd name="connsiteX25" fmla="*/ 207951 w 579250"/>
                <a:gd name="connsiteY25" fmla="*/ 221195 h 459314"/>
                <a:gd name="connsiteX26" fmla="*/ 225875 w 579250"/>
                <a:gd name="connsiteY26" fmla="*/ 288720 h 459314"/>
                <a:gd name="connsiteX27" fmla="*/ 244648 w 579250"/>
                <a:gd name="connsiteY27" fmla="*/ 358662 h 459314"/>
                <a:gd name="connsiteX28" fmla="*/ 244648 w 579250"/>
                <a:gd name="connsiteY28" fmla="*/ 448001 h 459314"/>
                <a:gd name="connsiteX29" fmla="*/ 255961 w 579250"/>
                <a:gd name="connsiteY29" fmla="*/ 459314 h 459314"/>
                <a:gd name="connsiteX30" fmla="*/ 323294 w 579250"/>
                <a:gd name="connsiteY30" fmla="*/ 459314 h 459314"/>
                <a:gd name="connsiteX31" fmla="*/ 334608 w 579250"/>
                <a:gd name="connsiteY31" fmla="*/ 448001 h 459314"/>
                <a:gd name="connsiteX32" fmla="*/ 334608 w 579250"/>
                <a:gd name="connsiteY32" fmla="*/ 358662 h 459314"/>
                <a:gd name="connsiteX33" fmla="*/ 353381 w 579250"/>
                <a:gd name="connsiteY33" fmla="*/ 288720 h 459314"/>
                <a:gd name="connsiteX34" fmla="*/ 371304 w 579250"/>
                <a:gd name="connsiteY34" fmla="*/ 221196 h 459314"/>
                <a:gd name="connsiteX35" fmla="*/ 362221 w 579250"/>
                <a:gd name="connsiteY35" fmla="*/ 201332 h 459314"/>
                <a:gd name="connsiteX36" fmla="*/ 412676 w 579250"/>
                <a:gd name="connsiteY36" fmla="*/ 79935 h 459314"/>
                <a:gd name="connsiteX37" fmla="*/ 484766 w 579250"/>
                <a:gd name="connsiteY37" fmla="*/ 50318 h 459314"/>
                <a:gd name="connsiteX38" fmla="*/ 522321 w 579250"/>
                <a:gd name="connsiteY38" fmla="*/ 27180 h 459314"/>
                <a:gd name="connsiteX39" fmla="*/ 554170 w 579250"/>
                <a:gd name="connsiteY39" fmla="*/ 51175 h 459314"/>
                <a:gd name="connsiteX40" fmla="*/ 541174 w 579250"/>
                <a:gd name="connsiteY40" fmla="*/ 101407 h 459314"/>
                <a:gd name="connsiteX41" fmla="*/ 519546 w 579250"/>
                <a:gd name="connsiteY41" fmla="*/ 96605 h 459314"/>
                <a:gd name="connsiteX42" fmla="*/ 488627 w 579250"/>
                <a:gd name="connsiteY42" fmla="*/ 110437 h 459314"/>
                <a:gd name="connsiteX43" fmla="*/ 474796 w 579250"/>
                <a:gd name="connsiteY43" fmla="*/ 141356 h 459314"/>
                <a:gd name="connsiteX44" fmla="*/ 486621 w 579250"/>
                <a:gd name="connsiteY44" fmla="*/ 172428 h 459314"/>
                <a:gd name="connsiteX45" fmla="*/ 515774 w 579250"/>
                <a:gd name="connsiteY45" fmla="*/ 184268 h 459314"/>
                <a:gd name="connsiteX46" fmla="*/ 548614 w 579250"/>
                <a:gd name="connsiteY46" fmla="*/ 170424 h 459314"/>
                <a:gd name="connsiteX47" fmla="*/ 557325 w 579250"/>
                <a:gd name="connsiteY47" fmla="*/ 117337 h 459314"/>
                <a:gd name="connsiteX48" fmla="*/ 575302 w 579250"/>
                <a:gd name="connsiteY48" fmla="*/ 43096 h 459314"/>
                <a:gd name="connsiteX49" fmla="*/ 57791 w 579250"/>
                <a:gd name="connsiteY49" fmla="*/ 119182 h 459314"/>
                <a:gd name="connsiteX50" fmla="*/ 74627 w 579250"/>
                <a:gd name="connsiteY50" fmla="*/ 126434 h 459314"/>
                <a:gd name="connsiteX51" fmla="*/ 81852 w 579250"/>
                <a:gd name="connsiteY51" fmla="*/ 142340 h 459314"/>
                <a:gd name="connsiteX52" fmla="*/ 76632 w 579250"/>
                <a:gd name="connsiteY52" fmla="*/ 156428 h 459314"/>
                <a:gd name="connsiteX53" fmla="*/ 62543 w 579250"/>
                <a:gd name="connsiteY53" fmla="*/ 161649 h 459314"/>
                <a:gd name="connsiteX54" fmla="*/ 46639 w 579250"/>
                <a:gd name="connsiteY54" fmla="*/ 154425 h 459314"/>
                <a:gd name="connsiteX55" fmla="*/ 39413 w 579250"/>
                <a:gd name="connsiteY55" fmla="*/ 138520 h 459314"/>
                <a:gd name="connsiteX56" fmla="*/ 44633 w 579250"/>
                <a:gd name="connsiteY56" fmla="*/ 124431 h 459314"/>
                <a:gd name="connsiteX57" fmla="*/ 57791 w 579250"/>
                <a:gd name="connsiteY57" fmla="*/ 119182 h 459314"/>
                <a:gd name="connsiteX58" fmla="*/ 339803 w 579250"/>
                <a:gd name="connsiteY58" fmla="*/ 190732 h 459314"/>
                <a:gd name="connsiteX59" fmla="*/ 335514 w 579250"/>
                <a:gd name="connsiteY59" fmla="*/ 198814 h 459314"/>
                <a:gd name="connsiteX60" fmla="*/ 338606 w 579250"/>
                <a:gd name="connsiteY60" fmla="*/ 207426 h 459314"/>
                <a:gd name="connsiteX61" fmla="*/ 336636 w 579250"/>
                <a:gd name="connsiteY61" fmla="*/ 273499 h 459314"/>
                <a:gd name="connsiteX62" fmla="*/ 311979 w 579250"/>
                <a:gd name="connsiteY62" fmla="*/ 358661 h 459314"/>
                <a:gd name="connsiteX63" fmla="*/ 311979 w 579250"/>
                <a:gd name="connsiteY63" fmla="*/ 436687 h 459314"/>
                <a:gd name="connsiteX64" fmla="*/ 267272 w 579250"/>
                <a:gd name="connsiteY64" fmla="*/ 436687 h 459314"/>
                <a:gd name="connsiteX65" fmla="*/ 267272 w 579250"/>
                <a:gd name="connsiteY65" fmla="*/ 358661 h 459314"/>
                <a:gd name="connsiteX66" fmla="*/ 242615 w 579250"/>
                <a:gd name="connsiteY66" fmla="*/ 273499 h 459314"/>
                <a:gd name="connsiteX67" fmla="*/ 229456 w 579250"/>
                <a:gd name="connsiteY67" fmla="*/ 228283 h 459314"/>
                <a:gd name="connsiteX68" fmla="*/ 240645 w 579250"/>
                <a:gd name="connsiteY68" fmla="*/ 207426 h 459314"/>
                <a:gd name="connsiteX69" fmla="*/ 243737 w 579250"/>
                <a:gd name="connsiteY69" fmla="*/ 198814 h 459314"/>
                <a:gd name="connsiteX70" fmla="*/ 239448 w 579250"/>
                <a:gd name="connsiteY70" fmla="*/ 190732 h 459314"/>
                <a:gd name="connsiteX71" fmla="*/ 191556 w 579250"/>
                <a:gd name="connsiteY71" fmla="*/ 66751 h 459314"/>
                <a:gd name="connsiteX72" fmla="*/ 202936 w 579250"/>
                <a:gd name="connsiteY72" fmla="*/ 57354 h 459314"/>
                <a:gd name="connsiteX73" fmla="*/ 289625 w 579250"/>
                <a:gd name="connsiteY73" fmla="*/ 22627 h 459314"/>
                <a:gd name="connsiteX74" fmla="*/ 376315 w 579250"/>
                <a:gd name="connsiteY74" fmla="*/ 57354 h 459314"/>
                <a:gd name="connsiteX75" fmla="*/ 387695 w 579250"/>
                <a:gd name="connsiteY75" fmla="*/ 66752 h 459314"/>
                <a:gd name="connsiteX76" fmla="*/ 339803 w 579250"/>
                <a:gd name="connsiteY76" fmla="*/ 190732 h 459314"/>
                <a:gd name="connsiteX77" fmla="*/ 532612 w 579250"/>
                <a:gd name="connsiteY77" fmla="*/ 154424 h 459314"/>
                <a:gd name="connsiteX78" fmla="*/ 502618 w 579250"/>
                <a:gd name="connsiteY78" fmla="*/ 156427 h 459314"/>
                <a:gd name="connsiteX79" fmla="*/ 497398 w 579250"/>
                <a:gd name="connsiteY79" fmla="*/ 142339 h 459314"/>
                <a:gd name="connsiteX80" fmla="*/ 504624 w 579250"/>
                <a:gd name="connsiteY80" fmla="*/ 126434 h 459314"/>
                <a:gd name="connsiteX81" fmla="*/ 521459 w 579250"/>
                <a:gd name="connsiteY81" fmla="*/ 119182 h 459314"/>
                <a:gd name="connsiteX82" fmla="*/ 534618 w 579250"/>
                <a:gd name="connsiteY82" fmla="*/ 124429 h 459314"/>
                <a:gd name="connsiteX83" fmla="*/ 532612 w 579250"/>
                <a:gd name="connsiteY83" fmla="*/ 154424 h 45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9250" h="459314">
                  <a:moveTo>
                    <a:pt x="575302" y="43096"/>
                  </a:moveTo>
                  <a:cubicBezTo>
                    <a:pt x="567065" y="21540"/>
                    <a:pt x="546970" y="6439"/>
                    <a:pt x="524110" y="4624"/>
                  </a:cubicBezTo>
                  <a:cubicBezTo>
                    <a:pt x="500342" y="2728"/>
                    <a:pt x="478872" y="15267"/>
                    <a:pt x="465167" y="39003"/>
                  </a:cubicBezTo>
                  <a:cubicBezTo>
                    <a:pt x="453495" y="59220"/>
                    <a:pt x="436442" y="65157"/>
                    <a:pt x="414484" y="56659"/>
                  </a:cubicBezTo>
                  <a:cubicBezTo>
                    <a:pt x="406906" y="53725"/>
                    <a:pt x="399538" y="47434"/>
                    <a:pt x="391009" y="40148"/>
                  </a:cubicBezTo>
                  <a:cubicBezTo>
                    <a:pt x="371171" y="23204"/>
                    <a:pt x="344001" y="0"/>
                    <a:pt x="289625" y="0"/>
                  </a:cubicBezTo>
                  <a:cubicBezTo>
                    <a:pt x="235250" y="0"/>
                    <a:pt x="208080" y="23204"/>
                    <a:pt x="188241" y="40148"/>
                  </a:cubicBezTo>
                  <a:cubicBezTo>
                    <a:pt x="179712" y="47433"/>
                    <a:pt x="172345" y="53724"/>
                    <a:pt x="164765" y="56659"/>
                  </a:cubicBezTo>
                  <a:cubicBezTo>
                    <a:pt x="142811" y="65157"/>
                    <a:pt x="125755" y="59220"/>
                    <a:pt x="114083" y="39003"/>
                  </a:cubicBezTo>
                  <a:cubicBezTo>
                    <a:pt x="100385" y="15276"/>
                    <a:pt x="78897" y="2739"/>
                    <a:pt x="55161" y="4623"/>
                  </a:cubicBezTo>
                  <a:cubicBezTo>
                    <a:pt x="32310" y="6429"/>
                    <a:pt x="12213" y="21517"/>
                    <a:pt x="3963" y="43058"/>
                  </a:cubicBezTo>
                  <a:cubicBezTo>
                    <a:pt x="-5061" y="66620"/>
                    <a:pt x="1494" y="93389"/>
                    <a:pt x="21912" y="117320"/>
                  </a:cubicBezTo>
                  <a:cubicBezTo>
                    <a:pt x="18238" y="123918"/>
                    <a:pt x="16459" y="131517"/>
                    <a:pt x="16807" y="139504"/>
                  </a:cubicBezTo>
                  <a:cubicBezTo>
                    <a:pt x="17310" y="151025"/>
                    <a:pt x="22222" y="162006"/>
                    <a:pt x="30639" y="170423"/>
                  </a:cubicBezTo>
                  <a:cubicBezTo>
                    <a:pt x="39055" y="178840"/>
                    <a:pt x="50036" y="183752"/>
                    <a:pt x="61558" y="184253"/>
                  </a:cubicBezTo>
                  <a:cubicBezTo>
                    <a:pt x="62214" y="184281"/>
                    <a:pt x="62867" y="184296"/>
                    <a:pt x="63517" y="184296"/>
                  </a:cubicBezTo>
                  <a:cubicBezTo>
                    <a:pt x="74659" y="184296"/>
                    <a:pt x="84936" y="180123"/>
                    <a:pt x="92630" y="172427"/>
                  </a:cubicBezTo>
                  <a:cubicBezTo>
                    <a:pt x="100775" y="164283"/>
                    <a:pt x="104974" y="153247"/>
                    <a:pt x="104456" y="141353"/>
                  </a:cubicBezTo>
                  <a:cubicBezTo>
                    <a:pt x="103954" y="129832"/>
                    <a:pt x="99041" y="118852"/>
                    <a:pt x="90624" y="110433"/>
                  </a:cubicBezTo>
                  <a:cubicBezTo>
                    <a:pt x="76024" y="95835"/>
                    <a:pt x="54468" y="92701"/>
                    <a:pt x="38093" y="101421"/>
                  </a:cubicBezTo>
                  <a:cubicBezTo>
                    <a:pt x="23817" y="84211"/>
                    <a:pt x="19194" y="66551"/>
                    <a:pt x="25093" y="51150"/>
                  </a:cubicBezTo>
                  <a:cubicBezTo>
                    <a:pt x="30160" y="37917"/>
                    <a:pt x="42961" y="28284"/>
                    <a:pt x="56945" y="27178"/>
                  </a:cubicBezTo>
                  <a:cubicBezTo>
                    <a:pt x="71865" y="25998"/>
                    <a:pt x="85194" y="34216"/>
                    <a:pt x="94489" y="50316"/>
                  </a:cubicBezTo>
                  <a:cubicBezTo>
                    <a:pt x="110434" y="77934"/>
                    <a:pt x="137049" y="88711"/>
                    <a:pt x="166579" y="79934"/>
                  </a:cubicBezTo>
                  <a:cubicBezTo>
                    <a:pt x="163439" y="122054"/>
                    <a:pt x="183077" y="170033"/>
                    <a:pt x="217034" y="201331"/>
                  </a:cubicBezTo>
                  <a:cubicBezTo>
                    <a:pt x="213858" y="206309"/>
                    <a:pt x="210330" y="213059"/>
                    <a:pt x="207951" y="221195"/>
                  </a:cubicBezTo>
                  <a:cubicBezTo>
                    <a:pt x="203124" y="237695"/>
                    <a:pt x="202316" y="262805"/>
                    <a:pt x="225875" y="288720"/>
                  </a:cubicBezTo>
                  <a:cubicBezTo>
                    <a:pt x="243236" y="307815"/>
                    <a:pt x="244648" y="331693"/>
                    <a:pt x="244648" y="358662"/>
                  </a:cubicBezTo>
                  <a:lnTo>
                    <a:pt x="244648" y="448001"/>
                  </a:lnTo>
                  <a:cubicBezTo>
                    <a:pt x="244648" y="454250"/>
                    <a:pt x="249714" y="459314"/>
                    <a:pt x="255961" y="459314"/>
                  </a:cubicBezTo>
                  <a:lnTo>
                    <a:pt x="323294" y="459314"/>
                  </a:lnTo>
                  <a:cubicBezTo>
                    <a:pt x="329542" y="459314"/>
                    <a:pt x="334608" y="454250"/>
                    <a:pt x="334608" y="448001"/>
                  </a:cubicBezTo>
                  <a:lnTo>
                    <a:pt x="334608" y="358662"/>
                  </a:lnTo>
                  <a:cubicBezTo>
                    <a:pt x="334608" y="331693"/>
                    <a:pt x="336019" y="307815"/>
                    <a:pt x="353381" y="288720"/>
                  </a:cubicBezTo>
                  <a:cubicBezTo>
                    <a:pt x="376939" y="262806"/>
                    <a:pt x="376130" y="237696"/>
                    <a:pt x="371304" y="221196"/>
                  </a:cubicBezTo>
                  <a:cubicBezTo>
                    <a:pt x="368924" y="213060"/>
                    <a:pt x="365396" y="206311"/>
                    <a:pt x="362221" y="201332"/>
                  </a:cubicBezTo>
                  <a:cubicBezTo>
                    <a:pt x="396178" y="170035"/>
                    <a:pt x="415816" y="122055"/>
                    <a:pt x="412676" y="79935"/>
                  </a:cubicBezTo>
                  <a:cubicBezTo>
                    <a:pt x="442207" y="88710"/>
                    <a:pt x="468821" y="77935"/>
                    <a:pt x="484766" y="50318"/>
                  </a:cubicBezTo>
                  <a:cubicBezTo>
                    <a:pt x="494066" y="34212"/>
                    <a:pt x="507384" y="25992"/>
                    <a:pt x="522321" y="27180"/>
                  </a:cubicBezTo>
                  <a:cubicBezTo>
                    <a:pt x="536311" y="28291"/>
                    <a:pt x="549111" y="37934"/>
                    <a:pt x="554170" y="51175"/>
                  </a:cubicBezTo>
                  <a:cubicBezTo>
                    <a:pt x="560053" y="66567"/>
                    <a:pt x="555433" y="84211"/>
                    <a:pt x="541174" y="101407"/>
                  </a:cubicBezTo>
                  <a:cubicBezTo>
                    <a:pt x="534702" y="97937"/>
                    <a:pt x="527301" y="96261"/>
                    <a:pt x="519546" y="96605"/>
                  </a:cubicBezTo>
                  <a:cubicBezTo>
                    <a:pt x="508024" y="97108"/>
                    <a:pt x="497044" y="102020"/>
                    <a:pt x="488627" y="110437"/>
                  </a:cubicBezTo>
                  <a:cubicBezTo>
                    <a:pt x="480211" y="118853"/>
                    <a:pt x="475299" y="129834"/>
                    <a:pt x="474796" y="141356"/>
                  </a:cubicBezTo>
                  <a:cubicBezTo>
                    <a:pt x="474278" y="153249"/>
                    <a:pt x="478477" y="164285"/>
                    <a:pt x="486621" y="172428"/>
                  </a:cubicBezTo>
                  <a:cubicBezTo>
                    <a:pt x="494541" y="180348"/>
                    <a:pt x="505040" y="184268"/>
                    <a:pt x="515774" y="184268"/>
                  </a:cubicBezTo>
                  <a:cubicBezTo>
                    <a:pt x="527459" y="184268"/>
                    <a:pt x="539418" y="179619"/>
                    <a:pt x="548614" y="170424"/>
                  </a:cubicBezTo>
                  <a:cubicBezTo>
                    <a:pt x="563379" y="155660"/>
                    <a:pt x="566418" y="133777"/>
                    <a:pt x="557325" y="117337"/>
                  </a:cubicBezTo>
                  <a:cubicBezTo>
                    <a:pt x="577742" y="93413"/>
                    <a:pt x="584307" y="66657"/>
                    <a:pt x="575302" y="43096"/>
                  </a:cubicBezTo>
                  <a:close/>
                  <a:moveTo>
                    <a:pt x="57791" y="119182"/>
                  </a:moveTo>
                  <a:cubicBezTo>
                    <a:pt x="63661" y="119182"/>
                    <a:pt x="69830" y="121637"/>
                    <a:pt x="74627" y="126434"/>
                  </a:cubicBezTo>
                  <a:cubicBezTo>
                    <a:pt x="79032" y="130838"/>
                    <a:pt x="81597" y="136487"/>
                    <a:pt x="81852" y="142340"/>
                  </a:cubicBezTo>
                  <a:cubicBezTo>
                    <a:pt x="82092" y="147820"/>
                    <a:pt x="80238" y="152824"/>
                    <a:pt x="76632" y="156428"/>
                  </a:cubicBezTo>
                  <a:cubicBezTo>
                    <a:pt x="73027" y="160035"/>
                    <a:pt x="68015" y="161888"/>
                    <a:pt x="62543" y="161649"/>
                  </a:cubicBezTo>
                  <a:cubicBezTo>
                    <a:pt x="56691" y="161394"/>
                    <a:pt x="51043" y="158828"/>
                    <a:pt x="46639" y="154425"/>
                  </a:cubicBezTo>
                  <a:cubicBezTo>
                    <a:pt x="42234" y="150020"/>
                    <a:pt x="39669" y="144372"/>
                    <a:pt x="39413" y="138520"/>
                  </a:cubicBezTo>
                  <a:cubicBezTo>
                    <a:pt x="39173" y="133039"/>
                    <a:pt x="41028" y="128036"/>
                    <a:pt x="44633" y="124431"/>
                  </a:cubicBezTo>
                  <a:cubicBezTo>
                    <a:pt x="48154" y="120909"/>
                    <a:pt x="52868" y="119182"/>
                    <a:pt x="57791" y="119182"/>
                  </a:cubicBezTo>
                  <a:close/>
                  <a:moveTo>
                    <a:pt x="339803" y="190732"/>
                  </a:moveTo>
                  <a:cubicBezTo>
                    <a:pt x="337299" y="192702"/>
                    <a:pt x="335741" y="195636"/>
                    <a:pt x="335514" y="198814"/>
                  </a:cubicBezTo>
                  <a:cubicBezTo>
                    <a:pt x="335286" y="201992"/>
                    <a:pt x="336409" y="205118"/>
                    <a:pt x="338606" y="207426"/>
                  </a:cubicBezTo>
                  <a:cubicBezTo>
                    <a:pt x="339820" y="208700"/>
                    <a:pt x="367970" y="239031"/>
                    <a:pt x="336636" y="273499"/>
                  </a:cubicBezTo>
                  <a:cubicBezTo>
                    <a:pt x="311979" y="300621"/>
                    <a:pt x="311979" y="335550"/>
                    <a:pt x="311979" y="358661"/>
                  </a:cubicBezTo>
                  <a:lnTo>
                    <a:pt x="311979" y="436687"/>
                  </a:lnTo>
                  <a:lnTo>
                    <a:pt x="267272" y="436687"/>
                  </a:lnTo>
                  <a:lnTo>
                    <a:pt x="267272" y="358661"/>
                  </a:lnTo>
                  <a:cubicBezTo>
                    <a:pt x="267272" y="335548"/>
                    <a:pt x="267272" y="300620"/>
                    <a:pt x="242615" y="273499"/>
                  </a:cubicBezTo>
                  <a:cubicBezTo>
                    <a:pt x="229572" y="259152"/>
                    <a:pt x="225145" y="243939"/>
                    <a:pt x="229456" y="228283"/>
                  </a:cubicBezTo>
                  <a:cubicBezTo>
                    <a:pt x="232875" y="215864"/>
                    <a:pt x="240608" y="207465"/>
                    <a:pt x="240645" y="207426"/>
                  </a:cubicBezTo>
                  <a:cubicBezTo>
                    <a:pt x="242842" y="205118"/>
                    <a:pt x="243965" y="201992"/>
                    <a:pt x="243737" y="198814"/>
                  </a:cubicBezTo>
                  <a:cubicBezTo>
                    <a:pt x="243509" y="195636"/>
                    <a:pt x="241952" y="192703"/>
                    <a:pt x="239448" y="190732"/>
                  </a:cubicBezTo>
                  <a:cubicBezTo>
                    <a:pt x="202069" y="161318"/>
                    <a:pt x="181125" y="106992"/>
                    <a:pt x="191556" y="66751"/>
                  </a:cubicBezTo>
                  <a:cubicBezTo>
                    <a:pt x="195371" y="63814"/>
                    <a:pt x="199111" y="60620"/>
                    <a:pt x="202936" y="57354"/>
                  </a:cubicBezTo>
                  <a:cubicBezTo>
                    <a:pt x="221994" y="41077"/>
                    <a:pt x="243595" y="22627"/>
                    <a:pt x="289625" y="22627"/>
                  </a:cubicBezTo>
                  <a:cubicBezTo>
                    <a:pt x="335655" y="22627"/>
                    <a:pt x="357255" y="41077"/>
                    <a:pt x="376315" y="57354"/>
                  </a:cubicBezTo>
                  <a:cubicBezTo>
                    <a:pt x="380139" y="60620"/>
                    <a:pt x="383880" y="63815"/>
                    <a:pt x="387695" y="66752"/>
                  </a:cubicBezTo>
                  <a:cubicBezTo>
                    <a:pt x="398125" y="106992"/>
                    <a:pt x="377181" y="161319"/>
                    <a:pt x="339803" y="190732"/>
                  </a:cubicBezTo>
                  <a:close/>
                  <a:moveTo>
                    <a:pt x="532612" y="154424"/>
                  </a:moveTo>
                  <a:cubicBezTo>
                    <a:pt x="523791" y="163246"/>
                    <a:pt x="510335" y="164145"/>
                    <a:pt x="502618" y="156427"/>
                  </a:cubicBezTo>
                  <a:cubicBezTo>
                    <a:pt x="499012" y="152822"/>
                    <a:pt x="497159" y="147819"/>
                    <a:pt x="497398" y="142339"/>
                  </a:cubicBezTo>
                  <a:cubicBezTo>
                    <a:pt x="497654" y="136487"/>
                    <a:pt x="500219" y="130838"/>
                    <a:pt x="504624" y="126434"/>
                  </a:cubicBezTo>
                  <a:cubicBezTo>
                    <a:pt x="509421" y="121636"/>
                    <a:pt x="515589" y="119182"/>
                    <a:pt x="521459" y="119182"/>
                  </a:cubicBezTo>
                  <a:cubicBezTo>
                    <a:pt x="526384" y="119182"/>
                    <a:pt x="531098" y="120909"/>
                    <a:pt x="534618" y="124429"/>
                  </a:cubicBezTo>
                  <a:cubicBezTo>
                    <a:pt x="542334" y="132146"/>
                    <a:pt x="541435" y="145602"/>
                    <a:pt x="532612" y="154424"/>
                  </a:cubicBezTo>
                  <a:close/>
                </a:path>
              </a:pathLst>
            </a:custGeom>
            <a:solidFill>
              <a:schemeClr val="bg1"/>
            </a:solidFill>
            <a:ln w="1116" cap="flat">
              <a:noFill/>
              <a:prstDash val="solid"/>
              <a:miter/>
            </a:ln>
          </p:spPr>
          <p:txBody>
            <a:bodyPr rtlCol="0" anchor="ctr"/>
            <a:lstStyle/>
            <a:p>
              <a:endParaRPr lang="en-US" noProof="0" dirty="0">
                <a:latin typeface="Arial" panose="020B0604020202020204" pitchFamily="34" charset="0"/>
              </a:endParaRPr>
            </a:p>
          </p:txBody>
        </p:sp>
        <p:sp>
          <p:nvSpPr>
            <p:cNvPr id="53" name="Freeform: Shape 52">
              <a:extLst>
                <a:ext uri="{FF2B5EF4-FFF2-40B4-BE49-F238E27FC236}">
                  <a16:creationId xmlns:a16="http://schemas.microsoft.com/office/drawing/2014/main" id="{B9E30B60-8DC2-5007-5159-C25AD0654B82}"/>
                </a:ext>
              </a:extLst>
            </p:cNvPr>
            <p:cNvSpPr/>
            <p:nvPr/>
          </p:nvSpPr>
          <p:spPr>
            <a:xfrm>
              <a:off x="3225486" y="1967272"/>
              <a:ext cx="118648" cy="177104"/>
            </a:xfrm>
            <a:custGeom>
              <a:avLst/>
              <a:gdLst>
                <a:gd name="connsiteX0" fmla="*/ 141227 w 145238"/>
                <a:gd name="connsiteY0" fmla="*/ 29200 h 216796"/>
                <a:gd name="connsiteX1" fmla="*/ 72619 w 145238"/>
                <a:gd name="connsiteY1" fmla="*/ 0 h 216796"/>
                <a:gd name="connsiteX2" fmla="*/ 4012 w 145238"/>
                <a:gd name="connsiteY2" fmla="*/ 29200 h 216796"/>
                <a:gd name="connsiteX3" fmla="*/ 25 w 145238"/>
                <a:gd name="connsiteY3" fmla="*/ 37520 h 216796"/>
                <a:gd name="connsiteX4" fmla="*/ 39932 w 145238"/>
                <a:gd name="connsiteY4" fmla="*/ 118378 h 216796"/>
                <a:gd name="connsiteX5" fmla="*/ 61306 w 145238"/>
                <a:gd name="connsiteY5" fmla="*/ 135196 h 216796"/>
                <a:gd name="connsiteX6" fmla="*/ 61306 w 145238"/>
                <a:gd name="connsiteY6" fmla="*/ 205483 h 216796"/>
                <a:gd name="connsiteX7" fmla="*/ 72619 w 145238"/>
                <a:gd name="connsiteY7" fmla="*/ 216796 h 216796"/>
                <a:gd name="connsiteX8" fmla="*/ 83933 w 145238"/>
                <a:gd name="connsiteY8" fmla="*/ 205483 h 216796"/>
                <a:gd name="connsiteX9" fmla="*/ 83933 w 145238"/>
                <a:gd name="connsiteY9" fmla="*/ 135196 h 216796"/>
                <a:gd name="connsiteX10" fmla="*/ 105307 w 145238"/>
                <a:gd name="connsiteY10" fmla="*/ 118376 h 216796"/>
                <a:gd name="connsiteX11" fmla="*/ 145214 w 145238"/>
                <a:gd name="connsiteY11" fmla="*/ 37520 h 216796"/>
                <a:gd name="connsiteX12" fmla="*/ 141227 w 145238"/>
                <a:gd name="connsiteY12" fmla="*/ 29200 h 216796"/>
                <a:gd name="connsiteX13" fmla="*/ 91316 w 145238"/>
                <a:gd name="connsiteY13" fmla="*/ 100596 h 216796"/>
                <a:gd name="connsiteX14" fmla="*/ 72621 w 145238"/>
                <a:gd name="connsiteY14" fmla="*/ 115306 h 216796"/>
                <a:gd name="connsiteX15" fmla="*/ 53926 w 145238"/>
                <a:gd name="connsiteY15" fmla="*/ 100596 h 216796"/>
                <a:gd name="connsiteX16" fmla="*/ 22754 w 145238"/>
                <a:gd name="connsiteY16" fmla="*/ 43085 h 216796"/>
                <a:gd name="connsiteX17" fmla="*/ 122487 w 145238"/>
                <a:gd name="connsiteY17" fmla="*/ 43085 h 216796"/>
                <a:gd name="connsiteX18" fmla="*/ 91316 w 145238"/>
                <a:gd name="connsiteY18" fmla="*/ 100596 h 21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238" h="216796">
                  <a:moveTo>
                    <a:pt x="141227" y="29200"/>
                  </a:moveTo>
                  <a:cubicBezTo>
                    <a:pt x="118080" y="9552"/>
                    <a:pt x="95639" y="0"/>
                    <a:pt x="72619" y="0"/>
                  </a:cubicBezTo>
                  <a:cubicBezTo>
                    <a:pt x="49599" y="0"/>
                    <a:pt x="27159" y="9552"/>
                    <a:pt x="4012" y="29200"/>
                  </a:cubicBezTo>
                  <a:cubicBezTo>
                    <a:pt x="1561" y="31281"/>
                    <a:pt x="111" y="34306"/>
                    <a:pt x="25" y="37520"/>
                  </a:cubicBezTo>
                  <a:cubicBezTo>
                    <a:pt x="-823" y="68974"/>
                    <a:pt x="19953" y="102656"/>
                    <a:pt x="39932" y="118378"/>
                  </a:cubicBezTo>
                  <a:lnTo>
                    <a:pt x="61306" y="135196"/>
                  </a:lnTo>
                  <a:lnTo>
                    <a:pt x="61306" y="205483"/>
                  </a:lnTo>
                  <a:cubicBezTo>
                    <a:pt x="61306" y="211732"/>
                    <a:pt x="66372" y="216796"/>
                    <a:pt x="72619" y="216796"/>
                  </a:cubicBezTo>
                  <a:cubicBezTo>
                    <a:pt x="78867" y="216796"/>
                    <a:pt x="83933" y="211732"/>
                    <a:pt x="83933" y="205483"/>
                  </a:cubicBezTo>
                  <a:lnTo>
                    <a:pt x="83933" y="135196"/>
                  </a:lnTo>
                  <a:lnTo>
                    <a:pt x="105307" y="118376"/>
                  </a:lnTo>
                  <a:cubicBezTo>
                    <a:pt x="125286" y="102656"/>
                    <a:pt x="146062" y="68974"/>
                    <a:pt x="145214" y="37520"/>
                  </a:cubicBezTo>
                  <a:cubicBezTo>
                    <a:pt x="145128" y="34306"/>
                    <a:pt x="143677" y="31281"/>
                    <a:pt x="141227" y="29200"/>
                  </a:cubicBezTo>
                  <a:close/>
                  <a:moveTo>
                    <a:pt x="91316" y="100596"/>
                  </a:moveTo>
                  <a:lnTo>
                    <a:pt x="72621" y="115306"/>
                  </a:lnTo>
                  <a:lnTo>
                    <a:pt x="53926" y="100596"/>
                  </a:lnTo>
                  <a:cubicBezTo>
                    <a:pt x="39177" y="88989"/>
                    <a:pt x="24279" y="65036"/>
                    <a:pt x="22754" y="43085"/>
                  </a:cubicBezTo>
                  <a:cubicBezTo>
                    <a:pt x="57069" y="15888"/>
                    <a:pt x="88172" y="15888"/>
                    <a:pt x="122487" y="43085"/>
                  </a:cubicBezTo>
                  <a:cubicBezTo>
                    <a:pt x="120962" y="65037"/>
                    <a:pt x="106065" y="88989"/>
                    <a:pt x="91316" y="100596"/>
                  </a:cubicBezTo>
                  <a:close/>
                </a:path>
              </a:pathLst>
            </a:custGeom>
            <a:solidFill>
              <a:schemeClr val="bg1"/>
            </a:solidFill>
            <a:ln w="1116" cap="flat">
              <a:noFill/>
              <a:prstDash val="solid"/>
              <a:miter/>
            </a:ln>
          </p:spPr>
          <p:txBody>
            <a:bodyPr rtlCol="0" anchor="ctr"/>
            <a:lstStyle/>
            <a:p>
              <a:endParaRPr lang="en-US" noProof="0" dirty="0">
                <a:latin typeface="Arial" panose="020B0604020202020204" pitchFamily="34" charset="0"/>
              </a:endParaRPr>
            </a:p>
          </p:txBody>
        </p:sp>
      </p:grpSp>
      <p:sp>
        <p:nvSpPr>
          <p:cNvPr id="10" name="Oval 9">
            <a:extLst>
              <a:ext uri="{FF2B5EF4-FFF2-40B4-BE49-F238E27FC236}">
                <a16:creationId xmlns:a16="http://schemas.microsoft.com/office/drawing/2014/main" id="{0BBC05CF-A3ED-4655-6F2C-56706DBE632B}"/>
              </a:ext>
            </a:extLst>
          </p:cNvPr>
          <p:cNvSpPr/>
          <p:nvPr/>
        </p:nvSpPr>
        <p:spPr>
          <a:xfrm>
            <a:off x="7021478" y="5409098"/>
            <a:ext cx="668372" cy="668372"/>
          </a:xfrm>
          <a:prstGeom prst="ellipse">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2" name="Graphic 11">
            <a:extLst>
              <a:ext uri="{FF2B5EF4-FFF2-40B4-BE49-F238E27FC236}">
                <a16:creationId xmlns:a16="http://schemas.microsoft.com/office/drawing/2014/main" id="{553C1908-DE5F-2357-171B-7581F55F1A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15432" y="5534992"/>
            <a:ext cx="479168" cy="479168"/>
          </a:xfrm>
          <a:prstGeom prst="rect">
            <a:avLst/>
          </a:prstGeom>
        </p:spPr>
      </p:pic>
      <p:cxnSp>
        <p:nvCxnSpPr>
          <p:cNvPr id="15" name="Straight Arrow Connector 14">
            <a:extLst>
              <a:ext uri="{FF2B5EF4-FFF2-40B4-BE49-F238E27FC236}">
                <a16:creationId xmlns:a16="http://schemas.microsoft.com/office/drawing/2014/main" id="{74347832-CCD0-6AFD-B7F8-3845AE3D5AF0}"/>
              </a:ext>
            </a:extLst>
          </p:cNvPr>
          <p:cNvCxnSpPr>
            <a:cxnSpLocks/>
          </p:cNvCxnSpPr>
          <p:nvPr/>
        </p:nvCxnSpPr>
        <p:spPr>
          <a:xfrm>
            <a:off x="7105650" y="3200400"/>
            <a:ext cx="0" cy="2921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8683D0-CD58-EBA3-351D-F2AB671C0556}"/>
              </a:ext>
            </a:extLst>
          </p:cNvPr>
          <p:cNvCxnSpPr>
            <a:cxnSpLocks/>
          </p:cNvCxnSpPr>
          <p:nvPr/>
        </p:nvCxnSpPr>
        <p:spPr>
          <a:xfrm>
            <a:off x="7105650" y="3911600"/>
            <a:ext cx="0" cy="8572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7146DCC-CFCA-BD7F-E64B-5CE8CE2947B3}"/>
              </a:ext>
            </a:extLst>
          </p:cNvPr>
          <p:cNvCxnSpPr>
            <a:cxnSpLocks/>
            <a:stCxn id="22" idx="3"/>
            <a:endCxn id="23" idx="1"/>
          </p:cNvCxnSpPr>
          <p:nvPr/>
        </p:nvCxnSpPr>
        <p:spPr>
          <a:xfrm>
            <a:off x="7868350" y="3717221"/>
            <a:ext cx="748601"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96B946-EBCC-37E2-0930-231A2B9B7F59}"/>
              </a:ext>
            </a:extLst>
          </p:cNvPr>
          <p:cNvCxnSpPr>
            <a:cxnSpLocks/>
          </p:cNvCxnSpPr>
          <p:nvPr/>
        </p:nvCxnSpPr>
        <p:spPr>
          <a:xfrm>
            <a:off x="9290709" y="3911600"/>
            <a:ext cx="0" cy="2349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A64910D-DCD4-946C-20F0-9CDCB2728185}"/>
              </a:ext>
            </a:extLst>
          </p:cNvPr>
          <p:cNvCxnSpPr>
            <a:cxnSpLocks/>
          </p:cNvCxnSpPr>
          <p:nvPr/>
        </p:nvCxnSpPr>
        <p:spPr>
          <a:xfrm>
            <a:off x="9290709" y="4494461"/>
            <a:ext cx="0" cy="2730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9893CB-675D-7C5A-F4AF-C098235A6681}"/>
              </a:ext>
            </a:extLst>
          </p:cNvPr>
          <p:cNvCxnSpPr>
            <a:cxnSpLocks/>
          </p:cNvCxnSpPr>
          <p:nvPr/>
        </p:nvCxnSpPr>
        <p:spPr>
          <a:xfrm>
            <a:off x="9867217" y="3779520"/>
            <a:ext cx="881352" cy="98933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C72D593-6D34-0216-16FA-C943A29A6502}"/>
              </a:ext>
            </a:extLst>
          </p:cNvPr>
          <p:cNvCxnSpPr>
            <a:cxnSpLocks/>
            <a:stCxn id="26" idx="1"/>
            <a:endCxn id="27" idx="3"/>
          </p:cNvCxnSpPr>
          <p:nvPr/>
        </p:nvCxnSpPr>
        <p:spPr>
          <a:xfrm flipH="1">
            <a:off x="8248649" y="4992693"/>
            <a:ext cx="34922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ED4EC3C-6246-3054-0729-66025B631AC3}"/>
              </a:ext>
            </a:extLst>
          </p:cNvPr>
          <p:cNvCxnSpPr/>
          <p:nvPr/>
        </p:nvCxnSpPr>
        <p:spPr>
          <a:xfrm>
            <a:off x="7277800" y="4494461"/>
            <a:ext cx="0" cy="2730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EB24877-E5C8-6996-717A-5DF26CBA6122}"/>
              </a:ext>
            </a:extLst>
          </p:cNvPr>
          <p:cNvGrpSpPr/>
          <p:nvPr/>
        </p:nvGrpSpPr>
        <p:grpSpPr>
          <a:xfrm>
            <a:off x="7636061" y="1671633"/>
            <a:ext cx="2504462" cy="1115062"/>
            <a:chOff x="7381102" y="1671633"/>
            <a:chExt cx="2504462" cy="1115062"/>
          </a:xfrm>
        </p:grpSpPr>
        <p:sp>
          <p:nvSpPr>
            <p:cNvPr id="54" name="Oval 53">
              <a:extLst>
                <a:ext uri="{FF2B5EF4-FFF2-40B4-BE49-F238E27FC236}">
                  <a16:creationId xmlns:a16="http://schemas.microsoft.com/office/drawing/2014/main" id="{90ABD180-8CD1-36B4-958E-0E508EA97CA4}"/>
                </a:ext>
              </a:extLst>
            </p:cNvPr>
            <p:cNvSpPr/>
            <p:nvPr/>
          </p:nvSpPr>
          <p:spPr>
            <a:xfrm>
              <a:off x="7462923" y="1904425"/>
              <a:ext cx="882270" cy="88227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5" name="TextBox 54">
              <a:extLst>
                <a:ext uri="{FF2B5EF4-FFF2-40B4-BE49-F238E27FC236}">
                  <a16:creationId xmlns:a16="http://schemas.microsoft.com/office/drawing/2014/main" id="{89434590-8D82-3B1C-BE63-6418221DDB36}"/>
                </a:ext>
              </a:extLst>
            </p:cNvPr>
            <p:cNvSpPr txBox="1"/>
            <p:nvPr/>
          </p:nvSpPr>
          <p:spPr>
            <a:xfrm>
              <a:off x="7381102" y="2442025"/>
              <a:ext cx="1044618" cy="261610"/>
            </a:xfrm>
            <a:prstGeom prst="rect">
              <a:avLst/>
            </a:prstGeom>
            <a:noFill/>
          </p:spPr>
          <p:txBody>
            <a:bodyPr wrap="square">
              <a:spAutoFit/>
            </a:bodyPr>
            <a:lstStyle/>
            <a:p>
              <a:pPr algn="ctr"/>
              <a:r>
                <a:rPr lang="en-US" sz="1100" b="1" noProof="0" dirty="0">
                  <a:solidFill>
                    <a:schemeClr val="bg1"/>
                  </a:solidFill>
                  <a:latin typeface="Arial" panose="020B0604020202020204" pitchFamily="34" charset="0"/>
                </a:rPr>
                <a:t>OBESITY</a:t>
              </a:r>
            </a:p>
          </p:txBody>
        </p:sp>
        <p:sp>
          <p:nvSpPr>
            <p:cNvPr id="58" name="Oval 57">
              <a:extLst>
                <a:ext uri="{FF2B5EF4-FFF2-40B4-BE49-F238E27FC236}">
                  <a16:creationId xmlns:a16="http://schemas.microsoft.com/office/drawing/2014/main" id="{B092A0FB-890D-EA60-7011-468620DC11EB}"/>
                </a:ext>
              </a:extLst>
            </p:cNvPr>
            <p:cNvSpPr/>
            <p:nvPr/>
          </p:nvSpPr>
          <p:spPr>
            <a:xfrm>
              <a:off x="8922767" y="1904425"/>
              <a:ext cx="882270" cy="882270"/>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9" name="TextBox 58">
              <a:extLst>
                <a:ext uri="{FF2B5EF4-FFF2-40B4-BE49-F238E27FC236}">
                  <a16:creationId xmlns:a16="http://schemas.microsoft.com/office/drawing/2014/main" id="{5CC13445-F11A-27F8-1E4C-E66DA1F806B1}"/>
                </a:ext>
              </a:extLst>
            </p:cNvPr>
            <p:cNvSpPr txBox="1"/>
            <p:nvPr/>
          </p:nvSpPr>
          <p:spPr>
            <a:xfrm>
              <a:off x="8840946" y="2442025"/>
              <a:ext cx="1044618" cy="261610"/>
            </a:xfrm>
            <a:prstGeom prst="rect">
              <a:avLst/>
            </a:prstGeom>
            <a:noFill/>
          </p:spPr>
          <p:txBody>
            <a:bodyPr wrap="square">
              <a:spAutoFit/>
            </a:bodyPr>
            <a:lstStyle/>
            <a:p>
              <a:pPr algn="ctr"/>
              <a:r>
                <a:rPr lang="en-US" sz="1100" b="1" noProof="0" dirty="0">
                  <a:solidFill>
                    <a:schemeClr val="bg1"/>
                  </a:solidFill>
                  <a:latin typeface="Arial" panose="020B0604020202020204" pitchFamily="34" charset="0"/>
                </a:rPr>
                <a:t>PCOS</a:t>
              </a:r>
            </a:p>
          </p:txBody>
        </p:sp>
        <p:grpSp>
          <p:nvGrpSpPr>
            <p:cNvPr id="65" name="Group 64">
              <a:extLst>
                <a:ext uri="{FF2B5EF4-FFF2-40B4-BE49-F238E27FC236}">
                  <a16:creationId xmlns:a16="http://schemas.microsoft.com/office/drawing/2014/main" id="{292F9D73-073C-98A4-1FFD-092521290360}"/>
                </a:ext>
              </a:extLst>
            </p:cNvPr>
            <p:cNvGrpSpPr/>
            <p:nvPr/>
          </p:nvGrpSpPr>
          <p:grpSpPr>
            <a:xfrm>
              <a:off x="9127302" y="2069968"/>
              <a:ext cx="473200" cy="375222"/>
              <a:chOff x="9126661" y="1939343"/>
              <a:chExt cx="473200" cy="375222"/>
            </a:xfrm>
          </p:grpSpPr>
          <p:sp>
            <p:nvSpPr>
              <p:cNvPr id="60" name="Freeform: Shape 59">
                <a:extLst>
                  <a:ext uri="{FF2B5EF4-FFF2-40B4-BE49-F238E27FC236}">
                    <a16:creationId xmlns:a16="http://schemas.microsoft.com/office/drawing/2014/main" id="{62B7C570-5CA2-0500-0A12-F70E82A0E35C}"/>
                  </a:ext>
                </a:extLst>
              </p:cNvPr>
              <p:cNvSpPr/>
              <p:nvPr/>
            </p:nvSpPr>
            <p:spPr>
              <a:xfrm>
                <a:off x="9126661" y="1939343"/>
                <a:ext cx="473200" cy="375222"/>
              </a:xfrm>
              <a:custGeom>
                <a:avLst/>
                <a:gdLst>
                  <a:gd name="connsiteX0" fmla="*/ 575302 w 579250"/>
                  <a:gd name="connsiteY0" fmla="*/ 43096 h 459314"/>
                  <a:gd name="connsiteX1" fmla="*/ 524110 w 579250"/>
                  <a:gd name="connsiteY1" fmla="*/ 4624 h 459314"/>
                  <a:gd name="connsiteX2" fmla="*/ 465167 w 579250"/>
                  <a:gd name="connsiteY2" fmla="*/ 39003 h 459314"/>
                  <a:gd name="connsiteX3" fmla="*/ 414484 w 579250"/>
                  <a:gd name="connsiteY3" fmla="*/ 56659 h 459314"/>
                  <a:gd name="connsiteX4" fmla="*/ 391009 w 579250"/>
                  <a:gd name="connsiteY4" fmla="*/ 40148 h 459314"/>
                  <a:gd name="connsiteX5" fmla="*/ 289625 w 579250"/>
                  <a:gd name="connsiteY5" fmla="*/ 0 h 459314"/>
                  <a:gd name="connsiteX6" fmla="*/ 188241 w 579250"/>
                  <a:gd name="connsiteY6" fmla="*/ 40148 h 459314"/>
                  <a:gd name="connsiteX7" fmla="*/ 164765 w 579250"/>
                  <a:gd name="connsiteY7" fmla="*/ 56659 h 459314"/>
                  <a:gd name="connsiteX8" fmla="*/ 114083 w 579250"/>
                  <a:gd name="connsiteY8" fmla="*/ 39003 h 459314"/>
                  <a:gd name="connsiteX9" fmla="*/ 55161 w 579250"/>
                  <a:gd name="connsiteY9" fmla="*/ 4623 h 459314"/>
                  <a:gd name="connsiteX10" fmla="*/ 3963 w 579250"/>
                  <a:gd name="connsiteY10" fmla="*/ 43058 h 459314"/>
                  <a:gd name="connsiteX11" fmla="*/ 21912 w 579250"/>
                  <a:gd name="connsiteY11" fmla="*/ 117320 h 459314"/>
                  <a:gd name="connsiteX12" fmla="*/ 16807 w 579250"/>
                  <a:gd name="connsiteY12" fmla="*/ 139504 h 459314"/>
                  <a:gd name="connsiteX13" fmla="*/ 30639 w 579250"/>
                  <a:gd name="connsiteY13" fmla="*/ 170423 h 459314"/>
                  <a:gd name="connsiteX14" fmla="*/ 61558 w 579250"/>
                  <a:gd name="connsiteY14" fmla="*/ 184253 h 459314"/>
                  <a:gd name="connsiteX15" fmla="*/ 63517 w 579250"/>
                  <a:gd name="connsiteY15" fmla="*/ 184296 h 459314"/>
                  <a:gd name="connsiteX16" fmla="*/ 92630 w 579250"/>
                  <a:gd name="connsiteY16" fmla="*/ 172427 h 459314"/>
                  <a:gd name="connsiteX17" fmla="*/ 104456 w 579250"/>
                  <a:gd name="connsiteY17" fmla="*/ 141353 h 459314"/>
                  <a:gd name="connsiteX18" fmla="*/ 90624 w 579250"/>
                  <a:gd name="connsiteY18" fmla="*/ 110433 h 459314"/>
                  <a:gd name="connsiteX19" fmla="*/ 38093 w 579250"/>
                  <a:gd name="connsiteY19" fmla="*/ 101421 h 459314"/>
                  <a:gd name="connsiteX20" fmla="*/ 25093 w 579250"/>
                  <a:gd name="connsiteY20" fmla="*/ 51150 h 459314"/>
                  <a:gd name="connsiteX21" fmla="*/ 56945 w 579250"/>
                  <a:gd name="connsiteY21" fmla="*/ 27178 h 459314"/>
                  <a:gd name="connsiteX22" fmla="*/ 94489 w 579250"/>
                  <a:gd name="connsiteY22" fmla="*/ 50316 h 459314"/>
                  <a:gd name="connsiteX23" fmla="*/ 166579 w 579250"/>
                  <a:gd name="connsiteY23" fmla="*/ 79934 h 459314"/>
                  <a:gd name="connsiteX24" fmla="*/ 217034 w 579250"/>
                  <a:gd name="connsiteY24" fmla="*/ 201331 h 459314"/>
                  <a:gd name="connsiteX25" fmla="*/ 207951 w 579250"/>
                  <a:gd name="connsiteY25" fmla="*/ 221195 h 459314"/>
                  <a:gd name="connsiteX26" fmla="*/ 225875 w 579250"/>
                  <a:gd name="connsiteY26" fmla="*/ 288720 h 459314"/>
                  <a:gd name="connsiteX27" fmla="*/ 244648 w 579250"/>
                  <a:gd name="connsiteY27" fmla="*/ 358662 h 459314"/>
                  <a:gd name="connsiteX28" fmla="*/ 244648 w 579250"/>
                  <a:gd name="connsiteY28" fmla="*/ 448001 h 459314"/>
                  <a:gd name="connsiteX29" fmla="*/ 255961 w 579250"/>
                  <a:gd name="connsiteY29" fmla="*/ 459314 h 459314"/>
                  <a:gd name="connsiteX30" fmla="*/ 323294 w 579250"/>
                  <a:gd name="connsiteY30" fmla="*/ 459314 h 459314"/>
                  <a:gd name="connsiteX31" fmla="*/ 334608 w 579250"/>
                  <a:gd name="connsiteY31" fmla="*/ 448001 h 459314"/>
                  <a:gd name="connsiteX32" fmla="*/ 334608 w 579250"/>
                  <a:gd name="connsiteY32" fmla="*/ 358662 h 459314"/>
                  <a:gd name="connsiteX33" fmla="*/ 353381 w 579250"/>
                  <a:gd name="connsiteY33" fmla="*/ 288720 h 459314"/>
                  <a:gd name="connsiteX34" fmla="*/ 371304 w 579250"/>
                  <a:gd name="connsiteY34" fmla="*/ 221196 h 459314"/>
                  <a:gd name="connsiteX35" fmla="*/ 362221 w 579250"/>
                  <a:gd name="connsiteY35" fmla="*/ 201332 h 459314"/>
                  <a:gd name="connsiteX36" fmla="*/ 412676 w 579250"/>
                  <a:gd name="connsiteY36" fmla="*/ 79935 h 459314"/>
                  <a:gd name="connsiteX37" fmla="*/ 484766 w 579250"/>
                  <a:gd name="connsiteY37" fmla="*/ 50318 h 459314"/>
                  <a:gd name="connsiteX38" fmla="*/ 522321 w 579250"/>
                  <a:gd name="connsiteY38" fmla="*/ 27180 h 459314"/>
                  <a:gd name="connsiteX39" fmla="*/ 554170 w 579250"/>
                  <a:gd name="connsiteY39" fmla="*/ 51175 h 459314"/>
                  <a:gd name="connsiteX40" fmla="*/ 541174 w 579250"/>
                  <a:gd name="connsiteY40" fmla="*/ 101407 h 459314"/>
                  <a:gd name="connsiteX41" fmla="*/ 519546 w 579250"/>
                  <a:gd name="connsiteY41" fmla="*/ 96605 h 459314"/>
                  <a:gd name="connsiteX42" fmla="*/ 488627 w 579250"/>
                  <a:gd name="connsiteY42" fmla="*/ 110437 h 459314"/>
                  <a:gd name="connsiteX43" fmla="*/ 474796 w 579250"/>
                  <a:gd name="connsiteY43" fmla="*/ 141356 h 459314"/>
                  <a:gd name="connsiteX44" fmla="*/ 486621 w 579250"/>
                  <a:gd name="connsiteY44" fmla="*/ 172428 h 459314"/>
                  <a:gd name="connsiteX45" fmla="*/ 515774 w 579250"/>
                  <a:gd name="connsiteY45" fmla="*/ 184268 h 459314"/>
                  <a:gd name="connsiteX46" fmla="*/ 548614 w 579250"/>
                  <a:gd name="connsiteY46" fmla="*/ 170424 h 459314"/>
                  <a:gd name="connsiteX47" fmla="*/ 557325 w 579250"/>
                  <a:gd name="connsiteY47" fmla="*/ 117337 h 459314"/>
                  <a:gd name="connsiteX48" fmla="*/ 575302 w 579250"/>
                  <a:gd name="connsiteY48" fmla="*/ 43096 h 459314"/>
                  <a:gd name="connsiteX49" fmla="*/ 57791 w 579250"/>
                  <a:gd name="connsiteY49" fmla="*/ 119182 h 459314"/>
                  <a:gd name="connsiteX50" fmla="*/ 74627 w 579250"/>
                  <a:gd name="connsiteY50" fmla="*/ 126434 h 459314"/>
                  <a:gd name="connsiteX51" fmla="*/ 81852 w 579250"/>
                  <a:gd name="connsiteY51" fmla="*/ 142340 h 459314"/>
                  <a:gd name="connsiteX52" fmla="*/ 76632 w 579250"/>
                  <a:gd name="connsiteY52" fmla="*/ 156428 h 459314"/>
                  <a:gd name="connsiteX53" fmla="*/ 62543 w 579250"/>
                  <a:gd name="connsiteY53" fmla="*/ 161649 h 459314"/>
                  <a:gd name="connsiteX54" fmla="*/ 46639 w 579250"/>
                  <a:gd name="connsiteY54" fmla="*/ 154425 h 459314"/>
                  <a:gd name="connsiteX55" fmla="*/ 39413 w 579250"/>
                  <a:gd name="connsiteY55" fmla="*/ 138520 h 459314"/>
                  <a:gd name="connsiteX56" fmla="*/ 44633 w 579250"/>
                  <a:gd name="connsiteY56" fmla="*/ 124431 h 459314"/>
                  <a:gd name="connsiteX57" fmla="*/ 57791 w 579250"/>
                  <a:gd name="connsiteY57" fmla="*/ 119182 h 459314"/>
                  <a:gd name="connsiteX58" fmla="*/ 339803 w 579250"/>
                  <a:gd name="connsiteY58" fmla="*/ 190732 h 459314"/>
                  <a:gd name="connsiteX59" fmla="*/ 335514 w 579250"/>
                  <a:gd name="connsiteY59" fmla="*/ 198814 h 459314"/>
                  <a:gd name="connsiteX60" fmla="*/ 338606 w 579250"/>
                  <a:gd name="connsiteY60" fmla="*/ 207426 h 459314"/>
                  <a:gd name="connsiteX61" fmla="*/ 336636 w 579250"/>
                  <a:gd name="connsiteY61" fmla="*/ 273499 h 459314"/>
                  <a:gd name="connsiteX62" fmla="*/ 311979 w 579250"/>
                  <a:gd name="connsiteY62" fmla="*/ 358661 h 459314"/>
                  <a:gd name="connsiteX63" fmla="*/ 311979 w 579250"/>
                  <a:gd name="connsiteY63" fmla="*/ 436687 h 459314"/>
                  <a:gd name="connsiteX64" fmla="*/ 267272 w 579250"/>
                  <a:gd name="connsiteY64" fmla="*/ 436687 h 459314"/>
                  <a:gd name="connsiteX65" fmla="*/ 267272 w 579250"/>
                  <a:gd name="connsiteY65" fmla="*/ 358661 h 459314"/>
                  <a:gd name="connsiteX66" fmla="*/ 242615 w 579250"/>
                  <a:gd name="connsiteY66" fmla="*/ 273499 h 459314"/>
                  <a:gd name="connsiteX67" fmla="*/ 229456 w 579250"/>
                  <a:gd name="connsiteY67" fmla="*/ 228283 h 459314"/>
                  <a:gd name="connsiteX68" fmla="*/ 240645 w 579250"/>
                  <a:gd name="connsiteY68" fmla="*/ 207426 h 459314"/>
                  <a:gd name="connsiteX69" fmla="*/ 243737 w 579250"/>
                  <a:gd name="connsiteY69" fmla="*/ 198814 h 459314"/>
                  <a:gd name="connsiteX70" fmla="*/ 239448 w 579250"/>
                  <a:gd name="connsiteY70" fmla="*/ 190732 h 459314"/>
                  <a:gd name="connsiteX71" fmla="*/ 191556 w 579250"/>
                  <a:gd name="connsiteY71" fmla="*/ 66751 h 459314"/>
                  <a:gd name="connsiteX72" fmla="*/ 202936 w 579250"/>
                  <a:gd name="connsiteY72" fmla="*/ 57354 h 459314"/>
                  <a:gd name="connsiteX73" fmla="*/ 289625 w 579250"/>
                  <a:gd name="connsiteY73" fmla="*/ 22627 h 459314"/>
                  <a:gd name="connsiteX74" fmla="*/ 376315 w 579250"/>
                  <a:gd name="connsiteY74" fmla="*/ 57354 h 459314"/>
                  <a:gd name="connsiteX75" fmla="*/ 387695 w 579250"/>
                  <a:gd name="connsiteY75" fmla="*/ 66752 h 459314"/>
                  <a:gd name="connsiteX76" fmla="*/ 339803 w 579250"/>
                  <a:gd name="connsiteY76" fmla="*/ 190732 h 459314"/>
                  <a:gd name="connsiteX77" fmla="*/ 532612 w 579250"/>
                  <a:gd name="connsiteY77" fmla="*/ 154424 h 459314"/>
                  <a:gd name="connsiteX78" fmla="*/ 502618 w 579250"/>
                  <a:gd name="connsiteY78" fmla="*/ 156427 h 459314"/>
                  <a:gd name="connsiteX79" fmla="*/ 497398 w 579250"/>
                  <a:gd name="connsiteY79" fmla="*/ 142339 h 459314"/>
                  <a:gd name="connsiteX80" fmla="*/ 504624 w 579250"/>
                  <a:gd name="connsiteY80" fmla="*/ 126434 h 459314"/>
                  <a:gd name="connsiteX81" fmla="*/ 521459 w 579250"/>
                  <a:gd name="connsiteY81" fmla="*/ 119182 h 459314"/>
                  <a:gd name="connsiteX82" fmla="*/ 534618 w 579250"/>
                  <a:gd name="connsiteY82" fmla="*/ 124429 h 459314"/>
                  <a:gd name="connsiteX83" fmla="*/ 532612 w 579250"/>
                  <a:gd name="connsiteY83" fmla="*/ 154424 h 45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9250" h="459314">
                    <a:moveTo>
                      <a:pt x="575302" y="43096"/>
                    </a:moveTo>
                    <a:cubicBezTo>
                      <a:pt x="567065" y="21540"/>
                      <a:pt x="546970" y="6439"/>
                      <a:pt x="524110" y="4624"/>
                    </a:cubicBezTo>
                    <a:cubicBezTo>
                      <a:pt x="500342" y="2728"/>
                      <a:pt x="478872" y="15267"/>
                      <a:pt x="465167" y="39003"/>
                    </a:cubicBezTo>
                    <a:cubicBezTo>
                      <a:pt x="453495" y="59220"/>
                      <a:pt x="436442" y="65157"/>
                      <a:pt x="414484" y="56659"/>
                    </a:cubicBezTo>
                    <a:cubicBezTo>
                      <a:pt x="406906" y="53725"/>
                      <a:pt x="399538" y="47434"/>
                      <a:pt x="391009" y="40148"/>
                    </a:cubicBezTo>
                    <a:cubicBezTo>
                      <a:pt x="371171" y="23204"/>
                      <a:pt x="344001" y="0"/>
                      <a:pt x="289625" y="0"/>
                    </a:cubicBezTo>
                    <a:cubicBezTo>
                      <a:pt x="235250" y="0"/>
                      <a:pt x="208080" y="23204"/>
                      <a:pt x="188241" y="40148"/>
                    </a:cubicBezTo>
                    <a:cubicBezTo>
                      <a:pt x="179712" y="47433"/>
                      <a:pt x="172345" y="53724"/>
                      <a:pt x="164765" y="56659"/>
                    </a:cubicBezTo>
                    <a:cubicBezTo>
                      <a:pt x="142811" y="65157"/>
                      <a:pt x="125755" y="59220"/>
                      <a:pt x="114083" y="39003"/>
                    </a:cubicBezTo>
                    <a:cubicBezTo>
                      <a:pt x="100385" y="15276"/>
                      <a:pt x="78897" y="2739"/>
                      <a:pt x="55161" y="4623"/>
                    </a:cubicBezTo>
                    <a:cubicBezTo>
                      <a:pt x="32310" y="6429"/>
                      <a:pt x="12213" y="21517"/>
                      <a:pt x="3963" y="43058"/>
                    </a:cubicBezTo>
                    <a:cubicBezTo>
                      <a:pt x="-5061" y="66620"/>
                      <a:pt x="1494" y="93389"/>
                      <a:pt x="21912" y="117320"/>
                    </a:cubicBezTo>
                    <a:cubicBezTo>
                      <a:pt x="18238" y="123918"/>
                      <a:pt x="16459" y="131517"/>
                      <a:pt x="16807" y="139504"/>
                    </a:cubicBezTo>
                    <a:cubicBezTo>
                      <a:pt x="17310" y="151025"/>
                      <a:pt x="22222" y="162006"/>
                      <a:pt x="30639" y="170423"/>
                    </a:cubicBezTo>
                    <a:cubicBezTo>
                      <a:pt x="39055" y="178840"/>
                      <a:pt x="50036" y="183752"/>
                      <a:pt x="61558" y="184253"/>
                    </a:cubicBezTo>
                    <a:cubicBezTo>
                      <a:pt x="62214" y="184281"/>
                      <a:pt x="62867" y="184296"/>
                      <a:pt x="63517" y="184296"/>
                    </a:cubicBezTo>
                    <a:cubicBezTo>
                      <a:pt x="74659" y="184296"/>
                      <a:pt x="84936" y="180123"/>
                      <a:pt x="92630" y="172427"/>
                    </a:cubicBezTo>
                    <a:cubicBezTo>
                      <a:pt x="100775" y="164283"/>
                      <a:pt x="104974" y="153247"/>
                      <a:pt x="104456" y="141353"/>
                    </a:cubicBezTo>
                    <a:cubicBezTo>
                      <a:pt x="103954" y="129832"/>
                      <a:pt x="99041" y="118852"/>
                      <a:pt x="90624" y="110433"/>
                    </a:cubicBezTo>
                    <a:cubicBezTo>
                      <a:pt x="76024" y="95835"/>
                      <a:pt x="54468" y="92701"/>
                      <a:pt x="38093" y="101421"/>
                    </a:cubicBezTo>
                    <a:cubicBezTo>
                      <a:pt x="23817" y="84211"/>
                      <a:pt x="19194" y="66551"/>
                      <a:pt x="25093" y="51150"/>
                    </a:cubicBezTo>
                    <a:cubicBezTo>
                      <a:pt x="30160" y="37917"/>
                      <a:pt x="42961" y="28284"/>
                      <a:pt x="56945" y="27178"/>
                    </a:cubicBezTo>
                    <a:cubicBezTo>
                      <a:pt x="71865" y="25998"/>
                      <a:pt x="85194" y="34216"/>
                      <a:pt x="94489" y="50316"/>
                    </a:cubicBezTo>
                    <a:cubicBezTo>
                      <a:pt x="110434" y="77934"/>
                      <a:pt x="137049" y="88711"/>
                      <a:pt x="166579" y="79934"/>
                    </a:cubicBezTo>
                    <a:cubicBezTo>
                      <a:pt x="163439" y="122054"/>
                      <a:pt x="183077" y="170033"/>
                      <a:pt x="217034" y="201331"/>
                    </a:cubicBezTo>
                    <a:cubicBezTo>
                      <a:pt x="213858" y="206309"/>
                      <a:pt x="210330" y="213059"/>
                      <a:pt x="207951" y="221195"/>
                    </a:cubicBezTo>
                    <a:cubicBezTo>
                      <a:pt x="203124" y="237695"/>
                      <a:pt x="202316" y="262805"/>
                      <a:pt x="225875" y="288720"/>
                    </a:cubicBezTo>
                    <a:cubicBezTo>
                      <a:pt x="243236" y="307815"/>
                      <a:pt x="244648" y="331693"/>
                      <a:pt x="244648" y="358662"/>
                    </a:cubicBezTo>
                    <a:lnTo>
                      <a:pt x="244648" y="448001"/>
                    </a:lnTo>
                    <a:cubicBezTo>
                      <a:pt x="244648" y="454250"/>
                      <a:pt x="249714" y="459314"/>
                      <a:pt x="255961" y="459314"/>
                    </a:cubicBezTo>
                    <a:lnTo>
                      <a:pt x="323294" y="459314"/>
                    </a:lnTo>
                    <a:cubicBezTo>
                      <a:pt x="329542" y="459314"/>
                      <a:pt x="334608" y="454250"/>
                      <a:pt x="334608" y="448001"/>
                    </a:cubicBezTo>
                    <a:lnTo>
                      <a:pt x="334608" y="358662"/>
                    </a:lnTo>
                    <a:cubicBezTo>
                      <a:pt x="334608" y="331693"/>
                      <a:pt x="336019" y="307815"/>
                      <a:pt x="353381" y="288720"/>
                    </a:cubicBezTo>
                    <a:cubicBezTo>
                      <a:pt x="376939" y="262806"/>
                      <a:pt x="376130" y="237696"/>
                      <a:pt x="371304" y="221196"/>
                    </a:cubicBezTo>
                    <a:cubicBezTo>
                      <a:pt x="368924" y="213060"/>
                      <a:pt x="365396" y="206311"/>
                      <a:pt x="362221" y="201332"/>
                    </a:cubicBezTo>
                    <a:cubicBezTo>
                      <a:pt x="396178" y="170035"/>
                      <a:pt x="415816" y="122055"/>
                      <a:pt x="412676" y="79935"/>
                    </a:cubicBezTo>
                    <a:cubicBezTo>
                      <a:pt x="442207" y="88710"/>
                      <a:pt x="468821" y="77935"/>
                      <a:pt x="484766" y="50318"/>
                    </a:cubicBezTo>
                    <a:cubicBezTo>
                      <a:pt x="494066" y="34212"/>
                      <a:pt x="507384" y="25992"/>
                      <a:pt x="522321" y="27180"/>
                    </a:cubicBezTo>
                    <a:cubicBezTo>
                      <a:pt x="536311" y="28291"/>
                      <a:pt x="549111" y="37934"/>
                      <a:pt x="554170" y="51175"/>
                    </a:cubicBezTo>
                    <a:cubicBezTo>
                      <a:pt x="560053" y="66567"/>
                      <a:pt x="555433" y="84211"/>
                      <a:pt x="541174" y="101407"/>
                    </a:cubicBezTo>
                    <a:cubicBezTo>
                      <a:pt x="534702" y="97937"/>
                      <a:pt x="527301" y="96261"/>
                      <a:pt x="519546" y="96605"/>
                    </a:cubicBezTo>
                    <a:cubicBezTo>
                      <a:pt x="508024" y="97108"/>
                      <a:pt x="497044" y="102020"/>
                      <a:pt x="488627" y="110437"/>
                    </a:cubicBezTo>
                    <a:cubicBezTo>
                      <a:pt x="480211" y="118853"/>
                      <a:pt x="475299" y="129834"/>
                      <a:pt x="474796" y="141356"/>
                    </a:cubicBezTo>
                    <a:cubicBezTo>
                      <a:pt x="474278" y="153249"/>
                      <a:pt x="478477" y="164285"/>
                      <a:pt x="486621" y="172428"/>
                    </a:cubicBezTo>
                    <a:cubicBezTo>
                      <a:pt x="494541" y="180348"/>
                      <a:pt x="505040" y="184268"/>
                      <a:pt x="515774" y="184268"/>
                    </a:cubicBezTo>
                    <a:cubicBezTo>
                      <a:pt x="527459" y="184268"/>
                      <a:pt x="539418" y="179619"/>
                      <a:pt x="548614" y="170424"/>
                    </a:cubicBezTo>
                    <a:cubicBezTo>
                      <a:pt x="563379" y="155660"/>
                      <a:pt x="566418" y="133777"/>
                      <a:pt x="557325" y="117337"/>
                    </a:cubicBezTo>
                    <a:cubicBezTo>
                      <a:pt x="577742" y="93413"/>
                      <a:pt x="584307" y="66657"/>
                      <a:pt x="575302" y="43096"/>
                    </a:cubicBezTo>
                    <a:close/>
                    <a:moveTo>
                      <a:pt x="57791" y="119182"/>
                    </a:moveTo>
                    <a:cubicBezTo>
                      <a:pt x="63661" y="119182"/>
                      <a:pt x="69830" y="121637"/>
                      <a:pt x="74627" y="126434"/>
                    </a:cubicBezTo>
                    <a:cubicBezTo>
                      <a:pt x="79032" y="130838"/>
                      <a:pt x="81597" y="136487"/>
                      <a:pt x="81852" y="142340"/>
                    </a:cubicBezTo>
                    <a:cubicBezTo>
                      <a:pt x="82092" y="147820"/>
                      <a:pt x="80238" y="152824"/>
                      <a:pt x="76632" y="156428"/>
                    </a:cubicBezTo>
                    <a:cubicBezTo>
                      <a:pt x="73027" y="160035"/>
                      <a:pt x="68015" y="161888"/>
                      <a:pt x="62543" y="161649"/>
                    </a:cubicBezTo>
                    <a:cubicBezTo>
                      <a:pt x="56691" y="161394"/>
                      <a:pt x="51043" y="158828"/>
                      <a:pt x="46639" y="154425"/>
                    </a:cubicBezTo>
                    <a:cubicBezTo>
                      <a:pt x="42234" y="150020"/>
                      <a:pt x="39669" y="144372"/>
                      <a:pt x="39413" y="138520"/>
                    </a:cubicBezTo>
                    <a:cubicBezTo>
                      <a:pt x="39173" y="133039"/>
                      <a:pt x="41028" y="128036"/>
                      <a:pt x="44633" y="124431"/>
                    </a:cubicBezTo>
                    <a:cubicBezTo>
                      <a:pt x="48154" y="120909"/>
                      <a:pt x="52868" y="119182"/>
                      <a:pt x="57791" y="119182"/>
                    </a:cubicBezTo>
                    <a:close/>
                    <a:moveTo>
                      <a:pt x="339803" y="190732"/>
                    </a:moveTo>
                    <a:cubicBezTo>
                      <a:pt x="337299" y="192702"/>
                      <a:pt x="335741" y="195636"/>
                      <a:pt x="335514" y="198814"/>
                    </a:cubicBezTo>
                    <a:cubicBezTo>
                      <a:pt x="335286" y="201992"/>
                      <a:pt x="336409" y="205118"/>
                      <a:pt x="338606" y="207426"/>
                    </a:cubicBezTo>
                    <a:cubicBezTo>
                      <a:pt x="339820" y="208700"/>
                      <a:pt x="367970" y="239031"/>
                      <a:pt x="336636" y="273499"/>
                    </a:cubicBezTo>
                    <a:cubicBezTo>
                      <a:pt x="311979" y="300621"/>
                      <a:pt x="311979" y="335550"/>
                      <a:pt x="311979" y="358661"/>
                    </a:cubicBezTo>
                    <a:lnTo>
                      <a:pt x="311979" y="436687"/>
                    </a:lnTo>
                    <a:lnTo>
                      <a:pt x="267272" y="436687"/>
                    </a:lnTo>
                    <a:lnTo>
                      <a:pt x="267272" y="358661"/>
                    </a:lnTo>
                    <a:cubicBezTo>
                      <a:pt x="267272" y="335548"/>
                      <a:pt x="267272" y="300620"/>
                      <a:pt x="242615" y="273499"/>
                    </a:cubicBezTo>
                    <a:cubicBezTo>
                      <a:pt x="229572" y="259152"/>
                      <a:pt x="225145" y="243939"/>
                      <a:pt x="229456" y="228283"/>
                    </a:cubicBezTo>
                    <a:cubicBezTo>
                      <a:pt x="232875" y="215864"/>
                      <a:pt x="240608" y="207465"/>
                      <a:pt x="240645" y="207426"/>
                    </a:cubicBezTo>
                    <a:cubicBezTo>
                      <a:pt x="242842" y="205118"/>
                      <a:pt x="243965" y="201992"/>
                      <a:pt x="243737" y="198814"/>
                    </a:cubicBezTo>
                    <a:cubicBezTo>
                      <a:pt x="243509" y="195636"/>
                      <a:pt x="241952" y="192703"/>
                      <a:pt x="239448" y="190732"/>
                    </a:cubicBezTo>
                    <a:cubicBezTo>
                      <a:pt x="202069" y="161318"/>
                      <a:pt x="181125" y="106992"/>
                      <a:pt x="191556" y="66751"/>
                    </a:cubicBezTo>
                    <a:cubicBezTo>
                      <a:pt x="195371" y="63814"/>
                      <a:pt x="199111" y="60620"/>
                      <a:pt x="202936" y="57354"/>
                    </a:cubicBezTo>
                    <a:cubicBezTo>
                      <a:pt x="221994" y="41077"/>
                      <a:pt x="243595" y="22627"/>
                      <a:pt x="289625" y="22627"/>
                    </a:cubicBezTo>
                    <a:cubicBezTo>
                      <a:pt x="335655" y="22627"/>
                      <a:pt x="357255" y="41077"/>
                      <a:pt x="376315" y="57354"/>
                    </a:cubicBezTo>
                    <a:cubicBezTo>
                      <a:pt x="380139" y="60620"/>
                      <a:pt x="383880" y="63815"/>
                      <a:pt x="387695" y="66752"/>
                    </a:cubicBezTo>
                    <a:cubicBezTo>
                      <a:pt x="398125" y="106992"/>
                      <a:pt x="377181" y="161319"/>
                      <a:pt x="339803" y="190732"/>
                    </a:cubicBezTo>
                    <a:close/>
                    <a:moveTo>
                      <a:pt x="532612" y="154424"/>
                    </a:moveTo>
                    <a:cubicBezTo>
                      <a:pt x="523791" y="163246"/>
                      <a:pt x="510335" y="164145"/>
                      <a:pt x="502618" y="156427"/>
                    </a:cubicBezTo>
                    <a:cubicBezTo>
                      <a:pt x="499012" y="152822"/>
                      <a:pt x="497159" y="147819"/>
                      <a:pt x="497398" y="142339"/>
                    </a:cubicBezTo>
                    <a:cubicBezTo>
                      <a:pt x="497654" y="136487"/>
                      <a:pt x="500219" y="130838"/>
                      <a:pt x="504624" y="126434"/>
                    </a:cubicBezTo>
                    <a:cubicBezTo>
                      <a:pt x="509421" y="121636"/>
                      <a:pt x="515589" y="119182"/>
                      <a:pt x="521459" y="119182"/>
                    </a:cubicBezTo>
                    <a:cubicBezTo>
                      <a:pt x="526384" y="119182"/>
                      <a:pt x="531098" y="120909"/>
                      <a:pt x="534618" y="124429"/>
                    </a:cubicBezTo>
                    <a:cubicBezTo>
                      <a:pt x="542334" y="132146"/>
                      <a:pt x="541435" y="145602"/>
                      <a:pt x="532612" y="154424"/>
                    </a:cubicBezTo>
                    <a:close/>
                  </a:path>
                </a:pathLst>
              </a:custGeom>
              <a:solidFill>
                <a:schemeClr val="bg1"/>
              </a:solidFill>
              <a:ln w="1116" cap="flat">
                <a:noFill/>
                <a:prstDash val="solid"/>
                <a:miter/>
              </a:ln>
            </p:spPr>
            <p:txBody>
              <a:bodyPr rtlCol="0" anchor="ctr"/>
              <a:lstStyle/>
              <a:p>
                <a:endParaRPr lang="en-US" noProof="0" dirty="0">
                  <a:latin typeface="Arial" panose="020B0604020202020204" pitchFamily="34" charset="0"/>
                </a:endParaRPr>
              </a:p>
            </p:txBody>
          </p:sp>
          <p:sp>
            <p:nvSpPr>
              <p:cNvPr id="61" name="Freeform: Shape 60">
                <a:extLst>
                  <a:ext uri="{FF2B5EF4-FFF2-40B4-BE49-F238E27FC236}">
                    <a16:creationId xmlns:a16="http://schemas.microsoft.com/office/drawing/2014/main" id="{AC32734C-5329-F756-57CC-290F73F6FCC4}"/>
                  </a:ext>
                </a:extLst>
              </p:cNvPr>
              <p:cNvSpPr/>
              <p:nvPr/>
            </p:nvSpPr>
            <p:spPr>
              <a:xfrm>
                <a:off x="9303937" y="1967272"/>
                <a:ext cx="118648" cy="177104"/>
              </a:xfrm>
              <a:custGeom>
                <a:avLst/>
                <a:gdLst>
                  <a:gd name="connsiteX0" fmla="*/ 141227 w 145238"/>
                  <a:gd name="connsiteY0" fmla="*/ 29200 h 216796"/>
                  <a:gd name="connsiteX1" fmla="*/ 72619 w 145238"/>
                  <a:gd name="connsiteY1" fmla="*/ 0 h 216796"/>
                  <a:gd name="connsiteX2" fmla="*/ 4012 w 145238"/>
                  <a:gd name="connsiteY2" fmla="*/ 29200 h 216796"/>
                  <a:gd name="connsiteX3" fmla="*/ 25 w 145238"/>
                  <a:gd name="connsiteY3" fmla="*/ 37520 h 216796"/>
                  <a:gd name="connsiteX4" fmla="*/ 39932 w 145238"/>
                  <a:gd name="connsiteY4" fmla="*/ 118378 h 216796"/>
                  <a:gd name="connsiteX5" fmla="*/ 61306 w 145238"/>
                  <a:gd name="connsiteY5" fmla="*/ 135196 h 216796"/>
                  <a:gd name="connsiteX6" fmla="*/ 61306 w 145238"/>
                  <a:gd name="connsiteY6" fmla="*/ 205483 h 216796"/>
                  <a:gd name="connsiteX7" fmla="*/ 72619 w 145238"/>
                  <a:gd name="connsiteY7" fmla="*/ 216796 h 216796"/>
                  <a:gd name="connsiteX8" fmla="*/ 83933 w 145238"/>
                  <a:gd name="connsiteY8" fmla="*/ 205483 h 216796"/>
                  <a:gd name="connsiteX9" fmla="*/ 83933 w 145238"/>
                  <a:gd name="connsiteY9" fmla="*/ 135196 h 216796"/>
                  <a:gd name="connsiteX10" fmla="*/ 105307 w 145238"/>
                  <a:gd name="connsiteY10" fmla="*/ 118376 h 216796"/>
                  <a:gd name="connsiteX11" fmla="*/ 145214 w 145238"/>
                  <a:gd name="connsiteY11" fmla="*/ 37520 h 216796"/>
                  <a:gd name="connsiteX12" fmla="*/ 141227 w 145238"/>
                  <a:gd name="connsiteY12" fmla="*/ 29200 h 216796"/>
                  <a:gd name="connsiteX13" fmla="*/ 91316 w 145238"/>
                  <a:gd name="connsiteY13" fmla="*/ 100596 h 216796"/>
                  <a:gd name="connsiteX14" fmla="*/ 72621 w 145238"/>
                  <a:gd name="connsiteY14" fmla="*/ 115306 h 216796"/>
                  <a:gd name="connsiteX15" fmla="*/ 53926 w 145238"/>
                  <a:gd name="connsiteY15" fmla="*/ 100596 h 216796"/>
                  <a:gd name="connsiteX16" fmla="*/ 22754 w 145238"/>
                  <a:gd name="connsiteY16" fmla="*/ 43085 h 216796"/>
                  <a:gd name="connsiteX17" fmla="*/ 122487 w 145238"/>
                  <a:gd name="connsiteY17" fmla="*/ 43085 h 216796"/>
                  <a:gd name="connsiteX18" fmla="*/ 91316 w 145238"/>
                  <a:gd name="connsiteY18" fmla="*/ 100596 h 21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238" h="216796">
                    <a:moveTo>
                      <a:pt x="141227" y="29200"/>
                    </a:moveTo>
                    <a:cubicBezTo>
                      <a:pt x="118080" y="9552"/>
                      <a:pt x="95639" y="0"/>
                      <a:pt x="72619" y="0"/>
                    </a:cubicBezTo>
                    <a:cubicBezTo>
                      <a:pt x="49599" y="0"/>
                      <a:pt x="27159" y="9552"/>
                      <a:pt x="4012" y="29200"/>
                    </a:cubicBezTo>
                    <a:cubicBezTo>
                      <a:pt x="1561" y="31281"/>
                      <a:pt x="111" y="34306"/>
                      <a:pt x="25" y="37520"/>
                    </a:cubicBezTo>
                    <a:cubicBezTo>
                      <a:pt x="-823" y="68974"/>
                      <a:pt x="19953" y="102656"/>
                      <a:pt x="39932" y="118378"/>
                    </a:cubicBezTo>
                    <a:lnTo>
                      <a:pt x="61306" y="135196"/>
                    </a:lnTo>
                    <a:lnTo>
                      <a:pt x="61306" y="205483"/>
                    </a:lnTo>
                    <a:cubicBezTo>
                      <a:pt x="61306" y="211732"/>
                      <a:pt x="66372" y="216796"/>
                      <a:pt x="72619" y="216796"/>
                    </a:cubicBezTo>
                    <a:cubicBezTo>
                      <a:pt x="78867" y="216796"/>
                      <a:pt x="83933" y="211732"/>
                      <a:pt x="83933" y="205483"/>
                    </a:cubicBezTo>
                    <a:lnTo>
                      <a:pt x="83933" y="135196"/>
                    </a:lnTo>
                    <a:lnTo>
                      <a:pt x="105307" y="118376"/>
                    </a:lnTo>
                    <a:cubicBezTo>
                      <a:pt x="125286" y="102656"/>
                      <a:pt x="146062" y="68974"/>
                      <a:pt x="145214" y="37520"/>
                    </a:cubicBezTo>
                    <a:cubicBezTo>
                      <a:pt x="145128" y="34306"/>
                      <a:pt x="143677" y="31281"/>
                      <a:pt x="141227" y="29200"/>
                    </a:cubicBezTo>
                    <a:close/>
                    <a:moveTo>
                      <a:pt x="91316" y="100596"/>
                    </a:moveTo>
                    <a:lnTo>
                      <a:pt x="72621" y="115306"/>
                    </a:lnTo>
                    <a:lnTo>
                      <a:pt x="53926" y="100596"/>
                    </a:lnTo>
                    <a:cubicBezTo>
                      <a:pt x="39177" y="88989"/>
                      <a:pt x="24279" y="65036"/>
                      <a:pt x="22754" y="43085"/>
                    </a:cubicBezTo>
                    <a:cubicBezTo>
                      <a:pt x="57069" y="15888"/>
                      <a:pt x="88172" y="15888"/>
                      <a:pt x="122487" y="43085"/>
                    </a:cubicBezTo>
                    <a:cubicBezTo>
                      <a:pt x="120962" y="65037"/>
                      <a:pt x="106065" y="88989"/>
                      <a:pt x="91316" y="100596"/>
                    </a:cubicBezTo>
                    <a:close/>
                  </a:path>
                </a:pathLst>
              </a:custGeom>
              <a:solidFill>
                <a:schemeClr val="bg1"/>
              </a:solidFill>
              <a:ln w="1116" cap="flat">
                <a:noFill/>
                <a:prstDash val="solid"/>
                <a:miter/>
              </a:ln>
            </p:spPr>
            <p:txBody>
              <a:bodyPr rtlCol="0" anchor="ctr"/>
              <a:lstStyle/>
              <a:p>
                <a:endParaRPr lang="en-US" noProof="0" dirty="0">
                  <a:latin typeface="Arial" panose="020B0604020202020204" pitchFamily="34" charset="0"/>
                </a:endParaRPr>
              </a:p>
            </p:txBody>
          </p:sp>
        </p:grpSp>
        <p:pic>
          <p:nvPicPr>
            <p:cNvPr id="71" name="Graphic 70">
              <a:extLst>
                <a:ext uri="{FF2B5EF4-FFF2-40B4-BE49-F238E27FC236}">
                  <a16:creationId xmlns:a16="http://schemas.microsoft.com/office/drawing/2014/main" id="{DB1A2AAF-58AC-F732-FA8E-62A0597B52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804461" y="1999618"/>
              <a:ext cx="199194" cy="471652"/>
            </a:xfrm>
            <a:prstGeom prst="rect">
              <a:avLst/>
            </a:prstGeom>
          </p:spPr>
        </p:pic>
        <p:pic>
          <p:nvPicPr>
            <p:cNvPr id="63" name="Graphic 62">
              <a:extLst>
                <a:ext uri="{FF2B5EF4-FFF2-40B4-BE49-F238E27FC236}">
                  <a16:creationId xmlns:a16="http://schemas.microsoft.com/office/drawing/2014/main" id="{30727424-5B02-1FC6-C45D-0BEB310DE39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28493" y="2120009"/>
              <a:ext cx="405636" cy="405636"/>
            </a:xfrm>
            <a:prstGeom prst="rect">
              <a:avLst/>
            </a:prstGeom>
          </p:spPr>
        </p:pic>
        <p:sp>
          <p:nvSpPr>
            <p:cNvPr id="67" name="TextBox 66">
              <a:extLst>
                <a:ext uri="{FF2B5EF4-FFF2-40B4-BE49-F238E27FC236}">
                  <a16:creationId xmlns:a16="http://schemas.microsoft.com/office/drawing/2014/main" id="{F1FF6B52-23FC-8F89-C794-5892B957DC93}"/>
                </a:ext>
              </a:extLst>
            </p:cNvPr>
            <p:cNvSpPr txBox="1"/>
            <p:nvPr/>
          </p:nvSpPr>
          <p:spPr>
            <a:xfrm>
              <a:off x="7411453" y="1671633"/>
              <a:ext cx="2455764" cy="461665"/>
            </a:xfrm>
            <a:prstGeom prst="rect">
              <a:avLst/>
            </a:prstGeom>
            <a:noFill/>
          </p:spPr>
          <p:txBody>
            <a:bodyPr wrap="square">
              <a:spAutoFit/>
            </a:bodyPr>
            <a:lstStyle/>
            <a:p>
              <a:pPr algn="ctr"/>
              <a:r>
                <a:rPr lang="en-US" sz="1200" b="1" noProof="0" dirty="0">
                  <a:solidFill>
                    <a:schemeClr val="tx2"/>
                  </a:solidFill>
                  <a:latin typeface="Arial" panose="020B0604020202020204" pitchFamily="34" charset="0"/>
                </a:rPr>
                <a:t>Relationship </a:t>
              </a:r>
              <a:br>
                <a:rPr lang="en-US" sz="1200" b="1" noProof="0" dirty="0">
                  <a:solidFill>
                    <a:schemeClr val="tx2"/>
                  </a:solidFill>
                  <a:latin typeface="Arial" panose="020B0604020202020204" pitchFamily="34" charset="0"/>
                </a:rPr>
              </a:br>
              <a:r>
                <a:rPr lang="en-US" sz="1200" b="1" noProof="0" dirty="0">
                  <a:solidFill>
                    <a:schemeClr val="tx2"/>
                  </a:solidFill>
                  <a:latin typeface="Arial" panose="020B0604020202020204" pitchFamily="34" charset="0"/>
                </a:rPr>
                <a:t>between </a:t>
              </a:r>
              <a:endParaRPr lang="en-US" sz="1200" noProof="0" dirty="0">
                <a:latin typeface="Arial" panose="020B0604020202020204" pitchFamily="34" charset="0"/>
              </a:endParaRPr>
            </a:p>
          </p:txBody>
        </p:sp>
      </p:grpSp>
      <p:cxnSp>
        <p:nvCxnSpPr>
          <p:cNvPr id="5" name="Straight Arrow Connector 4">
            <a:extLst>
              <a:ext uri="{FF2B5EF4-FFF2-40B4-BE49-F238E27FC236}">
                <a16:creationId xmlns:a16="http://schemas.microsoft.com/office/drawing/2014/main" id="{D1AD0259-FF01-D870-E288-F5061191E679}"/>
              </a:ext>
            </a:extLst>
          </p:cNvPr>
          <p:cNvCxnSpPr>
            <a:cxnSpLocks/>
          </p:cNvCxnSpPr>
          <p:nvPr/>
        </p:nvCxnSpPr>
        <p:spPr>
          <a:xfrm>
            <a:off x="9290050" y="3200400"/>
            <a:ext cx="0" cy="2921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6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B1A3-361C-DDA5-43AF-AE2A2D7C75F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B57F9F6-8820-8225-18D2-71C3D074DD89}"/>
              </a:ext>
            </a:extLst>
          </p:cNvPr>
          <p:cNvSpPr/>
          <p:nvPr/>
        </p:nvSpPr>
        <p:spPr>
          <a:xfrm>
            <a:off x="0" y="1848270"/>
            <a:ext cx="8010145" cy="409812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9892B15C-A878-BFF0-D8A9-25BED090AA79}"/>
              </a:ext>
            </a:extLst>
          </p:cNvPr>
          <p:cNvSpPr>
            <a:spLocks noGrp="1"/>
          </p:cNvSpPr>
          <p:nvPr>
            <p:ph type="title"/>
          </p:nvPr>
        </p:nvSpPr>
        <p:spPr>
          <a:xfrm>
            <a:off x="536240" y="414320"/>
            <a:ext cx="10896000" cy="1082209"/>
          </a:xfrm>
        </p:spPr>
        <p:txBody>
          <a:bodyPr/>
          <a:lstStyle/>
          <a:p>
            <a:r>
              <a:rPr lang="en-US" noProof="0" dirty="0"/>
              <a:t>Impact of maternal obesity on pregnancy, childbirth, </a:t>
            </a:r>
            <a:br>
              <a:rPr lang="en-US" noProof="0" dirty="0"/>
            </a:br>
            <a:r>
              <a:rPr lang="en-US" noProof="0" dirty="0"/>
              <a:t>and neurodevelopmental outcomes for the child </a:t>
            </a:r>
          </a:p>
        </p:txBody>
      </p:sp>
      <p:sp>
        <p:nvSpPr>
          <p:cNvPr id="4" name="Text Placeholder 3">
            <a:extLst>
              <a:ext uri="{FF2B5EF4-FFF2-40B4-BE49-F238E27FC236}">
                <a16:creationId xmlns:a16="http://schemas.microsoft.com/office/drawing/2014/main" id="{9223CE71-5450-D60A-3F11-8CFE21FF4757}"/>
              </a:ext>
            </a:extLst>
          </p:cNvPr>
          <p:cNvSpPr>
            <a:spLocks noGrp="1"/>
          </p:cNvSpPr>
          <p:nvPr>
            <p:ph type="body" sz="quarter" idx="13"/>
          </p:nvPr>
        </p:nvSpPr>
        <p:spPr>
          <a:xfrm>
            <a:off x="536240" y="6020060"/>
            <a:ext cx="10896000" cy="324000"/>
          </a:xfrm>
        </p:spPr>
        <p:txBody>
          <a:bodyPr/>
          <a:lstStyle/>
          <a:p>
            <a:pPr>
              <a:spcAft>
                <a:spcPts val="300"/>
              </a:spcAft>
            </a:pPr>
            <a:r>
              <a:rPr lang="en-US" noProof="0" dirty="0"/>
              <a:t>ADHD, attention-deficit/hyperactivity disorder; ASD, autism spectrum disorder.</a:t>
            </a:r>
          </a:p>
          <a:p>
            <a:pPr>
              <a:spcAft>
                <a:spcPts val="300"/>
              </a:spcAft>
            </a:pPr>
            <a:r>
              <a:rPr lang="en-US" noProof="0" dirty="0"/>
              <a:t>1. Taylor CR et al. Local Reg Anesth 2019:12:111–124; 2. Sanchez CE et al. Obes Rev 2018;19:464–484.</a:t>
            </a:r>
          </a:p>
        </p:txBody>
      </p:sp>
      <p:sp>
        <p:nvSpPr>
          <p:cNvPr id="5" name="Slide Number Placeholder 4">
            <a:extLst>
              <a:ext uri="{FF2B5EF4-FFF2-40B4-BE49-F238E27FC236}">
                <a16:creationId xmlns:a16="http://schemas.microsoft.com/office/drawing/2014/main" id="{21DF2605-824F-DE5B-8266-BA86C57AE818}"/>
              </a:ext>
            </a:extLst>
          </p:cNvPr>
          <p:cNvSpPr>
            <a:spLocks noGrp="1"/>
          </p:cNvSpPr>
          <p:nvPr>
            <p:ph type="sldNum" sz="quarter" idx="4"/>
          </p:nvPr>
        </p:nvSpPr>
        <p:spPr>
          <a:xfrm>
            <a:off x="11467950" y="127429"/>
            <a:ext cx="5723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BDCE2-1F41-4B5E-8CD0-06DFFB2F8EFA}" type="slidenum">
              <a:rPr kumimoji="0" lang="en-US" sz="1600" b="0"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FFFFFF"/>
              </a:solidFill>
              <a:effectLst/>
              <a:uLnTx/>
              <a:uFillTx/>
              <a:ea typeface="+mn-ea"/>
              <a:cs typeface="+mn-cs"/>
            </a:endParaRPr>
          </a:p>
        </p:txBody>
      </p:sp>
      <p:sp>
        <p:nvSpPr>
          <p:cNvPr id="14" name="Rectangle: Rounded Corners 13">
            <a:extLst>
              <a:ext uri="{FF2B5EF4-FFF2-40B4-BE49-F238E27FC236}">
                <a16:creationId xmlns:a16="http://schemas.microsoft.com/office/drawing/2014/main" id="{8951296D-BE6C-BBCF-2314-1C78F066CB74}"/>
              </a:ext>
            </a:extLst>
          </p:cNvPr>
          <p:cNvSpPr>
            <a:spLocks/>
          </p:cNvSpPr>
          <p:nvPr/>
        </p:nvSpPr>
        <p:spPr>
          <a:xfrm>
            <a:off x="1113995" y="1694068"/>
            <a:ext cx="5782155" cy="5346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Obstetric complications </a:t>
            </a:r>
            <a:r>
              <a:rPr lang="en-US" sz="1600" b="1" noProof="0" dirty="0">
                <a:solidFill>
                  <a:srgbClr val="FFFFFF"/>
                </a:solidFill>
                <a:latin typeface="Arial" panose="020B0604020202020204" pitchFamily="34" charset="0"/>
              </a:rPr>
              <a:t>that carry a </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higher risk for women with obesity vs those without obesity</a:t>
            </a:r>
            <a:r>
              <a:rPr kumimoji="0" lang="en-US" sz="160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1</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8" name="TextBox 7">
            <a:extLst>
              <a:ext uri="{FF2B5EF4-FFF2-40B4-BE49-F238E27FC236}">
                <a16:creationId xmlns:a16="http://schemas.microsoft.com/office/drawing/2014/main" id="{7C548D0F-7216-F196-8D43-523E687A4F11}"/>
              </a:ext>
            </a:extLst>
          </p:cNvPr>
          <p:cNvSpPr txBox="1"/>
          <p:nvPr/>
        </p:nvSpPr>
        <p:spPr>
          <a:xfrm>
            <a:off x="1398501" y="2648078"/>
            <a:ext cx="1298432" cy="584775"/>
          </a:xfrm>
          <a:prstGeom prst="rect">
            <a:avLst/>
          </a:prstGeom>
          <a:noFill/>
        </p:spPr>
        <p:txBody>
          <a:bodyPr wrap="none" lIns="0" tIns="0" rIns="0" bIns="0" rtlCol="0">
            <a:spAutoFit/>
          </a:bodyPr>
          <a:lstStyle/>
          <a:p>
            <a:pPr algn="l">
              <a:lnSpc>
                <a:spcPct val="95000"/>
              </a:lnSpc>
            </a:pPr>
            <a:r>
              <a:rPr lang="en-US" sz="2000" b="1" noProof="0" dirty="0">
                <a:solidFill>
                  <a:schemeClr val="accent1"/>
                </a:solidFill>
                <a:latin typeface="Arial" panose="020B0604020202020204" pitchFamily="34" charset="0"/>
              </a:rPr>
              <a:t>During </a:t>
            </a:r>
            <a:br>
              <a:rPr lang="en-US" sz="2000" b="1" noProof="0" dirty="0">
                <a:solidFill>
                  <a:schemeClr val="accent1"/>
                </a:solidFill>
                <a:latin typeface="Arial" panose="020B0604020202020204" pitchFamily="34" charset="0"/>
              </a:rPr>
            </a:br>
            <a:r>
              <a:rPr lang="en-US" sz="2000" b="1" noProof="0" dirty="0">
                <a:solidFill>
                  <a:schemeClr val="accent1"/>
                </a:solidFill>
                <a:latin typeface="Arial" panose="020B0604020202020204" pitchFamily="34" charset="0"/>
              </a:rPr>
              <a:t>pregnancy</a:t>
            </a:r>
          </a:p>
        </p:txBody>
      </p:sp>
      <p:sp>
        <p:nvSpPr>
          <p:cNvPr id="9" name="TextBox 8">
            <a:extLst>
              <a:ext uri="{FF2B5EF4-FFF2-40B4-BE49-F238E27FC236}">
                <a16:creationId xmlns:a16="http://schemas.microsoft.com/office/drawing/2014/main" id="{E4C0A6C8-D7ED-8DB0-2211-6B94F14DD730}"/>
              </a:ext>
            </a:extLst>
          </p:cNvPr>
          <p:cNvSpPr txBox="1"/>
          <p:nvPr/>
        </p:nvSpPr>
        <p:spPr>
          <a:xfrm>
            <a:off x="1391551" y="3914513"/>
            <a:ext cx="1280800" cy="584775"/>
          </a:xfrm>
          <a:prstGeom prst="rect">
            <a:avLst/>
          </a:prstGeom>
          <a:noFill/>
        </p:spPr>
        <p:txBody>
          <a:bodyPr wrap="none" lIns="0" tIns="0" rIns="0" bIns="0" rtlCol="0">
            <a:spAutoFit/>
          </a:bodyPr>
          <a:lstStyle/>
          <a:p>
            <a:pPr algn="l">
              <a:lnSpc>
                <a:spcPct val="95000"/>
              </a:lnSpc>
            </a:pPr>
            <a:r>
              <a:rPr lang="en-US" sz="2000" b="1" noProof="0" dirty="0">
                <a:solidFill>
                  <a:schemeClr val="accent1"/>
                </a:solidFill>
                <a:latin typeface="Arial" panose="020B0604020202020204" pitchFamily="34" charset="0"/>
              </a:rPr>
              <a:t>Childbirth/</a:t>
            </a:r>
            <a:br>
              <a:rPr lang="en-US" sz="2000" b="1" noProof="0" dirty="0">
                <a:solidFill>
                  <a:schemeClr val="accent1"/>
                </a:solidFill>
                <a:latin typeface="Arial" panose="020B0604020202020204" pitchFamily="34" charset="0"/>
              </a:rPr>
            </a:br>
            <a:r>
              <a:rPr lang="en-US" sz="2000" b="1" noProof="0" dirty="0">
                <a:solidFill>
                  <a:schemeClr val="accent1"/>
                </a:solidFill>
                <a:latin typeface="Arial" panose="020B0604020202020204" pitchFamily="34" charset="0"/>
              </a:rPr>
              <a:t>labor</a:t>
            </a:r>
          </a:p>
        </p:txBody>
      </p:sp>
      <p:sp>
        <p:nvSpPr>
          <p:cNvPr id="10" name="TextBox 9">
            <a:extLst>
              <a:ext uri="{FF2B5EF4-FFF2-40B4-BE49-F238E27FC236}">
                <a16:creationId xmlns:a16="http://schemas.microsoft.com/office/drawing/2014/main" id="{A3C3888F-4A27-1224-ED41-61E052656BB0}"/>
              </a:ext>
            </a:extLst>
          </p:cNvPr>
          <p:cNvSpPr txBox="1"/>
          <p:nvPr/>
        </p:nvSpPr>
        <p:spPr>
          <a:xfrm>
            <a:off x="1391551" y="5212642"/>
            <a:ext cx="1013098" cy="335413"/>
          </a:xfrm>
          <a:prstGeom prst="rect">
            <a:avLst/>
          </a:prstGeom>
          <a:noFill/>
        </p:spPr>
        <p:txBody>
          <a:bodyPr wrap="none" lIns="0" tIns="0" rIns="0" bIns="0" rtlCol="0">
            <a:spAutoFit/>
          </a:bodyPr>
          <a:lstStyle/>
          <a:p>
            <a:pPr algn="l">
              <a:lnSpc>
                <a:spcPct val="120000"/>
              </a:lnSpc>
            </a:pPr>
            <a:r>
              <a:rPr lang="en-US" sz="2000" b="1" noProof="0" dirty="0">
                <a:solidFill>
                  <a:schemeClr val="accent1"/>
                </a:solidFill>
                <a:latin typeface="Arial" panose="020B0604020202020204" pitchFamily="34" charset="0"/>
              </a:rPr>
              <a:t>Neonate</a:t>
            </a:r>
          </a:p>
        </p:txBody>
      </p:sp>
      <p:sp>
        <p:nvSpPr>
          <p:cNvPr id="24" name="TextBox 23">
            <a:extLst>
              <a:ext uri="{FF2B5EF4-FFF2-40B4-BE49-F238E27FC236}">
                <a16:creationId xmlns:a16="http://schemas.microsoft.com/office/drawing/2014/main" id="{565D9ACC-6FC0-FB93-7820-2464E3E62B40}"/>
              </a:ext>
            </a:extLst>
          </p:cNvPr>
          <p:cNvSpPr txBox="1"/>
          <p:nvPr/>
        </p:nvSpPr>
        <p:spPr>
          <a:xfrm>
            <a:off x="3091945" y="2438816"/>
            <a:ext cx="4197096" cy="984885"/>
          </a:xfrm>
          <a:prstGeom prst="rect">
            <a:avLst/>
          </a:prstGeom>
          <a:noFill/>
        </p:spPr>
        <p:txBody>
          <a:bodyPr wrap="square" lIns="0" tIns="0" rIns="0" bIns="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effectLst/>
                <a:latin typeface="Arial" panose="020B0604020202020204" pitchFamily="34" charset="0"/>
              </a:rPr>
              <a:t>Venous thromboembolism</a:t>
            </a:r>
          </a:p>
          <a:p>
            <a:pPr defTabSz="914332">
              <a:defRPr/>
            </a:pPr>
            <a:r>
              <a:rPr lang="en-US" sz="1600" noProof="0" dirty="0">
                <a:latin typeface="Arial" panose="020B0604020202020204" pitchFamily="34" charset="0"/>
              </a:rPr>
              <a:t>Gestational hypertension/preeclampsia</a:t>
            </a:r>
          </a:p>
          <a:p>
            <a:pPr defTabSz="914332">
              <a:defRPr/>
            </a:pPr>
            <a:r>
              <a:rPr lang="en-US" sz="1600" noProof="0" dirty="0">
                <a:latin typeface="Arial" panose="020B0604020202020204" pitchFamily="34" charset="0"/>
              </a:rPr>
              <a:t>Gestational diabetes</a:t>
            </a:r>
          </a:p>
          <a:p>
            <a:pPr defTabSz="914332">
              <a:defRPr/>
            </a:pPr>
            <a:r>
              <a:rPr lang="en-US" sz="1600" noProof="0" dirty="0">
                <a:solidFill>
                  <a:schemeClr val="dk1"/>
                </a:solidFill>
                <a:latin typeface="Arial" panose="020B0604020202020204" pitchFamily="34" charset="0"/>
              </a:rPr>
              <a:t>Large for gestational age</a:t>
            </a:r>
          </a:p>
        </p:txBody>
      </p:sp>
      <p:sp>
        <p:nvSpPr>
          <p:cNvPr id="27" name="TextBox 26">
            <a:extLst>
              <a:ext uri="{FF2B5EF4-FFF2-40B4-BE49-F238E27FC236}">
                <a16:creationId xmlns:a16="http://schemas.microsoft.com/office/drawing/2014/main" id="{5C97CF05-07AB-6BE5-6CF5-50AA6A4DE33D}"/>
              </a:ext>
            </a:extLst>
          </p:cNvPr>
          <p:cNvSpPr txBox="1"/>
          <p:nvPr/>
        </p:nvSpPr>
        <p:spPr>
          <a:xfrm>
            <a:off x="3091945" y="3714459"/>
            <a:ext cx="2618798" cy="984885"/>
          </a:xfrm>
          <a:prstGeom prst="rect">
            <a:avLst/>
          </a:prstGeom>
          <a:noFill/>
        </p:spPr>
        <p:txBody>
          <a:bodyPr wrap="square" lIns="0" tIns="0" rIns="0" bIns="0">
            <a:spAutoFit/>
          </a:bodyPr>
          <a:lstStyle/>
          <a:p>
            <a:pPr defTabSz="914332">
              <a:defRPr/>
            </a:pPr>
            <a:r>
              <a:rPr lang="en-US" sz="1600" noProof="0" dirty="0">
                <a:solidFill>
                  <a:schemeClr val="dk1"/>
                </a:solidFill>
                <a:latin typeface="Arial" panose="020B0604020202020204" pitchFamily="34" charset="0"/>
              </a:rPr>
              <a:t>Shoulder dystocia</a:t>
            </a:r>
            <a:endParaRPr lang="en-US" sz="1600" b="0" noProof="0" dirty="0">
              <a:solidFill>
                <a:schemeClr val="tx1"/>
              </a:solidFill>
              <a:effectLst/>
              <a:latin typeface="Arial" panose="020B0604020202020204" pitchFamily="34" charset="0"/>
            </a:endParaRPr>
          </a:p>
          <a:p>
            <a:pPr lvl="0" defTabSz="914332">
              <a:defRPr/>
            </a:pPr>
            <a:r>
              <a:rPr lang="en-US" sz="1600" noProof="0" dirty="0">
                <a:solidFill>
                  <a:schemeClr val="dk1"/>
                </a:solidFill>
                <a:latin typeface="Arial" panose="020B0604020202020204" pitchFamily="34" charset="0"/>
              </a:rPr>
              <a:t>Elective C-section</a:t>
            </a:r>
          </a:p>
          <a:p>
            <a:pPr lvl="0" defTabSz="914332">
              <a:defRPr/>
            </a:pPr>
            <a:r>
              <a:rPr lang="en-US" sz="1600" noProof="0" dirty="0">
                <a:solidFill>
                  <a:schemeClr val="dk1"/>
                </a:solidFill>
                <a:latin typeface="Arial" panose="020B0604020202020204" pitchFamily="34" charset="0"/>
              </a:rPr>
              <a:t>Emergency C-section</a:t>
            </a:r>
          </a:p>
          <a:p>
            <a:pPr lvl="0" defTabSz="914332">
              <a:defRPr/>
            </a:pPr>
            <a:r>
              <a:rPr lang="en-US" sz="1600" noProof="0" dirty="0">
                <a:solidFill>
                  <a:schemeClr val="dk1"/>
                </a:solidFill>
                <a:latin typeface="Arial" panose="020B0604020202020204" pitchFamily="34" charset="0"/>
              </a:rPr>
              <a:t>Induction of labor</a:t>
            </a:r>
          </a:p>
        </p:txBody>
      </p:sp>
      <p:sp>
        <p:nvSpPr>
          <p:cNvPr id="28" name="TextBox 27">
            <a:extLst>
              <a:ext uri="{FF2B5EF4-FFF2-40B4-BE49-F238E27FC236}">
                <a16:creationId xmlns:a16="http://schemas.microsoft.com/office/drawing/2014/main" id="{40759FF0-4900-14AA-0F2A-913A7096E2A1}"/>
              </a:ext>
            </a:extLst>
          </p:cNvPr>
          <p:cNvSpPr txBox="1"/>
          <p:nvPr/>
        </p:nvSpPr>
        <p:spPr>
          <a:xfrm>
            <a:off x="5259244" y="3668293"/>
            <a:ext cx="2857516" cy="1077218"/>
          </a:xfrm>
          <a:prstGeom prst="rect">
            <a:avLst/>
          </a:prstGeom>
          <a:noFill/>
        </p:spPr>
        <p:txBody>
          <a:bodyPr wrap="square">
            <a:spAutoFit/>
          </a:bodyPr>
          <a:lstStyle/>
          <a:p>
            <a:pPr lvl="0" defTabSz="914332">
              <a:defRPr/>
            </a:pPr>
            <a:r>
              <a:rPr lang="en-US" sz="1600" noProof="0" dirty="0">
                <a:solidFill>
                  <a:schemeClr val="dk1"/>
                </a:solidFill>
                <a:latin typeface="Arial" panose="020B0604020202020204" pitchFamily="34" charset="0"/>
              </a:rPr>
              <a:t>Fetal prematurity</a:t>
            </a:r>
          </a:p>
          <a:p>
            <a:pPr lvl="0" defTabSz="914332">
              <a:defRPr/>
            </a:pPr>
            <a:r>
              <a:rPr lang="en-US" sz="1600" noProof="0" dirty="0">
                <a:solidFill>
                  <a:schemeClr val="dk1"/>
                </a:solidFill>
                <a:latin typeface="Arial" panose="020B0604020202020204" pitchFamily="34" charset="0"/>
              </a:rPr>
              <a:t>Stillbirth</a:t>
            </a:r>
          </a:p>
          <a:p>
            <a:pPr defTabSz="914332">
              <a:defRPr/>
            </a:pPr>
            <a:r>
              <a:rPr lang="en-US" sz="1600" noProof="0" dirty="0">
                <a:solidFill>
                  <a:schemeClr val="dk1"/>
                </a:solidFill>
                <a:latin typeface="Arial" panose="020B0604020202020204" pitchFamily="34" charset="0"/>
              </a:rPr>
              <a:t>Postpartum hemorrhage</a:t>
            </a:r>
          </a:p>
          <a:p>
            <a:pPr defTabSz="914332">
              <a:defRPr/>
            </a:pPr>
            <a:r>
              <a:rPr lang="en-US" sz="1600" noProof="0" dirty="0">
                <a:solidFill>
                  <a:schemeClr val="dk1"/>
                </a:solidFill>
                <a:latin typeface="Arial" panose="020B0604020202020204" pitchFamily="34" charset="0"/>
              </a:rPr>
              <a:t>Wound infection</a:t>
            </a:r>
            <a:endParaRPr lang="en-US" sz="1600" noProof="0" dirty="0">
              <a:latin typeface="Arial" panose="020B0604020202020204" pitchFamily="34" charset="0"/>
            </a:endParaRPr>
          </a:p>
        </p:txBody>
      </p:sp>
      <p:sp>
        <p:nvSpPr>
          <p:cNvPr id="29" name="TextBox 28">
            <a:extLst>
              <a:ext uri="{FF2B5EF4-FFF2-40B4-BE49-F238E27FC236}">
                <a16:creationId xmlns:a16="http://schemas.microsoft.com/office/drawing/2014/main" id="{DF82697E-84B7-F405-BDA9-AA694860032C}"/>
              </a:ext>
            </a:extLst>
          </p:cNvPr>
          <p:cNvSpPr txBox="1"/>
          <p:nvPr/>
        </p:nvSpPr>
        <p:spPr>
          <a:xfrm>
            <a:off x="3091945" y="5257237"/>
            <a:ext cx="2618798" cy="246221"/>
          </a:xfrm>
          <a:prstGeom prst="rect">
            <a:avLst/>
          </a:prstGeom>
          <a:noFill/>
        </p:spPr>
        <p:txBody>
          <a:bodyPr wrap="square" lIns="0" tIns="0" rIns="0" bIns="0">
            <a:spAutoFit/>
          </a:bodyPr>
          <a:lstStyle/>
          <a:p>
            <a:pPr defTabSz="914332">
              <a:defRPr/>
            </a:pPr>
            <a:r>
              <a:rPr lang="en-US" sz="1600" noProof="0" dirty="0">
                <a:solidFill>
                  <a:schemeClr val="dk1"/>
                </a:solidFill>
                <a:latin typeface="Arial" panose="020B0604020202020204" pitchFamily="34" charset="0"/>
              </a:rPr>
              <a:t>Neonatal death</a:t>
            </a:r>
          </a:p>
        </p:txBody>
      </p:sp>
      <p:sp>
        <p:nvSpPr>
          <p:cNvPr id="30" name="Rectangle: Rounded Corners 29">
            <a:extLst>
              <a:ext uri="{FF2B5EF4-FFF2-40B4-BE49-F238E27FC236}">
                <a16:creationId xmlns:a16="http://schemas.microsoft.com/office/drawing/2014/main" id="{8CB266DC-4D01-64FA-C59A-F2104664B7CF}"/>
              </a:ext>
            </a:extLst>
          </p:cNvPr>
          <p:cNvSpPr>
            <a:spLocks/>
          </p:cNvSpPr>
          <p:nvPr/>
        </p:nvSpPr>
        <p:spPr>
          <a:xfrm>
            <a:off x="8250525" y="2075688"/>
            <a:ext cx="3780342" cy="132953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Children of women with obesity vs those without obesity during pregnancy have a higher risk of adverse neurological outcomes</a:t>
            </a:r>
            <a:r>
              <a:rPr kumimoji="0" lang="en-US" sz="160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2</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graphicFrame>
        <p:nvGraphicFramePr>
          <p:cNvPr id="31" name="Table 30">
            <a:extLst>
              <a:ext uri="{FF2B5EF4-FFF2-40B4-BE49-F238E27FC236}">
                <a16:creationId xmlns:a16="http://schemas.microsoft.com/office/drawing/2014/main" id="{7BEECA5C-C84E-3475-4A95-BB9757A3E322}"/>
              </a:ext>
            </a:extLst>
          </p:cNvPr>
          <p:cNvGraphicFramePr>
            <a:graphicFrameLocks noGrp="1"/>
          </p:cNvGraphicFramePr>
          <p:nvPr>
            <p:extLst>
              <p:ext uri="{D42A27DB-BD31-4B8C-83A1-F6EECF244321}">
                <p14:modId xmlns:p14="http://schemas.microsoft.com/office/powerpoint/2010/main" val="1235811137"/>
              </p:ext>
            </p:extLst>
          </p:nvPr>
        </p:nvGraphicFramePr>
        <p:xfrm>
          <a:off x="8266176" y="3599053"/>
          <a:ext cx="3749039" cy="1188720"/>
        </p:xfrm>
        <a:graphic>
          <a:graphicData uri="http://schemas.openxmlformats.org/drawingml/2006/table">
            <a:tbl>
              <a:tblPr firstRow="1">
                <a:tableStyleId>{9D7B26C5-4107-4FEC-AEDC-1716B250A1EF}</a:tableStyleId>
              </a:tblPr>
              <a:tblGrid>
                <a:gridCol w="3749039">
                  <a:extLst>
                    <a:ext uri="{9D8B030D-6E8A-4147-A177-3AD203B41FA5}">
                      <a16:colId xmlns:a16="http://schemas.microsoft.com/office/drawing/2014/main" val="190042504"/>
                    </a:ext>
                  </a:extLst>
                </a:gridCol>
              </a:tblGrid>
              <a:tr h="923876">
                <a:tc>
                  <a:txBody>
                    <a:bodyPr/>
                    <a:lstStyle/>
                    <a:p>
                      <a:pPr algn="ctr"/>
                      <a:r>
                        <a:rPr lang="en-US" sz="1800" b="0" noProof="0" dirty="0">
                          <a:solidFill>
                            <a:schemeClr val="tx1"/>
                          </a:solidFill>
                          <a:latin typeface="Arial" panose="020B0604020202020204" pitchFamily="34" charset="0"/>
                        </a:rPr>
                        <a:t>ADHD</a:t>
                      </a:r>
                    </a:p>
                    <a:p>
                      <a:pPr marL="0" marR="0" lvl="0" indent="0" algn="ctr" defTabSz="914332" rtl="0" eaLnBrk="1" fontAlgn="auto" latinLnBrk="0" hangingPunct="1">
                        <a:lnSpc>
                          <a:spcPct val="100000"/>
                        </a:lnSpc>
                        <a:spcBef>
                          <a:spcPts val="0"/>
                        </a:spcBef>
                        <a:spcAft>
                          <a:spcPts val="0"/>
                        </a:spcAft>
                        <a:buClrTx/>
                        <a:buSzTx/>
                        <a:buFontTx/>
                        <a:buNone/>
                        <a:tabLst/>
                        <a:defRPr/>
                      </a:pPr>
                      <a:r>
                        <a:rPr lang="en-US" sz="1800" b="0" noProof="0" dirty="0">
                          <a:solidFill>
                            <a:schemeClr val="tx1"/>
                          </a:solidFill>
                        </a:rPr>
                        <a:t>ASD</a:t>
                      </a:r>
                    </a:p>
                    <a:p>
                      <a:pPr algn="ctr"/>
                      <a:r>
                        <a:rPr lang="en-US" sz="1800" b="0" u="none" strike="noStrike" kern="1200" baseline="0" noProof="0" dirty="0">
                          <a:solidFill>
                            <a:schemeClr val="dk1"/>
                          </a:solidFill>
                        </a:rPr>
                        <a:t>Cognitive/intellectual delay </a:t>
                      </a:r>
                    </a:p>
                    <a:p>
                      <a:pPr algn="ctr"/>
                      <a:r>
                        <a:rPr lang="en-US" sz="1800" b="0" u="none" strike="noStrike" kern="1200" baseline="0" noProof="0" dirty="0">
                          <a:solidFill>
                            <a:schemeClr val="dk1"/>
                          </a:solidFill>
                        </a:rPr>
                        <a:t>Emotional/behavioral problems</a:t>
                      </a:r>
                      <a:endParaRPr lang="en-US" sz="1800" b="0" i="0" u="none" strike="noStrike" kern="1200" baseline="0" noProof="0" dirty="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2391026171"/>
                  </a:ext>
                </a:extLst>
              </a:tr>
            </a:tbl>
          </a:graphicData>
        </a:graphic>
      </p:graphicFrame>
      <p:sp>
        <p:nvSpPr>
          <p:cNvPr id="3" name="Oval 2">
            <a:extLst>
              <a:ext uri="{FF2B5EF4-FFF2-40B4-BE49-F238E27FC236}">
                <a16:creationId xmlns:a16="http://schemas.microsoft.com/office/drawing/2014/main" id="{F02C23B3-5F95-1779-E1A2-456055CCB896}"/>
              </a:ext>
            </a:extLst>
          </p:cNvPr>
          <p:cNvSpPr/>
          <p:nvPr/>
        </p:nvSpPr>
        <p:spPr>
          <a:xfrm>
            <a:off x="524339" y="2557570"/>
            <a:ext cx="784714" cy="78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6" name="Oval 5">
            <a:extLst>
              <a:ext uri="{FF2B5EF4-FFF2-40B4-BE49-F238E27FC236}">
                <a16:creationId xmlns:a16="http://schemas.microsoft.com/office/drawing/2014/main" id="{96DA5106-3094-D91A-B649-15B1D3A0ED54}"/>
              </a:ext>
            </a:extLst>
          </p:cNvPr>
          <p:cNvSpPr/>
          <p:nvPr/>
        </p:nvSpPr>
        <p:spPr>
          <a:xfrm>
            <a:off x="524339" y="3814545"/>
            <a:ext cx="784714" cy="78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7" name="Oval 6">
            <a:extLst>
              <a:ext uri="{FF2B5EF4-FFF2-40B4-BE49-F238E27FC236}">
                <a16:creationId xmlns:a16="http://schemas.microsoft.com/office/drawing/2014/main" id="{90E0BD8A-C449-6929-5F30-8DF578FF1FE3}"/>
              </a:ext>
            </a:extLst>
          </p:cNvPr>
          <p:cNvSpPr/>
          <p:nvPr/>
        </p:nvSpPr>
        <p:spPr>
          <a:xfrm>
            <a:off x="524339" y="4987992"/>
            <a:ext cx="784714" cy="78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3" name="Graphic 12">
            <a:extLst>
              <a:ext uri="{FF2B5EF4-FFF2-40B4-BE49-F238E27FC236}">
                <a16:creationId xmlns:a16="http://schemas.microsoft.com/office/drawing/2014/main" id="{DB5905E8-0B52-9719-3B72-5D8C95F6612E}"/>
              </a:ext>
            </a:extLst>
          </p:cNvPr>
          <p:cNvPicPr>
            <a:picLocks noChangeAspect="1"/>
          </p:cNvPicPr>
          <p:nvPr/>
        </p:nvPicPr>
        <p:blipFill>
          <a:blip>
            <a:extLst>
              <a:ext uri="{96DAC541-7B7A-43D3-8B79-37D633B846F1}">
                <asvg:svgBlip xmlns:asvg="http://schemas.microsoft.com/office/drawing/2016/SVG/main" r:embed="rId3"/>
              </a:ext>
            </a:extLst>
          </a:blip>
          <a:srcRect l="139" r="139"/>
          <a:stretch/>
        </p:blipFill>
        <p:spPr>
          <a:xfrm>
            <a:off x="594686" y="3908977"/>
            <a:ext cx="594195" cy="595850"/>
          </a:xfrm>
          <a:prstGeom prst="rect">
            <a:avLst/>
          </a:prstGeom>
        </p:spPr>
      </p:pic>
      <p:pic>
        <p:nvPicPr>
          <p:cNvPr id="17" name="Graphic 16">
            <a:extLst>
              <a:ext uri="{FF2B5EF4-FFF2-40B4-BE49-F238E27FC236}">
                <a16:creationId xmlns:a16="http://schemas.microsoft.com/office/drawing/2014/main" id="{61BB8F20-AFE2-C1D5-3371-9FDBD5026211}"/>
              </a:ext>
            </a:extLst>
          </p:cNvPr>
          <p:cNvPicPr>
            <a:picLocks noChangeAspect="1"/>
          </p:cNvPicPr>
          <p:nvPr/>
        </p:nvPicPr>
        <p:blipFill>
          <a:blip>
            <a:extLst>
              <a:ext uri="{96DAC541-7B7A-43D3-8B79-37D633B846F1}">
                <asvg:svgBlip xmlns:asvg="http://schemas.microsoft.com/office/drawing/2016/SVG/main" r:embed="rId4"/>
              </a:ext>
            </a:extLst>
          </a:blip>
          <a:srcRect l="13" r="13"/>
          <a:stretch/>
        </p:blipFill>
        <p:spPr>
          <a:xfrm>
            <a:off x="618771" y="5087596"/>
            <a:ext cx="595690" cy="595850"/>
          </a:xfrm>
          <a:prstGeom prst="rect">
            <a:avLst/>
          </a:prstGeom>
        </p:spPr>
      </p:pic>
      <p:pic>
        <p:nvPicPr>
          <p:cNvPr id="20" name="Graphic 19">
            <a:extLst>
              <a:ext uri="{FF2B5EF4-FFF2-40B4-BE49-F238E27FC236}">
                <a16:creationId xmlns:a16="http://schemas.microsoft.com/office/drawing/2014/main" id="{8634C1B8-0152-7CC0-9125-FDC6E15BD55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3787" y="2642541"/>
            <a:ext cx="595850" cy="595850"/>
          </a:xfrm>
          <a:prstGeom prst="rect">
            <a:avLst/>
          </a:prstGeom>
        </p:spPr>
      </p:pic>
    </p:spTree>
    <p:extLst>
      <p:ext uri="{BB962C8B-B14F-4D97-AF65-F5344CB8AC3E}">
        <p14:creationId xmlns:p14="http://schemas.microsoft.com/office/powerpoint/2010/main" val="33204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D4A1-48D9-09B9-9042-A54BB7FF34CF}"/>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63D3936E-8DD6-23A0-ECA8-808E58CC2866}"/>
              </a:ext>
            </a:extLst>
          </p:cNvPr>
          <p:cNvSpPr/>
          <p:nvPr/>
        </p:nvSpPr>
        <p:spPr>
          <a:xfrm>
            <a:off x="0" y="2026920"/>
            <a:ext cx="12192000" cy="3364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4235F5BE-97B2-163A-CDD2-145355B68A1D}"/>
              </a:ext>
            </a:extLst>
          </p:cNvPr>
          <p:cNvSpPr>
            <a:spLocks noGrp="1"/>
          </p:cNvSpPr>
          <p:nvPr>
            <p:ph type="title"/>
          </p:nvPr>
        </p:nvSpPr>
        <p:spPr>
          <a:xfrm>
            <a:off x="536240" y="414320"/>
            <a:ext cx="10896000" cy="1082209"/>
          </a:xfrm>
        </p:spPr>
        <p:txBody>
          <a:bodyPr/>
          <a:lstStyle/>
          <a:p>
            <a:r>
              <a:rPr lang="en-US" noProof="0" dirty="0"/>
              <a:t>Impact of the menopause transition on central adiposity, cardiometabolic risk, and mechanical conditions</a:t>
            </a:r>
          </a:p>
        </p:txBody>
      </p:sp>
      <p:sp>
        <p:nvSpPr>
          <p:cNvPr id="4" name="Text Placeholder 3">
            <a:extLst>
              <a:ext uri="{FF2B5EF4-FFF2-40B4-BE49-F238E27FC236}">
                <a16:creationId xmlns:a16="http://schemas.microsoft.com/office/drawing/2014/main" id="{F195E8E9-6165-9604-37FA-39B5D8478D7F}"/>
              </a:ext>
            </a:extLst>
          </p:cNvPr>
          <p:cNvSpPr>
            <a:spLocks noGrp="1"/>
          </p:cNvSpPr>
          <p:nvPr>
            <p:ph type="body" sz="quarter" idx="13"/>
          </p:nvPr>
        </p:nvSpPr>
        <p:spPr>
          <a:xfrm>
            <a:off x="536240" y="6020060"/>
            <a:ext cx="10896000" cy="324000"/>
          </a:xfrm>
        </p:spPr>
        <p:txBody>
          <a:bodyPr/>
          <a:lstStyle/>
          <a:p>
            <a:pPr>
              <a:spcAft>
                <a:spcPts val="300"/>
              </a:spcAft>
            </a:pPr>
            <a:r>
              <a:rPr lang="en-US" noProof="0" dirty="0"/>
              <a:t>1. Koceva A et al. Int J Mol Sci 2024;25:7342; 2. Palacios S et al. Gynecol Endocrinol 2024;40:2312885; 3. Hurtado MD et al. Curr Obes Rep 2024;13:352–363</a:t>
            </a:r>
            <a:r>
              <a:rPr lang="en-US" dirty="0"/>
              <a:t>; 4. Ayesh H et al. Circ Res 2025;136:594–605</a:t>
            </a:r>
            <a:r>
              <a:rPr lang="en-US" noProof="0" dirty="0"/>
              <a:t>. </a:t>
            </a:r>
          </a:p>
        </p:txBody>
      </p:sp>
      <p:sp>
        <p:nvSpPr>
          <p:cNvPr id="5" name="Slide Number Placeholder 4">
            <a:extLst>
              <a:ext uri="{FF2B5EF4-FFF2-40B4-BE49-F238E27FC236}">
                <a16:creationId xmlns:a16="http://schemas.microsoft.com/office/drawing/2014/main" id="{B88173CC-E216-069A-BCC2-B0CDD54ED08D}"/>
              </a:ext>
            </a:extLst>
          </p:cNvPr>
          <p:cNvSpPr>
            <a:spLocks noGrp="1"/>
          </p:cNvSpPr>
          <p:nvPr>
            <p:ph type="sldNum" sz="quarter" idx="4"/>
          </p:nvPr>
        </p:nvSpPr>
        <p:spPr>
          <a:xfrm>
            <a:off x="11467950" y="127429"/>
            <a:ext cx="572346" cy="365125"/>
          </a:xfrm>
        </p:spPr>
        <p:txBody>
          <a:bodyPr/>
          <a:lstStyle/>
          <a:p>
            <a:fld id="{65CBDCE2-1F41-4B5E-8CD0-06DFFB2F8EFA}" type="slidenum">
              <a:rPr lang="en-US" noProof="0" smtClean="0"/>
              <a:pPr/>
              <a:t>27</a:t>
            </a:fld>
            <a:endParaRPr lang="en-US" noProof="0" dirty="0"/>
          </a:p>
        </p:txBody>
      </p:sp>
      <p:sp>
        <p:nvSpPr>
          <p:cNvPr id="12" name="Rectangle: Rounded Corners 11">
            <a:extLst>
              <a:ext uri="{FF2B5EF4-FFF2-40B4-BE49-F238E27FC236}">
                <a16:creationId xmlns:a16="http://schemas.microsoft.com/office/drawing/2014/main" id="{9DFDFC52-E50A-92F7-2CF0-4F0428FC01AA}"/>
              </a:ext>
            </a:extLst>
          </p:cNvPr>
          <p:cNvSpPr>
            <a:spLocks/>
          </p:cNvSpPr>
          <p:nvPr/>
        </p:nvSpPr>
        <p:spPr>
          <a:xfrm>
            <a:off x="561254" y="2895348"/>
            <a:ext cx="2376000" cy="2133852"/>
          </a:xfrm>
          <a:prstGeom prst="roundRect">
            <a:avLst>
              <a:gd name="adj" fmla="val 4494"/>
            </a:avLst>
          </a:prstGeom>
          <a:solidFill>
            <a:schemeClr val="tx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spcAft>
                <a:spcPts val="600"/>
              </a:spcAft>
            </a:pPr>
            <a:r>
              <a:rPr lang="en-US" sz="1400" kern="1200" noProof="0" dirty="0">
                <a:solidFill>
                  <a:schemeClr val="bg1"/>
                </a:solidFill>
                <a:latin typeface="Arial" panose="020B0604020202020204" pitchFamily="34" charset="0"/>
              </a:rPr>
              <a:t>Estrogen impacts numerous energy homeostasis pathways</a:t>
            </a:r>
          </a:p>
        </p:txBody>
      </p:sp>
      <p:sp>
        <p:nvSpPr>
          <p:cNvPr id="14" name="Rectangle: Rounded Corners 13">
            <a:extLst>
              <a:ext uri="{FF2B5EF4-FFF2-40B4-BE49-F238E27FC236}">
                <a16:creationId xmlns:a16="http://schemas.microsoft.com/office/drawing/2014/main" id="{14D6F739-BD03-7B43-BE7A-CC92B956B654}"/>
              </a:ext>
            </a:extLst>
          </p:cNvPr>
          <p:cNvSpPr/>
          <p:nvPr/>
        </p:nvSpPr>
        <p:spPr>
          <a:xfrm>
            <a:off x="903212" y="2503980"/>
            <a:ext cx="1686568" cy="670692"/>
          </a:xfrm>
          <a:prstGeom prst="roundRect">
            <a:avLst>
              <a:gd name="adj" fmla="val 50000"/>
            </a:avLst>
          </a:pr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744" tIns="45044" rIns="57744" bIns="45044" numCol="1" spcCol="1270" anchor="ctr" anchorCtr="0">
            <a:noAutofit/>
          </a:bodyPr>
          <a:lstStyle/>
          <a:p>
            <a:pPr marL="0" lvl="0" indent="0" algn="ctr" defTabSz="889000">
              <a:lnSpc>
                <a:spcPct val="90000"/>
              </a:lnSpc>
              <a:spcBef>
                <a:spcPct val="0"/>
              </a:spcBef>
              <a:spcAft>
                <a:spcPct val="35000"/>
              </a:spcAft>
              <a:buNone/>
            </a:pPr>
            <a:r>
              <a:rPr lang="en-US" sz="1600" kern="1200" noProof="0" dirty="0">
                <a:latin typeface="Arial" panose="020B0604020202020204" pitchFamily="34" charset="0"/>
              </a:rPr>
              <a:t>Estrogen loss </a:t>
            </a:r>
          </a:p>
        </p:txBody>
      </p:sp>
      <p:sp>
        <p:nvSpPr>
          <p:cNvPr id="15" name="Rectangle: Rounded Corners 14">
            <a:extLst>
              <a:ext uri="{FF2B5EF4-FFF2-40B4-BE49-F238E27FC236}">
                <a16:creationId xmlns:a16="http://schemas.microsoft.com/office/drawing/2014/main" id="{C7384684-3966-A867-B473-AFB74ACE1717}"/>
              </a:ext>
            </a:extLst>
          </p:cNvPr>
          <p:cNvSpPr/>
          <p:nvPr/>
        </p:nvSpPr>
        <p:spPr>
          <a:xfrm>
            <a:off x="3454696" y="2895348"/>
            <a:ext cx="2376000" cy="2133852"/>
          </a:xfrm>
          <a:prstGeom prst="roundRect">
            <a:avLst>
              <a:gd name="adj" fmla="val 4494"/>
            </a:avLst>
          </a:prstGeom>
          <a:solidFill>
            <a:schemeClr val="tx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Reduced resting </a:t>
            </a:r>
            <a:br>
              <a:rPr lang="en-US" sz="1400" kern="1200" noProof="0" dirty="0">
                <a:solidFill>
                  <a:schemeClr val="bg1"/>
                </a:solidFill>
                <a:latin typeface="Arial" panose="020B0604020202020204" pitchFamily="34" charset="0"/>
              </a:rPr>
            </a:br>
            <a:r>
              <a:rPr lang="en-US" sz="1400" kern="1200" noProof="0" dirty="0">
                <a:solidFill>
                  <a:schemeClr val="bg1"/>
                </a:solidFill>
                <a:latin typeface="Arial" panose="020B0604020202020204" pitchFamily="34" charset="0"/>
              </a:rPr>
              <a:t>metabolic rate</a:t>
            </a:r>
          </a:p>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Decreased spontaneous physical activity</a:t>
            </a:r>
          </a:p>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Increased caloric intake</a:t>
            </a:r>
          </a:p>
        </p:txBody>
      </p:sp>
      <p:sp>
        <p:nvSpPr>
          <p:cNvPr id="17" name="Rectangle: Rounded Corners 16">
            <a:extLst>
              <a:ext uri="{FF2B5EF4-FFF2-40B4-BE49-F238E27FC236}">
                <a16:creationId xmlns:a16="http://schemas.microsoft.com/office/drawing/2014/main" id="{302C5AC2-A709-657A-6EC6-2C07D6E0EBAF}"/>
              </a:ext>
            </a:extLst>
          </p:cNvPr>
          <p:cNvSpPr/>
          <p:nvPr/>
        </p:nvSpPr>
        <p:spPr>
          <a:xfrm>
            <a:off x="3796655" y="2503980"/>
            <a:ext cx="1686568" cy="670692"/>
          </a:xfrm>
          <a:prstGeom prst="roundRect">
            <a:avLst>
              <a:gd name="adj" fmla="val 50000"/>
            </a:avLst>
          </a:pr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744" tIns="45044" rIns="57744" bIns="45044" numCol="1" spcCol="1270" anchor="ctr" anchorCtr="0">
            <a:noAutofit/>
          </a:bodyPr>
          <a:lstStyle/>
          <a:p>
            <a:pPr marL="0" lvl="0" indent="0" algn="ctr" defTabSz="889000">
              <a:lnSpc>
                <a:spcPct val="90000"/>
              </a:lnSpc>
              <a:spcBef>
                <a:spcPct val="0"/>
              </a:spcBef>
              <a:spcAft>
                <a:spcPct val="35000"/>
              </a:spcAft>
              <a:buNone/>
            </a:pPr>
            <a:r>
              <a:rPr lang="en-US" sz="1600" kern="1200" noProof="0" dirty="0">
                <a:latin typeface="Arial" panose="020B0604020202020204" pitchFamily="34" charset="0"/>
              </a:rPr>
              <a:t>Altered homeostasis</a:t>
            </a:r>
          </a:p>
        </p:txBody>
      </p:sp>
      <p:sp>
        <p:nvSpPr>
          <p:cNvPr id="18" name="Rectangle: Rounded Corners 17">
            <a:extLst>
              <a:ext uri="{FF2B5EF4-FFF2-40B4-BE49-F238E27FC236}">
                <a16:creationId xmlns:a16="http://schemas.microsoft.com/office/drawing/2014/main" id="{B15C678C-A699-2E73-8993-B957082F7649}"/>
              </a:ext>
            </a:extLst>
          </p:cNvPr>
          <p:cNvSpPr>
            <a:spLocks/>
          </p:cNvSpPr>
          <p:nvPr/>
        </p:nvSpPr>
        <p:spPr>
          <a:xfrm>
            <a:off x="6348138" y="2895348"/>
            <a:ext cx="2376000" cy="2133852"/>
          </a:xfrm>
          <a:prstGeom prst="roundRect">
            <a:avLst>
              <a:gd name="adj" fmla="val 4494"/>
            </a:avLst>
          </a:prstGeom>
          <a:solidFill>
            <a:schemeClr val="tx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Increased </a:t>
            </a:r>
            <a:r>
              <a:rPr lang="en-US" sz="1400" noProof="0" dirty="0">
                <a:solidFill>
                  <a:schemeClr val="bg1"/>
                </a:solidFill>
                <a:latin typeface="Arial" panose="020B0604020202020204" pitchFamily="34" charset="0"/>
              </a:rPr>
              <a:t>abdominal/</a:t>
            </a:r>
            <a:br>
              <a:rPr lang="en-US" sz="1400" noProof="0" dirty="0">
                <a:solidFill>
                  <a:schemeClr val="bg1"/>
                </a:solidFill>
                <a:latin typeface="Arial" panose="020B0604020202020204" pitchFamily="34" charset="0"/>
              </a:rPr>
            </a:br>
            <a:r>
              <a:rPr lang="en-US" sz="1400" kern="1200" noProof="0" dirty="0">
                <a:solidFill>
                  <a:schemeClr val="bg1"/>
                </a:solidFill>
                <a:latin typeface="Arial" panose="020B0604020202020204" pitchFamily="34" charset="0"/>
              </a:rPr>
              <a:t>visceral fat distribution</a:t>
            </a:r>
          </a:p>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 Decreased lean mass</a:t>
            </a:r>
          </a:p>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Worsened insulin </a:t>
            </a:r>
            <a:br>
              <a:rPr lang="en-US" sz="1400" kern="1200" noProof="0" dirty="0">
                <a:solidFill>
                  <a:schemeClr val="bg1"/>
                </a:solidFill>
                <a:latin typeface="Arial" panose="020B0604020202020204" pitchFamily="34" charset="0"/>
              </a:rPr>
            </a:br>
            <a:r>
              <a:rPr lang="en-US" sz="1400" kern="1200" noProof="0" dirty="0">
                <a:solidFill>
                  <a:schemeClr val="bg1"/>
                </a:solidFill>
                <a:latin typeface="Arial" panose="020B0604020202020204" pitchFamily="34" charset="0"/>
              </a:rPr>
              <a:t>resistance and atherogenic dyslipidemia</a:t>
            </a:r>
          </a:p>
        </p:txBody>
      </p:sp>
      <p:sp>
        <p:nvSpPr>
          <p:cNvPr id="20" name="Rectangle: Rounded Corners 19">
            <a:extLst>
              <a:ext uri="{FF2B5EF4-FFF2-40B4-BE49-F238E27FC236}">
                <a16:creationId xmlns:a16="http://schemas.microsoft.com/office/drawing/2014/main" id="{E4FBC1B6-E3DE-5E21-2171-81FAB94A866B}"/>
              </a:ext>
            </a:extLst>
          </p:cNvPr>
          <p:cNvSpPr/>
          <p:nvPr/>
        </p:nvSpPr>
        <p:spPr>
          <a:xfrm>
            <a:off x="6690098" y="2503980"/>
            <a:ext cx="1686568" cy="670692"/>
          </a:xfrm>
          <a:prstGeom prst="roundRect">
            <a:avLst>
              <a:gd name="adj" fmla="val 50000"/>
            </a:avLst>
          </a:pr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744" tIns="45044" rIns="57744" bIns="45044" numCol="1" spcCol="1270" anchor="ctr" anchorCtr="0">
            <a:noAutofit/>
          </a:bodyPr>
          <a:lstStyle/>
          <a:p>
            <a:pPr marL="0" lvl="0" indent="0" algn="ctr" defTabSz="889000">
              <a:lnSpc>
                <a:spcPct val="90000"/>
              </a:lnSpc>
              <a:spcBef>
                <a:spcPct val="0"/>
              </a:spcBef>
              <a:spcAft>
                <a:spcPct val="35000"/>
              </a:spcAft>
              <a:buNone/>
            </a:pPr>
            <a:r>
              <a:rPr lang="en-US" sz="1600" kern="1200" noProof="0" dirty="0">
                <a:latin typeface="Arial" panose="020B0604020202020204" pitchFamily="34" charset="0"/>
              </a:rPr>
              <a:t>Physiologic consequence</a:t>
            </a:r>
          </a:p>
        </p:txBody>
      </p:sp>
      <p:sp>
        <p:nvSpPr>
          <p:cNvPr id="21" name="Rectangle: Rounded Corners 20">
            <a:extLst>
              <a:ext uri="{FF2B5EF4-FFF2-40B4-BE49-F238E27FC236}">
                <a16:creationId xmlns:a16="http://schemas.microsoft.com/office/drawing/2014/main" id="{73331644-8B51-1B81-7E5D-76C41E3209E2}"/>
              </a:ext>
            </a:extLst>
          </p:cNvPr>
          <p:cNvSpPr>
            <a:spLocks/>
          </p:cNvSpPr>
          <p:nvPr/>
        </p:nvSpPr>
        <p:spPr>
          <a:xfrm>
            <a:off x="9241582" y="2895348"/>
            <a:ext cx="2376000" cy="2133852"/>
          </a:xfrm>
          <a:prstGeom prst="roundRect">
            <a:avLst>
              <a:gd name="adj" fmla="val 4494"/>
            </a:avLst>
          </a:prstGeom>
          <a:solidFill>
            <a:schemeClr val="tx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spcAft>
                <a:spcPts val="1200"/>
              </a:spcAft>
            </a:pPr>
            <a:r>
              <a:rPr lang="en-US" sz="1400" kern="1200" noProof="0" dirty="0">
                <a:solidFill>
                  <a:schemeClr val="bg1"/>
                </a:solidFill>
                <a:latin typeface="Arial" panose="020B0604020202020204" pitchFamily="34" charset="0"/>
              </a:rPr>
              <a:t>Accelerated</a:t>
            </a:r>
            <a:br>
              <a:rPr lang="en-US" sz="1400" kern="1200" noProof="0" dirty="0">
                <a:solidFill>
                  <a:schemeClr val="bg1"/>
                </a:solidFill>
                <a:latin typeface="Arial" panose="020B0604020202020204" pitchFamily="34" charset="0"/>
              </a:rPr>
            </a:br>
            <a:r>
              <a:rPr lang="en-US" sz="1400" kern="1200" noProof="0" dirty="0">
                <a:solidFill>
                  <a:schemeClr val="bg1"/>
                </a:solidFill>
                <a:latin typeface="Arial" panose="020B0604020202020204" pitchFamily="34" charset="0"/>
              </a:rPr>
              <a:t>cardiometabolic disease risk</a:t>
            </a:r>
          </a:p>
          <a:p>
            <a:pPr marL="0" lvl="1" algn="ctr" defTabSz="622300">
              <a:lnSpc>
                <a:spcPct val="90000"/>
              </a:lnSpc>
              <a:spcBef>
                <a:spcPct val="0"/>
              </a:spcBef>
              <a:spcAft>
                <a:spcPts val="1200"/>
              </a:spcAft>
            </a:pPr>
            <a:r>
              <a:rPr lang="en-US" sz="1400" noProof="0" dirty="0">
                <a:solidFill>
                  <a:schemeClr val="bg1"/>
                </a:solidFill>
                <a:latin typeface="Arial" panose="020B0604020202020204" pitchFamily="34" charset="0"/>
              </a:rPr>
              <a:t>Mechanical complications such as osteoarthritis</a:t>
            </a:r>
            <a:endParaRPr lang="en-US" sz="1400" kern="1200" noProof="0" dirty="0">
              <a:solidFill>
                <a:schemeClr val="bg1"/>
              </a:solidFill>
              <a:latin typeface="Arial" panose="020B0604020202020204" pitchFamily="34" charset="0"/>
            </a:endParaRPr>
          </a:p>
        </p:txBody>
      </p:sp>
      <p:sp>
        <p:nvSpPr>
          <p:cNvPr id="22" name="Rectangle: Rounded Corners 21">
            <a:extLst>
              <a:ext uri="{FF2B5EF4-FFF2-40B4-BE49-F238E27FC236}">
                <a16:creationId xmlns:a16="http://schemas.microsoft.com/office/drawing/2014/main" id="{DBAA6496-10F5-C7E1-CDE4-C5CA80FFFB58}"/>
              </a:ext>
            </a:extLst>
          </p:cNvPr>
          <p:cNvSpPr/>
          <p:nvPr/>
        </p:nvSpPr>
        <p:spPr>
          <a:xfrm>
            <a:off x="9583540" y="2503980"/>
            <a:ext cx="1686568" cy="670692"/>
          </a:xfrm>
          <a:prstGeom prst="roundRect">
            <a:avLst>
              <a:gd name="adj" fmla="val 50000"/>
            </a:avLst>
          </a:pr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744" tIns="45044" rIns="57744" bIns="45044" numCol="1" spcCol="1270" anchor="ctr" anchorCtr="0">
            <a:noAutofit/>
          </a:bodyPr>
          <a:lstStyle/>
          <a:p>
            <a:pPr marL="0" lvl="0" indent="0" algn="ctr" defTabSz="889000">
              <a:lnSpc>
                <a:spcPct val="90000"/>
              </a:lnSpc>
              <a:spcBef>
                <a:spcPct val="0"/>
              </a:spcBef>
              <a:spcAft>
                <a:spcPct val="35000"/>
              </a:spcAft>
              <a:buNone/>
            </a:pPr>
            <a:r>
              <a:rPr lang="en-US" sz="1600" kern="1200" noProof="0" dirty="0">
                <a:latin typeface="Arial" panose="020B0604020202020204" pitchFamily="34" charset="0"/>
              </a:rPr>
              <a:t>Clinical consequence</a:t>
            </a:r>
          </a:p>
        </p:txBody>
      </p:sp>
      <p:sp>
        <p:nvSpPr>
          <p:cNvPr id="10" name="Rectangle: Rounded Corners 9">
            <a:extLst>
              <a:ext uri="{FF2B5EF4-FFF2-40B4-BE49-F238E27FC236}">
                <a16:creationId xmlns:a16="http://schemas.microsoft.com/office/drawing/2014/main" id="{22AFA16F-121A-A32D-FBB2-92C0AD026226}"/>
              </a:ext>
            </a:extLst>
          </p:cNvPr>
          <p:cNvSpPr>
            <a:spLocks/>
          </p:cNvSpPr>
          <p:nvPr/>
        </p:nvSpPr>
        <p:spPr>
          <a:xfrm>
            <a:off x="245326" y="1728500"/>
            <a:ext cx="11641873" cy="6184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latin typeface="Arial" panose="020B0604020202020204" pitchFamily="34" charset="0"/>
              </a:rPr>
              <a:t>Hormonal changes related to menopause transition trigger a shift in body composition that increases </a:t>
            </a:r>
            <a:br>
              <a:rPr lang="en-US" sz="1600" b="1" noProof="0" dirty="0">
                <a:latin typeface="Arial" panose="020B0604020202020204" pitchFamily="34" charset="0"/>
              </a:rPr>
            </a:br>
            <a:r>
              <a:rPr lang="en-US" sz="1600" b="1" noProof="0" dirty="0">
                <a:latin typeface="Arial" panose="020B0604020202020204" pitchFamily="34" charset="0"/>
              </a:rPr>
              <a:t>the risk of cardiometabolic disease and mechanical complications</a:t>
            </a:r>
            <a:r>
              <a:rPr lang="en-US" sz="1600" baseline="30000" noProof="0" dirty="0">
                <a:latin typeface="Arial" panose="020B0604020202020204" pitchFamily="34" charset="0"/>
              </a:rPr>
              <a:t>1–3</a:t>
            </a:r>
            <a:endParaRPr lang="en-US" sz="1600" noProof="0" dirty="0">
              <a:latin typeface="Arial" panose="020B0604020202020204" pitchFamily="34" charset="0"/>
            </a:endParaRPr>
          </a:p>
        </p:txBody>
      </p:sp>
      <p:grpSp>
        <p:nvGrpSpPr>
          <p:cNvPr id="23" name="Group 22">
            <a:extLst>
              <a:ext uri="{FF2B5EF4-FFF2-40B4-BE49-F238E27FC236}">
                <a16:creationId xmlns:a16="http://schemas.microsoft.com/office/drawing/2014/main" id="{9A1EFBD4-2B7E-F942-5EB2-3EB6A5F808FB}"/>
              </a:ext>
            </a:extLst>
          </p:cNvPr>
          <p:cNvGrpSpPr/>
          <p:nvPr/>
        </p:nvGrpSpPr>
        <p:grpSpPr>
          <a:xfrm>
            <a:off x="2984952" y="3788319"/>
            <a:ext cx="416530" cy="347910"/>
            <a:chOff x="4113703" y="3363185"/>
            <a:chExt cx="473093" cy="395156"/>
          </a:xfrm>
        </p:grpSpPr>
        <p:sp>
          <p:nvSpPr>
            <p:cNvPr id="24" name="Isosceles Triangle 23">
              <a:extLst>
                <a:ext uri="{FF2B5EF4-FFF2-40B4-BE49-F238E27FC236}">
                  <a16:creationId xmlns:a16="http://schemas.microsoft.com/office/drawing/2014/main" id="{88CA22EA-1ECE-BB58-C90C-B6B154BB682E}"/>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25" name="Isosceles Triangle 24">
              <a:extLst>
                <a:ext uri="{FF2B5EF4-FFF2-40B4-BE49-F238E27FC236}">
                  <a16:creationId xmlns:a16="http://schemas.microsoft.com/office/drawing/2014/main" id="{F7B88FBC-01B0-FEE8-B9B0-B7B1E433127D}"/>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26" name="Group 25">
            <a:extLst>
              <a:ext uri="{FF2B5EF4-FFF2-40B4-BE49-F238E27FC236}">
                <a16:creationId xmlns:a16="http://schemas.microsoft.com/office/drawing/2014/main" id="{F239D3F9-B2CB-570A-CE11-2FC68D3140DC}"/>
              </a:ext>
            </a:extLst>
          </p:cNvPr>
          <p:cNvGrpSpPr/>
          <p:nvPr/>
        </p:nvGrpSpPr>
        <p:grpSpPr>
          <a:xfrm>
            <a:off x="5878394" y="3788319"/>
            <a:ext cx="416530" cy="347910"/>
            <a:chOff x="4113703" y="3363185"/>
            <a:chExt cx="473093" cy="395156"/>
          </a:xfrm>
        </p:grpSpPr>
        <p:sp>
          <p:nvSpPr>
            <p:cNvPr id="27" name="Isosceles Triangle 26">
              <a:extLst>
                <a:ext uri="{FF2B5EF4-FFF2-40B4-BE49-F238E27FC236}">
                  <a16:creationId xmlns:a16="http://schemas.microsoft.com/office/drawing/2014/main" id="{9C8B874F-96D0-F765-31E9-D4BBD979DA7E}"/>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28" name="Isosceles Triangle 27">
              <a:extLst>
                <a:ext uri="{FF2B5EF4-FFF2-40B4-BE49-F238E27FC236}">
                  <a16:creationId xmlns:a16="http://schemas.microsoft.com/office/drawing/2014/main" id="{DDFA013F-7A79-3883-D79A-A1CAA0A2CC38}"/>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29" name="Group 28">
            <a:extLst>
              <a:ext uri="{FF2B5EF4-FFF2-40B4-BE49-F238E27FC236}">
                <a16:creationId xmlns:a16="http://schemas.microsoft.com/office/drawing/2014/main" id="{9125059A-D309-0B21-8C8D-02BB8CDAC3E3}"/>
              </a:ext>
            </a:extLst>
          </p:cNvPr>
          <p:cNvGrpSpPr/>
          <p:nvPr/>
        </p:nvGrpSpPr>
        <p:grpSpPr>
          <a:xfrm>
            <a:off x="8771836" y="3788319"/>
            <a:ext cx="416530" cy="347910"/>
            <a:chOff x="4113703" y="3363185"/>
            <a:chExt cx="473093" cy="395156"/>
          </a:xfrm>
        </p:grpSpPr>
        <p:sp>
          <p:nvSpPr>
            <p:cNvPr id="30" name="Isosceles Triangle 29">
              <a:extLst>
                <a:ext uri="{FF2B5EF4-FFF2-40B4-BE49-F238E27FC236}">
                  <a16:creationId xmlns:a16="http://schemas.microsoft.com/office/drawing/2014/main" id="{E632B73D-DD63-E370-B3D1-7C08EF0A7A77}"/>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31" name="Isosceles Triangle 30">
              <a:extLst>
                <a:ext uri="{FF2B5EF4-FFF2-40B4-BE49-F238E27FC236}">
                  <a16:creationId xmlns:a16="http://schemas.microsoft.com/office/drawing/2014/main" id="{CF6BB59A-0B23-AA05-59FD-DE261DE32061}"/>
                </a:ext>
              </a:extLst>
            </p:cNvPr>
            <p:cNvSpPr/>
            <p:nvPr/>
          </p:nvSpPr>
          <p:spPr>
            <a:xfrm rot="5400000">
              <a:off x="4218893" y="3390438"/>
              <a:ext cx="395156" cy="340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3" name="TextBox 2">
            <a:extLst>
              <a:ext uri="{FF2B5EF4-FFF2-40B4-BE49-F238E27FC236}">
                <a16:creationId xmlns:a16="http://schemas.microsoft.com/office/drawing/2014/main" id="{828B5420-1FA8-74BE-39D3-206C641ED6B3}"/>
              </a:ext>
            </a:extLst>
          </p:cNvPr>
          <p:cNvSpPr txBox="1"/>
          <p:nvPr/>
        </p:nvSpPr>
        <p:spPr>
          <a:xfrm>
            <a:off x="849600" y="5486400"/>
            <a:ext cx="10706400" cy="476071"/>
          </a:xfrm>
          <a:prstGeom prst="roundRect">
            <a:avLst>
              <a:gd name="adj" fmla="val 50000"/>
            </a:avLst>
          </a:prstGeom>
          <a:solidFill>
            <a:schemeClr val="accent3"/>
          </a:solidFill>
        </p:spPr>
        <p:txBody>
          <a:bodyPr wrap="square">
            <a:spAutoFit/>
          </a:bodyPr>
          <a:lstStyle/>
          <a:p>
            <a:pPr algn="ctr"/>
            <a:r>
              <a:rPr lang="en-US" sz="1600" b="1" i="0" u="none" strike="noStrike" baseline="0" noProof="0" dirty="0">
                <a:solidFill>
                  <a:schemeClr val="bg1"/>
                </a:solidFill>
                <a:latin typeface="Arial" panose="020B0604020202020204" pitchFamily="34" charset="0"/>
              </a:rPr>
              <a:t>When managing obesity in women, special considerations must be made for pregnancy and menopause</a:t>
            </a:r>
            <a:r>
              <a:rPr lang="en-US" sz="1600" baseline="30000" noProof="0" dirty="0">
                <a:solidFill>
                  <a:schemeClr val="bg1"/>
                </a:solidFill>
                <a:latin typeface="Arial" panose="020B0604020202020204" pitchFamily="34" charset="0"/>
              </a:rPr>
              <a:t>4</a:t>
            </a:r>
            <a:endParaRPr lang="en-US" sz="160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33448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9ABF77-42E6-8851-A58F-2ADF056BAB32}"/>
              </a:ext>
            </a:extLst>
          </p:cNvPr>
          <p:cNvCxnSpPr>
            <a:cxnSpLocks/>
          </p:cNvCxnSpPr>
          <p:nvPr/>
        </p:nvCxnSpPr>
        <p:spPr>
          <a:xfrm flipH="1">
            <a:off x="1146242" y="3618414"/>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Freeform: Shape 62">
            <a:extLst>
              <a:ext uri="{FF2B5EF4-FFF2-40B4-BE49-F238E27FC236}">
                <a16:creationId xmlns:a16="http://schemas.microsoft.com/office/drawing/2014/main" id="{A9FB2EC0-4A2C-A3FD-6BC4-FAEA13245A18}"/>
              </a:ext>
            </a:extLst>
          </p:cNvPr>
          <p:cNvSpPr/>
          <p:nvPr/>
        </p:nvSpPr>
        <p:spPr>
          <a:xfrm>
            <a:off x="1328801" y="2488226"/>
            <a:ext cx="3189986" cy="1351596"/>
          </a:xfrm>
          <a:custGeom>
            <a:avLst/>
            <a:gdLst>
              <a:gd name="connsiteX0" fmla="*/ 980936 w 980975"/>
              <a:gd name="connsiteY0" fmla="*/ 415385 h 415385"/>
              <a:gd name="connsiteX1" fmla="*/ 813899 w 980975"/>
              <a:gd name="connsiteY1" fmla="*/ 380549 h 415385"/>
              <a:gd name="connsiteX2" fmla="*/ 651393 w 980975"/>
              <a:gd name="connsiteY2" fmla="*/ 347001 h 415385"/>
              <a:gd name="connsiteX3" fmla="*/ 517904 w 980975"/>
              <a:gd name="connsiteY3" fmla="*/ 325716 h 415385"/>
              <a:gd name="connsiteX4" fmla="*/ 398592 w 980975"/>
              <a:gd name="connsiteY4" fmla="*/ 288302 h 415385"/>
              <a:gd name="connsiteX5" fmla="*/ 272172 w 980975"/>
              <a:gd name="connsiteY5" fmla="*/ 246591 h 415385"/>
              <a:gd name="connsiteX6" fmla="*/ 125131 w 980975"/>
              <a:gd name="connsiteY6" fmla="*/ 198007 h 415385"/>
              <a:gd name="connsiteX7" fmla="*/ 0 w 980975"/>
              <a:gd name="connsiteY7" fmla="*/ 165123 h 415385"/>
              <a:gd name="connsiteX8" fmla="*/ 0 w 980975"/>
              <a:gd name="connsiteY8" fmla="*/ 0 h 415385"/>
              <a:gd name="connsiteX9" fmla="*/ 125756 w 980975"/>
              <a:gd name="connsiteY9" fmla="*/ 92208 h 415385"/>
              <a:gd name="connsiteX10" fmla="*/ 223158 w 980975"/>
              <a:gd name="connsiteY10" fmla="*/ 156062 h 415385"/>
              <a:gd name="connsiteX11" fmla="*/ 389570 w 980975"/>
              <a:gd name="connsiteY11" fmla="*/ 229602 h 415385"/>
              <a:gd name="connsiteX12" fmla="*/ 502438 w 980975"/>
              <a:gd name="connsiteY12" fmla="*/ 274086 h 415385"/>
              <a:gd name="connsiteX13" fmla="*/ 591444 w 980975"/>
              <a:gd name="connsiteY13" fmla="*/ 313375 h 415385"/>
              <a:gd name="connsiteX14" fmla="*/ 694626 w 980975"/>
              <a:gd name="connsiteY14" fmla="*/ 343720 h 415385"/>
              <a:gd name="connsiteX15" fmla="*/ 870685 w 980975"/>
              <a:gd name="connsiteY15" fmla="*/ 376604 h 415385"/>
              <a:gd name="connsiteX16" fmla="*/ 980975 w 980975"/>
              <a:gd name="connsiteY16" fmla="*/ 383712 h 415385"/>
              <a:gd name="connsiteX17" fmla="*/ 980975 w 980975"/>
              <a:gd name="connsiteY17" fmla="*/ 415307 h 41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0975" h="415385">
                <a:moveTo>
                  <a:pt x="980936" y="415385"/>
                </a:moveTo>
                <a:cubicBezTo>
                  <a:pt x="909935" y="400896"/>
                  <a:pt x="852524" y="388789"/>
                  <a:pt x="813899" y="380549"/>
                </a:cubicBezTo>
                <a:cubicBezTo>
                  <a:pt x="705054" y="357350"/>
                  <a:pt x="694353" y="354031"/>
                  <a:pt x="651393" y="347001"/>
                </a:cubicBezTo>
                <a:cubicBezTo>
                  <a:pt x="578868" y="335167"/>
                  <a:pt x="568245" y="337862"/>
                  <a:pt x="517904" y="325716"/>
                </a:cubicBezTo>
                <a:cubicBezTo>
                  <a:pt x="506461" y="322943"/>
                  <a:pt x="495643" y="320053"/>
                  <a:pt x="398592" y="288302"/>
                </a:cubicBezTo>
                <a:cubicBezTo>
                  <a:pt x="323451" y="263736"/>
                  <a:pt x="272172" y="246591"/>
                  <a:pt x="272172" y="246591"/>
                </a:cubicBezTo>
                <a:cubicBezTo>
                  <a:pt x="170317" y="212575"/>
                  <a:pt x="159890" y="208396"/>
                  <a:pt x="125131" y="198007"/>
                </a:cubicBezTo>
                <a:cubicBezTo>
                  <a:pt x="73930" y="182698"/>
                  <a:pt x="30697" y="172075"/>
                  <a:pt x="0" y="165123"/>
                </a:cubicBezTo>
                <a:lnTo>
                  <a:pt x="0" y="0"/>
                </a:lnTo>
                <a:cubicBezTo>
                  <a:pt x="29838" y="23120"/>
                  <a:pt x="72642" y="55379"/>
                  <a:pt x="125756" y="92208"/>
                </a:cubicBezTo>
                <a:cubicBezTo>
                  <a:pt x="171411" y="123881"/>
                  <a:pt x="194219" y="139738"/>
                  <a:pt x="223158" y="156062"/>
                </a:cubicBezTo>
                <a:cubicBezTo>
                  <a:pt x="267251" y="180979"/>
                  <a:pt x="308024" y="197187"/>
                  <a:pt x="389570" y="229602"/>
                </a:cubicBezTo>
                <a:cubicBezTo>
                  <a:pt x="452097" y="254441"/>
                  <a:pt x="458150" y="254675"/>
                  <a:pt x="502438" y="274086"/>
                </a:cubicBezTo>
                <a:cubicBezTo>
                  <a:pt x="545320" y="292910"/>
                  <a:pt x="557505" y="300526"/>
                  <a:pt x="591444" y="313375"/>
                </a:cubicBezTo>
                <a:cubicBezTo>
                  <a:pt x="627140" y="326888"/>
                  <a:pt x="653424" y="333527"/>
                  <a:pt x="694626" y="343720"/>
                </a:cubicBezTo>
                <a:cubicBezTo>
                  <a:pt x="735751" y="353913"/>
                  <a:pt x="793435" y="368012"/>
                  <a:pt x="870685" y="376604"/>
                </a:cubicBezTo>
                <a:cubicBezTo>
                  <a:pt x="900640" y="379924"/>
                  <a:pt x="937898" y="382931"/>
                  <a:pt x="980975" y="383712"/>
                </a:cubicBezTo>
                <a:lnTo>
                  <a:pt x="980975" y="415307"/>
                </a:lnTo>
                <a:close/>
              </a:path>
            </a:pathLst>
          </a:custGeom>
          <a:solidFill>
            <a:schemeClr val="accent2">
              <a:lumMod val="20000"/>
              <a:lumOff val="80000"/>
            </a:schemeClr>
          </a:solidFill>
          <a:ln w="3904" cap="flat">
            <a:noFill/>
            <a:prstDash val="solid"/>
            <a:miter/>
          </a:ln>
        </p:spPr>
        <p:txBody>
          <a:bodyPr rtlCol="0" anchor="ctr"/>
          <a:lstStyle/>
          <a:p>
            <a:endParaRPr lang="en-US" noProof="0" dirty="0">
              <a:latin typeface="Arial" panose="020B0604020202020204" pitchFamily="34" charset="0"/>
            </a:endParaRPr>
          </a:p>
        </p:txBody>
      </p:sp>
      <p:sp>
        <p:nvSpPr>
          <p:cNvPr id="26" name="Rectangle: Rounded Corners 25">
            <a:extLst>
              <a:ext uri="{FF2B5EF4-FFF2-40B4-BE49-F238E27FC236}">
                <a16:creationId xmlns:a16="http://schemas.microsoft.com/office/drawing/2014/main" id="{062492D9-1DF3-41A3-54EA-C9185D8AEA21}"/>
              </a:ext>
            </a:extLst>
          </p:cNvPr>
          <p:cNvSpPr/>
          <p:nvPr/>
        </p:nvSpPr>
        <p:spPr>
          <a:xfrm>
            <a:off x="2381267" y="1752601"/>
            <a:ext cx="7440914" cy="4495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600" b="1" noProof="0" dirty="0">
                <a:solidFill>
                  <a:schemeClr val="bg1"/>
                </a:solidFill>
                <a:latin typeface="Arial" panose="020B0604020202020204" pitchFamily="34" charset="0"/>
              </a:rPr>
              <a:t>Inverse relationship between age at menopause and CVD events</a:t>
            </a:r>
            <a:r>
              <a:rPr lang="en-US" sz="1600" baseline="30000" noProof="0" dirty="0">
                <a:solidFill>
                  <a:schemeClr val="bg1"/>
                </a:solidFill>
                <a:latin typeface="Arial" panose="020B0604020202020204" pitchFamily="34" charset="0"/>
              </a:rPr>
              <a:t>*,</a:t>
            </a:r>
            <a:r>
              <a:rPr lang="en-US" sz="1600" baseline="30000" noProof="0" dirty="0">
                <a:solidFill>
                  <a:schemeClr val="bg1"/>
                </a:solidFill>
                <a:latin typeface="Arial" panose="020B0604020202020204" pitchFamily="34" charset="0"/>
                <a:cs typeface="Arial" panose="020B0604020202020204" pitchFamily="34" charset="0"/>
              </a:rPr>
              <a:t>†,2</a:t>
            </a:r>
            <a:r>
              <a:rPr lang="en-US" sz="1600" b="1" noProof="0" dirty="0">
                <a:solidFill>
                  <a:schemeClr val="bg1"/>
                </a:solidFill>
                <a:latin typeface="Arial" panose="020B0604020202020204" pitchFamily="34" charset="0"/>
              </a:rPr>
              <a:t> </a:t>
            </a:r>
          </a:p>
        </p:txBody>
      </p:sp>
      <p:sp>
        <p:nvSpPr>
          <p:cNvPr id="2" name="Title 1">
            <a:extLst>
              <a:ext uri="{FF2B5EF4-FFF2-40B4-BE49-F238E27FC236}">
                <a16:creationId xmlns:a16="http://schemas.microsoft.com/office/drawing/2014/main" id="{D3935D31-8C9F-2E36-4BEA-8B9A583B6403}"/>
              </a:ext>
            </a:extLst>
          </p:cNvPr>
          <p:cNvSpPr>
            <a:spLocks noGrp="1"/>
          </p:cNvSpPr>
          <p:nvPr>
            <p:ph type="title"/>
          </p:nvPr>
        </p:nvSpPr>
        <p:spPr/>
        <p:txBody>
          <a:bodyPr/>
          <a:lstStyle/>
          <a:p>
            <a:r>
              <a:rPr lang="en-US" noProof="0" dirty="0"/>
              <a:t>Menopause transition is a time of accelerated CVD risk</a:t>
            </a:r>
            <a:r>
              <a:rPr lang="en-US" baseline="30000" noProof="0" dirty="0"/>
              <a:t>1</a:t>
            </a:r>
            <a:endParaRPr lang="en-US" noProof="0" dirty="0"/>
          </a:p>
        </p:txBody>
      </p:sp>
      <p:sp>
        <p:nvSpPr>
          <p:cNvPr id="3" name="Text Placeholder 2">
            <a:extLst>
              <a:ext uri="{FF2B5EF4-FFF2-40B4-BE49-F238E27FC236}">
                <a16:creationId xmlns:a16="http://schemas.microsoft.com/office/drawing/2014/main" id="{C9B77605-044D-A80B-00BF-BEF5EB0CCB9F}"/>
              </a:ext>
            </a:extLst>
          </p:cNvPr>
          <p:cNvSpPr>
            <a:spLocks noGrp="1"/>
          </p:cNvSpPr>
          <p:nvPr>
            <p:ph type="body" sz="quarter" idx="13"/>
          </p:nvPr>
        </p:nvSpPr>
        <p:spPr>
          <a:xfrm>
            <a:off x="536240" y="5654488"/>
            <a:ext cx="10896000" cy="689572"/>
          </a:xfrm>
        </p:spPr>
        <p:txBody>
          <a:bodyPr/>
          <a:lstStyle/>
          <a:p>
            <a:pPr>
              <a:spcAft>
                <a:spcPts val="300"/>
              </a:spcAft>
            </a:pPr>
            <a:r>
              <a:rPr lang="en-US" noProof="0" dirty="0"/>
              <a:t>*Pooled individual-level data from 301,438 women from 15 observational studies conducted in Australia</a:t>
            </a:r>
            <a:r>
              <a:rPr lang="en-US" dirty="0"/>
              <a:t>, Japan, Scandinavia, the UK, and the </a:t>
            </a:r>
            <a:r>
              <a:rPr lang="en-US" noProof="0" dirty="0"/>
              <a:t>USA between 1946 and 2013. </a:t>
            </a:r>
            <a:br>
              <a:rPr lang="en-US" noProof="0" dirty="0"/>
            </a:br>
            <a:r>
              <a:rPr lang="en-US" baseline="30000" noProof="0" dirty="0">
                <a:cs typeface="Arial" panose="020B0604020202020204" pitchFamily="34" charset="0"/>
              </a:rPr>
              <a:t>†</a:t>
            </a:r>
            <a:r>
              <a:rPr lang="en-US" noProof="0" dirty="0"/>
              <a:t>Primary endpoint was occurrence of first non-fatal CVD events, defined as a composite outcome of incident coronary heart disease (including heart attack and angina) or stroke (including ischemic stroke or hemorrhagic stroke). </a:t>
            </a:r>
            <a:br>
              <a:rPr lang="en-US" noProof="0" dirty="0"/>
            </a:br>
            <a:r>
              <a:rPr lang="en-GB" baseline="30000" noProof="0" dirty="0">
                <a:cs typeface="Arial" panose="020B0604020202020204" pitchFamily="34" charset="0"/>
              </a:rPr>
              <a:t>‡</a:t>
            </a:r>
            <a:r>
              <a:rPr lang="en-GB" noProof="0" dirty="0">
                <a:cs typeface="Arial" panose="020B0604020202020204" pitchFamily="34" charset="0"/>
              </a:rPr>
              <a:t>Adjusted for age at last follow-up, ethnicity, education level, body mass index, smoking status, hypertension status, and postmenopausal menopausal hormone therapy status, or oral contraception use in the pre/perimenopause group.</a:t>
            </a:r>
            <a:endParaRPr lang="en-US" noProof="0" dirty="0"/>
          </a:p>
          <a:p>
            <a:pPr>
              <a:spcAft>
                <a:spcPts val="300"/>
              </a:spcAft>
            </a:pPr>
            <a:r>
              <a:rPr lang="en-US" noProof="0" dirty="0"/>
              <a:t>CI, confidence interval; CVD, cardiovascular disease; HR, hazard ratio.</a:t>
            </a:r>
          </a:p>
          <a:p>
            <a:pPr>
              <a:spcAft>
                <a:spcPts val="300"/>
              </a:spcAft>
            </a:pPr>
            <a:r>
              <a:rPr lang="en-US" noProof="0" dirty="0"/>
              <a:t>1. El Khoudary SR et al. Circulation 2020;142:e506–e532; 2. Zu D et al. Lancet Public Health 2019;4:e553–e564. </a:t>
            </a:r>
          </a:p>
        </p:txBody>
      </p:sp>
      <p:sp>
        <p:nvSpPr>
          <p:cNvPr id="4" name="Slide Number Placeholder 3">
            <a:extLst>
              <a:ext uri="{FF2B5EF4-FFF2-40B4-BE49-F238E27FC236}">
                <a16:creationId xmlns:a16="http://schemas.microsoft.com/office/drawing/2014/main" id="{F22F40E0-EE6E-42EA-5A53-01934B8CD3FC}"/>
              </a:ext>
            </a:extLst>
          </p:cNvPr>
          <p:cNvSpPr>
            <a:spLocks noGrp="1"/>
          </p:cNvSpPr>
          <p:nvPr>
            <p:ph type="sldNum" sz="quarter" idx="4"/>
          </p:nvPr>
        </p:nvSpPr>
        <p:spPr/>
        <p:txBody>
          <a:bodyPr/>
          <a:lstStyle/>
          <a:p>
            <a:fld id="{65CBDCE2-1F41-4B5E-8CD0-06DFFB2F8EFA}" type="slidenum">
              <a:rPr lang="en-US" noProof="0" smtClean="0"/>
              <a:pPr/>
              <a:t>28</a:t>
            </a:fld>
            <a:endParaRPr lang="en-US" noProof="0" dirty="0"/>
          </a:p>
        </p:txBody>
      </p:sp>
      <p:graphicFrame>
        <p:nvGraphicFramePr>
          <p:cNvPr id="13" name="Table 12">
            <a:extLst>
              <a:ext uri="{FF2B5EF4-FFF2-40B4-BE49-F238E27FC236}">
                <a16:creationId xmlns:a16="http://schemas.microsoft.com/office/drawing/2014/main" id="{8804E362-19AD-21B1-D46A-FB20C57CD42A}"/>
              </a:ext>
            </a:extLst>
          </p:cNvPr>
          <p:cNvGraphicFramePr>
            <a:graphicFrameLocks noGrp="1"/>
          </p:cNvGraphicFramePr>
          <p:nvPr>
            <p:extLst>
              <p:ext uri="{D42A27DB-BD31-4B8C-83A1-F6EECF244321}">
                <p14:modId xmlns:p14="http://schemas.microsoft.com/office/powerpoint/2010/main" val="3086223366"/>
              </p:ext>
            </p:extLst>
          </p:nvPr>
        </p:nvGraphicFramePr>
        <p:xfrm>
          <a:off x="4679280" y="2612850"/>
          <a:ext cx="6998401" cy="1630680"/>
        </p:xfrm>
        <a:graphic>
          <a:graphicData uri="http://schemas.openxmlformats.org/drawingml/2006/table">
            <a:tbl>
              <a:tblPr firstRow="1" bandRow="1">
                <a:tableStyleId>{073A0DAA-6AF3-43AB-8588-CEC1D06C72B9}</a:tableStyleId>
              </a:tblPr>
              <a:tblGrid>
                <a:gridCol w="1109181">
                  <a:extLst>
                    <a:ext uri="{9D8B030D-6E8A-4147-A177-3AD203B41FA5}">
                      <a16:colId xmlns:a16="http://schemas.microsoft.com/office/drawing/2014/main" val="2366708479"/>
                    </a:ext>
                  </a:extLst>
                </a:gridCol>
                <a:gridCol w="1101310">
                  <a:extLst>
                    <a:ext uri="{9D8B030D-6E8A-4147-A177-3AD203B41FA5}">
                      <a16:colId xmlns:a16="http://schemas.microsoft.com/office/drawing/2014/main" val="1915650291"/>
                    </a:ext>
                  </a:extLst>
                </a:gridCol>
                <a:gridCol w="957582">
                  <a:extLst>
                    <a:ext uri="{9D8B030D-6E8A-4147-A177-3AD203B41FA5}">
                      <a16:colId xmlns:a16="http://schemas.microsoft.com/office/drawing/2014/main" val="2628522828"/>
                    </a:ext>
                  </a:extLst>
                </a:gridCol>
                <a:gridCol w="957582">
                  <a:extLst>
                    <a:ext uri="{9D8B030D-6E8A-4147-A177-3AD203B41FA5}">
                      <a16:colId xmlns:a16="http://schemas.microsoft.com/office/drawing/2014/main" val="801243959"/>
                    </a:ext>
                  </a:extLst>
                </a:gridCol>
                <a:gridCol w="957582">
                  <a:extLst>
                    <a:ext uri="{9D8B030D-6E8A-4147-A177-3AD203B41FA5}">
                      <a16:colId xmlns:a16="http://schemas.microsoft.com/office/drawing/2014/main" val="909647467"/>
                    </a:ext>
                  </a:extLst>
                </a:gridCol>
                <a:gridCol w="957582">
                  <a:extLst>
                    <a:ext uri="{9D8B030D-6E8A-4147-A177-3AD203B41FA5}">
                      <a16:colId xmlns:a16="http://schemas.microsoft.com/office/drawing/2014/main" val="3099420707"/>
                    </a:ext>
                  </a:extLst>
                </a:gridCol>
                <a:gridCol w="957582">
                  <a:extLst>
                    <a:ext uri="{9D8B030D-6E8A-4147-A177-3AD203B41FA5}">
                      <a16:colId xmlns:a16="http://schemas.microsoft.com/office/drawing/2014/main" val="1825468657"/>
                    </a:ext>
                  </a:extLst>
                </a:gridCol>
              </a:tblGrid>
              <a:tr h="0">
                <a:tc rowSpan="2">
                  <a:txBody>
                    <a:bodyPr/>
                    <a:lstStyle/>
                    <a:p>
                      <a:pPr algn="l"/>
                      <a:endParaRPr lang="en-US" sz="1200" noProof="0" dirty="0">
                        <a:latin typeface="Arial" panose="020B0604020202020204" pitchFamily="34" charset="0"/>
                      </a:endParaRPr>
                    </a:p>
                  </a:txBody>
                  <a:tcPr/>
                </a:tc>
                <a:tc gridSpan="6">
                  <a:txBody>
                    <a:bodyPr/>
                    <a:lstStyle/>
                    <a:p>
                      <a:pPr algn="ctr"/>
                      <a:r>
                        <a:rPr lang="en-US" sz="1200" noProof="0" dirty="0">
                          <a:latin typeface="Arial" panose="020B0604020202020204" pitchFamily="34" charset="0"/>
                        </a:rPr>
                        <a:t>Age at natural menopause, years</a:t>
                      </a:r>
                    </a:p>
                  </a:txBody>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extLst>
                  <a:ext uri="{0D108BD9-81ED-4DB2-BD59-A6C34878D82A}">
                    <a16:rowId xmlns:a16="http://schemas.microsoft.com/office/drawing/2014/main" val="3596781811"/>
                  </a:ext>
                </a:extLst>
              </a:tr>
              <a:tr h="215760">
                <a:tc vMerge="1">
                  <a:txBody>
                    <a:bodyPr/>
                    <a:lstStyle/>
                    <a:p>
                      <a:endParaRPr lang="en-GB" sz="1200">
                        <a:solidFill>
                          <a:schemeClr val="bg1"/>
                        </a:solidFill>
                      </a:endParaRPr>
                    </a:p>
                  </a:txBody>
                  <a:tcPr>
                    <a:solidFill>
                      <a:schemeClr val="tx2"/>
                    </a:solidFill>
                  </a:tcPr>
                </a:tc>
                <a:tc>
                  <a:txBody>
                    <a:bodyPr/>
                    <a:lstStyle/>
                    <a:p>
                      <a:pPr algn="ctr"/>
                      <a:r>
                        <a:rPr lang="en-US" sz="1200" noProof="0" dirty="0">
                          <a:solidFill>
                            <a:schemeClr val="bg1"/>
                          </a:solidFill>
                          <a:latin typeface="Arial" panose="020B0604020202020204" pitchFamily="34" charset="0"/>
                        </a:rPr>
                        <a:t>&lt;40</a:t>
                      </a:r>
                    </a:p>
                  </a:txBody>
                  <a:tcPr>
                    <a:lnL w="12700" cap="flat" cmpd="sng" algn="ctr">
                      <a:solidFill>
                        <a:schemeClr val="bg1"/>
                      </a:solidFill>
                      <a:prstDash val="solid"/>
                      <a:round/>
                      <a:headEnd type="none" w="med" len="med"/>
                      <a:tailEnd type="none" w="med" len="med"/>
                    </a:lnL>
                    <a:solidFill>
                      <a:schemeClr val="tx2"/>
                    </a:solidFill>
                  </a:tcPr>
                </a:tc>
                <a:tc>
                  <a:txBody>
                    <a:bodyPr/>
                    <a:lstStyle/>
                    <a:p>
                      <a:pPr algn="ctr"/>
                      <a:r>
                        <a:rPr lang="en-US" sz="1200" noProof="0" dirty="0">
                          <a:solidFill>
                            <a:schemeClr val="bg1"/>
                          </a:solidFill>
                          <a:latin typeface="Arial" panose="020B0604020202020204" pitchFamily="34" charset="0"/>
                        </a:rPr>
                        <a:t>40–44</a:t>
                      </a:r>
                    </a:p>
                  </a:txBody>
                  <a:tcPr>
                    <a:solidFill>
                      <a:schemeClr val="tx2"/>
                    </a:solidFill>
                  </a:tcPr>
                </a:tc>
                <a:tc>
                  <a:txBody>
                    <a:bodyPr/>
                    <a:lstStyle/>
                    <a:p>
                      <a:pPr algn="ctr"/>
                      <a:r>
                        <a:rPr lang="en-US" sz="1200" noProof="0" dirty="0">
                          <a:solidFill>
                            <a:schemeClr val="bg1"/>
                          </a:solidFill>
                          <a:latin typeface="Arial" panose="020B0604020202020204" pitchFamily="34" charset="0"/>
                        </a:rPr>
                        <a:t>45–50</a:t>
                      </a:r>
                    </a:p>
                  </a:txBody>
                  <a:tcPr>
                    <a:solidFill>
                      <a:schemeClr val="tx2"/>
                    </a:solidFill>
                  </a:tcPr>
                </a:tc>
                <a:tc>
                  <a:txBody>
                    <a:bodyPr/>
                    <a:lstStyle/>
                    <a:p>
                      <a:pPr algn="ctr"/>
                      <a:r>
                        <a:rPr lang="en-US" sz="1200" noProof="0" dirty="0">
                          <a:solidFill>
                            <a:schemeClr val="bg1"/>
                          </a:solidFill>
                          <a:latin typeface="Arial" panose="020B0604020202020204" pitchFamily="34" charset="0"/>
                        </a:rPr>
                        <a:t>50–51</a:t>
                      </a:r>
                    </a:p>
                  </a:txBody>
                  <a:tcPr>
                    <a:solidFill>
                      <a:schemeClr val="tx2"/>
                    </a:solidFill>
                  </a:tcPr>
                </a:tc>
                <a:tc>
                  <a:txBody>
                    <a:bodyPr/>
                    <a:lstStyle/>
                    <a:p>
                      <a:pPr algn="ctr"/>
                      <a:r>
                        <a:rPr lang="en-US" sz="1200" noProof="0" dirty="0">
                          <a:solidFill>
                            <a:schemeClr val="bg1"/>
                          </a:solidFill>
                          <a:latin typeface="Arial" panose="020B0604020202020204" pitchFamily="34" charset="0"/>
                        </a:rPr>
                        <a:t>52–54</a:t>
                      </a:r>
                    </a:p>
                  </a:txBody>
                  <a:tcPr>
                    <a:solidFill>
                      <a:schemeClr val="tx2"/>
                    </a:solidFill>
                  </a:tcPr>
                </a:tc>
                <a:tc>
                  <a:txBody>
                    <a:bodyPr/>
                    <a:lstStyle/>
                    <a:p>
                      <a:pPr algn="ctr"/>
                      <a:r>
                        <a:rPr lang="en-US" sz="1200" noProof="0" dirty="0">
                          <a:solidFill>
                            <a:schemeClr val="bg1"/>
                          </a:solidFill>
                          <a:latin typeface="Arial" panose="020B0604020202020204" pitchFamily="34" charset="0"/>
                        </a:rPr>
                        <a:t>≥55</a:t>
                      </a:r>
                    </a:p>
                  </a:txBody>
                  <a:tcPr>
                    <a:solidFill>
                      <a:schemeClr val="tx2"/>
                    </a:solidFill>
                  </a:tcPr>
                </a:tc>
                <a:extLst>
                  <a:ext uri="{0D108BD9-81ED-4DB2-BD59-A6C34878D82A}">
                    <a16:rowId xmlns:a16="http://schemas.microsoft.com/office/drawing/2014/main" val="2315223010"/>
                  </a:ext>
                </a:extLst>
              </a:tr>
              <a:tr h="215760">
                <a:tc>
                  <a:txBody>
                    <a:bodyPr/>
                    <a:lstStyle/>
                    <a:p>
                      <a:r>
                        <a:rPr lang="en-US" sz="1200" noProof="0" dirty="0">
                          <a:latin typeface="Arial" panose="020B0604020202020204" pitchFamily="34" charset="0"/>
                        </a:rPr>
                        <a:t>HR</a:t>
                      </a:r>
                    </a:p>
                    <a:p>
                      <a:r>
                        <a:rPr lang="en-US" sz="1100" noProof="0" dirty="0">
                          <a:latin typeface="Arial" panose="020B0604020202020204" pitchFamily="34" charset="0"/>
                        </a:rPr>
                        <a:t>(95% CI)</a:t>
                      </a:r>
                      <a:r>
                        <a:rPr lang="en-US" sz="1100" baseline="30000" noProof="0" dirty="0">
                          <a:latin typeface="Arial" panose="020B0604020202020204" pitchFamily="34" charset="0"/>
                          <a:cs typeface="Arial" panose="020B0604020202020204" pitchFamily="34" charset="0"/>
                        </a:rPr>
                        <a:t>‡</a:t>
                      </a:r>
                      <a:endParaRPr lang="en-US" sz="1100" noProof="0" dirty="0">
                        <a:latin typeface="Arial" panose="020B0604020202020204" pitchFamily="34" charset="0"/>
                      </a:endParaRPr>
                    </a:p>
                  </a:txBody>
                  <a:tcPr/>
                </a:tc>
                <a:tc>
                  <a:txBody>
                    <a:bodyPr/>
                    <a:lstStyle/>
                    <a:p>
                      <a:pPr algn="ctr"/>
                      <a:r>
                        <a:rPr lang="en-US" sz="1200" noProof="0" dirty="0">
                          <a:latin typeface="Arial" panose="020B0604020202020204" pitchFamily="34" charset="0"/>
                        </a:rPr>
                        <a:t>1·55</a:t>
                      </a:r>
                      <a:br>
                        <a:rPr lang="en-US" sz="1200" noProof="0" dirty="0">
                          <a:latin typeface="Arial" panose="020B0604020202020204" pitchFamily="34" charset="0"/>
                        </a:rPr>
                      </a:br>
                      <a:r>
                        <a:rPr lang="en-US" sz="1100" noProof="0" dirty="0">
                          <a:latin typeface="Arial" panose="020B0604020202020204" pitchFamily="34" charset="0"/>
                        </a:rPr>
                        <a:t>(1.38, 1.73)</a:t>
                      </a:r>
                      <a:endParaRPr lang="en-US" sz="1200" noProof="0" dirty="0">
                        <a:latin typeface="Arial" panose="020B0604020202020204" pitchFamily="34" charset="0"/>
                      </a:endParaRPr>
                    </a:p>
                  </a:txBody>
                  <a:tcPr/>
                </a:tc>
                <a:tc>
                  <a:txBody>
                    <a:bodyPr/>
                    <a:lstStyle/>
                    <a:p>
                      <a:pPr algn="ctr"/>
                      <a:r>
                        <a:rPr lang="en-US" sz="1200" noProof="0" dirty="0">
                          <a:latin typeface="Arial" panose="020B0604020202020204" pitchFamily="34" charset="0"/>
                        </a:rPr>
                        <a:t>1.30 </a:t>
                      </a:r>
                      <a:br>
                        <a:rPr lang="en-US" sz="1200" noProof="0" dirty="0">
                          <a:latin typeface="Arial" panose="020B0604020202020204" pitchFamily="34" charset="0"/>
                        </a:rPr>
                      </a:br>
                      <a:r>
                        <a:rPr lang="en-US" sz="1100" noProof="0" dirty="0">
                          <a:latin typeface="Arial" panose="020B0604020202020204" pitchFamily="34" charset="0"/>
                        </a:rPr>
                        <a:t>(1.22, 1.39)</a:t>
                      </a:r>
                      <a:endParaRPr lang="en-US" sz="1200" noProof="0" dirty="0">
                        <a:latin typeface="Arial" panose="020B0604020202020204" pitchFamily="34" charset="0"/>
                      </a:endParaRPr>
                    </a:p>
                  </a:txBody>
                  <a:tcPr/>
                </a:tc>
                <a:tc>
                  <a:txBody>
                    <a:bodyPr/>
                    <a:lstStyle/>
                    <a:p>
                      <a:pPr algn="ctr"/>
                      <a:r>
                        <a:rPr lang="en-US" sz="1200" noProof="0" dirty="0">
                          <a:latin typeface="Arial" panose="020B0604020202020204" pitchFamily="34" charset="0"/>
                        </a:rPr>
                        <a:t>1.12 </a:t>
                      </a:r>
                      <a:br>
                        <a:rPr lang="en-US" sz="1200" noProof="0" dirty="0">
                          <a:latin typeface="Arial" panose="020B0604020202020204" pitchFamily="34" charset="0"/>
                        </a:rPr>
                      </a:br>
                      <a:r>
                        <a:rPr lang="en-US" sz="1100" noProof="0" dirty="0">
                          <a:latin typeface="Arial" panose="020B0604020202020204" pitchFamily="34" charset="0"/>
                        </a:rPr>
                        <a:t>(1.07, 1.18)</a:t>
                      </a:r>
                      <a:endParaRPr lang="en-US" sz="1200" noProof="0" dirty="0">
                        <a:latin typeface="Arial" panose="020B0604020202020204" pitchFamily="34" charset="0"/>
                      </a:endParaRPr>
                    </a:p>
                  </a:txBody>
                  <a:tcPr/>
                </a:tc>
                <a:tc>
                  <a:txBody>
                    <a:bodyPr/>
                    <a:lstStyle/>
                    <a:p>
                      <a:pPr algn="ctr"/>
                      <a:r>
                        <a:rPr lang="en-US" sz="1200" noProof="0" dirty="0">
                          <a:latin typeface="Arial" panose="020B0604020202020204" pitchFamily="34" charset="0"/>
                        </a:rPr>
                        <a:t>Ref</a:t>
                      </a:r>
                    </a:p>
                  </a:txBody>
                  <a:tcPr/>
                </a:tc>
                <a:tc>
                  <a:txBody>
                    <a:bodyPr/>
                    <a:lstStyle/>
                    <a:p>
                      <a:pPr algn="ctr"/>
                      <a:r>
                        <a:rPr lang="en-US" sz="1200" noProof="0" dirty="0">
                          <a:latin typeface="Arial" panose="020B0604020202020204" pitchFamily="34" charset="0"/>
                        </a:rPr>
                        <a:t>0.96 </a:t>
                      </a:r>
                      <a:br>
                        <a:rPr lang="en-US" sz="1200" noProof="0" dirty="0">
                          <a:latin typeface="Arial" panose="020B0604020202020204" pitchFamily="34" charset="0"/>
                        </a:rPr>
                      </a:br>
                      <a:r>
                        <a:rPr lang="en-US" sz="1100" noProof="0" dirty="0">
                          <a:latin typeface="Arial" panose="020B0604020202020204" pitchFamily="34" charset="0"/>
                        </a:rPr>
                        <a:t>(0.91, 1.01)</a:t>
                      </a:r>
                      <a:endParaRPr lang="en-US" sz="1200" noProof="0" dirty="0">
                        <a:latin typeface="Arial" panose="020B0604020202020204" pitchFamily="34" charset="0"/>
                      </a:endParaRPr>
                    </a:p>
                  </a:txBody>
                  <a:tcPr/>
                </a:tc>
                <a:tc>
                  <a:txBody>
                    <a:bodyPr/>
                    <a:lstStyle/>
                    <a:p>
                      <a:pPr algn="ctr"/>
                      <a:r>
                        <a:rPr lang="en-US" sz="1200" noProof="0" dirty="0">
                          <a:latin typeface="Arial" panose="020B0604020202020204" pitchFamily="34" charset="0"/>
                        </a:rPr>
                        <a:t>0.88 </a:t>
                      </a:r>
                      <a:br>
                        <a:rPr lang="en-US" sz="1200" noProof="0" dirty="0">
                          <a:latin typeface="Arial" panose="020B0604020202020204" pitchFamily="34" charset="0"/>
                        </a:rPr>
                      </a:br>
                      <a:r>
                        <a:rPr lang="en-US" sz="1100" noProof="0" dirty="0">
                          <a:latin typeface="Arial" panose="020B0604020202020204" pitchFamily="34" charset="0"/>
                        </a:rPr>
                        <a:t>(0.83, 0.93)</a:t>
                      </a:r>
                      <a:endParaRPr lang="en-US" sz="1200" noProof="0" dirty="0">
                        <a:latin typeface="Arial" panose="020B0604020202020204" pitchFamily="34" charset="0"/>
                      </a:endParaRPr>
                    </a:p>
                  </a:txBody>
                  <a:tcPr/>
                </a:tc>
                <a:extLst>
                  <a:ext uri="{0D108BD9-81ED-4DB2-BD59-A6C34878D82A}">
                    <a16:rowId xmlns:a16="http://schemas.microsoft.com/office/drawing/2014/main" val="4110355040"/>
                  </a:ext>
                </a:extLst>
              </a:tr>
              <a:tr h="268391">
                <a:tc>
                  <a:txBody>
                    <a:bodyPr/>
                    <a:lstStyle/>
                    <a:p>
                      <a:r>
                        <a:rPr lang="en-US" sz="1200" noProof="0" dirty="0">
                          <a:latin typeface="Arial" panose="020B0604020202020204" pitchFamily="34" charset="0"/>
                        </a:rPr>
                        <a:t>Risk of CVD event vs reference</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200" b="1" noProof="0" dirty="0">
                          <a:latin typeface="Arial" panose="020B0604020202020204" pitchFamily="34" charset="0"/>
                        </a:rPr>
                        <a:t>55</a:t>
                      </a:r>
                      <a:r>
                        <a:rPr lang="en-US" sz="1200" noProof="0" dirty="0">
                          <a:latin typeface="Arial" panose="020B0604020202020204" pitchFamily="34" charset="0"/>
                        </a:rPr>
                        <a:t>% </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200" b="1" noProof="0" dirty="0">
                          <a:latin typeface="Arial" panose="020B0604020202020204" pitchFamily="34" charset="0"/>
                        </a:rPr>
                        <a:t>30</a:t>
                      </a:r>
                      <a:r>
                        <a:rPr lang="en-US" sz="1200" noProof="0" dirty="0">
                          <a:latin typeface="Arial" panose="020B0604020202020204" pitchFamily="34" charset="0"/>
                        </a:rPr>
                        <a:t>%</a:t>
                      </a:r>
                    </a:p>
                    <a:p>
                      <a:pPr algn="ctr"/>
                      <a:endParaRPr lang="en-US" sz="1200" noProof="0" dirty="0">
                        <a:latin typeface="Arial" panose="020B0604020202020204" pitchFamily="34" charset="0"/>
                      </a:endParaRPr>
                    </a:p>
                  </a:txBody>
                  <a:tcPr/>
                </a:tc>
                <a:tc>
                  <a:txBody>
                    <a:bodyPr/>
                    <a:lstStyle/>
                    <a:p>
                      <a:pPr algn="ctr"/>
                      <a:r>
                        <a:rPr lang="en-US" sz="1200" b="1" noProof="0" dirty="0">
                          <a:latin typeface="Arial" panose="020B0604020202020204" pitchFamily="34" charset="0"/>
                        </a:rPr>
                        <a:t>12</a:t>
                      </a:r>
                      <a:r>
                        <a:rPr lang="en-US" sz="1200" noProof="0" dirty="0">
                          <a:latin typeface="Arial" panose="020B0604020202020204" pitchFamily="34" charset="0"/>
                        </a:rPr>
                        <a:t>%</a:t>
                      </a:r>
                    </a:p>
                    <a:p>
                      <a:pPr algn="ctr"/>
                      <a:endParaRPr lang="en-US" sz="1200" noProof="0" dirty="0">
                        <a:latin typeface="Arial" panose="020B0604020202020204" pitchFamily="34" charset="0"/>
                      </a:endParaRP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rPr>
                        <a:t>Ref</a:t>
                      </a:r>
                    </a:p>
                  </a:txBody>
                  <a:tcPr/>
                </a:tc>
                <a:tc>
                  <a:txBody>
                    <a:bodyPr/>
                    <a:lstStyle/>
                    <a:p>
                      <a:pPr algn="ctr"/>
                      <a:endParaRPr lang="en-US" sz="1200" noProof="0" dirty="0">
                        <a:latin typeface="Arial" panose="020B0604020202020204" pitchFamily="34" charset="0"/>
                      </a:endParaRPr>
                    </a:p>
                    <a:p>
                      <a:pPr algn="ctr"/>
                      <a:endParaRPr lang="en-US" sz="1200" noProof="0" dirty="0">
                        <a:latin typeface="Arial" panose="020B0604020202020204" pitchFamily="34" charset="0"/>
                      </a:endParaRPr>
                    </a:p>
                    <a:p>
                      <a:pPr algn="ctr"/>
                      <a:r>
                        <a:rPr lang="en-US" sz="1200" b="1" noProof="0" dirty="0">
                          <a:latin typeface="Arial" panose="020B0604020202020204" pitchFamily="34" charset="0"/>
                        </a:rPr>
                        <a:t>4</a:t>
                      </a:r>
                      <a:r>
                        <a:rPr lang="en-US" sz="1200" noProof="0" dirty="0">
                          <a:latin typeface="Arial" panose="020B0604020202020204" pitchFamily="34" charset="0"/>
                        </a:rPr>
                        <a:t>%</a:t>
                      </a:r>
                    </a:p>
                  </a:txBody>
                  <a:tcPr/>
                </a:tc>
                <a:tc>
                  <a:txBody>
                    <a:bodyPr/>
                    <a:lstStyle/>
                    <a:p>
                      <a:pPr algn="ctr"/>
                      <a:endParaRPr lang="en-US" sz="1200" noProof="0" dirty="0">
                        <a:latin typeface="Arial" panose="020B0604020202020204" pitchFamily="34" charset="0"/>
                      </a:endParaRPr>
                    </a:p>
                    <a:p>
                      <a:pPr algn="ctr"/>
                      <a:endParaRPr lang="en-US" sz="1200" noProof="0" dirty="0">
                        <a:latin typeface="Arial" panose="020B0604020202020204" pitchFamily="34" charset="0"/>
                      </a:endParaRPr>
                    </a:p>
                    <a:p>
                      <a:pPr algn="ctr"/>
                      <a:r>
                        <a:rPr lang="en-US" sz="1200" b="1" noProof="0" dirty="0">
                          <a:latin typeface="Arial" panose="020B0604020202020204" pitchFamily="34" charset="0"/>
                        </a:rPr>
                        <a:t>12</a:t>
                      </a:r>
                      <a:r>
                        <a:rPr lang="en-US" sz="1200" noProof="0" dirty="0">
                          <a:latin typeface="Arial" panose="020B0604020202020204" pitchFamily="34" charset="0"/>
                        </a:rPr>
                        <a:t>%</a:t>
                      </a:r>
                    </a:p>
                  </a:txBody>
                  <a:tcPr/>
                </a:tc>
                <a:extLst>
                  <a:ext uri="{0D108BD9-81ED-4DB2-BD59-A6C34878D82A}">
                    <a16:rowId xmlns:a16="http://schemas.microsoft.com/office/drawing/2014/main" val="4033640519"/>
                  </a:ext>
                </a:extLst>
              </a:tr>
            </a:tbl>
          </a:graphicData>
        </a:graphic>
      </p:graphicFrame>
      <p:pic>
        <p:nvPicPr>
          <p:cNvPr id="20" name="Graphic 19">
            <a:extLst>
              <a:ext uri="{FF2B5EF4-FFF2-40B4-BE49-F238E27FC236}">
                <a16:creationId xmlns:a16="http://schemas.microsoft.com/office/drawing/2014/main" id="{938CEEFD-390A-EEB8-3B42-A53427397E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71833" y="3704835"/>
            <a:ext cx="479520" cy="479520"/>
          </a:xfrm>
          <a:prstGeom prst="rect">
            <a:avLst/>
          </a:prstGeom>
        </p:spPr>
      </p:pic>
      <p:pic>
        <p:nvPicPr>
          <p:cNvPr id="21" name="Graphic 20">
            <a:extLst>
              <a:ext uri="{FF2B5EF4-FFF2-40B4-BE49-F238E27FC236}">
                <a16:creationId xmlns:a16="http://schemas.microsoft.com/office/drawing/2014/main" id="{B914B484-2990-51DC-DA0E-82C22770712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47523" y="3697215"/>
            <a:ext cx="479520" cy="479520"/>
          </a:xfrm>
          <a:prstGeom prst="rect">
            <a:avLst/>
          </a:prstGeom>
        </p:spPr>
      </p:pic>
      <p:pic>
        <p:nvPicPr>
          <p:cNvPr id="22" name="Graphic 21">
            <a:extLst>
              <a:ext uri="{FF2B5EF4-FFF2-40B4-BE49-F238E27FC236}">
                <a16:creationId xmlns:a16="http://schemas.microsoft.com/office/drawing/2014/main" id="{B85475D1-3619-98A3-835E-66D9D402FE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01293" y="3720075"/>
            <a:ext cx="479520" cy="479520"/>
          </a:xfrm>
          <a:prstGeom prst="rect">
            <a:avLst/>
          </a:prstGeom>
        </p:spPr>
      </p:pic>
      <p:pic>
        <p:nvPicPr>
          <p:cNvPr id="23" name="Graphic 22">
            <a:extLst>
              <a:ext uri="{FF2B5EF4-FFF2-40B4-BE49-F238E27FC236}">
                <a16:creationId xmlns:a16="http://schemas.microsoft.com/office/drawing/2014/main" id="{28158314-B8E3-59C6-DE68-C99340B293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9717723" y="3720075"/>
            <a:ext cx="479520" cy="479520"/>
          </a:xfrm>
          <a:prstGeom prst="rect">
            <a:avLst/>
          </a:prstGeom>
        </p:spPr>
      </p:pic>
      <p:pic>
        <p:nvPicPr>
          <p:cNvPr id="25" name="Graphic 24">
            <a:extLst>
              <a:ext uri="{FF2B5EF4-FFF2-40B4-BE49-F238E27FC236}">
                <a16:creationId xmlns:a16="http://schemas.microsoft.com/office/drawing/2014/main" id="{2ACD04CA-1B74-DB3F-86EF-B279A9FF23B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10677843" y="3720075"/>
            <a:ext cx="479520" cy="479520"/>
          </a:xfrm>
          <a:prstGeom prst="rect">
            <a:avLst/>
          </a:prstGeom>
        </p:spPr>
      </p:pic>
      <p:sp>
        <p:nvSpPr>
          <p:cNvPr id="27" name="TextBox 26">
            <a:extLst>
              <a:ext uri="{FF2B5EF4-FFF2-40B4-BE49-F238E27FC236}">
                <a16:creationId xmlns:a16="http://schemas.microsoft.com/office/drawing/2014/main" id="{963E8FD1-2B86-B8C6-6F89-4A8DB84153E7}"/>
              </a:ext>
            </a:extLst>
          </p:cNvPr>
          <p:cNvSpPr txBox="1"/>
          <p:nvPr/>
        </p:nvSpPr>
        <p:spPr>
          <a:xfrm>
            <a:off x="771525" y="2295865"/>
            <a:ext cx="21320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2.0</a:t>
            </a:r>
          </a:p>
        </p:txBody>
      </p:sp>
      <p:sp>
        <p:nvSpPr>
          <p:cNvPr id="28" name="TextBox 27">
            <a:extLst>
              <a:ext uri="{FF2B5EF4-FFF2-40B4-BE49-F238E27FC236}">
                <a16:creationId xmlns:a16="http://schemas.microsoft.com/office/drawing/2014/main" id="{D9CAA25D-BBD9-66BF-AEF9-839A53FECBCC}"/>
              </a:ext>
            </a:extLst>
          </p:cNvPr>
          <p:cNvSpPr txBox="1"/>
          <p:nvPr/>
        </p:nvSpPr>
        <p:spPr>
          <a:xfrm>
            <a:off x="771525" y="2899115"/>
            <a:ext cx="21320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1.5</a:t>
            </a:r>
          </a:p>
        </p:txBody>
      </p:sp>
      <p:sp>
        <p:nvSpPr>
          <p:cNvPr id="29" name="TextBox 28">
            <a:extLst>
              <a:ext uri="{FF2B5EF4-FFF2-40B4-BE49-F238E27FC236}">
                <a16:creationId xmlns:a16="http://schemas.microsoft.com/office/drawing/2014/main" id="{08AB5D2A-72EA-58DD-2E98-5E2BB0BAC783}"/>
              </a:ext>
            </a:extLst>
          </p:cNvPr>
          <p:cNvSpPr txBox="1"/>
          <p:nvPr/>
        </p:nvSpPr>
        <p:spPr>
          <a:xfrm>
            <a:off x="771525" y="3502365"/>
            <a:ext cx="21320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1.0</a:t>
            </a:r>
          </a:p>
        </p:txBody>
      </p:sp>
      <p:sp>
        <p:nvSpPr>
          <p:cNvPr id="30" name="TextBox 29">
            <a:extLst>
              <a:ext uri="{FF2B5EF4-FFF2-40B4-BE49-F238E27FC236}">
                <a16:creationId xmlns:a16="http://schemas.microsoft.com/office/drawing/2014/main" id="{2F8CC24A-86BD-DE8A-2302-8AEDB13B6D25}"/>
              </a:ext>
            </a:extLst>
          </p:cNvPr>
          <p:cNvSpPr txBox="1"/>
          <p:nvPr/>
        </p:nvSpPr>
        <p:spPr>
          <a:xfrm>
            <a:off x="771525" y="4131015"/>
            <a:ext cx="213200"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0.5</a:t>
            </a:r>
          </a:p>
        </p:txBody>
      </p:sp>
      <p:sp>
        <p:nvSpPr>
          <p:cNvPr id="32" name="TextBox 31">
            <a:extLst>
              <a:ext uri="{FF2B5EF4-FFF2-40B4-BE49-F238E27FC236}">
                <a16:creationId xmlns:a16="http://schemas.microsoft.com/office/drawing/2014/main" id="{2B885A21-28AF-A3D8-51E1-40892E01E88C}"/>
              </a:ext>
            </a:extLst>
          </p:cNvPr>
          <p:cNvSpPr txBox="1"/>
          <p:nvPr/>
        </p:nvSpPr>
        <p:spPr>
          <a:xfrm rot="16200000">
            <a:off x="-459797" y="3333424"/>
            <a:ext cx="2082549" cy="201274"/>
          </a:xfrm>
          <a:prstGeom prst="rect">
            <a:avLst/>
          </a:prstGeom>
          <a:noFill/>
        </p:spPr>
        <p:txBody>
          <a:bodyPr wrap="square" lIns="0" tIns="0" rIns="0" bIns="0" rtlCol="0">
            <a:spAutoFit/>
          </a:bodyPr>
          <a:lstStyle/>
          <a:p>
            <a:pPr algn="ctr">
              <a:lnSpc>
                <a:spcPct val="120000"/>
              </a:lnSpc>
            </a:pPr>
            <a:r>
              <a:rPr lang="en-US" sz="1200" b="1" noProof="0" dirty="0">
                <a:solidFill>
                  <a:schemeClr val="tx2"/>
                </a:solidFill>
                <a:latin typeface="Arial" panose="020B0604020202020204" pitchFamily="34" charset="0"/>
              </a:rPr>
              <a:t>HR</a:t>
            </a:r>
          </a:p>
        </p:txBody>
      </p:sp>
      <p:sp>
        <p:nvSpPr>
          <p:cNvPr id="33" name="TextBox 32">
            <a:extLst>
              <a:ext uri="{FF2B5EF4-FFF2-40B4-BE49-F238E27FC236}">
                <a16:creationId xmlns:a16="http://schemas.microsoft.com/office/drawing/2014/main" id="{089AC322-C2A6-9674-F427-C5DE51FB404A}"/>
              </a:ext>
            </a:extLst>
          </p:cNvPr>
          <p:cNvSpPr txBox="1"/>
          <p:nvPr/>
        </p:nvSpPr>
        <p:spPr>
          <a:xfrm>
            <a:off x="3933826" y="2305390"/>
            <a:ext cx="503343" cy="422873"/>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95% CI</a:t>
            </a:r>
          </a:p>
          <a:p>
            <a:pPr algn="l">
              <a:lnSpc>
                <a:spcPct val="120000"/>
              </a:lnSpc>
            </a:pPr>
            <a:r>
              <a:rPr lang="en-US" sz="1200" noProof="0" dirty="0">
                <a:solidFill>
                  <a:schemeClr val="tx2"/>
                </a:solidFill>
                <a:latin typeface="Arial" panose="020B0604020202020204" pitchFamily="34" charset="0"/>
              </a:rPr>
              <a:t>HR</a:t>
            </a:r>
          </a:p>
        </p:txBody>
      </p:sp>
      <p:sp>
        <p:nvSpPr>
          <p:cNvPr id="55" name="Freeform: Shape 54">
            <a:extLst>
              <a:ext uri="{FF2B5EF4-FFF2-40B4-BE49-F238E27FC236}">
                <a16:creationId xmlns:a16="http://schemas.microsoft.com/office/drawing/2014/main" id="{53717F55-61F8-B3D0-D9D8-96D4FBA104EF}"/>
              </a:ext>
            </a:extLst>
          </p:cNvPr>
          <p:cNvSpPr/>
          <p:nvPr/>
        </p:nvSpPr>
        <p:spPr>
          <a:xfrm>
            <a:off x="1140080" y="2413124"/>
            <a:ext cx="12698" cy="1913915"/>
          </a:xfrm>
          <a:custGeom>
            <a:avLst/>
            <a:gdLst>
              <a:gd name="connsiteX0" fmla="*/ 0 w 3905"/>
              <a:gd name="connsiteY0" fmla="*/ 0 h 588202"/>
              <a:gd name="connsiteX1" fmla="*/ 0 w 3905"/>
              <a:gd name="connsiteY1" fmla="*/ 588202 h 588202"/>
            </a:gdLst>
            <a:ahLst/>
            <a:cxnLst>
              <a:cxn ang="0">
                <a:pos x="connsiteX0" y="connsiteY0"/>
              </a:cxn>
              <a:cxn ang="0">
                <a:pos x="connsiteX1" y="connsiteY1"/>
              </a:cxn>
            </a:cxnLst>
            <a:rect l="l" t="t" r="r" b="b"/>
            <a:pathLst>
              <a:path w="3905" h="588202">
                <a:moveTo>
                  <a:pt x="0" y="0"/>
                </a:moveTo>
                <a:lnTo>
                  <a:pt x="0" y="588202"/>
                </a:lnTo>
              </a:path>
            </a:pathLst>
          </a:custGeom>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56" name="Freeform: Shape 55">
            <a:extLst>
              <a:ext uri="{FF2B5EF4-FFF2-40B4-BE49-F238E27FC236}">
                <a16:creationId xmlns:a16="http://schemas.microsoft.com/office/drawing/2014/main" id="{23F87681-3F04-6678-730F-30AADE20E50C}"/>
              </a:ext>
            </a:extLst>
          </p:cNvPr>
          <p:cNvSpPr/>
          <p:nvPr/>
        </p:nvSpPr>
        <p:spPr>
          <a:xfrm>
            <a:off x="1140080" y="4429209"/>
            <a:ext cx="58673" cy="46126"/>
          </a:xfrm>
          <a:custGeom>
            <a:avLst/>
            <a:gdLst>
              <a:gd name="connsiteX0" fmla="*/ 0 w 18043"/>
              <a:gd name="connsiteY0" fmla="*/ 0 h 14176"/>
              <a:gd name="connsiteX1" fmla="*/ 0 w 18043"/>
              <a:gd name="connsiteY1" fmla="*/ 14177 h 14176"/>
              <a:gd name="connsiteX2" fmla="*/ 18043 w 18043"/>
              <a:gd name="connsiteY2" fmla="*/ 14177 h 14176"/>
            </a:gdLst>
            <a:ahLst/>
            <a:cxnLst>
              <a:cxn ang="0">
                <a:pos x="connsiteX0" y="connsiteY0"/>
              </a:cxn>
              <a:cxn ang="0">
                <a:pos x="connsiteX1" y="connsiteY1"/>
              </a:cxn>
              <a:cxn ang="0">
                <a:pos x="connsiteX2" y="connsiteY2"/>
              </a:cxn>
            </a:cxnLst>
            <a:rect l="l" t="t" r="r" b="b"/>
            <a:pathLst>
              <a:path w="18043" h="14176">
                <a:moveTo>
                  <a:pt x="0" y="0"/>
                </a:moveTo>
                <a:lnTo>
                  <a:pt x="0" y="14177"/>
                </a:lnTo>
                <a:lnTo>
                  <a:pt x="18043" y="14177"/>
                </a:lnTo>
              </a:path>
            </a:pathLst>
          </a:custGeom>
          <a:solidFill>
            <a:srgbClr val="FFFFFF"/>
          </a:solidFill>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57" name="Freeform: Shape 56">
            <a:extLst>
              <a:ext uri="{FF2B5EF4-FFF2-40B4-BE49-F238E27FC236}">
                <a16:creationId xmlns:a16="http://schemas.microsoft.com/office/drawing/2014/main" id="{D1D8BD98-A860-2E5F-F22E-08190C01ED2D}"/>
              </a:ext>
            </a:extLst>
          </p:cNvPr>
          <p:cNvSpPr/>
          <p:nvPr/>
        </p:nvSpPr>
        <p:spPr>
          <a:xfrm>
            <a:off x="1260223" y="4475339"/>
            <a:ext cx="3305300" cy="12706"/>
          </a:xfrm>
          <a:custGeom>
            <a:avLst/>
            <a:gdLst>
              <a:gd name="connsiteX0" fmla="*/ 0 w 1016436"/>
              <a:gd name="connsiteY0" fmla="*/ 0 h 3905"/>
              <a:gd name="connsiteX1" fmla="*/ 1016437 w 1016436"/>
              <a:gd name="connsiteY1" fmla="*/ 0 h 3905"/>
            </a:gdLst>
            <a:ahLst/>
            <a:cxnLst>
              <a:cxn ang="0">
                <a:pos x="connsiteX0" y="connsiteY0"/>
              </a:cxn>
              <a:cxn ang="0">
                <a:pos x="connsiteX1" y="connsiteY1"/>
              </a:cxn>
            </a:cxnLst>
            <a:rect l="l" t="t" r="r" b="b"/>
            <a:pathLst>
              <a:path w="1016436" h="3905">
                <a:moveTo>
                  <a:pt x="0" y="0"/>
                </a:moveTo>
                <a:lnTo>
                  <a:pt x="1016437" y="0"/>
                </a:lnTo>
              </a:path>
            </a:pathLst>
          </a:custGeom>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58" name="Freeform: Shape 57">
            <a:extLst>
              <a:ext uri="{FF2B5EF4-FFF2-40B4-BE49-F238E27FC236}">
                <a16:creationId xmlns:a16="http://schemas.microsoft.com/office/drawing/2014/main" id="{462A52DA-7FBF-FDFD-8725-A07A08CAAA49}"/>
              </a:ext>
            </a:extLst>
          </p:cNvPr>
          <p:cNvSpPr/>
          <p:nvPr/>
        </p:nvSpPr>
        <p:spPr>
          <a:xfrm>
            <a:off x="1091312" y="4278241"/>
            <a:ext cx="97533" cy="97592"/>
          </a:xfrm>
          <a:custGeom>
            <a:avLst/>
            <a:gdLst>
              <a:gd name="connsiteX0" fmla="*/ 29994 w 29993"/>
              <a:gd name="connsiteY0" fmla="*/ 0 h 29993"/>
              <a:gd name="connsiteX1" fmla="*/ 0 w 29993"/>
              <a:gd name="connsiteY1" fmla="*/ 29994 h 29993"/>
            </a:gdLst>
            <a:ahLst/>
            <a:cxnLst>
              <a:cxn ang="0">
                <a:pos x="connsiteX0" y="connsiteY0"/>
              </a:cxn>
              <a:cxn ang="0">
                <a:pos x="connsiteX1" y="connsiteY1"/>
              </a:cxn>
            </a:cxnLst>
            <a:rect l="l" t="t" r="r" b="b"/>
            <a:pathLst>
              <a:path w="29993" h="29993">
                <a:moveTo>
                  <a:pt x="29994" y="0"/>
                </a:moveTo>
                <a:lnTo>
                  <a:pt x="0" y="29994"/>
                </a:lnTo>
              </a:path>
            </a:pathLst>
          </a:custGeom>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59" name="Freeform: Shape 58">
            <a:extLst>
              <a:ext uri="{FF2B5EF4-FFF2-40B4-BE49-F238E27FC236}">
                <a16:creationId xmlns:a16="http://schemas.microsoft.com/office/drawing/2014/main" id="{3FDC08EC-B0B3-E9A4-24AC-81C0B242D39A}"/>
              </a:ext>
            </a:extLst>
          </p:cNvPr>
          <p:cNvSpPr/>
          <p:nvPr/>
        </p:nvSpPr>
        <p:spPr>
          <a:xfrm>
            <a:off x="1091312" y="4382191"/>
            <a:ext cx="97533" cy="97592"/>
          </a:xfrm>
          <a:custGeom>
            <a:avLst/>
            <a:gdLst>
              <a:gd name="connsiteX0" fmla="*/ 29994 w 29993"/>
              <a:gd name="connsiteY0" fmla="*/ 0 h 29993"/>
              <a:gd name="connsiteX1" fmla="*/ 0 w 29993"/>
              <a:gd name="connsiteY1" fmla="*/ 29994 h 29993"/>
            </a:gdLst>
            <a:ahLst/>
            <a:cxnLst>
              <a:cxn ang="0">
                <a:pos x="connsiteX0" y="connsiteY0"/>
              </a:cxn>
              <a:cxn ang="0">
                <a:pos x="connsiteX1" y="connsiteY1"/>
              </a:cxn>
            </a:cxnLst>
            <a:rect l="l" t="t" r="r" b="b"/>
            <a:pathLst>
              <a:path w="29993" h="29993">
                <a:moveTo>
                  <a:pt x="29994" y="0"/>
                </a:moveTo>
                <a:lnTo>
                  <a:pt x="0" y="29994"/>
                </a:lnTo>
              </a:path>
            </a:pathLst>
          </a:custGeom>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60" name="Freeform: Shape 59">
            <a:extLst>
              <a:ext uri="{FF2B5EF4-FFF2-40B4-BE49-F238E27FC236}">
                <a16:creationId xmlns:a16="http://schemas.microsoft.com/office/drawing/2014/main" id="{44753058-3EF1-E831-C7D0-8670A0FA555F}"/>
              </a:ext>
            </a:extLst>
          </p:cNvPr>
          <p:cNvSpPr/>
          <p:nvPr/>
        </p:nvSpPr>
        <p:spPr>
          <a:xfrm>
            <a:off x="1143254" y="4430097"/>
            <a:ext cx="97533" cy="97592"/>
          </a:xfrm>
          <a:custGeom>
            <a:avLst/>
            <a:gdLst>
              <a:gd name="connsiteX0" fmla="*/ 29994 w 29993"/>
              <a:gd name="connsiteY0" fmla="*/ 0 h 29993"/>
              <a:gd name="connsiteX1" fmla="*/ 0 w 29993"/>
              <a:gd name="connsiteY1" fmla="*/ 29994 h 29993"/>
            </a:gdLst>
            <a:ahLst/>
            <a:cxnLst>
              <a:cxn ang="0">
                <a:pos x="connsiteX0" y="connsiteY0"/>
              </a:cxn>
              <a:cxn ang="0">
                <a:pos x="connsiteX1" y="connsiteY1"/>
              </a:cxn>
            </a:cxnLst>
            <a:rect l="l" t="t" r="r" b="b"/>
            <a:pathLst>
              <a:path w="29993" h="29993">
                <a:moveTo>
                  <a:pt x="29994" y="0"/>
                </a:moveTo>
                <a:lnTo>
                  <a:pt x="0" y="29994"/>
                </a:lnTo>
              </a:path>
            </a:pathLst>
          </a:custGeom>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61" name="Freeform: Shape 60">
            <a:extLst>
              <a:ext uri="{FF2B5EF4-FFF2-40B4-BE49-F238E27FC236}">
                <a16:creationId xmlns:a16="http://schemas.microsoft.com/office/drawing/2014/main" id="{A0682E7D-3E12-75E6-AAC0-EC6E427B9209}"/>
              </a:ext>
            </a:extLst>
          </p:cNvPr>
          <p:cNvSpPr/>
          <p:nvPr/>
        </p:nvSpPr>
        <p:spPr>
          <a:xfrm>
            <a:off x="1207390" y="4430097"/>
            <a:ext cx="97533" cy="97592"/>
          </a:xfrm>
          <a:custGeom>
            <a:avLst/>
            <a:gdLst>
              <a:gd name="connsiteX0" fmla="*/ 29994 w 29993"/>
              <a:gd name="connsiteY0" fmla="*/ 0 h 29993"/>
              <a:gd name="connsiteX1" fmla="*/ 0 w 29993"/>
              <a:gd name="connsiteY1" fmla="*/ 29994 h 29993"/>
            </a:gdLst>
            <a:ahLst/>
            <a:cxnLst>
              <a:cxn ang="0">
                <a:pos x="connsiteX0" y="connsiteY0"/>
              </a:cxn>
              <a:cxn ang="0">
                <a:pos x="connsiteX1" y="connsiteY1"/>
              </a:cxn>
            </a:cxnLst>
            <a:rect l="l" t="t" r="r" b="b"/>
            <a:pathLst>
              <a:path w="29993" h="29993">
                <a:moveTo>
                  <a:pt x="29994" y="0"/>
                </a:moveTo>
                <a:lnTo>
                  <a:pt x="0" y="29994"/>
                </a:lnTo>
              </a:path>
            </a:pathLst>
          </a:custGeom>
          <a:ln w="12700" cap="flat">
            <a:solidFill>
              <a:schemeClr val="tx1"/>
            </a:solidFill>
            <a:prstDash val="solid"/>
            <a:miter/>
          </a:ln>
        </p:spPr>
        <p:txBody>
          <a:bodyPr rtlCol="0" anchor="ctr"/>
          <a:lstStyle/>
          <a:p>
            <a:endParaRPr lang="en-US" noProof="0" dirty="0">
              <a:latin typeface="Arial" panose="020B0604020202020204" pitchFamily="34" charset="0"/>
            </a:endParaRPr>
          </a:p>
        </p:txBody>
      </p:sp>
      <p:sp>
        <p:nvSpPr>
          <p:cNvPr id="62" name="Freeform: Shape 61">
            <a:extLst>
              <a:ext uri="{FF2B5EF4-FFF2-40B4-BE49-F238E27FC236}">
                <a16:creationId xmlns:a16="http://schemas.microsoft.com/office/drawing/2014/main" id="{94FCA22C-716B-8896-6DAA-2046AF77B944}"/>
              </a:ext>
            </a:extLst>
          </p:cNvPr>
          <p:cNvSpPr/>
          <p:nvPr/>
        </p:nvSpPr>
        <p:spPr>
          <a:xfrm>
            <a:off x="1328674" y="2767415"/>
            <a:ext cx="3189986" cy="1021956"/>
          </a:xfrm>
          <a:custGeom>
            <a:avLst/>
            <a:gdLst>
              <a:gd name="connsiteX0" fmla="*/ 0 w 980975"/>
              <a:gd name="connsiteY0" fmla="*/ 0 h 314077"/>
              <a:gd name="connsiteX1" fmla="*/ 154149 w 980975"/>
              <a:gd name="connsiteY1" fmla="*/ 75454 h 314077"/>
              <a:gd name="connsiteX2" fmla="*/ 380510 w 980975"/>
              <a:gd name="connsiteY2" fmla="*/ 171567 h 314077"/>
              <a:gd name="connsiteX3" fmla="*/ 594646 w 980975"/>
              <a:gd name="connsiteY3" fmla="*/ 239913 h 314077"/>
              <a:gd name="connsiteX4" fmla="*/ 785546 w 980975"/>
              <a:gd name="connsiteY4" fmla="*/ 283771 h 314077"/>
              <a:gd name="connsiteX5" fmla="*/ 980975 w 980975"/>
              <a:gd name="connsiteY5" fmla="*/ 314078 h 31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975" h="314077">
                <a:moveTo>
                  <a:pt x="0" y="0"/>
                </a:moveTo>
                <a:cubicBezTo>
                  <a:pt x="37844" y="19527"/>
                  <a:pt x="90451" y="45928"/>
                  <a:pt x="154149" y="75454"/>
                </a:cubicBezTo>
                <a:cubicBezTo>
                  <a:pt x="219292" y="105643"/>
                  <a:pt x="286974" y="137004"/>
                  <a:pt x="380510" y="171567"/>
                </a:cubicBezTo>
                <a:cubicBezTo>
                  <a:pt x="432921" y="190938"/>
                  <a:pt x="505953" y="215894"/>
                  <a:pt x="594646" y="239913"/>
                </a:cubicBezTo>
                <a:cubicBezTo>
                  <a:pt x="619446" y="246630"/>
                  <a:pt x="690760" y="265533"/>
                  <a:pt x="785546" y="283771"/>
                </a:cubicBezTo>
                <a:cubicBezTo>
                  <a:pt x="858578" y="297831"/>
                  <a:pt x="924424" y="307399"/>
                  <a:pt x="980975" y="314078"/>
                </a:cubicBezTo>
              </a:path>
            </a:pathLst>
          </a:custGeom>
          <a:noFill/>
          <a:ln w="19050" cap="flat">
            <a:solidFill>
              <a:schemeClr val="accent6">
                <a:lumMod val="75000"/>
              </a:schemeClr>
            </a:solidFill>
            <a:prstDash val="solid"/>
            <a:miter/>
          </a:ln>
        </p:spPr>
        <p:txBody>
          <a:bodyPr rtlCol="0" anchor="ctr"/>
          <a:lstStyle/>
          <a:p>
            <a:endParaRPr lang="en-US" noProof="0" dirty="0">
              <a:latin typeface="Arial" panose="020B0604020202020204" pitchFamily="34" charset="0"/>
            </a:endParaRPr>
          </a:p>
        </p:txBody>
      </p:sp>
      <p:sp>
        <p:nvSpPr>
          <p:cNvPr id="65" name="TextBox 64">
            <a:extLst>
              <a:ext uri="{FF2B5EF4-FFF2-40B4-BE49-F238E27FC236}">
                <a16:creationId xmlns:a16="http://schemas.microsoft.com/office/drawing/2014/main" id="{2C18717D-4706-7F64-F371-070E12C4179D}"/>
              </a:ext>
            </a:extLst>
          </p:cNvPr>
          <p:cNvSpPr txBox="1"/>
          <p:nvPr/>
        </p:nvSpPr>
        <p:spPr>
          <a:xfrm>
            <a:off x="1225550" y="4524715"/>
            <a:ext cx="169918"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35</a:t>
            </a:r>
          </a:p>
        </p:txBody>
      </p:sp>
      <p:sp>
        <p:nvSpPr>
          <p:cNvPr id="68" name="TextBox 67">
            <a:extLst>
              <a:ext uri="{FF2B5EF4-FFF2-40B4-BE49-F238E27FC236}">
                <a16:creationId xmlns:a16="http://schemas.microsoft.com/office/drawing/2014/main" id="{EF64CB43-C8B3-31AF-3820-04BC252AD41C}"/>
              </a:ext>
            </a:extLst>
          </p:cNvPr>
          <p:cNvSpPr txBox="1"/>
          <p:nvPr/>
        </p:nvSpPr>
        <p:spPr>
          <a:xfrm>
            <a:off x="2044700" y="4524715"/>
            <a:ext cx="169918"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40</a:t>
            </a:r>
          </a:p>
        </p:txBody>
      </p:sp>
      <p:sp>
        <p:nvSpPr>
          <p:cNvPr id="69" name="TextBox 68">
            <a:extLst>
              <a:ext uri="{FF2B5EF4-FFF2-40B4-BE49-F238E27FC236}">
                <a16:creationId xmlns:a16="http://schemas.microsoft.com/office/drawing/2014/main" id="{AAC3AF4B-8297-06C2-16F3-6B00AE08E15A}"/>
              </a:ext>
            </a:extLst>
          </p:cNvPr>
          <p:cNvSpPr txBox="1"/>
          <p:nvPr/>
        </p:nvSpPr>
        <p:spPr>
          <a:xfrm>
            <a:off x="2854325" y="4524715"/>
            <a:ext cx="169918"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45</a:t>
            </a:r>
          </a:p>
        </p:txBody>
      </p:sp>
      <p:sp>
        <p:nvSpPr>
          <p:cNvPr id="70" name="TextBox 69">
            <a:extLst>
              <a:ext uri="{FF2B5EF4-FFF2-40B4-BE49-F238E27FC236}">
                <a16:creationId xmlns:a16="http://schemas.microsoft.com/office/drawing/2014/main" id="{FFCE4A09-01B8-18BB-EE3A-FDACDBB58775}"/>
              </a:ext>
            </a:extLst>
          </p:cNvPr>
          <p:cNvSpPr txBox="1"/>
          <p:nvPr/>
        </p:nvSpPr>
        <p:spPr>
          <a:xfrm>
            <a:off x="3654425" y="4524715"/>
            <a:ext cx="169918" cy="201274"/>
          </a:xfrm>
          <a:prstGeom prst="rect">
            <a:avLst/>
          </a:prstGeom>
          <a:noFill/>
        </p:spPr>
        <p:txBody>
          <a:bodyPr wrap="none" lIns="0" tIns="0" rIns="0" bIns="0" rtlCol="0">
            <a:spAutoFit/>
          </a:bodyPr>
          <a:lstStyle/>
          <a:p>
            <a:pPr algn="l">
              <a:lnSpc>
                <a:spcPct val="120000"/>
              </a:lnSpc>
            </a:pPr>
            <a:r>
              <a:rPr lang="en-US" sz="1200" noProof="0" dirty="0">
                <a:solidFill>
                  <a:schemeClr val="tx2"/>
                </a:solidFill>
                <a:latin typeface="Arial" panose="020B0604020202020204" pitchFamily="34" charset="0"/>
              </a:rPr>
              <a:t>50</a:t>
            </a:r>
          </a:p>
        </p:txBody>
      </p:sp>
      <p:cxnSp>
        <p:nvCxnSpPr>
          <p:cNvPr id="72" name="Straight Connector 71">
            <a:extLst>
              <a:ext uri="{FF2B5EF4-FFF2-40B4-BE49-F238E27FC236}">
                <a16:creationId xmlns:a16="http://schemas.microsoft.com/office/drawing/2014/main" id="{D5BE79D9-C914-067E-064A-5BF69D7FA63A}"/>
              </a:ext>
            </a:extLst>
          </p:cNvPr>
          <p:cNvCxnSpPr>
            <a:cxnSpLocks/>
          </p:cNvCxnSpPr>
          <p:nvPr/>
        </p:nvCxnSpPr>
        <p:spPr>
          <a:xfrm flipH="1">
            <a:off x="3625850" y="2635590"/>
            <a:ext cx="24447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C1675BA1-6FE9-7DC9-2367-A8BC27956661}"/>
              </a:ext>
            </a:extLst>
          </p:cNvPr>
          <p:cNvSpPr/>
          <p:nvPr/>
        </p:nvSpPr>
        <p:spPr>
          <a:xfrm flipH="1">
            <a:off x="3622675" y="2384765"/>
            <a:ext cx="264348" cy="71564"/>
          </a:xfrm>
          <a:prstGeom prst="roundRect">
            <a:avLst>
              <a:gd name="adj" fmla="val 50000"/>
            </a:avLst>
          </a:prstGeom>
          <a:solidFill>
            <a:schemeClr val="accent2">
              <a:lumMod val="20000"/>
              <a:lumOff val="80000"/>
            </a:schemeClr>
          </a:solidFill>
          <a:ln w="390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94EE30E8-93E7-D221-D870-E086D9CDC63E}"/>
              </a:ext>
            </a:extLst>
          </p:cNvPr>
          <p:cNvSpPr txBox="1"/>
          <p:nvPr/>
        </p:nvSpPr>
        <p:spPr>
          <a:xfrm>
            <a:off x="1140080" y="4692431"/>
            <a:ext cx="3425444" cy="276999"/>
          </a:xfrm>
          <a:prstGeom prst="rect">
            <a:avLst/>
          </a:prstGeom>
          <a:noFill/>
        </p:spPr>
        <p:txBody>
          <a:bodyPr wrap="square">
            <a:spAutoFit/>
          </a:bodyPr>
          <a:lstStyle/>
          <a:p>
            <a:pPr algn="ctr"/>
            <a:r>
              <a:rPr lang="en-US" sz="1200" b="0" i="0" u="none" strike="noStrike" baseline="0" noProof="0" dirty="0">
                <a:latin typeface="Arial" panose="020B0604020202020204" pitchFamily="34" charset="0"/>
              </a:rPr>
              <a:t>Age at natural menopause, years</a:t>
            </a:r>
            <a:endParaRPr lang="en-US" sz="1200" noProof="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9D1B15C-45E7-A9D5-8573-A4962D4BCC04}"/>
              </a:ext>
            </a:extLst>
          </p:cNvPr>
          <p:cNvSpPr/>
          <p:nvPr/>
        </p:nvSpPr>
        <p:spPr>
          <a:xfrm>
            <a:off x="4679280" y="4373982"/>
            <a:ext cx="6998401" cy="69321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dirty="0">
                <a:solidFill>
                  <a:schemeClr val="bg1"/>
                </a:solidFill>
                <a:latin typeface="Arial" panose="020B0604020202020204" pitchFamily="34" charset="0"/>
              </a:rPr>
              <a:t>Premenopausal/perimenopausal women had a decreased risk of CVD events of 48% (HR 0.52 [95% CI 0.48, 0.56]) vs reference group</a:t>
            </a:r>
          </a:p>
        </p:txBody>
      </p:sp>
    </p:spTree>
    <p:extLst>
      <p:ext uri="{BB962C8B-B14F-4D97-AF65-F5344CB8AC3E}">
        <p14:creationId xmlns:p14="http://schemas.microsoft.com/office/powerpoint/2010/main" val="30750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C27C-B730-76EB-13AF-D53AAF314826}"/>
              </a:ext>
            </a:extLst>
          </p:cNvPr>
          <p:cNvSpPr>
            <a:spLocks noGrp="1"/>
          </p:cNvSpPr>
          <p:nvPr>
            <p:ph type="title"/>
          </p:nvPr>
        </p:nvSpPr>
        <p:spPr/>
        <p:txBody>
          <a:bodyPr/>
          <a:lstStyle/>
          <a:p>
            <a:r>
              <a:rPr lang="en-US" noProof="0" dirty="0"/>
              <a:t>Central adiposity increases the risk of CVD mortality in midlife women, irrespective of BMI</a:t>
            </a:r>
          </a:p>
        </p:txBody>
      </p:sp>
      <p:sp>
        <p:nvSpPr>
          <p:cNvPr id="3" name="Text Placeholder 2">
            <a:extLst>
              <a:ext uri="{FF2B5EF4-FFF2-40B4-BE49-F238E27FC236}">
                <a16:creationId xmlns:a16="http://schemas.microsoft.com/office/drawing/2014/main" id="{656742F2-A40A-23E5-D550-037AB3F6AE4F}"/>
              </a:ext>
            </a:extLst>
          </p:cNvPr>
          <p:cNvSpPr>
            <a:spLocks noGrp="1"/>
          </p:cNvSpPr>
          <p:nvPr>
            <p:ph type="body" sz="quarter" idx="13"/>
          </p:nvPr>
        </p:nvSpPr>
        <p:spPr>
          <a:xfrm>
            <a:off x="536240" y="5579557"/>
            <a:ext cx="10896000" cy="764503"/>
          </a:xfrm>
        </p:spPr>
        <p:txBody>
          <a:bodyPr/>
          <a:lstStyle/>
          <a:p>
            <a:pPr>
              <a:spcAft>
                <a:spcPts val="300"/>
              </a:spcAft>
            </a:pPr>
            <a:r>
              <a:rPr lang="en-US" noProof="0" dirty="0"/>
              <a:t>*Data from a nationwide, prospective cohort study of 156,624 postmenopausal women enrolled in the Women’s Health Initiative at 40 clinical centers in the United States between 1993 and 1998. </a:t>
            </a:r>
            <a:br>
              <a:rPr lang="en-US" noProof="0" dirty="0"/>
            </a:br>
            <a:r>
              <a:rPr lang="en-US" baseline="30000" noProof="0" dirty="0">
                <a:cs typeface="Arial" panose="020B0604020202020204" pitchFamily="34" charset="0"/>
              </a:rPr>
              <a:t>†</a:t>
            </a:r>
            <a:r>
              <a:rPr lang="en-US" noProof="0" dirty="0">
                <a:cs typeface="Arial" panose="020B0604020202020204" pitchFamily="34" charset="0"/>
              </a:rPr>
              <a:t>Model adjusted for </a:t>
            </a:r>
            <a:r>
              <a:rPr lang="en-US" noProof="0" dirty="0"/>
              <a:t>age at baseline and race/ethnicity education, income, component of Women’s Health Initiative, neighborhood socioeconomic status, unopposed estrogen usage status, and estrogen plus progesterone usage status, smoking status, physical activity, total energy intake, and Alternative Healthy Eating Index 2010 score.</a:t>
            </a:r>
          </a:p>
          <a:p>
            <a:pPr>
              <a:spcAft>
                <a:spcPts val="300"/>
              </a:spcAft>
            </a:pPr>
            <a:r>
              <a:rPr lang="en-US" noProof="0" dirty="0"/>
              <a:t>BMI, body mass index, CI confidence interval; CVD, cardiovascular disease; HR, hazard ratio; WC, waist circumference. </a:t>
            </a:r>
          </a:p>
          <a:p>
            <a:pPr>
              <a:spcAft>
                <a:spcPts val="300"/>
              </a:spcAft>
            </a:pPr>
            <a:r>
              <a:rPr lang="en-US" noProof="0" dirty="0"/>
              <a:t>Sun Y et al. JAMA Netw Open 2019;2:e197337–e197337. </a:t>
            </a:r>
          </a:p>
        </p:txBody>
      </p:sp>
      <p:sp>
        <p:nvSpPr>
          <p:cNvPr id="4" name="Slide Number Placeholder 3">
            <a:extLst>
              <a:ext uri="{FF2B5EF4-FFF2-40B4-BE49-F238E27FC236}">
                <a16:creationId xmlns:a16="http://schemas.microsoft.com/office/drawing/2014/main" id="{5BB8B25E-CD0A-B16F-8B42-9CDFF188534A}"/>
              </a:ext>
            </a:extLst>
          </p:cNvPr>
          <p:cNvSpPr>
            <a:spLocks noGrp="1"/>
          </p:cNvSpPr>
          <p:nvPr>
            <p:ph type="sldNum" sz="quarter" idx="4"/>
          </p:nvPr>
        </p:nvSpPr>
        <p:spPr/>
        <p:txBody>
          <a:bodyPr/>
          <a:lstStyle/>
          <a:p>
            <a:fld id="{65CBDCE2-1F41-4B5E-8CD0-06DFFB2F8EFA}" type="slidenum">
              <a:rPr lang="en-US" noProof="0" smtClean="0"/>
              <a:pPr/>
              <a:t>29</a:t>
            </a:fld>
            <a:endParaRPr lang="en-US" noProof="0" dirty="0"/>
          </a:p>
        </p:txBody>
      </p:sp>
      <p:graphicFrame>
        <p:nvGraphicFramePr>
          <p:cNvPr id="5" name="Table 4">
            <a:extLst>
              <a:ext uri="{FF2B5EF4-FFF2-40B4-BE49-F238E27FC236}">
                <a16:creationId xmlns:a16="http://schemas.microsoft.com/office/drawing/2014/main" id="{906CEA4C-4C2D-AD45-0B83-3DA540D28F88}"/>
              </a:ext>
            </a:extLst>
          </p:cNvPr>
          <p:cNvGraphicFramePr>
            <a:graphicFrameLocks noGrp="1"/>
          </p:cNvGraphicFramePr>
          <p:nvPr>
            <p:extLst>
              <p:ext uri="{D42A27DB-BD31-4B8C-83A1-F6EECF244321}">
                <p14:modId xmlns:p14="http://schemas.microsoft.com/office/powerpoint/2010/main" val="521207745"/>
              </p:ext>
            </p:extLst>
          </p:nvPr>
        </p:nvGraphicFramePr>
        <p:xfrm>
          <a:off x="2237520" y="2530685"/>
          <a:ext cx="7761599" cy="1943520"/>
        </p:xfrm>
        <a:graphic>
          <a:graphicData uri="http://schemas.openxmlformats.org/drawingml/2006/table">
            <a:tbl>
              <a:tblPr firstRow="1" bandRow="1">
                <a:tableStyleId>{073A0DAA-6AF3-43AB-8588-CEC1D06C72B9}</a:tableStyleId>
              </a:tblPr>
              <a:tblGrid>
                <a:gridCol w="1389545">
                  <a:extLst>
                    <a:ext uri="{9D8B030D-6E8A-4147-A177-3AD203B41FA5}">
                      <a16:colId xmlns:a16="http://schemas.microsoft.com/office/drawing/2014/main" val="2366708479"/>
                    </a:ext>
                  </a:extLst>
                </a:gridCol>
                <a:gridCol w="1062009">
                  <a:extLst>
                    <a:ext uri="{9D8B030D-6E8A-4147-A177-3AD203B41FA5}">
                      <a16:colId xmlns:a16="http://schemas.microsoft.com/office/drawing/2014/main" val="1915650291"/>
                    </a:ext>
                  </a:extLst>
                </a:gridCol>
                <a:gridCol w="1062009">
                  <a:extLst>
                    <a:ext uri="{9D8B030D-6E8A-4147-A177-3AD203B41FA5}">
                      <a16:colId xmlns:a16="http://schemas.microsoft.com/office/drawing/2014/main" val="2628522828"/>
                    </a:ext>
                  </a:extLst>
                </a:gridCol>
                <a:gridCol w="1062009">
                  <a:extLst>
                    <a:ext uri="{9D8B030D-6E8A-4147-A177-3AD203B41FA5}">
                      <a16:colId xmlns:a16="http://schemas.microsoft.com/office/drawing/2014/main" val="801243959"/>
                    </a:ext>
                  </a:extLst>
                </a:gridCol>
                <a:gridCol w="1062009">
                  <a:extLst>
                    <a:ext uri="{9D8B030D-6E8A-4147-A177-3AD203B41FA5}">
                      <a16:colId xmlns:a16="http://schemas.microsoft.com/office/drawing/2014/main" val="909647467"/>
                    </a:ext>
                  </a:extLst>
                </a:gridCol>
                <a:gridCol w="1062009">
                  <a:extLst>
                    <a:ext uri="{9D8B030D-6E8A-4147-A177-3AD203B41FA5}">
                      <a16:colId xmlns:a16="http://schemas.microsoft.com/office/drawing/2014/main" val="3099420707"/>
                    </a:ext>
                  </a:extLst>
                </a:gridCol>
                <a:gridCol w="1062009">
                  <a:extLst>
                    <a:ext uri="{9D8B030D-6E8A-4147-A177-3AD203B41FA5}">
                      <a16:colId xmlns:a16="http://schemas.microsoft.com/office/drawing/2014/main" val="1825468657"/>
                    </a:ext>
                  </a:extLst>
                </a:gridCol>
              </a:tblGrid>
              <a:tr h="239040">
                <a:tc>
                  <a:txBody>
                    <a:bodyPr/>
                    <a:lstStyle/>
                    <a:p>
                      <a:pPr algn="l"/>
                      <a:r>
                        <a:rPr lang="en-US" sz="1200" noProof="0" dirty="0">
                          <a:latin typeface="Arial" panose="020B0604020202020204" pitchFamily="34" charset="0"/>
                        </a:rPr>
                        <a:t>BMI</a:t>
                      </a:r>
                    </a:p>
                  </a:txBody>
                  <a:tcPr>
                    <a:lnB w="12700" cap="flat" cmpd="sng" algn="ctr">
                      <a:solidFill>
                        <a:schemeClr val="bg1"/>
                      </a:solidFill>
                      <a:prstDash val="solid"/>
                      <a:round/>
                      <a:headEnd type="none" w="med" len="med"/>
                      <a:tailEnd type="none" w="med" len="med"/>
                    </a:lnB>
                  </a:tcPr>
                </a:tc>
                <a:tc gridSpan="2">
                  <a:txBody>
                    <a:bodyPr/>
                    <a:lstStyle/>
                    <a:p>
                      <a:pPr algn="ctr"/>
                      <a:r>
                        <a:rPr lang="en-US" sz="1200" noProof="0" dirty="0">
                          <a:latin typeface="Arial" panose="020B0604020202020204" pitchFamily="34" charset="0"/>
                        </a:rPr>
                        <a:t>18.5–24.9 kg/m</a:t>
                      </a:r>
                      <a:r>
                        <a:rPr lang="en-US" sz="1200" baseline="30000" noProof="0" dirty="0">
                          <a:latin typeface="Arial" panose="020B0604020202020204" pitchFamily="34" charset="0"/>
                        </a:rPr>
                        <a:t>2</a:t>
                      </a:r>
                      <a:endParaRPr lang="en-US" sz="1200" noProof="0" dirty="0">
                        <a:latin typeface="Arial" panose="020B0604020202020204" pitchFamily="34" charset="0"/>
                      </a:endParaRPr>
                    </a:p>
                  </a:txBody>
                  <a:tcPr>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US" sz="1200" noProof="0" dirty="0">
                          <a:latin typeface="Arial" panose="020B0604020202020204" pitchFamily="34" charset="0"/>
                        </a:rPr>
                        <a:t>25–29.9 kg/m</a:t>
                      </a:r>
                      <a:r>
                        <a:rPr lang="en-US" sz="1200" baseline="30000" noProof="0" dirty="0">
                          <a:latin typeface="Arial" panose="020B0604020202020204" pitchFamily="34" charset="0"/>
                        </a:rPr>
                        <a:t>2</a:t>
                      </a:r>
                      <a:endParaRPr lang="en-US" sz="1200" noProof="0" dirty="0">
                        <a:latin typeface="Arial" panose="020B0604020202020204" pitchFamily="34" charset="0"/>
                      </a:endParaRPr>
                    </a:p>
                  </a:txBody>
                  <a:tcPr>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US" sz="1200" noProof="0" dirty="0">
                          <a:latin typeface="Arial" panose="020B0604020202020204" pitchFamily="34" charset="0"/>
                        </a:rPr>
                        <a:t>&gt;30 mg/m</a:t>
                      </a:r>
                      <a:r>
                        <a:rPr lang="en-US" sz="1200" baseline="30000" noProof="0" dirty="0">
                          <a:latin typeface="Arial" panose="020B0604020202020204" pitchFamily="34" charset="0"/>
                        </a:rPr>
                        <a:t>2</a:t>
                      </a:r>
                      <a:endParaRPr lang="en-US" sz="1200" noProof="0" dirty="0">
                        <a:latin typeface="Arial" panose="020B0604020202020204" pitchFamily="34" charset="0"/>
                      </a:endParaRPr>
                    </a:p>
                  </a:txBody>
                  <a:tcP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96781811"/>
                  </a:ext>
                </a:extLst>
              </a:tr>
              <a:tr h="514560">
                <a:tc>
                  <a:txBody>
                    <a:bodyPr/>
                    <a:lstStyle/>
                    <a:p>
                      <a:r>
                        <a:rPr lang="en-US" sz="1200" noProof="0" dirty="0">
                          <a:solidFill>
                            <a:schemeClr val="bg1"/>
                          </a:solidFill>
                          <a:latin typeface="Arial" panose="020B0604020202020204" pitchFamily="34" charset="0"/>
                        </a:rPr>
                        <a:t>Central adiposity </a:t>
                      </a:r>
                    </a:p>
                    <a:p>
                      <a:r>
                        <a:rPr lang="en-US" sz="1200" noProof="0" dirty="0">
                          <a:solidFill>
                            <a:schemeClr val="bg1"/>
                          </a:solidFill>
                          <a:latin typeface="Arial" panose="020B0604020202020204" pitchFamily="34" charset="0"/>
                        </a:rPr>
                        <a:t>(WC &gt;88 cm)</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noProof="0" dirty="0">
                          <a:solidFill>
                            <a:schemeClr val="bg1"/>
                          </a:solidFill>
                          <a:latin typeface="Arial" panose="020B0604020202020204" pitchFamily="34" charset="0"/>
                        </a:rPr>
                        <a:t>No</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noProof="0" dirty="0">
                          <a:solidFill>
                            <a:schemeClr val="bg1"/>
                          </a:solidFill>
                          <a:latin typeface="Arial" panose="020B0604020202020204" pitchFamily="34" charset="0"/>
                        </a:rPr>
                        <a:t>Yes</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noProof="0" dirty="0">
                          <a:solidFill>
                            <a:schemeClr val="bg1"/>
                          </a:solidFill>
                          <a:latin typeface="Arial" panose="020B0604020202020204" pitchFamily="34" charset="0"/>
                        </a:rPr>
                        <a:t>No</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noProof="0" dirty="0">
                          <a:solidFill>
                            <a:schemeClr val="bg1"/>
                          </a:solidFill>
                          <a:latin typeface="Arial" panose="020B0604020202020204" pitchFamily="34" charset="0"/>
                        </a:rPr>
                        <a:t>Yes</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noProof="0" dirty="0">
                          <a:solidFill>
                            <a:schemeClr val="bg1"/>
                          </a:solidFill>
                          <a:latin typeface="Arial" panose="020B0604020202020204" pitchFamily="34" charset="0"/>
                        </a:rPr>
                        <a:t>No</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noProof="0" dirty="0">
                          <a:solidFill>
                            <a:schemeClr val="bg1"/>
                          </a:solidFill>
                          <a:latin typeface="Arial" panose="020B0604020202020204" pitchFamily="34" charset="0"/>
                        </a:rPr>
                        <a:t>Yes</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15223010"/>
                  </a:ext>
                </a:extLst>
              </a:tr>
              <a:tr h="514560">
                <a:tc>
                  <a:txBody>
                    <a:bodyPr/>
                    <a:lstStyle/>
                    <a:p>
                      <a:r>
                        <a:rPr lang="en-US" sz="1200" noProof="0" dirty="0">
                          <a:latin typeface="Arial" panose="020B0604020202020204" pitchFamily="34" charset="0"/>
                        </a:rPr>
                        <a:t>HR</a:t>
                      </a:r>
                    </a:p>
                    <a:p>
                      <a:r>
                        <a:rPr lang="en-US" sz="1100" noProof="0" dirty="0">
                          <a:latin typeface="Arial" panose="020B0604020202020204" pitchFamily="34" charset="0"/>
                        </a:rPr>
                        <a:t>(95% CI)</a:t>
                      </a:r>
                    </a:p>
                  </a:txBody>
                  <a:tcPr>
                    <a:lnT w="28575" cap="flat" cmpd="sng" algn="ctr">
                      <a:solidFill>
                        <a:schemeClr val="bg1"/>
                      </a:solidFill>
                      <a:prstDash val="solid"/>
                      <a:round/>
                      <a:headEnd type="none" w="med" len="med"/>
                      <a:tailEnd type="none" w="med" len="med"/>
                    </a:lnT>
                  </a:tcPr>
                </a:tc>
                <a:tc>
                  <a:txBody>
                    <a:bodyPr/>
                    <a:lstStyle/>
                    <a:p>
                      <a:pPr algn="ctr"/>
                      <a:r>
                        <a:rPr lang="en-US" sz="1200" noProof="0" dirty="0">
                          <a:latin typeface="Arial" panose="020B0604020202020204" pitchFamily="34" charset="0"/>
                        </a:rPr>
                        <a:t>Ref</a:t>
                      </a:r>
                    </a:p>
                  </a:txBody>
                  <a:tcPr>
                    <a:lnT w="28575" cap="flat" cmpd="sng" algn="ctr">
                      <a:solidFill>
                        <a:schemeClr val="bg1"/>
                      </a:solidFill>
                      <a:prstDash val="solid"/>
                      <a:round/>
                      <a:headEnd type="none" w="med" len="med"/>
                      <a:tailEnd type="none" w="med" len="med"/>
                    </a:lnT>
                  </a:tcPr>
                </a:tc>
                <a:tc>
                  <a:txBody>
                    <a:bodyPr/>
                    <a:lstStyle/>
                    <a:p>
                      <a:pPr algn="ctr"/>
                      <a:r>
                        <a:rPr lang="en-US" sz="1200" noProof="0" dirty="0">
                          <a:latin typeface="Arial" panose="020B0604020202020204" pitchFamily="34" charset="0"/>
                        </a:rPr>
                        <a:t>1.24 </a:t>
                      </a:r>
                    </a:p>
                    <a:p>
                      <a:pPr algn="ctr"/>
                      <a:r>
                        <a:rPr lang="en-US" sz="1100" noProof="0" dirty="0">
                          <a:latin typeface="Arial" panose="020B0604020202020204" pitchFamily="34" charset="0"/>
                        </a:rPr>
                        <a:t>(1.05, 1.46)</a:t>
                      </a:r>
                    </a:p>
                  </a:txBody>
                  <a:tcPr>
                    <a:lnT w="28575" cap="flat" cmpd="sng" algn="ctr">
                      <a:solidFill>
                        <a:schemeClr val="bg1"/>
                      </a:solidFill>
                      <a:prstDash val="solid"/>
                      <a:round/>
                      <a:headEnd type="none" w="med" len="med"/>
                      <a:tailEnd type="none" w="med" len="med"/>
                    </a:lnT>
                  </a:tcPr>
                </a:tc>
                <a:tc>
                  <a:txBody>
                    <a:bodyPr/>
                    <a:lstStyle/>
                    <a:p>
                      <a:pPr algn="ctr"/>
                      <a:r>
                        <a:rPr lang="en-US" sz="1200" noProof="0" dirty="0">
                          <a:latin typeface="Arial" panose="020B0604020202020204" pitchFamily="34" charset="0"/>
                        </a:rPr>
                        <a:t>0.97 </a:t>
                      </a:r>
                    </a:p>
                    <a:p>
                      <a:pPr algn="ctr"/>
                      <a:r>
                        <a:rPr lang="en-US" sz="1100" noProof="0" dirty="0">
                          <a:latin typeface="Arial" panose="020B0604020202020204" pitchFamily="34" charset="0"/>
                        </a:rPr>
                        <a:t>(0.93, 1.03)</a:t>
                      </a:r>
                    </a:p>
                  </a:txBody>
                  <a:tcPr>
                    <a:lnT w="28575" cap="flat" cmpd="sng" algn="ctr">
                      <a:solidFill>
                        <a:schemeClr val="bg1"/>
                      </a:solidFill>
                      <a:prstDash val="solid"/>
                      <a:round/>
                      <a:headEnd type="none" w="med" len="med"/>
                      <a:tailEnd type="none" w="med" len="med"/>
                    </a:lnT>
                  </a:tcPr>
                </a:tc>
                <a:tc>
                  <a:txBody>
                    <a:bodyPr/>
                    <a:lstStyle/>
                    <a:p>
                      <a:pPr algn="ctr"/>
                      <a:r>
                        <a:rPr lang="en-US" sz="1200" noProof="0" dirty="0">
                          <a:latin typeface="Arial" panose="020B0604020202020204" pitchFamily="34" charset="0"/>
                        </a:rPr>
                        <a:t>1.28 </a:t>
                      </a:r>
                    </a:p>
                    <a:p>
                      <a:pPr algn="ctr"/>
                      <a:r>
                        <a:rPr lang="en-US" sz="1100" noProof="0" dirty="0">
                          <a:latin typeface="Arial" panose="020B0604020202020204" pitchFamily="34" charset="0"/>
                        </a:rPr>
                        <a:t>(1.21, 1.35)</a:t>
                      </a:r>
                    </a:p>
                  </a:txBody>
                  <a:tcPr>
                    <a:lnT w="28575" cap="flat" cmpd="sng" algn="ctr">
                      <a:solidFill>
                        <a:schemeClr val="bg1"/>
                      </a:solidFill>
                      <a:prstDash val="solid"/>
                      <a:round/>
                      <a:headEnd type="none" w="med" len="med"/>
                      <a:tailEnd type="none" w="med" len="med"/>
                    </a:lnT>
                  </a:tcPr>
                </a:tc>
                <a:tc>
                  <a:txBody>
                    <a:bodyPr/>
                    <a:lstStyle/>
                    <a:p>
                      <a:pPr algn="ctr"/>
                      <a:r>
                        <a:rPr lang="en-US" sz="1200" noProof="0" dirty="0">
                          <a:latin typeface="Arial" panose="020B0604020202020204" pitchFamily="34" charset="0"/>
                        </a:rPr>
                        <a:t>1.04 </a:t>
                      </a:r>
                    </a:p>
                    <a:p>
                      <a:pPr algn="ctr"/>
                      <a:r>
                        <a:rPr lang="en-US" sz="1100" noProof="0" dirty="0">
                          <a:latin typeface="Arial" panose="020B0604020202020204" pitchFamily="34" charset="0"/>
                        </a:rPr>
                        <a:t>(0.93, 1.16)</a:t>
                      </a:r>
                    </a:p>
                  </a:txBody>
                  <a:tcPr>
                    <a:lnT w="28575" cap="flat" cmpd="sng" algn="ctr">
                      <a:solidFill>
                        <a:schemeClr val="bg1"/>
                      </a:solidFill>
                      <a:prstDash val="solid"/>
                      <a:round/>
                      <a:headEnd type="none" w="med" len="med"/>
                      <a:tailEnd type="none" w="med" len="med"/>
                    </a:lnT>
                  </a:tcPr>
                </a:tc>
                <a:tc>
                  <a:txBody>
                    <a:bodyPr/>
                    <a:lstStyle/>
                    <a:p>
                      <a:pPr algn="ctr"/>
                      <a:r>
                        <a:rPr lang="en-US" sz="1200" noProof="0" dirty="0">
                          <a:latin typeface="Arial" panose="020B0604020202020204" pitchFamily="34" charset="0"/>
                        </a:rPr>
                        <a:t>1.53 </a:t>
                      </a:r>
                    </a:p>
                    <a:p>
                      <a:pPr algn="ctr"/>
                      <a:r>
                        <a:rPr lang="en-US" sz="1100" noProof="0" dirty="0">
                          <a:latin typeface="Arial" panose="020B0604020202020204" pitchFamily="34" charset="0"/>
                        </a:rPr>
                        <a:t>(1.46, 1.61)</a:t>
                      </a: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10355040"/>
                  </a:ext>
                </a:extLst>
              </a:tr>
              <a:tr h="514560">
                <a:tc>
                  <a:txBody>
                    <a:bodyPr/>
                    <a:lstStyle/>
                    <a:p>
                      <a:r>
                        <a:rPr lang="en-US" sz="1200" noProof="0" dirty="0">
                          <a:latin typeface="Arial" panose="020B0604020202020204" pitchFamily="34" charset="0"/>
                        </a:rPr>
                        <a:t>Risk of CVD death vs reference</a:t>
                      </a:r>
                      <a:r>
                        <a:rPr lang="en-US" sz="1200" baseline="30000" noProof="0" dirty="0">
                          <a:solidFill>
                            <a:schemeClr val="tx2"/>
                          </a:solidFill>
                          <a:latin typeface="Arial" panose="020B0604020202020204" pitchFamily="34" charset="0"/>
                          <a:cs typeface="Arial" panose="020B0604020202020204" pitchFamily="34" charset="0"/>
                        </a:rPr>
                        <a:t>†</a:t>
                      </a:r>
                      <a:endParaRPr lang="en-US" sz="1200" noProof="0" dirty="0">
                        <a:latin typeface="Arial" panose="020B0604020202020204" pitchFamily="34" charset="0"/>
                      </a:endParaRPr>
                    </a:p>
                  </a:txBody>
                  <a:tcPr/>
                </a:tc>
                <a:tc>
                  <a:txBody>
                    <a:bodyPr/>
                    <a:lstStyle/>
                    <a:p>
                      <a:pPr algn="ctr"/>
                      <a:r>
                        <a:rPr lang="en-US" sz="1200" noProof="0" dirty="0">
                          <a:latin typeface="Arial" panose="020B0604020202020204" pitchFamily="34" charset="0"/>
                        </a:rPr>
                        <a:t>Ref</a:t>
                      </a:r>
                    </a:p>
                  </a:txBody>
                  <a:tcPr/>
                </a:tc>
                <a:tc>
                  <a:txBody>
                    <a:bodyPr/>
                    <a:lstStyle/>
                    <a:p>
                      <a:pPr algn="ctr"/>
                      <a:r>
                        <a:rPr lang="en-US" sz="1200" b="1" noProof="0" dirty="0">
                          <a:latin typeface="Arial" panose="020B0604020202020204" pitchFamily="34" charset="0"/>
                        </a:rPr>
                        <a:t>24</a:t>
                      </a:r>
                      <a:r>
                        <a:rPr lang="en-US" sz="1200" noProof="0" dirty="0">
                          <a:latin typeface="Arial" panose="020B0604020202020204" pitchFamily="34" charset="0"/>
                        </a:rPr>
                        <a:t>%</a:t>
                      </a:r>
                    </a:p>
                  </a:txBody>
                  <a:tcPr/>
                </a:tc>
                <a:tc>
                  <a:txBody>
                    <a:bodyPr/>
                    <a:lstStyle/>
                    <a:p>
                      <a:pPr algn="ctr"/>
                      <a:endParaRPr lang="en-US" sz="1200" noProof="0" dirty="0">
                        <a:latin typeface="Arial" panose="020B0604020202020204" pitchFamily="34" charset="0"/>
                      </a:endParaRPr>
                    </a:p>
                    <a:p>
                      <a:pPr algn="ctr"/>
                      <a:endParaRPr lang="en-US" sz="1200" noProof="0" dirty="0">
                        <a:latin typeface="Arial" panose="020B0604020202020204" pitchFamily="34" charset="0"/>
                      </a:endParaRPr>
                    </a:p>
                    <a:p>
                      <a:pPr algn="ctr"/>
                      <a:r>
                        <a:rPr lang="en-US" sz="1200" b="1" noProof="0" dirty="0">
                          <a:latin typeface="Arial" panose="020B0604020202020204" pitchFamily="34" charset="0"/>
                        </a:rPr>
                        <a:t>3</a:t>
                      </a:r>
                      <a:r>
                        <a:rPr lang="en-US" sz="1200" noProof="0" dirty="0">
                          <a:latin typeface="Arial" panose="020B0604020202020204" pitchFamily="34" charset="0"/>
                        </a:rPr>
                        <a:t>%</a:t>
                      </a:r>
                    </a:p>
                  </a:txBody>
                  <a:tcPr/>
                </a:tc>
                <a:tc>
                  <a:txBody>
                    <a:bodyPr/>
                    <a:lstStyle/>
                    <a:p>
                      <a:pPr algn="ctr"/>
                      <a:r>
                        <a:rPr lang="en-US" sz="1200" b="1" noProof="0" dirty="0">
                          <a:latin typeface="Arial" panose="020B0604020202020204" pitchFamily="34" charset="0"/>
                        </a:rPr>
                        <a:t>28</a:t>
                      </a:r>
                      <a:r>
                        <a:rPr lang="en-US" sz="1200" noProof="0" dirty="0">
                          <a:latin typeface="Arial" panose="020B0604020202020204" pitchFamily="34" charset="0"/>
                        </a:rPr>
                        <a:t>%</a:t>
                      </a:r>
                    </a:p>
                  </a:txBody>
                  <a:tcPr/>
                </a:tc>
                <a:tc>
                  <a:txBody>
                    <a:bodyPr/>
                    <a:lstStyle/>
                    <a:p>
                      <a:pPr algn="ctr"/>
                      <a:r>
                        <a:rPr lang="en-US" sz="1200" b="1" noProof="0" dirty="0">
                          <a:latin typeface="Arial" panose="020B0604020202020204" pitchFamily="34" charset="0"/>
                        </a:rPr>
                        <a:t>4</a:t>
                      </a:r>
                      <a:r>
                        <a:rPr lang="en-US" sz="1200" noProof="0" dirty="0">
                          <a:latin typeface="Arial" panose="020B0604020202020204" pitchFamily="34" charset="0"/>
                        </a:rPr>
                        <a:t>%</a:t>
                      </a:r>
                    </a:p>
                  </a:txBody>
                  <a:tcPr/>
                </a:tc>
                <a:tc>
                  <a:txBody>
                    <a:bodyPr/>
                    <a:lstStyle/>
                    <a:p>
                      <a:pPr algn="ctr"/>
                      <a:r>
                        <a:rPr lang="en-US" sz="1200" b="1" noProof="0" dirty="0">
                          <a:latin typeface="Arial" panose="020B0604020202020204" pitchFamily="34" charset="0"/>
                        </a:rPr>
                        <a:t>53</a:t>
                      </a:r>
                      <a:r>
                        <a:rPr lang="en-US" sz="1200" noProof="0" dirty="0">
                          <a:latin typeface="Arial" panose="020B0604020202020204" pitchFamily="34" charset="0"/>
                        </a:rPr>
                        <a:t>%</a:t>
                      </a:r>
                    </a:p>
                  </a:txBody>
                  <a:tcPr/>
                </a:tc>
                <a:extLst>
                  <a:ext uri="{0D108BD9-81ED-4DB2-BD59-A6C34878D82A}">
                    <a16:rowId xmlns:a16="http://schemas.microsoft.com/office/drawing/2014/main" val="4033640519"/>
                  </a:ext>
                </a:extLst>
              </a:tr>
            </a:tbl>
          </a:graphicData>
        </a:graphic>
      </p:graphicFrame>
      <p:sp>
        <p:nvSpPr>
          <p:cNvPr id="11" name="Rectangle: Rounded Corners 10">
            <a:extLst>
              <a:ext uri="{FF2B5EF4-FFF2-40B4-BE49-F238E27FC236}">
                <a16:creationId xmlns:a16="http://schemas.microsoft.com/office/drawing/2014/main" id="{8F0075E0-34AA-9669-A4D3-4F63C7861404}"/>
              </a:ext>
            </a:extLst>
          </p:cNvPr>
          <p:cNvSpPr/>
          <p:nvPr/>
        </p:nvSpPr>
        <p:spPr>
          <a:xfrm>
            <a:off x="2220600" y="4680276"/>
            <a:ext cx="7761600" cy="69321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latin typeface="Arial" panose="020B0604020202020204" pitchFamily="34" charset="0"/>
              </a:rPr>
              <a:t>This study highlights the importance of measuring central adiposity </a:t>
            </a:r>
            <a:br>
              <a:rPr lang="en-US" sz="1600" b="1" noProof="0" dirty="0">
                <a:solidFill>
                  <a:schemeClr val="bg1"/>
                </a:solidFill>
                <a:latin typeface="Arial" panose="020B0604020202020204" pitchFamily="34" charset="0"/>
              </a:rPr>
            </a:br>
            <a:r>
              <a:rPr lang="en-US" sz="1600" b="1" noProof="0" dirty="0">
                <a:solidFill>
                  <a:schemeClr val="bg1"/>
                </a:solidFill>
                <a:latin typeface="Arial" panose="020B0604020202020204" pitchFamily="34" charset="0"/>
              </a:rPr>
              <a:t>as well as BMI to assess CVD risk in postmenopausal women</a:t>
            </a:r>
          </a:p>
        </p:txBody>
      </p:sp>
      <p:pic>
        <p:nvPicPr>
          <p:cNvPr id="12" name="Graphic 11">
            <a:extLst>
              <a:ext uri="{FF2B5EF4-FFF2-40B4-BE49-F238E27FC236}">
                <a16:creationId xmlns:a16="http://schemas.microsoft.com/office/drawing/2014/main" id="{03688D70-CF29-C3D4-CEA9-2A9C26D956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10244" y="3860531"/>
            <a:ext cx="577658" cy="577658"/>
          </a:xfrm>
          <a:prstGeom prst="rect">
            <a:avLst/>
          </a:prstGeom>
        </p:spPr>
      </p:pic>
      <p:pic>
        <p:nvPicPr>
          <p:cNvPr id="15" name="Graphic 14">
            <a:extLst>
              <a:ext uri="{FF2B5EF4-FFF2-40B4-BE49-F238E27FC236}">
                <a16:creationId xmlns:a16="http://schemas.microsoft.com/office/drawing/2014/main" id="{64E9DA22-BC6E-EF3C-6A7C-FFBF619490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37494" y="3860531"/>
            <a:ext cx="577658" cy="577658"/>
          </a:xfrm>
          <a:prstGeom prst="rect">
            <a:avLst/>
          </a:prstGeom>
        </p:spPr>
      </p:pic>
      <p:pic>
        <p:nvPicPr>
          <p:cNvPr id="16" name="Graphic 15">
            <a:extLst>
              <a:ext uri="{FF2B5EF4-FFF2-40B4-BE49-F238E27FC236}">
                <a16:creationId xmlns:a16="http://schemas.microsoft.com/office/drawing/2014/main" id="{12D2495C-5793-8E36-6413-59DA0A241AC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97944" y="3860531"/>
            <a:ext cx="577658" cy="577658"/>
          </a:xfrm>
          <a:prstGeom prst="rect">
            <a:avLst/>
          </a:prstGeom>
        </p:spPr>
      </p:pic>
      <p:pic>
        <p:nvPicPr>
          <p:cNvPr id="17" name="Graphic 16">
            <a:extLst>
              <a:ext uri="{FF2B5EF4-FFF2-40B4-BE49-F238E27FC236}">
                <a16:creationId xmlns:a16="http://schemas.microsoft.com/office/drawing/2014/main" id="{1E7AEE1B-3C37-5EC0-D32F-6B1F46BF9E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45694" y="3860531"/>
            <a:ext cx="577658" cy="577658"/>
          </a:xfrm>
          <a:prstGeom prst="rect">
            <a:avLst/>
          </a:prstGeom>
        </p:spPr>
      </p:pic>
      <p:pic>
        <p:nvPicPr>
          <p:cNvPr id="18" name="Graphic 17">
            <a:extLst>
              <a:ext uri="{FF2B5EF4-FFF2-40B4-BE49-F238E27FC236}">
                <a16:creationId xmlns:a16="http://schemas.microsoft.com/office/drawing/2014/main" id="{1C6D3882-E032-7D6A-83C6-B613C2C6A4B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5663298" y="3860531"/>
            <a:ext cx="577658" cy="577658"/>
          </a:xfrm>
          <a:prstGeom prst="rect">
            <a:avLst/>
          </a:prstGeom>
        </p:spPr>
      </p:pic>
      <p:sp>
        <p:nvSpPr>
          <p:cNvPr id="19" name="Rectangle: Rounded Corners 18">
            <a:extLst>
              <a:ext uri="{FF2B5EF4-FFF2-40B4-BE49-F238E27FC236}">
                <a16:creationId xmlns:a16="http://schemas.microsoft.com/office/drawing/2014/main" id="{0B63142B-134D-762F-952C-6F7B8DF10504}"/>
              </a:ext>
            </a:extLst>
          </p:cNvPr>
          <p:cNvSpPr/>
          <p:nvPr/>
        </p:nvSpPr>
        <p:spPr>
          <a:xfrm>
            <a:off x="2220600" y="1897380"/>
            <a:ext cx="7761599" cy="5366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latin typeface="Arial" panose="020B0604020202020204" pitchFamily="34" charset="0"/>
              </a:rPr>
              <a:t>Strong association between central adiposity</a:t>
            </a:r>
            <a:br>
              <a:rPr lang="en-US" sz="1600" b="1" noProof="0" dirty="0">
                <a:latin typeface="Arial" panose="020B0604020202020204" pitchFamily="34" charset="0"/>
              </a:rPr>
            </a:br>
            <a:r>
              <a:rPr lang="en-US" sz="1600" b="1" noProof="0" dirty="0">
                <a:latin typeface="Arial" panose="020B0604020202020204" pitchFamily="34" charset="0"/>
              </a:rPr>
              <a:t>and CVD mortality in midlife women</a:t>
            </a:r>
            <a:r>
              <a:rPr lang="en-US" sz="1600" noProof="0" dirty="0">
                <a:latin typeface="Arial" panose="020B0604020202020204" pitchFamily="34" charset="0"/>
              </a:rPr>
              <a:t>*</a:t>
            </a:r>
            <a:r>
              <a:rPr lang="en-US" sz="1600" baseline="30000" noProof="0" dirty="0">
                <a:latin typeface="Arial" panose="020B0604020202020204" pitchFamily="34" charset="0"/>
              </a:rPr>
              <a:t>,1</a:t>
            </a:r>
            <a:r>
              <a:rPr lang="en-US" sz="1600" noProof="0" dirty="0">
                <a:latin typeface="Arial" panose="020B0604020202020204" pitchFamily="34" charset="0"/>
              </a:rPr>
              <a:t> </a:t>
            </a:r>
          </a:p>
        </p:txBody>
      </p:sp>
    </p:spTree>
    <p:extLst>
      <p:ext uri="{BB962C8B-B14F-4D97-AF65-F5344CB8AC3E}">
        <p14:creationId xmlns:p14="http://schemas.microsoft.com/office/powerpoint/2010/main" val="29760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536575" y="414338"/>
            <a:ext cx="4629150" cy="5562600"/>
          </a:xfrm>
        </p:spPr>
        <p:txBody>
          <a:bodyPr/>
          <a:lstStyle/>
          <a:p>
            <a:r>
              <a:rPr lang="en-US" noProof="0" dirty="0"/>
              <a:t>Learning </a:t>
            </a:r>
            <a:br>
              <a:rPr lang="en-US" noProof="0" dirty="0"/>
            </a:br>
            <a:r>
              <a:rPr lang="en-US" noProof="0" dirty="0"/>
              <a:t>outcomes</a:t>
            </a:r>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6096000" y="414320"/>
            <a:ext cx="5577840" cy="5562000"/>
          </a:xfrm>
        </p:spPr>
        <p:txBody>
          <a:bodyPr/>
          <a:lstStyle/>
          <a:p>
            <a:pPr marL="0" indent="0">
              <a:spcAft>
                <a:spcPts val="1800"/>
              </a:spcAft>
              <a:buNone/>
            </a:pPr>
            <a:r>
              <a:rPr lang="en-US" noProof="0" dirty="0"/>
              <a:t>After completing this module, </a:t>
            </a:r>
            <a:br>
              <a:rPr lang="en-US" noProof="0" dirty="0"/>
            </a:br>
            <a:r>
              <a:rPr lang="en-US" noProof="0" dirty="0"/>
              <a:t>the learner will be able to:</a:t>
            </a:r>
          </a:p>
          <a:p>
            <a:pPr marL="596900" lvl="1" indent="0">
              <a:spcAft>
                <a:spcPts val="900"/>
              </a:spcAft>
              <a:buNone/>
            </a:pPr>
            <a:r>
              <a:rPr lang="en-US" sz="1600" noProof="0" dirty="0"/>
              <a:t>Understand the role of sex hormones in weight gain </a:t>
            </a:r>
            <a:br>
              <a:rPr lang="en-US" sz="1600" noProof="0" dirty="0"/>
            </a:br>
            <a:r>
              <a:rPr lang="en-US" sz="1600" noProof="0" dirty="0"/>
              <a:t>in adulthood</a:t>
            </a:r>
          </a:p>
          <a:p>
            <a:pPr marL="596900" lvl="1" indent="0">
              <a:spcAft>
                <a:spcPts val="900"/>
              </a:spcAft>
              <a:buNone/>
            </a:pPr>
            <a:r>
              <a:rPr lang="en-US" sz="1600" noProof="0" dirty="0"/>
              <a:t>Understand the risk of obesity-related complications and premature mortality in adults due to childhood/adolescent obesity</a:t>
            </a:r>
          </a:p>
          <a:p>
            <a:pPr marL="596900" lvl="1" indent="0">
              <a:spcAft>
                <a:spcPts val="900"/>
              </a:spcAft>
              <a:buNone/>
            </a:pPr>
            <a:r>
              <a:rPr lang="en-US" sz="1600" noProof="0" dirty="0"/>
              <a:t>Understand sex-specific and life stage–specific risk of obesity-related complications</a:t>
            </a:r>
          </a:p>
          <a:p>
            <a:pPr marL="596900" lvl="1" indent="0">
              <a:spcAft>
                <a:spcPts val="900"/>
              </a:spcAft>
              <a:buNone/>
            </a:pPr>
            <a:endParaRPr lang="en-US" sz="1600" noProof="0" dirty="0"/>
          </a:p>
          <a:p>
            <a:pPr marL="596900" lvl="1" indent="0">
              <a:spcAft>
                <a:spcPts val="900"/>
              </a:spcAft>
              <a:buNone/>
            </a:pPr>
            <a:endParaRPr lang="en-US" sz="1600" noProof="0" dirty="0"/>
          </a:p>
          <a:p>
            <a:pPr marL="596900" lvl="1" indent="0">
              <a:spcAft>
                <a:spcPts val="900"/>
              </a:spcAft>
              <a:buNone/>
            </a:pPr>
            <a:endParaRPr lang="en-US" sz="1600" noProof="0" dirty="0"/>
          </a:p>
          <a:p>
            <a:pPr marL="596900" lvl="1" indent="0">
              <a:spcAft>
                <a:spcPts val="900"/>
              </a:spcAft>
              <a:buNone/>
            </a:pPr>
            <a:endParaRPr lang="en-US" sz="1600" noProof="0" dirty="0"/>
          </a:p>
        </p:txBody>
      </p:sp>
      <p:pic>
        <p:nvPicPr>
          <p:cNvPr id="21" name="Graphic 20">
            <a:extLst>
              <a:ext uri="{FF2B5EF4-FFF2-40B4-BE49-F238E27FC236}">
                <a16:creationId xmlns:a16="http://schemas.microsoft.com/office/drawing/2014/main" id="{C777F1D0-303A-1714-5227-F7C516DE48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11540" y="5671794"/>
            <a:ext cx="271325" cy="274759"/>
          </a:xfrm>
          <a:prstGeom prst="rect">
            <a:avLst/>
          </a:prstGeom>
        </p:spPr>
      </p:pic>
      <p:sp>
        <p:nvSpPr>
          <p:cNvPr id="22" name="TextBox 21">
            <a:extLst>
              <a:ext uri="{FF2B5EF4-FFF2-40B4-BE49-F238E27FC236}">
                <a16:creationId xmlns:a16="http://schemas.microsoft.com/office/drawing/2014/main" id="{E6F782F0-7BCA-E947-990A-3ED3582BD391}"/>
              </a:ext>
            </a:extLst>
          </p:cNvPr>
          <p:cNvSpPr txBox="1"/>
          <p:nvPr/>
        </p:nvSpPr>
        <p:spPr>
          <a:xfrm>
            <a:off x="6460790" y="56485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dirty="0">
                <a:latin typeface="Arial" panose="020B0604020202020204" pitchFamily="34" charset="0"/>
              </a:rPr>
              <a:t>Estimated time to complete: </a:t>
            </a:r>
            <a:r>
              <a:rPr lang="en-US" sz="1400" b="1" noProof="0" dirty="0">
                <a:latin typeface="Arial" panose="020B0604020202020204" pitchFamily="34" charset="0"/>
              </a:rPr>
              <a:t>30</a:t>
            </a:r>
            <a:r>
              <a:rPr lang="en-US" sz="1400" noProof="0" dirty="0">
                <a:latin typeface="Arial" panose="020B0604020202020204" pitchFamily="34" charset="0"/>
              </a:rPr>
              <a:t> min</a:t>
            </a:r>
          </a:p>
        </p:txBody>
      </p:sp>
      <p:cxnSp>
        <p:nvCxnSpPr>
          <p:cNvPr id="24" name="Straight Connector 23">
            <a:extLst>
              <a:ext uri="{FF2B5EF4-FFF2-40B4-BE49-F238E27FC236}">
                <a16:creationId xmlns:a16="http://schemas.microsoft.com/office/drawing/2014/main" id="{AB8AA1BB-710B-C3C6-78F2-2150D7961511}"/>
              </a:ext>
            </a:extLst>
          </p:cNvPr>
          <p:cNvCxnSpPr/>
          <p:nvPr/>
        </p:nvCxnSpPr>
        <p:spPr>
          <a:xfrm>
            <a:off x="6103920" y="54813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3D86D-1DAA-E76D-2509-2200952F7307}"/>
              </a:ext>
            </a:extLst>
          </p:cNvPr>
          <p:cNvCxnSpPr/>
          <p:nvPr/>
        </p:nvCxnSpPr>
        <p:spPr>
          <a:xfrm>
            <a:off x="6103920" y="60909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42F8F75-8D24-B7A0-4D81-7F4435FC2BF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041080" y="1984074"/>
            <a:ext cx="467670" cy="467670"/>
          </a:xfrm>
          <a:prstGeom prst="rect">
            <a:avLst/>
          </a:prstGeom>
        </p:spPr>
      </p:pic>
      <p:pic>
        <p:nvPicPr>
          <p:cNvPr id="5" name="Graphic 4">
            <a:extLst>
              <a:ext uri="{FF2B5EF4-FFF2-40B4-BE49-F238E27FC236}">
                <a16:creationId xmlns:a16="http://schemas.microsoft.com/office/drawing/2014/main" id="{898D7D9B-5D59-0E6E-B098-1B7AA38EE3F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041080" y="2707701"/>
            <a:ext cx="467670" cy="467670"/>
          </a:xfrm>
          <a:prstGeom prst="rect">
            <a:avLst/>
          </a:prstGeom>
        </p:spPr>
      </p:pic>
      <p:pic>
        <p:nvPicPr>
          <p:cNvPr id="6" name="Graphic 5">
            <a:extLst>
              <a:ext uri="{FF2B5EF4-FFF2-40B4-BE49-F238E27FC236}">
                <a16:creationId xmlns:a16="http://schemas.microsoft.com/office/drawing/2014/main" id="{DA9BCA09-F3FE-B615-5948-55DA9E330AC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041080" y="3444570"/>
            <a:ext cx="467670" cy="467670"/>
          </a:xfrm>
          <a:prstGeom prst="rect">
            <a:avLst/>
          </a:prstGeom>
        </p:spPr>
      </p:pic>
      <p:sp>
        <p:nvSpPr>
          <p:cNvPr id="9" name="Slide Number Placeholder 8">
            <a:extLst>
              <a:ext uri="{FF2B5EF4-FFF2-40B4-BE49-F238E27FC236}">
                <a16:creationId xmlns:a16="http://schemas.microsoft.com/office/drawing/2014/main" id="{C93C235B-D962-C5FB-AA88-30C88AAC3102}"/>
              </a:ext>
            </a:extLst>
          </p:cNvPr>
          <p:cNvSpPr>
            <a:spLocks noGrp="1"/>
          </p:cNvSpPr>
          <p:nvPr>
            <p:ph type="sldNum" sz="quarter" idx="4"/>
          </p:nvPr>
        </p:nvSpPr>
        <p:spPr/>
        <p:txBody>
          <a:bodyPr/>
          <a:lstStyle/>
          <a:p>
            <a:fld id="{65CBDCE2-1F41-4B5E-8CD0-06DFFB2F8EFA}" type="slidenum">
              <a:rPr lang="en-US" noProof="0" smtClean="0"/>
              <a:pPr/>
              <a:t>3</a:t>
            </a:fld>
            <a:endParaRPr lang="en-US" noProof="0" dirty="0"/>
          </a:p>
        </p:txBody>
      </p:sp>
    </p:spTree>
    <p:extLst>
      <p:ext uri="{BB962C8B-B14F-4D97-AF65-F5344CB8AC3E}">
        <p14:creationId xmlns:p14="http://schemas.microsoft.com/office/powerpoint/2010/main" val="35644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6562-E8BB-68E7-0C5C-EB7158CF9A48}"/>
              </a:ext>
            </a:extLst>
          </p:cNvPr>
          <p:cNvSpPr>
            <a:spLocks noGrp="1"/>
          </p:cNvSpPr>
          <p:nvPr>
            <p:ph type="title"/>
          </p:nvPr>
        </p:nvSpPr>
        <p:spPr/>
        <p:txBody>
          <a:bodyPr/>
          <a:lstStyle/>
          <a:p>
            <a:r>
              <a:rPr lang="en-US" dirty="0"/>
              <a:t>At menopause, cardiometabolic changes occur </a:t>
            </a:r>
            <a:br>
              <a:rPr lang="en-US" dirty="0"/>
            </a:br>
            <a:r>
              <a:rPr lang="en-US" dirty="0"/>
              <a:t>that increase CVD risk</a:t>
            </a:r>
            <a:endParaRPr lang="en-US" noProof="0" dirty="0"/>
          </a:p>
        </p:txBody>
      </p:sp>
      <p:sp>
        <p:nvSpPr>
          <p:cNvPr id="3" name="Text Placeholder 2">
            <a:extLst>
              <a:ext uri="{FF2B5EF4-FFF2-40B4-BE49-F238E27FC236}">
                <a16:creationId xmlns:a16="http://schemas.microsoft.com/office/drawing/2014/main" id="{E4514820-D61E-A570-CF48-03433C84347F}"/>
              </a:ext>
            </a:extLst>
          </p:cNvPr>
          <p:cNvSpPr>
            <a:spLocks noGrp="1"/>
          </p:cNvSpPr>
          <p:nvPr>
            <p:ph type="body" sz="quarter" idx="13"/>
          </p:nvPr>
        </p:nvSpPr>
        <p:spPr/>
        <p:txBody>
          <a:bodyPr/>
          <a:lstStyle/>
          <a:p>
            <a:pPr>
              <a:spcAft>
                <a:spcPts val="300"/>
              </a:spcAft>
            </a:pPr>
            <a:r>
              <a:rPr lang="en-US" noProof="0" dirty="0"/>
              <a:t>Apo-B, apolipoprotein B; HDL-C, high-density lipoprotein cholesterol; LDL-C, low-density lipoprotein cholesterol; TC, cholesterol; TG, triglycerides.</a:t>
            </a:r>
          </a:p>
          <a:p>
            <a:pPr>
              <a:spcAft>
                <a:spcPts val="300"/>
              </a:spcAft>
            </a:pPr>
            <a:r>
              <a:rPr lang="en-US" noProof="0" dirty="0"/>
              <a:t>1. Uddenberg ER et al. Maturitas 2024;185:107974; 2. Hurtado MD et al. Curr Obes Rep 2024;13:352–363.</a:t>
            </a:r>
          </a:p>
        </p:txBody>
      </p:sp>
      <p:sp>
        <p:nvSpPr>
          <p:cNvPr id="4" name="Slide Number Placeholder 3">
            <a:extLst>
              <a:ext uri="{FF2B5EF4-FFF2-40B4-BE49-F238E27FC236}">
                <a16:creationId xmlns:a16="http://schemas.microsoft.com/office/drawing/2014/main" id="{38DA040A-BBDA-C221-ECDB-FF4236F794CC}"/>
              </a:ext>
            </a:extLst>
          </p:cNvPr>
          <p:cNvSpPr>
            <a:spLocks noGrp="1"/>
          </p:cNvSpPr>
          <p:nvPr>
            <p:ph type="sldNum" sz="quarter" idx="4"/>
          </p:nvPr>
        </p:nvSpPr>
        <p:spPr/>
        <p:txBody>
          <a:bodyPr/>
          <a:lstStyle/>
          <a:p>
            <a:fld id="{65CBDCE2-1F41-4B5E-8CD0-06DFFB2F8EFA}" type="slidenum">
              <a:rPr lang="en-US" noProof="0" smtClean="0"/>
              <a:pPr/>
              <a:t>30</a:t>
            </a:fld>
            <a:endParaRPr lang="en-US" noProof="0" dirty="0"/>
          </a:p>
        </p:txBody>
      </p:sp>
      <p:sp>
        <p:nvSpPr>
          <p:cNvPr id="5" name="Rectangle: Rounded Corners 4">
            <a:extLst>
              <a:ext uri="{FF2B5EF4-FFF2-40B4-BE49-F238E27FC236}">
                <a16:creationId xmlns:a16="http://schemas.microsoft.com/office/drawing/2014/main" id="{E8F17A50-3539-F537-265D-446FD69797D1}"/>
              </a:ext>
            </a:extLst>
          </p:cNvPr>
          <p:cNvSpPr/>
          <p:nvPr/>
        </p:nvSpPr>
        <p:spPr>
          <a:xfrm>
            <a:off x="-216854" y="1897380"/>
            <a:ext cx="5999956" cy="3802380"/>
          </a:xfrm>
          <a:prstGeom prst="roundRect">
            <a:avLst>
              <a:gd name="adj" fmla="val 2484"/>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9" name="Rectangle: Rounded Corners 8">
            <a:extLst>
              <a:ext uri="{FF2B5EF4-FFF2-40B4-BE49-F238E27FC236}">
                <a16:creationId xmlns:a16="http://schemas.microsoft.com/office/drawing/2014/main" id="{9362A581-0797-CC8F-3549-083237F83A53}"/>
              </a:ext>
            </a:extLst>
          </p:cNvPr>
          <p:cNvSpPr/>
          <p:nvPr/>
        </p:nvSpPr>
        <p:spPr>
          <a:xfrm>
            <a:off x="4317975" y="1897380"/>
            <a:ext cx="8079765" cy="3802380"/>
          </a:xfrm>
          <a:prstGeom prst="roundRect">
            <a:avLst>
              <a:gd name="adj" fmla="val 2484"/>
            </a:avLst>
          </a:prstGeom>
          <a:solidFill>
            <a:schemeClr val="accent3">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4" name="TextBox 13">
            <a:extLst>
              <a:ext uri="{FF2B5EF4-FFF2-40B4-BE49-F238E27FC236}">
                <a16:creationId xmlns:a16="http://schemas.microsoft.com/office/drawing/2014/main" id="{6C848E45-7E36-E0CA-3324-6E1FF7F18061}"/>
              </a:ext>
            </a:extLst>
          </p:cNvPr>
          <p:cNvSpPr txBox="1"/>
          <p:nvPr/>
        </p:nvSpPr>
        <p:spPr>
          <a:xfrm>
            <a:off x="522288" y="5306297"/>
            <a:ext cx="11136311" cy="646953"/>
          </a:xfrm>
          <a:prstGeom prst="roundRect">
            <a:avLst>
              <a:gd name="adj" fmla="val 50000"/>
            </a:avLst>
          </a:prstGeom>
          <a:solidFill>
            <a:schemeClr val="tx1"/>
          </a:solidFill>
        </p:spPr>
        <p:txBody>
          <a:bodyPr wrap="square" anchor="ctr">
            <a:noAutofit/>
          </a:bodyPr>
          <a:lstStyle/>
          <a:p>
            <a:pPr algn="ctr"/>
            <a:r>
              <a:rPr lang="en-US" b="1" i="0" noProof="0" dirty="0">
                <a:solidFill>
                  <a:schemeClr val="bg1"/>
                </a:solidFill>
                <a:effectLst/>
                <a:latin typeface="Arial" panose="020B0604020202020204" pitchFamily="34" charset="0"/>
              </a:rPr>
              <a:t>Increased risk of CVD during menopause can be attributed to cardiometabolic changes such as alterations in body fat distribution, disruptions in lipoprotein levels, and endothelial dysfuntion</a:t>
            </a:r>
            <a:r>
              <a:rPr lang="en-US" i="0" baseline="30000" noProof="0" dirty="0">
                <a:solidFill>
                  <a:schemeClr val="bg1"/>
                </a:solidFill>
                <a:effectLst/>
                <a:latin typeface="Arial" panose="020B0604020202020204" pitchFamily="34" charset="0"/>
              </a:rPr>
              <a:t>1</a:t>
            </a:r>
            <a:endParaRPr lang="en-US" baseline="30000" noProof="0" dirty="0">
              <a:solidFill>
                <a:schemeClr val="bg1"/>
              </a:solidFill>
              <a:latin typeface="Arial" panose="020B0604020202020204" pitchFamily="34" charset="0"/>
            </a:endParaRPr>
          </a:p>
        </p:txBody>
      </p:sp>
      <p:grpSp>
        <p:nvGrpSpPr>
          <p:cNvPr id="16" name="Group 15">
            <a:extLst>
              <a:ext uri="{FF2B5EF4-FFF2-40B4-BE49-F238E27FC236}">
                <a16:creationId xmlns:a16="http://schemas.microsoft.com/office/drawing/2014/main" id="{509DCFCD-51D4-37FD-BD85-5EA080B67108}"/>
              </a:ext>
            </a:extLst>
          </p:cNvPr>
          <p:cNvGrpSpPr/>
          <p:nvPr/>
        </p:nvGrpSpPr>
        <p:grpSpPr>
          <a:xfrm>
            <a:off x="1207989" y="3176438"/>
            <a:ext cx="1942518" cy="1053740"/>
            <a:chOff x="2134182" y="2377578"/>
            <a:chExt cx="1942518" cy="1053740"/>
          </a:xfrm>
        </p:grpSpPr>
        <p:pic>
          <p:nvPicPr>
            <p:cNvPr id="17" name="Graphic 16">
              <a:extLst>
                <a:ext uri="{FF2B5EF4-FFF2-40B4-BE49-F238E27FC236}">
                  <a16:creationId xmlns:a16="http://schemas.microsoft.com/office/drawing/2014/main" id="{34C973BB-14AA-569B-9B66-8A4BB192A7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57488" y="2377578"/>
              <a:ext cx="676102" cy="676102"/>
            </a:xfrm>
            <a:prstGeom prst="rect">
              <a:avLst/>
            </a:prstGeom>
          </p:spPr>
        </p:pic>
        <p:sp>
          <p:nvSpPr>
            <p:cNvPr id="18" name="TextBox 17">
              <a:extLst>
                <a:ext uri="{FF2B5EF4-FFF2-40B4-BE49-F238E27FC236}">
                  <a16:creationId xmlns:a16="http://schemas.microsoft.com/office/drawing/2014/main" id="{9C59CE6A-2B5B-3CAF-BAD3-952DC4C0E447}"/>
                </a:ext>
              </a:extLst>
            </p:cNvPr>
            <p:cNvSpPr txBox="1"/>
            <p:nvPr/>
          </p:nvSpPr>
          <p:spPr>
            <a:xfrm>
              <a:off x="2134182" y="2969653"/>
              <a:ext cx="1942518" cy="461665"/>
            </a:xfrm>
            <a:prstGeom prst="rect">
              <a:avLst/>
            </a:prstGeom>
            <a:noFill/>
          </p:spPr>
          <p:txBody>
            <a:bodyPr wrap="square">
              <a:spAutoFit/>
            </a:bodyPr>
            <a:lstStyle/>
            <a:p>
              <a:pPr algn="ctr"/>
              <a:r>
                <a:rPr lang="en-US" sz="1200" b="1" i="0" u="none" strike="noStrike" baseline="0" noProof="0" dirty="0">
                  <a:solidFill>
                    <a:schemeClr val="accent1"/>
                  </a:solidFill>
                  <a:latin typeface="Arial" panose="020B0604020202020204" pitchFamily="34" charset="0"/>
                </a:rPr>
                <a:t>Weight </a:t>
              </a:r>
              <a:br>
                <a:rPr lang="en-US" sz="1200" b="1" i="0" u="none" strike="noStrike" baseline="0" noProof="0" dirty="0">
                  <a:solidFill>
                    <a:schemeClr val="accent1"/>
                  </a:solidFill>
                  <a:latin typeface="Arial" panose="020B0604020202020204" pitchFamily="34" charset="0"/>
                </a:rPr>
              </a:br>
              <a:r>
                <a:rPr lang="en-US" sz="1200" b="1" i="0" u="none" strike="noStrike" baseline="0" noProof="0" dirty="0">
                  <a:solidFill>
                    <a:schemeClr val="accent1"/>
                  </a:solidFill>
                  <a:latin typeface="Arial" panose="020B0604020202020204" pitchFamily="34" charset="0"/>
                </a:rPr>
                <a:t>gain</a:t>
              </a:r>
              <a:endParaRPr lang="en-US" sz="1200" b="1" noProof="0" dirty="0">
                <a:solidFill>
                  <a:schemeClr val="accent1"/>
                </a:solidFill>
                <a:latin typeface="Arial" panose="020B0604020202020204" pitchFamily="34" charset="0"/>
              </a:endParaRPr>
            </a:p>
          </p:txBody>
        </p:sp>
      </p:grpSp>
      <p:grpSp>
        <p:nvGrpSpPr>
          <p:cNvPr id="20" name="Group 19">
            <a:extLst>
              <a:ext uri="{FF2B5EF4-FFF2-40B4-BE49-F238E27FC236}">
                <a16:creationId xmlns:a16="http://schemas.microsoft.com/office/drawing/2014/main" id="{A927763C-9CCB-522C-8FD6-5FB0A3586237}"/>
              </a:ext>
            </a:extLst>
          </p:cNvPr>
          <p:cNvGrpSpPr/>
          <p:nvPr/>
        </p:nvGrpSpPr>
        <p:grpSpPr>
          <a:xfrm>
            <a:off x="318047" y="3161198"/>
            <a:ext cx="1170992" cy="1079140"/>
            <a:chOff x="2238958" y="3672978"/>
            <a:chExt cx="1170992" cy="1079140"/>
          </a:xfrm>
        </p:grpSpPr>
        <p:sp>
          <p:nvSpPr>
            <p:cNvPr id="21" name="TextBox 20">
              <a:extLst>
                <a:ext uri="{FF2B5EF4-FFF2-40B4-BE49-F238E27FC236}">
                  <a16:creationId xmlns:a16="http://schemas.microsoft.com/office/drawing/2014/main" id="{CE948E19-3EF2-28F1-BA4B-87E570C7589B}"/>
                </a:ext>
              </a:extLst>
            </p:cNvPr>
            <p:cNvSpPr txBox="1"/>
            <p:nvPr/>
          </p:nvSpPr>
          <p:spPr>
            <a:xfrm>
              <a:off x="2238958" y="4290453"/>
              <a:ext cx="1170992" cy="461665"/>
            </a:xfrm>
            <a:prstGeom prst="rect">
              <a:avLst/>
            </a:prstGeom>
            <a:noFill/>
          </p:spPr>
          <p:txBody>
            <a:bodyPr wrap="square">
              <a:spAutoFit/>
            </a:bodyPr>
            <a:lstStyle/>
            <a:p>
              <a:pPr algn="ctr"/>
              <a:r>
                <a:rPr lang="en-US" sz="1200" b="1" i="0" u="none" strike="noStrike" baseline="0" noProof="0" dirty="0">
                  <a:solidFill>
                    <a:schemeClr val="accent1"/>
                  </a:solidFill>
                  <a:latin typeface="Arial" panose="020B0604020202020204" pitchFamily="34" charset="0"/>
                </a:rPr>
                <a:t>Insulin </a:t>
              </a:r>
              <a:br>
                <a:rPr lang="en-US" sz="1200" b="1" i="0" u="none" strike="noStrike" baseline="0" noProof="0" dirty="0">
                  <a:solidFill>
                    <a:schemeClr val="accent1"/>
                  </a:solidFill>
                  <a:latin typeface="Arial" panose="020B0604020202020204" pitchFamily="34" charset="0"/>
                </a:rPr>
              </a:br>
              <a:r>
                <a:rPr lang="en-US" sz="1200" b="1" i="0" u="none" strike="noStrike" baseline="0" noProof="0" dirty="0">
                  <a:solidFill>
                    <a:schemeClr val="accent1"/>
                  </a:solidFill>
                  <a:latin typeface="Arial" panose="020B0604020202020204" pitchFamily="34" charset="0"/>
                </a:rPr>
                <a:t>resistance</a:t>
              </a:r>
              <a:endParaRPr lang="en-US" sz="1200" b="1" noProof="0" dirty="0">
                <a:solidFill>
                  <a:schemeClr val="accent1"/>
                </a:solidFill>
                <a:latin typeface="Arial" panose="020B0604020202020204" pitchFamily="34" charset="0"/>
              </a:endParaRPr>
            </a:p>
          </p:txBody>
        </p:sp>
        <p:pic>
          <p:nvPicPr>
            <p:cNvPr id="22" name="Graphic 21">
              <a:extLst>
                <a:ext uri="{FF2B5EF4-FFF2-40B4-BE49-F238E27FC236}">
                  <a16:creationId xmlns:a16="http://schemas.microsoft.com/office/drawing/2014/main" id="{06C582B8-C669-62CE-6C9F-AD44280A5F32}"/>
                </a:ext>
              </a:extLst>
            </p:cNvPr>
            <p:cNvPicPr>
              <a:picLocks noChangeAspect="1"/>
            </p:cNvPicPr>
            <p:nvPr/>
          </p:nvPicPr>
          <p:blipFill>
            <a:blip>
              <a:extLst>
                <a:ext uri="{96DAC541-7B7A-43D3-8B79-37D633B846F1}">
                  <asvg:svgBlip xmlns:asvg="http://schemas.microsoft.com/office/drawing/2016/SVG/main" r:embed="rId4"/>
                </a:ext>
              </a:extLst>
            </a:blip>
            <a:srcRect l="104" r="104"/>
            <a:stretch/>
          </p:blipFill>
          <p:spPr>
            <a:xfrm>
              <a:off x="2487107" y="3672978"/>
              <a:ext cx="674694" cy="676102"/>
            </a:xfrm>
            <a:prstGeom prst="rect">
              <a:avLst/>
            </a:prstGeom>
          </p:spPr>
        </p:pic>
      </p:grpSp>
      <p:sp>
        <p:nvSpPr>
          <p:cNvPr id="24" name="TextBox 23">
            <a:extLst>
              <a:ext uri="{FF2B5EF4-FFF2-40B4-BE49-F238E27FC236}">
                <a16:creationId xmlns:a16="http://schemas.microsoft.com/office/drawing/2014/main" id="{9AF31C8E-C67F-6CBF-2DB6-54DECF6EDA74}"/>
              </a:ext>
            </a:extLst>
          </p:cNvPr>
          <p:cNvSpPr txBox="1"/>
          <p:nvPr/>
        </p:nvSpPr>
        <p:spPr>
          <a:xfrm>
            <a:off x="2441426" y="3771723"/>
            <a:ext cx="1942518" cy="646331"/>
          </a:xfrm>
          <a:prstGeom prst="rect">
            <a:avLst/>
          </a:prstGeom>
          <a:noFill/>
        </p:spPr>
        <p:txBody>
          <a:bodyPr wrap="square">
            <a:spAutoFit/>
          </a:bodyPr>
          <a:lstStyle/>
          <a:p>
            <a:pPr algn="ctr"/>
            <a:r>
              <a:rPr lang="en-US" sz="1200" b="1" i="0" u="none" strike="noStrike" baseline="0" noProof="0" dirty="0">
                <a:solidFill>
                  <a:schemeClr val="accent1"/>
                </a:solidFill>
                <a:latin typeface="Arial" panose="020B0604020202020204" pitchFamily="34" charset="0"/>
              </a:rPr>
              <a:t>Reduced</a:t>
            </a:r>
            <a:br>
              <a:rPr lang="en-US" sz="1200" b="1" i="0" u="none" strike="noStrike" baseline="0" noProof="0" dirty="0">
                <a:solidFill>
                  <a:schemeClr val="accent1"/>
                </a:solidFill>
                <a:latin typeface="Arial" panose="020B0604020202020204" pitchFamily="34" charset="0"/>
              </a:rPr>
            </a:br>
            <a:r>
              <a:rPr lang="en-US" sz="1200" b="1" i="0" u="none" strike="noStrike" baseline="0" noProof="0" dirty="0">
                <a:solidFill>
                  <a:schemeClr val="accent1"/>
                </a:solidFill>
                <a:latin typeface="Arial" panose="020B0604020202020204" pitchFamily="34" charset="0"/>
              </a:rPr>
              <a:t>energy</a:t>
            </a:r>
            <a:br>
              <a:rPr lang="en-US" sz="1200" b="1" i="0" u="none" strike="noStrike" baseline="0" noProof="0" dirty="0">
                <a:solidFill>
                  <a:schemeClr val="accent1"/>
                </a:solidFill>
                <a:latin typeface="Arial" panose="020B0604020202020204" pitchFamily="34" charset="0"/>
              </a:rPr>
            </a:br>
            <a:r>
              <a:rPr lang="en-US" sz="1200" b="1" i="0" u="none" strike="noStrike" baseline="0" noProof="0" dirty="0">
                <a:solidFill>
                  <a:schemeClr val="accent1"/>
                </a:solidFill>
                <a:latin typeface="Arial" panose="020B0604020202020204" pitchFamily="34" charset="0"/>
              </a:rPr>
              <a:t>expenditure</a:t>
            </a:r>
            <a:endParaRPr lang="en-US" sz="1200" b="1" noProof="0" dirty="0">
              <a:solidFill>
                <a:schemeClr val="accent1"/>
              </a:solidFill>
              <a:latin typeface="Arial" panose="020B0604020202020204" pitchFamily="34" charset="0"/>
            </a:endParaRPr>
          </a:p>
        </p:txBody>
      </p:sp>
      <p:sp>
        <p:nvSpPr>
          <p:cNvPr id="25" name="Rectangle: Rounded Corners 24">
            <a:extLst>
              <a:ext uri="{FF2B5EF4-FFF2-40B4-BE49-F238E27FC236}">
                <a16:creationId xmlns:a16="http://schemas.microsoft.com/office/drawing/2014/main" id="{CC291A2A-6199-6EAB-293A-F962154099BF}"/>
              </a:ext>
            </a:extLst>
          </p:cNvPr>
          <p:cNvSpPr/>
          <p:nvPr/>
        </p:nvSpPr>
        <p:spPr>
          <a:xfrm>
            <a:off x="3051968" y="1738522"/>
            <a:ext cx="6076950" cy="3500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latin typeface="Arial" panose="020B0604020202020204" pitchFamily="34" charset="0"/>
              </a:rPr>
              <a:t>Cardiometabolic changes that increase CVD risk</a:t>
            </a:r>
            <a:r>
              <a:rPr lang="en-US" sz="1600" baseline="30000" noProof="0" dirty="0">
                <a:solidFill>
                  <a:schemeClr val="bg1"/>
                </a:solidFill>
                <a:latin typeface="Arial" panose="020B0604020202020204" pitchFamily="34" charset="0"/>
              </a:rPr>
              <a:t>1,2</a:t>
            </a:r>
            <a:endParaRPr lang="en-US" sz="1600" noProof="0" dirty="0">
              <a:solidFill>
                <a:schemeClr val="bg1"/>
              </a:solidFill>
              <a:latin typeface="Arial" panose="020B0604020202020204" pitchFamily="34" charset="0"/>
            </a:endParaRPr>
          </a:p>
        </p:txBody>
      </p:sp>
      <p:grpSp>
        <p:nvGrpSpPr>
          <p:cNvPr id="26" name="Group 25">
            <a:extLst>
              <a:ext uri="{FF2B5EF4-FFF2-40B4-BE49-F238E27FC236}">
                <a16:creationId xmlns:a16="http://schemas.microsoft.com/office/drawing/2014/main" id="{08CFBFF7-4B08-B981-5438-41E2DB2DFED2}"/>
              </a:ext>
            </a:extLst>
          </p:cNvPr>
          <p:cNvGrpSpPr/>
          <p:nvPr/>
        </p:nvGrpSpPr>
        <p:grpSpPr>
          <a:xfrm>
            <a:off x="4093299" y="3195966"/>
            <a:ext cx="1942518" cy="837994"/>
            <a:chOff x="2134182" y="2408658"/>
            <a:chExt cx="1942518" cy="837994"/>
          </a:xfrm>
        </p:grpSpPr>
        <p:pic>
          <p:nvPicPr>
            <p:cNvPr id="28" name="Graphic 27">
              <a:extLst>
                <a:ext uri="{FF2B5EF4-FFF2-40B4-BE49-F238E27FC236}">
                  <a16:creationId xmlns:a16="http://schemas.microsoft.com/office/drawing/2014/main" id="{BE860F82-DEB8-EF24-D950-BFF3614C2C6E}"/>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788568" y="2408658"/>
              <a:ext cx="613942" cy="613942"/>
            </a:xfrm>
            <a:prstGeom prst="rect">
              <a:avLst/>
            </a:prstGeom>
          </p:spPr>
        </p:pic>
        <p:sp>
          <p:nvSpPr>
            <p:cNvPr id="30" name="TextBox 29">
              <a:extLst>
                <a:ext uri="{FF2B5EF4-FFF2-40B4-BE49-F238E27FC236}">
                  <a16:creationId xmlns:a16="http://schemas.microsoft.com/office/drawing/2014/main" id="{D8F7E891-7E64-59AD-50AD-768E5644E1A8}"/>
                </a:ext>
              </a:extLst>
            </p:cNvPr>
            <p:cNvSpPr txBox="1"/>
            <p:nvPr/>
          </p:nvSpPr>
          <p:spPr>
            <a:xfrm>
              <a:off x="2134182" y="2969653"/>
              <a:ext cx="1942518" cy="276999"/>
            </a:xfrm>
            <a:prstGeom prst="rect">
              <a:avLst/>
            </a:prstGeom>
            <a:noFill/>
          </p:spPr>
          <p:txBody>
            <a:bodyPr wrap="square">
              <a:spAutoFit/>
            </a:bodyPr>
            <a:lstStyle/>
            <a:p>
              <a:pPr algn="ctr"/>
              <a:r>
                <a:rPr lang="en-US" sz="1200" b="1" noProof="0" dirty="0">
                  <a:solidFill>
                    <a:schemeClr val="accent1">
                      <a:lumMod val="50000"/>
                    </a:schemeClr>
                  </a:solidFill>
                  <a:latin typeface="Arial" panose="020B0604020202020204" pitchFamily="34" charset="0"/>
                </a:rPr>
                <a:t>Hypertension</a:t>
              </a:r>
            </a:p>
          </p:txBody>
        </p:sp>
      </p:grpSp>
      <p:grpSp>
        <p:nvGrpSpPr>
          <p:cNvPr id="31" name="Group 30">
            <a:extLst>
              <a:ext uri="{FF2B5EF4-FFF2-40B4-BE49-F238E27FC236}">
                <a16:creationId xmlns:a16="http://schemas.microsoft.com/office/drawing/2014/main" id="{BBB11B55-ADE5-268D-D086-C91E0ED145A3}"/>
              </a:ext>
            </a:extLst>
          </p:cNvPr>
          <p:cNvGrpSpPr/>
          <p:nvPr/>
        </p:nvGrpSpPr>
        <p:grpSpPr>
          <a:xfrm>
            <a:off x="7864734" y="2653898"/>
            <a:ext cx="1942518" cy="1030409"/>
            <a:chOff x="2134182" y="2408658"/>
            <a:chExt cx="1942518" cy="1030409"/>
          </a:xfrm>
        </p:grpSpPr>
        <p:pic>
          <p:nvPicPr>
            <p:cNvPr id="37" name="Graphic 36">
              <a:extLst>
                <a:ext uri="{FF2B5EF4-FFF2-40B4-BE49-F238E27FC236}">
                  <a16:creationId xmlns:a16="http://schemas.microsoft.com/office/drawing/2014/main" id="{EF8D20BF-A21A-4BC6-1345-3224A294D25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2788568" y="2408658"/>
              <a:ext cx="613942" cy="613942"/>
            </a:xfrm>
            <a:prstGeom prst="rect">
              <a:avLst/>
            </a:prstGeom>
          </p:spPr>
        </p:pic>
        <p:sp>
          <p:nvSpPr>
            <p:cNvPr id="38" name="TextBox 37">
              <a:extLst>
                <a:ext uri="{FF2B5EF4-FFF2-40B4-BE49-F238E27FC236}">
                  <a16:creationId xmlns:a16="http://schemas.microsoft.com/office/drawing/2014/main" id="{BEE0AA8A-CEAC-634C-C669-7DC55EBCFC95}"/>
                </a:ext>
              </a:extLst>
            </p:cNvPr>
            <p:cNvSpPr txBox="1"/>
            <p:nvPr/>
          </p:nvSpPr>
          <p:spPr>
            <a:xfrm>
              <a:off x="2134182" y="2977402"/>
              <a:ext cx="1942518" cy="461665"/>
            </a:xfrm>
            <a:prstGeom prst="rect">
              <a:avLst/>
            </a:prstGeom>
            <a:noFill/>
          </p:spPr>
          <p:txBody>
            <a:bodyPr wrap="square">
              <a:spAutoFit/>
            </a:bodyPr>
            <a:lstStyle/>
            <a:p>
              <a:pPr algn="ctr"/>
              <a:r>
                <a:rPr lang="en-US" sz="1200" b="1" noProof="0" dirty="0">
                  <a:latin typeface="Arial" panose="020B0604020202020204" pitchFamily="34" charset="0"/>
                </a:rPr>
                <a:t>Decreased lean</a:t>
              </a:r>
              <a:br>
                <a:rPr lang="en-US" sz="1200" b="1" noProof="0" dirty="0">
                  <a:latin typeface="Arial" panose="020B0604020202020204" pitchFamily="34" charset="0"/>
                </a:rPr>
              </a:br>
              <a:r>
                <a:rPr lang="en-US" sz="1200" b="1" noProof="0" dirty="0">
                  <a:latin typeface="Arial" panose="020B0604020202020204" pitchFamily="34" charset="0"/>
                </a:rPr>
                <a:t>muscle mass</a:t>
              </a:r>
            </a:p>
          </p:txBody>
        </p:sp>
      </p:grpSp>
      <p:sp>
        <p:nvSpPr>
          <p:cNvPr id="39" name="TextBox 38">
            <a:extLst>
              <a:ext uri="{FF2B5EF4-FFF2-40B4-BE49-F238E27FC236}">
                <a16:creationId xmlns:a16="http://schemas.microsoft.com/office/drawing/2014/main" id="{C9C174A1-5224-EC3F-A854-3D2CCEB4CD54}"/>
              </a:ext>
            </a:extLst>
          </p:cNvPr>
          <p:cNvSpPr txBox="1"/>
          <p:nvPr/>
        </p:nvSpPr>
        <p:spPr>
          <a:xfrm>
            <a:off x="5974339" y="3230391"/>
            <a:ext cx="2059358" cy="461665"/>
          </a:xfrm>
          <a:prstGeom prst="rect">
            <a:avLst/>
          </a:prstGeom>
          <a:noFill/>
        </p:spPr>
        <p:txBody>
          <a:bodyPr wrap="square">
            <a:spAutoFit/>
          </a:bodyPr>
          <a:lstStyle/>
          <a:p>
            <a:pPr algn="ctr" fontAlgn="ctr"/>
            <a:r>
              <a:rPr lang="en-US" sz="1200" b="1" noProof="0" dirty="0">
                <a:latin typeface="Arial" panose="020B0604020202020204" pitchFamily="34" charset="0"/>
              </a:rPr>
              <a:t>Increased metabolic syndrome risk</a:t>
            </a:r>
          </a:p>
        </p:txBody>
      </p:sp>
      <p:grpSp>
        <p:nvGrpSpPr>
          <p:cNvPr id="41" name="Group 40">
            <a:extLst>
              <a:ext uri="{FF2B5EF4-FFF2-40B4-BE49-F238E27FC236}">
                <a16:creationId xmlns:a16="http://schemas.microsoft.com/office/drawing/2014/main" id="{4A7BCE29-81DB-3D8E-8BBD-B1E778456522}"/>
              </a:ext>
            </a:extLst>
          </p:cNvPr>
          <p:cNvGrpSpPr/>
          <p:nvPr/>
        </p:nvGrpSpPr>
        <p:grpSpPr>
          <a:xfrm>
            <a:off x="6647852" y="3818735"/>
            <a:ext cx="1942518" cy="1391992"/>
            <a:chOff x="2134182" y="2408658"/>
            <a:chExt cx="1942518" cy="1391992"/>
          </a:xfrm>
        </p:grpSpPr>
        <p:pic>
          <p:nvPicPr>
            <p:cNvPr id="42" name="Graphic 41">
              <a:extLst>
                <a:ext uri="{FF2B5EF4-FFF2-40B4-BE49-F238E27FC236}">
                  <a16:creationId xmlns:a16="http://schemas.microsoft.com/office/drawing/2014/main" id="{892093C2-4FE7-4735-12B8-A429C95B9DA5}"/>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788568" y="2408658"/>
              <a:ext cx="613942" cy="613942"/>
            </a:xfrm>
            <a:prstGeom prst="rect">
              <a:avLst/>
            </a:prstGeom>
          </p:spPr>
        </p:pic>
        <p:sp>
          <p:nvSpPr>
            <p:cNvPr id="44" name="TextBox 43">
              <a:extLst>
                <a:ext uri="{FF2B5EF4-FFF2-40B4-BE49-F238E27FC236}">
                  <a16:creationId xmlns:a16="http://schemas.microsoft.com/office/drawing/2014/main" id="{5A0407B4-4CA2-D118-B03A-BD5337D968E0}"/>
                </a:ext>
              </a:extLst>
            </p:cNvPr>
            <p:cNvSpPr txBox="1"/>
            <p:nvPr/>
          </p:nvSpPr>
          <p:spPr>
            <a:xfrm>
              <a:off x="2134182" y="2969653"/>
              <a:ext cx="1942518" cy="830997"/>
            </a:xfrm>
            <a:prstGeom prst="rect">
              <a:avLst/>
            </a:prstGeom>
            <a:noFill/>
          </p:spPr>
          <p:txBody>
            <a:bodyPr wrap="square">
              <a:spAutoFit/>
            </a:bodyPr>
            <a:lstStyle/>
            <a:p>
              <a:pPr algn="ctr" fontAlgn="ctr"/>
              <a:r>
                <a:rPr lang="en-US" sz="1200" b="1" noProof="0" dirty="0">
                  <a:latin typeface="Arial" panose="020B0604020202020204" pitchFamily="34" charset="0"/>
                </a:rPr>
                <a:t>Increased LDL-C, </a:t>
              </a:r>
              <a:br>
                <a:rPr lang="en-US" sz="1200" b="1" noProof="0" dirty="0">
                  <a:latin typeface="Arial" panose="020B0604020202020204" pitchFamily="34" charset="0"/>
                </a:rPr>
              </a:br>
              <a:r>
                <a:rPr lang="en-US" sz="1200" b="1" noProof="0" dirty="0">
                  <a:latin typeface="Arial" panose="020B0604020202020204" pitchFamily="34" charset="0"/>
                </a:rPr>
                <a:t>Apo-B, TG, TC; decreased HDL-C function</a:t>
              </a:r>
            </a:p>
          </p:txBody>
        </p:sp>
      </p:grpSp>
      <p:grpSp>
        <p:nvGrpSpPr>
          <p:cNvPr id="45" name="Group 44">
            <a:extLst>
              <a:ext uri="{FF2B5EF4-FFF2-40B4-BE49-F238E27FC236}">
                <a16:creationId xmlns:a16="http://schemas.microsoft.com/office/drawing/2014/main" id="{2167749C-0A8A-F659-0DDC-081876534C92}"/>
              </a:ext>
            </a:extLst>
          </p:cNvPr>
          <p:cNvGrpSpPr/>
          <p:nvPr/>
        </p:nvGrpSpPr>
        <p:grpSpPr>
          <a:xfrm>
            <a:off x="9269989" y="2653898"/>
            <a:ext cx="1942518" cy="1038158"/>
            <a:chOff x="2134182" y="2408658"/>
            <a:chExt cx="1942518" cy="1038158"/>
          </a:xfrm>
        </p:grpSpPr>
        <p:pic>
          <p:nvPicPr>
            <p:cNvPr id="46" name="Graphic 45">
              <a:extLst>
                <a:ext uri="{FF2B5EF4-FFF2-40B4-BE49-F238E27FC236}">
                  <a16:creationId xmlns:a16="http://schemas.microsoft.com/office/drawing/2014/main" id="{D29C3308-CD21-01C5-DD71-80F8AAF0C65B}"/>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2788568" y="2408658"/>
              <a:ext cx="613942" cy="613942"/>
            </a:xfrm>
            <a:prstGeom prst="rect">
              <a:avLst/>
            </a:prstGeom>
          </p:spPr>
        </p:pic>
        <p:sp>
          <p:nvSpPr>
            <p:cNvPr id="47" name="TextBox 46">
              <a:extLst>
                <a:ext uri="{FF2B5EF4-FFF2-40B4-BE49-F238E27FC236}">
                  <a16:creationId xmlns:a16="http://schemas.microsoft.com/office/drawing/2014/main" id="{53BFE300-2D4B-41F6-F480-C011052D2170}"/>
                </a:ext>
              </a:extLst>
            </p:cNvPr>
            <p:cNvSpPr txBox="1"/>
            <p:nvPr/>
          </p:nvSpPr>
          <p:spPr>
            <a:xfrm>
              <a:off x="2134182" y="2985151"/>
              <a:ext cx="1942518" cy="461665"/>
            </a:xfrm>
            <a:prstGeom prst="rect">
              <a:avLst/>
            </a:prstGeom>
            <a:noFill/>
          </p:spPr>
          <p:txBody>
            <a:bodyPr wrap="square">
              <a:spAutoFit/>
            </a:bodyPr>
            <a:lstStyle/>
            <a:p>
              <a:pPr algn="ctr" fontAlgn="ctr"/>
              <a:r>
                <a:rPr lang="en-US" sz="1200" b="1" noProof="0" dirty="0">
                  <a:latin typeface="Arial" panose="020B0604020202020204" pitchFamily="34" charset="0"/>
                </a:rPr>
                <a:t>Pericardial fat deposition</a:t>
              </a:r>
            </a:p>
          </p:txBody>
        </p:sp>
      </p:grpSp>
      <p:grpSp>
        <p:nvGrpSpPr>
          <p:cNvPr id="48" name="Group 47">
            <a:extLst>
              <a:ext uri="{FF2B5EF4-FFF2-40B4-BE49-F238E27FC236}">
                <a16:creationId xmlns:a16="http://schemas.microsoft.com/office/drawing/2014/main" id="{D4030A91-EDAF-7C32-75DB-3B926AB4534B}"/>
              </a:ext>
            </a:extLst>
          </p:cNvPr>
          <p:cNvGrpSpPr/>
          <p:nvPr/>
        </p:nvGrpSpPr>
        <p:grpSpPr>
          <a:xfrm>
            <a:off x="8502052" y="3839333"/>
            <a:ext cx="1942518" cy="1022660"/>
            <a:chOff x="2134182" y="2408658"/>
            <a:chExt cx="1942518" cy="1022660"/>
          </a:xfrm>
        </p:grpSpPr>
        <p:pic>
          <p:nvPicPr>
            <p:cNvPr id="55" name="Graphic 54">
              <a:extLst>
                <a:ext uri="{FF2B5EF4-FFF2-40B4-BE49-F238E27FC236}">
                  <a16:creationId xmlns:a16="http://schemas.microsoft.com/office/drawing/2014/main" id="{64F25D5E-C821-831A-6246-886F46CC1342}"/>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2788568" y="2408658"/>
              <a:ext cx="613942" cy="613942"/>
            </a:xfrm>
            <a:prstGeom prst="rect">
              <a:avLst/>
            </a:prstGeom>
          </p:spPr>
        </p:pic>
        <p:sp>
          <p:nvSpPr>
            <p:cNvPr id="63" name="TextBox 62">
              <a:extLst>
                <a:ext uri="{FF2B5EF4-FFF2-40B4-BE49-F238E27FC236}">
                  <a16:creationId xmlns:a16="http://schemas.microsoft.com/office/drawing/2014/main" id="{7E6CAD1F-96AD-1305-F0C5-E195B99DB64C}"/>
                </a:ext>
              </a:extLst>
            </p:cNvPr>
            <p:cNvSpPr txBox="1"/>
            <p:nvPr/>
          </p:nvSpPr>
          <p:spPr>
            <a:xfrm>
              <a:off x="2134182" y="2969653"/>
              <a:ext cx="1942518" cy="461665"/>
            </a:xfrm>
            <a:prstGeom prst="rect">
              <a:avLst/>
            </a:prstGeom>
            <a:noFill/>
          </p:spPr>
          <p:txBody>
            <a:bodyPr wrap="square">
              <a:spAutoFit/>
            </a:bodyPr>
            <a:lstStyle/>
            <a:p>
              <a:pPr algn="ctr" fontAlgn="ctr"/>
              <a:r>
                <a:rPr lang="en-US" sz="1200" b="1" noProof="0" dirty="0">
                  <a:latin typeface="Arial" panose="020B0604020202020204" pitchFamily="34" charset="0"/>
                </a:rPr>
                <a:t>Carotid </a:t>
              </a:r>
              <a:br>
                <a:rPr lang="en-US" sz="1200" b="1" noProof="0" dirty="0">
                  <a:latin typeface="Arial" panose="020B0604020202020204" pitchFamily="34" charset="0"/>
                </a:rPr>
              </a:br>
              <a:r>
                <a:rPr lang="en-US" sz="1200" b="1" noProof="0" dirty="0">
                  <a:latin typeface="Arial" panose="020B0604020202020204" pitchFamily="34" charset="0"/>
                </a:rPr>
                <a:t>atherosclerosis</a:t>
              </a:r>
            </a:p>
          </p:txBody>
        </p:sp>
      </p:grpSp>
      <p:grpSp>
        <p:nvGrpSpPr>
          <p:cNvPr id="64" name="Group 63">
            <a:extLst>
              <a:ext uri="{FF2B5EF4-FFF2-40B4-BE49-F238E27FC236}">
                <a16:creationId xmlns:a16="http://schemas.microsoft.com/office/drawing/2014/main" id="{5201ECA4-F984-7E11-68D7-763C3F2FDD82}"/>
              </a:ext>
            </a:extLst>
          </p:cNvPr>
          <p:cNvGrpSpPr/>
          <p:nvPr/>
        </p:nvGrpSpPr>
        <p:grpSpPr>
          <a:xfrm>
            <a:off x="10356252" y="3846617"/>
            <a:ext cx="1942518" cy="998350"/>
            <a:chOff x="2134182" y="2432968"/>
            <a:chExt cx="1942518" cy="998350"/>
          </a:xfrm>
        </p:grpSpPr>
        <p:pic>
          <p:nvPicPr>
            <p:cNvPr id="68" name="Graphic 67">
              <a:extLst>
                <a:ext uri="{FF2B5EF4-FFF2-40B4-BE49-F238E27FC236}">
                  <a16:creationId xmlns:a16="http://schemas.microsoft.com/office/drawing/2014/main" id="{68075101-21FE-E528-561B-530F9E358211}"/>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2812878" y="2432968"/>
              <a:ext cx="565322" cy="565322"/>
            </a:xfrm>
            <a:prstGeom prst="rect">
              <a:avLst/>
            </a:prstGeom>
          </p:spPr>
        </p:pic>
        <p:sp>
          <p:nvSpPr>
            <p:cNvPr id="69" name="TextBox 68">
              <a:extLst>
                <a:ext uri="{FF2B5EF4-FFF2-40B4-BE49-F238E27FC236}">
                  <a16:creationId xmlns:a16="http://schemas.microsoft.com/office/drawing/2014/main" id="{748DF9EE-01A7-668F-4004-27CB2273DA6C}"/>
                </a:ext>
              </a:extLst>
            </p:cNvPr>
            <p:cNvSpPr txBox="1"/>
            <p:nvPr/>
          </p:nvSpPr>
          <p:spPr>
            <a:xfrm>
              <a:off x="2134182" y="2969653"/>
              <a:ext cx="1942518" cy="461665"/>
            </a:xfrm>
            <a:prstGeom prst="rect">
              <a:avLst/>
            </a:prstGeom>
            <a:noFill/>
          </p:spPr>
          <p:txBody>
            <a:bodyPr wrap="square">
              <a:spAutoFit/>
            </a:bodyPr>
            <a:lstStyle/>
            <a:p>
              <a:pPr algn="ctr" fontAlgn="ctr"/>
              <a:r>
                <a:rPr lang="en-US" sz="1200" b="1" noProof="0" dirty="0">
                  <a:latin typeface="Arial" panose="020B0604020202020204" pitchFamily="34" charset="0"/>
                </a:rPr>
                <a:t>Increased central</a:t>
              </a:r>
              <a:br>
                <a:rPr lang="en-US" sz="1200" b="1" noProof="0" dirty="0">
                  <a:latin typeface="Arial" panose="020B0604020202020204" pitchFamily="34" charset="0"/>
                </a:rPr>
              </a:br>
              <a:r>
                <a:rPr lang="en-US" sz="1200" b="1" noProof="0" dirty="0">
                  <a:latin typeface="Arial" panose="020B0604020202020204" pitchFamily="34" charset="0"/>
                </a:rPr>
                <a:t>visceral fat</a:t>
              </a:r>
            </a:p>
          </p:txBody>
        </p:sp>
      </p:grpSp>
      <p:sp>
        <p:nvSpPr>
          <p:cNvPr id="70" name="TextBox 69">
            <a:extLst>
              <a:ext uri="{FF2B5EF4-FFF2-40B4-BE49-F238E27FC236}">
                <a16:creationId xmlns:a16="http://schemas.microsoft.com/office/drawing/2014/main" id="{F6AFB69B-E3DD-D1FC-ABD8-DA192E2D4203}"/>
              </a:ext>
            </a:extLst>
          </p:cNvPr>
          <p:cNvSpPr txBox="1"/>
          <p:nvPr/>
        </p:nvSpPr>
        <p:spPr>
          <a:xfrm>
            <a:off x="4961467" y="2174460"/>
            <a:ext cx="6697132" cy="369332"/>
          </a:xfrm>
          <a:prstGeom prst="rect">
            <a:avLst/>
          </a:prstGeom>
          <a:noFill/>
        </p:spPr>
        <p:txBody>
          <a:bodyPr wrap="square">
            <a:spAutoFit/>
          </a:bodyPr>
          <a:lstStyle/>
          <a:p>
            <a:pPr algn="ctr"/>
            <a:r>
              <a:rPr lang="en-US" sz="1800" b="1" cap="all" spc="200" noProof="0" dirty="0">
                <a:latin typeface="Arial" panose="020B0604020202020204" pitchFamily="34" charset="0"/>
              </a:rPr>
              <a:t>Ovarian aging</a:t>
            </a:r>
          </a:p>
        </p:txBody>
      </p:sp>
      <p:sp>
        <p:nvSpPr>
          <p:cNvPr id="71" name="TextBox 70">
            <a:extLst>
              <a:ext uri="{FF2B5EF4-FFF2-40B4-BE49-F238E27FC236}">
                <a16:creationId xmlns:a16="http://schemas.microsoft.com/office/drawing/2014/main" id="{867FCFBE-F081-CEFB-3709-6F8556E5AE6E}"/>
              </a:ext>
            </a:extLst>
          </p:cNvPr>
          <p:cNvSpPr txBox="1"/>
          <p:nvPr/>
        </p:nvSpPr>
        <p:spPr>
          <a:xfrm>
            <a:off x="181831" y="2174460"/>
            <a:ext cx="4864302" cy="369332"/>
          </a:xfrm>
          <a:prstGeom prst="rect">
            <a:avLst/>
          </a:prstGeom>
          <a:noFill/>
        </p:spPr>
        <p:txBody>
          <a:bodyPr wrap="square">
            <a:spAutoFit/>
          </a:bodyPr>
          <a:lstStyle/>
          <a:p>
            <a:pPr algn="ctr"/>
            <a:r>
              <a:rPr lang="en-US" sz="1800" b="1" cap="all" spc="200" noProof="0" dirty="0">
                <a:solidFill>
                  <a:schemeClr val="accent1"/>
                </a:solidFill>
                <a:latin typeface="Arial" panose="020B0604020202020204" pitchFamily="34" charset="0"/>
              </a:rPr>
              <a:t>Chronological aging</a:t>
            </a:r>
          </a:p>
        </p:txBody>
      </p:sp>
      <p:pic>
        <p:nvPicPr>
          <p:cNvPr id="72" name="Picture 71">
            <a:extLst>
              <a:ext uri="{FF2B5EF4-FFF2-40B4-BE49-F238E27FC236}">
                <a16:creationId xmlns:a16="http://schemas.microsoft.com/office/drawing/2014/main" id="{8F00E069-A708-16F8-4524-EEB8B7A0B8C7}"/>
              </a:ext>
            </a:extLst>
          </p:cNvPr>
          <p:cNvPicPr>
            <a:picLocks noChangeAspect="1"/>
          </p:cNvPicPr>
          <p:nvPr/>
        </p:nvPicPr>
        <p:blipFill>
          <a:blip r:embed="rId11"/>
          <a:stretch>
            <a:fillRect/>
          </a:stretch>
        </p:blipFill>
        <p:spPr>
          <a:xfrm>
            <a:off x="6602124" y="2489410"/>
            <a:ext cx="803788" cy="803788"/>
          </a:xfrm>
          <a:prstGeom prst="rect">
            <a:avLst/>
          </a:prstGeom>
        </p:spPr>
      </p:pic>
      <p:pic>
        <p:nvPicPr>
          <p:cNvPr id="73" name="Picture 72" descr="A black background with a black square&#10;&#10;AI-generated content may be incorrect.">
            <a:extLst>
              <a:ext uri="{FF2B5EF4-FFF2-40B4-BE49-F238E27FC236}">
                <a16:creationId xmlns:a16="http://schemas.microsoft.com/office/drawing/2014/main" id="{1B50CB10-1354-7528-7BFD-09CDC41DFDA3}"/>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3159960" y="3193331"/>
            <a:ext cx="525012" cy="525012"/>
          </a:xfrm>
          <a:prstGeom prst="rect">
            <a:avLst/>
          </a:prstGeom>
          <a:ln>
            <a:noFill/>
          </a:ln>
        </p:spPr>
      </p:pic>
    </p:spTree>
    <p:extLst>
      <p:ext uri="{BB962C8B-B14F-4D97-AF65-F5344CB8AC3E}">
        <p14:creationId xmlns:p14="http://schemas.microsoft.com/office/powerpoint/2010/main" val="183685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9276D61-F684-0076-CE84-B667D3EF83D7}"/>
              </a:ext>
            </a:extLst>
          </p:cNvPr>
          <p:cNvGrpSpPr/>
          <p:nvPr/>
        </p:nvGrpSpPr>
        <p:grpSpPr>
          <a:xfrm>
            <a:off x="5066480" y="2911853"/>
            <a:ext cx="1454610" cy="1214980"/>
            <a:chOff x="4113703" y="3363185"/>
            <a:chExt cx="473093" cy="395156"/>
          </a:xfrm>
        </p:grpSpPr>
        <p:sp>
          <p:nvSpPr>
            <p:cNvPr id="10" name="Isosceles Triangle 9">
              <a:extLst>
                <a:ext uri="{FF2B5EF4-FFF2-40B4-BE49-F238E27FC236}">
                  <a16:creationId xmlns:a16="http://schemas.microsoft.com/office/drawing/2014/main" id="{B115B7FC-528D-CF59-1181-AABCF92D2F1E}"/>
                </a:ext>
              </a:extLst>
            </p:cNvPr>
            <p:cNvSpPr/>
            <p:nvPr/>
          </p:nvSpPr>
          <p:spPr>
            <a:xfrm rot="5400000">
              <a:off x="4086450" y="3390438"/>
              <a:ext cx="395156" cy="340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11" name="Isosceles Triangle 10">
              <a:extLst>
                <a:ext uri="{FF2B5EF4-FFF2-40B4-BE49-F238E27FC236}">
                  <a16:creationId xmlns:a16="http://schemas.microsoft.com/office/drawing/2014/main" id="{512EE566-023A-A2C1-D447-A4F69B500F46}"/>
                </a:ext>
              </a:extLst>
            </p:cNvPr>
            <p:cNvSpPr/>
            <p:nvPr/>
          </p:nvSpPr>
          <p:spPr>
            <a:xfrm rot="5400000">
              <a:off x="4218893" y="3390438"/>
              <a:ext cx="395156" cy="340650"/>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2" name="Title 1">
            <a:extLst>
              <a:ext uri="{FF2B5EF4-FFF2-40B4-BE49-F238E27FC236}">
                <a16:creationId xmlns:a16="http://schemas.microsoft.com/office/drawing/2014/main" id="{BF1C3307-C2BB-07C2-44C3-B523266514BA}"/>
              </a:ext>
            </a:extLst>
          </p:cNvPr>
          <p:cNvSpPr>
            <a:spLocks noGrp="1"/>
          </p:cNvSpPr>
          <p:nvPr>
            <p:ph type="title"/>
          </p:nvPr>
        </p:nvSpPr>
        <p:spPr/>
        <p:txBody>
          <a:bodyPr/>
          <a:lstStyle/>
          <a:p>
            <a:r>
              <a:rPr lang="en-US" noProof="0" dirty="0"/>
              <a:t>Osteoarthritis, menopause, and overweight/obesity</a:t>
            </a:r>
          </a:p>
        </p:txBody>
      </p:sp>
      <p:sp>
        <p:nvSpPr>
          <p:cNvPr id="3" name="Text Placeholder 2">
            <a:extLst>
              <a:ext uri="{FF2B5EF4-FFF2-40B4-BE49-F238E27FC236}">
                <a16:creationId xmlns:a16="http://schemas.microsoft.com/office/drawing/2014/main" id="{2C53FD7C-FE41-E377-70B6-7E4765BD5840}"/>
              </a:ext>
            </a:extLst>
          </p:cNvPr>
          <p:cNvSpPr>
            <a:spLocks noGrp="1"/>
          </p:cNvSpPr>
          <p:nvPr>
            <p:ph type="body" sz="quarter" idx="13"/>
          </p:nvPr>
        </p:nvSpPr>
        <p:spPr/>
        <p:txBody>
          <a:bodyPr/>
          <a:lstStyle/>
          <a:p>
            <a:pPr>
              <a:spcAft>
                <a:spcPts val="300"/>
              </a:spcAft>
            </a:pPr>
            <a:r>
              <a:rPr lang="en-US" noProof="0" dirty="0"/>
              <a:t>BMI body mass index; OA, osteoarthritis.</a:t>
            </a:r>
          </a:p>
          <a:p>
            <a:pPr>
              <a:spcAft>
                <a:spcPts val="300"/>
              </a:spcAft>
            </a:pPr>
            <a:r>
              <a:rPr lang="en-US" noProof="0" dirty="0"/>
              <a:t>1. </a:t>
            </a:r>
            <a:r>
              <a:rPr lang="en-US" noProof="0" dirty="0">
                <a:solidFill>
                  <a:schemeClr val="tx1"/>
                </a:solidFill>
              </a:rPr>
              <a:t>Stevens-Lapsley JE, Kohrt WM. Womens Health (Lond) 2010;6:601</a:t>
            </a:r>
            <a:r>
              <a:rPr lang="en-US" noProof="0" dirty="0"/>
              <a:t>–</a:t>
            </a:r>
            <a:r>
              <a:rPr lang="en-US" noProof="0" dirty="0">
                <a:solidFill>
                  <a:schemeClr val="tx1"/>
                </a:solidFill>
              </a:rPr>
              <a:t>615; 2. Szoeke CEI, et al. </a:t>
            </a:r>
            <a:r>
              <a:rPr lang="en-US" noProof="0" dirty="0"/>
              <a:t>Bone 2006;39:1149–1155.</a:t>
            </a:r>
            <a:endParaRPr lang="en-US" noProof="0" dirty="0">
              <a:solidFill>
                <a:schemeClr val="tx1"/>
              </a:solidFill>
            </a:endParaRPr>
          </a:p>
        </p:txBody>
      </p:sp>
      <p:sp>
        <p:nvSpPr>
          <p:cNvPr id="4" name="Slide Number Placeholder 3">
            <a:extLst>
              <a:ext uri="{FF2B5EF4-FFF2-40B4-BE49-F238E27FC236}">
                <a16:creationId xmlns:a16="http://schemas.microsoft.com/office/drawing/2014/main" id="{65617F8C-49C6-FEA1-F55B-C499A7716B01}"/>
              </a:ext>
            </a:extLst>
          </p:cNvPr>
          <p:cNvSpPr>
            <a:spLocks noGrp="1"/>
          </p:cNvSpPr>
          <p:nvPr>
            <p:ph type="sldNum" sz="quarter" idx="4"/>
          </p:nvPr>
        </p:nvSpPr>
        <p:spPr/>
        <p:txBody>
          <a:bodyPr/>
          <a:lstStyle/>
          <a:p>
            <a:fld id="{65CBDCE2-1F41-4B5E-8CD0-06DFFB2F8EFA}" type="slidenum">
              <a:rPr lang="en-US" noProof="0" smtClean="0"/>
              <a:pPr/>
              <a:t>31</a:t>
            </a:fld>
            <a:endParaRPr lang="en-US" noProof="0" dirty="0"/>
          </a:p>
        </p:txBody>
      </p:sp>
      <p:sp>
        <p:nvSpPr>
          <p:cNvPr id="6" name="TextBox 5">
            <a:extLst>
              <a:ext uri="{FF2B5EF4-FFF2-40B4-BE49-F238E27FC236}">
                <a16:creationId xmlns:a16="http://schemas.microsoft.com/office/drawing/2014/main" id="{55793CAF-A680-C6ED-94F8-75B66245F8EE}"/>
              </a:ext>
            </a:extLst>
          </p:cNvPr>
          <p:cNvSpPr txBox="1"/>
          <p:nvPr/>
        </p:nvSpPr>
        <p:spPr>
          <a:xfrm>
            <a:off x="522288" y="1764700"/>
            <a:ext cx="4477852" cy="646331"/>
          </a:xfrm>
          <a:prstGeom prst="rect">
            <a:avLst/>
          </a:prstGeom>
          <a:noFill/>
        </p:spPr>
        <p:txBody>
          <a:bodyPr wrap="square">
            <a:spAutoFit/>
          </a:bodyPr>
          <a:lstStyle/>
          <a:p>
            <a:pPr algn="ctr"/>
            <a:r>
              <a:rPr lang="en-US" b="1" noProof="0" dirty="0">
                <a:latin typeface="Arial" panose="020B0604020202020204" pitchFamily="34" charset="0"/>
              </a:rPr>
              <a:t>H</a:t>
            </a:r>
            <a:r>
              <a:rPr lang="en-US" sz="1800" b="1" i="0" u="none" strike="noStrike" baseline="0" noProof="0" dirty="0">
                <a:latin typeface="Arial" panose="020B0604020202020204" pitchFamily="34" charset="0"/>
              </a:rPr>
              <a:t>igher prevalence of OA, especially knee OA, among women vs men</a:t>
            </a:r>
            <a:r>
              <a:rPr lang="en-US" sz="1800" i="0" u="none" strike="noStrike" baseline="30000" noProof="0" dirty="0">
                <a:latin typeface="Arial" panose="020B0604020202020204" pitchFamily="34" charset="0"/>
              </a:rPr>
              <a:t>1</a:t>
            </a:r>
            <a:endParaRPr lang="en-US" sz="1800" i="0" u="none" strike="noStrike" baseline="0" noProof="0" dirty="0">
              <a:latin typeface="Arial" panose="020B0604020202020204" pitchFamily="34" charset="0"/>
            </a:endParaRPr>
          </a:p>
        </p:txBody>
      </p:sp>
      <p:graphicFrame>
        <p:nvGraphicFramePr>
          <p:cNvPr id="21" name="Table 20">
            <a:extLst>
              <a:ext uri="{FF2B5EF4-FFF2-40B4-BE49-F238E27FC236}">
                <a16:creationId xmlns:a16="http://schemas.microsoft.com/office/drawing/2014/main" id="{E845DE17-E015-C985-31E2-742E987A763D}"/>
              </a:ext>
            </a:extLst>
          </p:cNvPr>
          <p:cNvGraphicFramePr>
            <a:graphicFrameLocks noGrp="1"/>
          </p:cNvGraphicFramePr>
          <p:nvPr>
            <p:extLst>
              <p:ext uri="{D42A27DB-BD31-4B8C-83A1-F6EECF244321}">
                <p14:modId xmlns:p14="http://schemas.microsoft.com/office/powerpoint/2010/main" val="2210977231"/>
              </p:ext>
            </p:extLst>
          </p:nvPr>
        </p:nvGraphicFramePr>
        <p:xfrm>
          <a:off x="536240" y="2508709"/>
          <a:ext cx="4568497" cy="1691640"/>
        </p:xfrm>
        <a:graphic>
          <a:graphicData uri="http://schemas.openxmlformats.org/drawingml/2006/table">
            <a:tbl>
              <a:tblPr firstRow="1" bandRow="1">
                <a:tableStyleId>{073A0DAA-6AF3-43AB-8588-CEC1D06C72B9}</a:tableStyleId>
              </a:tblPr>
              <a:tblGrid>
                <a:gridCol w="2349417">
                  <a:extLst>
                    <a:ext uri="{9D8B030D-6E8A-4147-A177-3AD203B41FA5}">
                      <a16:colId xmlns:a16="http://schemas.microsoft.com/office/drawing/2014/main" val="2762963553"/>
                    </a:ext>
                  </a:extLst>
                </a:gridCol>
                <a:gridCol w="1012409">
                  <a:extLst>
                    <a:ext uri="{9D8B030D-6E8A-4147-A177-3AD203B41FA5}">
                      <a16:colId xmlns:a16="http://schemas.microsoft.com/office/drawing/2014/main" val="2108632439"/>
                    </a:ext>
                  </a:extLst>
                </a:gridCol>
                <a:gridCol w="1206671">
                  <a:extLst>
                    <a:ext uri="{9D8B030D-6E8A-4147-A177-3AD203B41FA5}">
                      <a16:colId xmlns:a16="http://schemas.microsoft.com/office/drawing/2014/main" val="1131340002"/>
                    </a:ext>
                  </a:extLst>
                </a:gridCol>
              </a:tblGrid>
              <a:tr h="370840">
                <a:tc>
                  <a:txBody>
                    <a:bodyPr/>
                    <a:lstStyle/>
                    <a:p>
                      <a:r>
                        <a:rPr lang="en-US" sz="1600" b="1" i="0" u="none" strike="noStrike" kern="1200" baseline="0" noProof="0" dirty="0">
                          <a:solidFill>
                            <a:schemeClr val="lt1"/>
                          </a:solidFill>
                          <a:latin typeface="Arial" panose="020B0604020202020204" pitchFamily="34" charset="0"/>
                          <a:ea typeface="+mn-ea"/>
                          <a:cs typeface="+mn-cs"/>
                        </a:rPr>
                        <a:t>Radiographic </a:t>
                      </a:r>
                      <a:br>
                        <a:rPr lang="en-US" sz="1600" b="1" i="0" u="none" strike="noStrike" kern="1200" baseline="0" noProof="0" dirty="0">
                          <a:solidFill>
                            <a:schemeClr val="lt1"/>
                          </a:solidFill>
                          <a:latin typeface="Arial" panose="020B0604020202020204" pitchFamily="34" charset="0"/>
                          <a:ea typeface="+mn-ea"/>
                          <a:cs typeface="+mn-cs"/>
                        </a:rPr>
                      </a:br>
                      <a:r>
                        <a:rPr lang="en-US" sz="1600" b="1" i="0" u="none" strike="noStrike" kern="1200" baseline="0" noProof="0" dirty="0">
                          <a:solidFill>
                            <a:schemeClr val="lt1"/>
                          </a:solidFill>
                          <a:latin typeface="Arial" panose="020B0604020202020204" pitchFamily="34" charset="0"/>
                          <a:ea typeface="+mn-ea"/>
                          <a:cs typeface="+mn-cs"/>
                        </a:rPr>
                        <a:t>knee OA</a:t>
                      </a:r>
                      <a:endParaRPr lang="en-US" sz="1600" noProof="0" dirty="0">
                        <a:latin typeface="Arial" panose="020B0604020202020204" pitchFamily="34" charset="0"/>
                      </a:endParaRPr>
                    </a:p>
                  </a:txBody>
                  <a:tcPr/>
                </a:tc>
                <a:tc>
                  <a:txBody>
                    <a:bodyPr/>
                    <a:lstStyle/>
                    <a:p>
                      <a:pPr algn="ctr"/>
                      <a:r>
                        <a:rPr lang="en-US" sz="1600" noProof="0" dirty="0">
                          <a:latin typeface="Arial" panose="020B0604020202020204" pitchFamily="34" charset="0"/>
                        </a:rPr>
                        <a:t>Men</a:t>
                      </a:r>
                    </a:p>
                  </a:txBody>
                  <a:tcPr anchor="b"/>
                </a:tc>
                <a:tc>
                  <a:txBody>
                    <a:bodyPr/>
                    <a:lstStyle/>
                    <a:p>
                      <a:pPr algn="ctr"/>
                      <a:r>
                        <a:rPr lang="en-US" sz="1600" noProof="0" dirty="0">
                          <a:latin typeface="Arial" panose="020B0604020202020204" pitchFamily="34" charset="0"/>
                        </a:rPr>
                        <a:t>Women</a:t>
                      </a:r>
                    </a:p>
                  </a:txBody>
                  <a:tcPr anchor="b"/>
                </a:tc>
                <a:extLst>
                  <a:ext uri="{0D108BD9-81ED-4DB2-BD59-A6C34878D82A}">
                    <a16:rowId xmlns:a16="http://schemas.microsoft.com/office/drawing/2014/main" val="1140085369"/>
                  </a:ext>
                </a:extLst>
              </a:tr>
              <a:tr h="370840">
                <a:tc>
                  <a:txBody>
                    <a:bodyPr/>
                    <a:lstStyle/>
                    <a:p>
                      <a:r>
                        <a:rPr lang="en-US" sz="1600" noProof="0" dirty="0">
                          <a:latin typeface="Arial" panose="020B0604020202020204" pitchFamily="34" charset="0"/>
                        </a:rPr>
                        <a:t>60</a:t>
                      </a:r>
                      <a:r>
                        <a:rPr lang="en-US" sz="1600" noProof="0" dirty="0">
                          <a:latin typeface="Arial" panose="020B0604020202020204" pitchFamily="34" charset="0"/>
                          <a:cs typeface="Arial" panose="020B0604020202020204" pitchFamily="34" charset="0"/>
                        </a:rPr>
                        <a:t>‒</a:t>
                      </a:r>
                      <a:r>
                        <a:rPr lang="en-US" sz="1600" noProof="0" dirty="0">
                          <a:latin typeface="Arial" panose="020B0604020202020204" pitchFamily="34" charset="0"/>
                        </a:rPr>
                        <a:t>69 years</a:t>
                      </a:r>
                    </a:p>
                  </a:txBody>
                  <a:tcPr/>
                </a:tc>
                <a:tc>
                  <a:txBody>
                    <a:bodyPr/>
                    <a:lstStyle/>
                    <a:p>
                      <a:pPr algn="ctr"/>
                      <a:r>
                        <a:rPr lang="en-US" sz="1600" b="0" i="0" u="none" strike="noStrike" kern="1200" baseline="0" noProof="0" dirty="0">
                          <a:solidFill>
                            <a:schemeClr val="dk1"/>
                          </a:solidFill>
                          <a:latin typeface="Arial" panose="020B0604020202020204" pitchFamily="34" charset="0"/>
                          <a:ea typeface="+mn-ea"/>
                          <a:cs typeface="+mn-cs"/>
                        </a:rPr>
                        <a:t>27.4%</a:t>
                      </a:r>
                      <a:endParaRPr lang="en-US" sz="1600" noProof="0" dirty="0">
                        <a:latin typeface="Arial" panose="020B0604020202020204" pitchFamily="34" charset="0"/>
                      </a:endParaRPr>
                    </a:p>
                  </a:txBody>
                  <a:tcPr/>
                </a:tc>
                <a:tc>
                  <a:txBody>
                    <a:bodyPr/>
                    <a:lstStyle/>
                    <a:p>
                      <a:pPr algn="ctr"/>
                      <a:r>
                        <a:rPr lang="en-US" sz="1600" b="0" i="0" u="none" strike="noStrike" kern="1200" baseline="0" noProof="0" dirty="0">
                          <a:solidFill>
                            <a:schemeClr val="dk1"/>
                          </a:solidFill>
                          <a:latin typeface="Arial" panose="020B0604020202020204" pitchFamily="34" charset="0"/>
                          <a:ea typeface="+mn-ea"/>
                          <a:cs typeface="+mn-cs"/>
                        </a:rPr>
                        <a:t>35.2%</a:t>
                      </a:r>
                      <a:endParaRPr lang="en-US" sz="1600" noProof="0" dirty="0">
                        <a:latin typeface="Arial" panose="020B0604020202020204" pitchFamily="34" charset="0"/>
                      </a:endParaRPr>
                    </a:p>
                  </a:txBody>
                  <a:tcPr/>
                </a:tc>
                <a:extLst>
                  <a:ext uri="{0D108BD9-81ED-4DB2-BD59-A6C34878D82A}">
                    <a16:rowId xmlns:a16="http://schemas.microsoft.com/office/drawing/2014/main" val="3207633854"/>
                  </a:ext>
                </a:extLst>
              </a:tr>
              <a:tr h="370840">
                <a:tc>
                  <a:txBody>
                    <a:bodyPr/>
                    <a:lstStyle/>
                    <a:p>
                      <a:r>
                        <a:rPr lang="en-US" sz="1600" noProof="0" dirty="0">
                          <a:latin typeface="Arial" panose="020B0604020202020204" pitchFamily="34" charset="0"/>
                        </a:rPr>
                        <a:t>70</a:t>
                      </a:r>
                      <a:r>
                        <a:rPr lang="en-US" sz="1600" noProof="0" dirty="0">
                          <a:latin typeface="Arial" panose="020B0604020202020204" pitchFamily="34" charset="0"/>
                          <a:cs typeface="Arial" panose="020B0604020202020204" pitchFamily="34" charset="0"/>
                        </a:rPr>
                        <a:t>‒</a:t>
                      </a:r>
                      <a:r>
                        <a:rPr lang="en-US" sz="1600" noProof="0" dirty="0">
                          <a:latin typeface="Arial" panose="020B0604020202020204" pitchFamily="34" charset="0"/>
                        </a:rPr>
                        <a:t>79 years</a:t>
                      </a:r>
                    </a:p>
                  </a:txBody>
                  <a:tcPr/>
                </a:tc>
                <a:tc>
                  <a:txBody>
                    <a:bodyPr/>
                    <a:lstStyle/>
                    <a:p>
                      <a:pPr algn="ctr"/>
                      <a:r>
                        <a:rPr lang="en-US" sz="1600" b="0" i="0" u="none" strike="noStrike" kern="1200" baseline="0" noProof="0" dirty="0">
                          <a:solidFill>
                            <a:schemeClr val="dk1"/>
                          </a:solidFill>
                          <a:latin typeface="Arial" panose="020B0604020202020204" pitchFamily="34" charset="0"/>
                          <a:ea typeface="+mn-ea"/>
                          <a:cs typeface="+mn-cs"/>
                        </a:rPr>
                        <a:t>33.5%</a:t>
                      </a:r>
                      <a:endParaRPr lang="en-US" sz="1600" noProof="0" dirty="0">
                        <a:latin typeface="Arial" panose="020B0604020202020204" pitchFamily="34" charset="0"/>
                      </a:endParaRPr>
                    </a:p>
                  </a:txBody>
                  <a:tcPr/>
                </a:tc>
                <a:tc>
                  <a:txBody>
                    <a:bodyPr/>
                    <a:lstStyle/>
                    <a:p>
                      <a:pPr algn="ctr"/>
                      <a:r>
                        <a:rPr lang="en-US" sz="1600" b="0" i="0" u="none" strike="noStrike" kern="1200" baseline="0" noProof="0" dirty="0">
                          <a:solidFill>
                            <a:schemeClr val="dk1"/>
                          </a:solidFill>
                          <a:latin typeface="Arial" panose="020B0604020202020204" pitchFamily="34" charset="0"/>
                          <a:ea typeface="+mn-ea"/>
                          <a:cs typeface="+mn-cs"/>
                        </a:rPr>
                        <a:t>44.6%</a:t>
                      </a:r>
                      <a:endParaRPr lang="en-US" sz="1600" noProof="0" dirty="0">
                        <a:latin typeface="Arial" panose="020B0604020202020204" pitchFamily="34" charset="0"/>
                      </a:endParaRPr>
                    </a:p>
                  </a:txBody>
                  <a:tcPr/>
                </a:tc>
                <a:extLst>
                  <a:ext uri="{0D108BD9-81ED-4DB2-BD59-A6C34878D82A}">
                    <a16:rowId xmlns:a16="http://schemas.microsoft.com/office/drawing/2014/main" val="759944332"/>
                  </a:ext>
                </a:extLst>
              </a:tr>
              <a:tr h="370840">
                <a:tc>
                  <a:txBody>
                    <a:bodyPr/>
                    <a:lstStyle/>
                    <a:p>
                      <a:r>
                        <a:rPr lang="en-US" sz="1600" noProof="0" dirty="0">
                          <a:latin typeface="Arial" panose="020B0604020202020204" pitchFamily="34" charset="0"/>
                          <a:cs typeface="Arial" panose="020B0604020202020204" pitchFamily="34" charset="0"/>
                        </a:rPr>
                        <a:t>≥80 years</a:t>
                      </a:r>
                      <a:endParaRPr lang="en-US" sz="1600" noProof="0" dirty="0">
                        <a:latin typeface="Arial" panose="020B0604020202020204" pitchFamily="34" charset="0"/>
                      </a:endParaRPr>
                    </a:p>
                  </a:txBody>
                  <a:tcPr/>
                </a:tc>
                <a:tc>
                  <a:txBody>
                    <a:bodyPr/>
                    <a:lstStyle/>
                    <a:p>
                      <a:pPr algn="ctr"/>
                      <a:r>
                        <a:rPr lang="en-US" sz="1600" b="0" i="0" u="none" strike="noStrike" kern="1200" baseline="0" noProof="0" dirty="0">
                          <a:solidFill>
                            <a:schemeClr val="dk1"/>
                          </a:solidFill>
                          <a:latin typeface="Arial" panose="020B0604020202020204" pitchFamily="34" charset="0"/>
                          <a:ea typeface="+mn-ea"/>
                          <a:cs typeface="+mn-cs"/>
                        </a:rPr>
                        <a:t>40.7%</a:t>
                      </a:r>
                      <a:endParaRPr lang="en-US" sz="1600" noProof="0" dirty="0">
                        <a:latin typeface="Arial" panose="020B0604020202020204" pitchFamily="34" charset="0"/>
                      </a:endParaRPr>
                    </a:p>
                  </a:txBody>
                  <a:tcPr/>
                </a:tc>
                <a:tc>
                  <a:txBody>
                    <a:bodyPr/>
                    <a:lstStyle/>
                    <a:p>
                      <a:pPr algn="ctr"/>
                      <a:r>
                        <a:rPr lang="en-US" sz="1600" b="0" i="0" u="none" strike="noStrike" kern="1200" baseline="0" noProof="0" dirty="0">
                          <a:solidFill>
                            <a:schemeClr val="dk1"/>
                          </a:solidFill>
                          <a:latin typeface="Arial" panose="020B0604020202020204" pitchFamily="34" charset="0"/>
                          <a:ea typeface="+mn-ea"/>
                          <a:cs typeface="+mn-cs"/>
                        </a:rPr>
                        <a:t>55.6%</a:t>
                      </a:r>
                      <a:endParaRPr lang="en-US" sz="1600" noProof="0" dirty="0">
                        <a:latin typeface="Arial" panose="020B0604020202020204" pitchFamily="34" charset="0"/>
                      </a:endParaRPr>
                    </a:p>
                  </a:txBody>
                  <a:tcPr/>
                </a:tc>
                <a:extLst>
                  <a:ext uri="{0D108BD9-81ED-4DB2-BD59-A6C34878D82A}">
                    <a16:rowId xmlns:a16="http://schemas.microsoft.com/office/drawing/2014/main" val="3389881983"/>
                  </a:ext>
                </a:extLst>
              </a:tr>
            </a:tbl>
          </a:graphicData>
        </a:graphic>
      </p:graphicFrame>
      <p:sp>
        <p:nvSpPr>
          <p:cNvPr id="26" name="TextBox 25">
            <a:extLst>
              <a:ext uri="{FF2B5EF4-FFF2-40B4-BE49-F238E27FC236}">
                <a16:creationId xmlns:a16="http://schemas.microsoft.com/office/drawing/2014/main" id="{32AC5BCA-28A4-495E-AADE-FCB1E94F7A44}"/>
              </a:ext>
            </a:extLst>
          </p:cNvPr>
          <p:cNvSpPr txBox="1"/>
          <p:nvPr/>
        </p:nvSpPr>
        <p:spPr>
          <a:xfrm>
            <a:off x="1080655" y="4317313"/>
            <a:ext cx="4250398" cy="523220"/>
          </a:xfrm>
          <a:prstGeom prst="rect">
            <a:avLst/>
          </a:prstGeom>
          <a:noFill/>
        </p:spPr>
        <p:txBody>
          <a:bodyPr wrap="square">
            <a:spAutoFit/>
          </a:bodyPr>
          <a:lstStyle/>
          <a:p>
            <a:r>
              <a:rPr lang="en-US" sz="1400" b="0" i="1" u="none" strike="noStrike" baseline="0" noProof="0" dirty="0">
                <a:latin typeface="Arial" panose="020B0604020202020204" pitchFamily="34" charset="0"/>
              </a:rPr>
              <a:t>The incidence of OA rises more steeply in </a:t>
            </a:r>
            <a:br>
              <a:rPr lang="en-US" sz="1400" b="0" i="1" u="none" strike="noStrike" baseline="0" noProof="0" dirty="0">
                <a:latin typeface="Arial" panose="020B0604020202020204" pitchFamily="34" charset="0"/>
              </a:rPr>
            </a:br>
            <a:r>
              <a:rPr lang="en-US" sz="1400" b="0" i="1" u="none" strike="noStrike" baseline="0" noProof="0" dirty="0">
                <a:latin typeface="Arial" panose="020B0604020202020204" pitchFamily="34" charset="0"/>
              </a:rPr>
              <a:t>women than in men above the age of 50 years</a:t>
            </a:r>
            <a:r>
              <a:rPr lang="en-US" sz="1400" b="0" i="1" u="none" strike="noStrike" baseline="30000" noProof="0" dirty="0">
                <a:latin typeface="Arial" panose="020B0604020202020204" pitchFamily="34" charset="0"/>
              </a:rPr>
              <a:t>1</a:t>
            </a:r>
          </a:p>
        </p:txBody>
      </p:sp>
      <p:sp>
        <p:nvSpPr>
          <p:cNvPr id="36" name="TextBox 35">
            <a:extLst>
              <a:ext uri="{FF2B5EF4-FFF2-40B4-BE49-F238E27FC236}">
                <a16:creationId xmlns:a16="http://schemas.microsoft.com/office/drawing/2014/main" id="{EEB1375C-BADE-C59E-0517-091FED2EBD2D}"/>
              </a:ext>
            </a:extLst>
          </p:cNvPr>
          <p:cNvSpPr txBox="1"/>
          <p:nvPr/>
        </p:nvSpPr>
        <p:spPr>
          <a:xfrm>
            <a:off x="7547054" y="1664645"/>
            <a:ext cx="4549281" cy="1502976"/>
          </a:xfrm>
          <a:prstGeom prst="rect">
            <a:avLst/>
          </a:prstGeom>
          <a:noFill/>
        </p:spPr>
        <p:txBody>
          <a:bodyPr wrap="square">
            <a:spAutoFit/>
          </a:bodyPr>
          <a:lstStyle/>
          <a:p>
            <a:pPr>
              <a:spcAft>
                <a:spcPts val="700"/>
              </a:spcAft>
            </a:pPr>
            <a:r>
              <a:rPr lang="en-US" sz="1600" b="1" noProof="0" dirty="0">
                <a:solidFill>
                  <a:schemeClr val="accent1"/>
                </a:solidFill>
                <a:latin typeface="Arial" panose="020B0604020202020204" pitchFamily="34" charset="0"/>
              </a:rPr>
              <a:t>Hormonal</a:t>
            </a:r>
            <a:r>
              <a:rPr lang="en-US" sz="1600" baseline="30000" noProof="0" dirty="0">
                <a:solidFill>
                  <a:schemeClr val="accent1"/>
                </a:solidFill>
                <a:latin typeface="Arial" panose="020B0604020202020204" pitchFamily="34" charset="0"/>
              </a:rPr>
              <a:t>1</a:t>
            </a:r>
          </a:p>
          <a:p>
            <a:pPr>
              <a:spcAft>
                <a:spcPts val="700"/>
              </a:spcAft>
            </a:pPr>
            <a:r>
              <a:rPr lang="en-US" sz="1600" noProof="0" dirty="0">
                <a:latin typeface="Arial" panose="020B0604020202020204" pitchFamily="34" charset="0"/>
              </a:rPr>
              <a:t>Evidence to support association between estrogen decline in menopause and OA is inconclusive</a:t>
            </a:r>
            <a:r>
              <a:rPr lang="en-US" sz="1600" baseline="30000" noProof="0" dirty="0">
                <a:latin typeface="Arial" panose="020B0604020202020204" pitchFamily="34" charset="0"/>
              </a:rPr>
              <a:t>1</a:t>
            </a:r>
            <a:r>
              <a:rPr lang="en-US" sz="1600" noProof="0" dirty="0">
                <a:latin typeface="Arial" panose="020B0604020202020204" pitchFamily="34" charset="0"/>
              </a:rPr>
              <a:t> </a:t>
            </a:r>
          </a:p>
          <a:p>
            <a:pPr>
              <a:spcAft>
                <a:spcPts val="700"/>
              </a:spcAft>
            </a:pPr>
            <a:endParaRPr lang="en-US" sz="1600" noProof="0" dirty="0">
              <a:latin typeface="Arial" panose="020B0604020202020204" pitchFamily="34" charset="0"/>
            </a:endParaRPr>
          </a:p>
        </p:txBody>
      </p:sp>
      <p:sp>
        <p:nvSpPr>
          <p:cNvPr id="39" name="TextBox 38">
            <a:extLst>
              <a:ext uri="{FF2B5EF4-FFF2-40B4-BE49-F238E27FC236}">
                <a16:creationId xmlns:a16="http://schemas.microsoft.com/office/drawing/2014/main" id="{3D20C64C-E39E-FD29-A51E-46F1825222B3}"/>
              </a:ext>
            </a:extLst>
          </p:cNvPr>
          <p:cNvSpPr txBox="1"/>
          <p:nvPr/>
        </p:nvSpPr>
        <p:spPr>
          <a:xfrm>
            <a:off x="7547055" y="3086212"/>
            <a:ext cx="3658501" cy="2331407"/>
          </a:xfrm>
          <a:prstGeom prst="rect">
            <a:avLst/>
          </a:prstGeom>
          <a:noFill/>
        </p:spPr>
        <p:txBody>
          <a:bodyPr wrap="square">
            <a:spAutoFit/>
          </a:bodyPr>
          <a:lstStyle/>
          <a:p>
            <a:pPr>
              <a:spcAft>
                <a:spcPts val="700"/>
              </a:spcAft>
            </a:pPr>
            <a:r>
              <a:rPr lang="en-US" sz="1600" b="1" i="0" u="none" strike="noStrike" baseline="0" noProof="0" dirty="0">
                <a:solidFill>
                  <a:schemeClr val="accent1"/>
                </a:solidFill>
                <a:latin typeface="Arial" panose="020B0604020202020204" pitchFamily="34" charset="0"/>
              </a:rPr>
              <a:t>Increased weight</a:t>
            </a:r>
            <a:r>
              <a:rPr lang="en-US" sz="1600" i="0" u="none" strike="noStrike" baseline="30000" noProof="0" dirty="0">
                <a:solidFill>
                  <a:schemeClr val="accent1"/>
                </a:solidFill>
                <a:latin typeface="Arial" panose="020B0604020202020204" pitchFamily="34" charset="0"/>
              </a:rPr>
              <a:t>2</a:t>
            </a:r>
          </a:p>
          <a:p>
            <a:pPr>
              <a:spcAft>
                <a:spcPts val="700"/>
              </a:spcAft>
            </a:pPr>
            <a:r>
              <a:rPr lang="en-US" sz="1600" noProof="0" dirty="0">
                <a:latin typeface="Arial" panose="020B0604020202020204" pitchFamily="34" charset="0"/>
                <a:cs typeface="Arial" panose="020B0604020202020204" pitchFamily="34" charset="0"/>
              </a:rPr>
              <a:t>Increased weight is an established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OA risk factor </a:t>
            </a:r>
          </a:p>
          <a:p>
            <a:pPr>
              <a:spcAft>
                <a:spcPts val="700"/>
              </a:spcAft>
            </a:pPr>
            <a:r>
              <a:rPr lang="en-US" sz="1600" noProof="0" dirty="0">
                <a:latin typeface="Arial" panose="020B0604020202020204" pitchFamily="34" charset="0"/>
              </a:rPr>
              <a:t>Women tend to gain weight in midlife</a:t>
            </a:r>
          </a:p>
          <a:p>
            <a:pPr>
              <a:spcAft>
                <a:spcPts val="700"/>
              </a:spcAft>
            </a:pPr>
            <a:r>
              <a:rPr lang="en-US" sz="1600" noProof="0" dirty="0">
                <a:latin typeface="Arial" panose="020B0604020202020204" pitchFamily="34" charset="0"/>
              </a:rPr>
              <a:t>Mean BMI over 11 years was shown to contribute to increased prevalence of knee but not hand OA in midlife women</a:t>
            </a:r>
          </a:p>
        </p:txBody>
      </p:sp>
      <p:sp>
        <p:nvSpPr>
          <p:cNvPr id="48" name="TextBox 47">
            <a:extLst>
              <a:ext uri="{FF2B5EF4-FFF2-40B4-BE49-F238E27FC236}">
                <a16:creationId xmlns:a16="http://schemas.microsoft.com/office/drawing/2014/main" id="{CA8BFB0D-51C8-6B18-F2A2-EDDF16277B14}"/>
              </a:ext>
            </a:extLst>
          </p:cNvPr>
          <p:cNvSpPr txBox="1"/>
          <p:nvPr/>
        </p:nvSpPr>
        <p:spPr>
          <a:xfrm>
            <a:off x="1643269" y="5454597"/>
            <a:ext cx="8905462" cy="519351"/>
          </a:xfrm>
          <a:prstGeom prst="roundRect">
            <a:avLst>
              <a:gd name="adj" fmla="val 50000"/>
            </a:avLst>
          </a:prstGeom>
          <a:solidFill>
            <a:schemeClr val="tx1"/>
          </a:solidFill>
        </p:spPr>
        <p:txBody>
          <a:bodyPr wrap="square">
            <a:spAutoFit/>
          </a:bodyPr>
          <a:lstStyle/>
          <a:p>
            <a:pPr algn="ctr"/>
            <a:r>
              <a:rPr lang="en-US" b="1" i="0" noProof="0" dirty="0">
                <a:solidFill>
                  <a:schemeClr val="bg1"/>
                </a:solidFill>
                <a:effectLst/>
                <a:latin typeface="Arial" panose="020B0604020202020204" pitchFamily="34" charset="0"/>
              </a:rPr>
              <a:t>Precise reasons why women are more susceptible to OA are unclear</a:t>
            </a:r>
            <a:r>
              <a:rPr lang="en-US" i="0" baseline="30000" noProof="0" dirty="0">
                <a:solidFill>
                  <a:schemeClr val="bg1"/>
                </a:solidFill>
                <a:effectLst/>
                <a:latin typeface="Arial" panose="020B0604020202020204" pitchFamily="34" charset="0"/>
              </a:rPr>
              <a:t>1</a:t>
            </a:r>
            <a:endParaRPr lang="en-US" i="0" noProof="0" dirty="0">
              <a:solidFill>
                <a:schemeClr val="bg1"/>
              </a:solidFill>
              <a:effectLst/>
              <a:latin typeface="Arial" panose="020B0604020202020204" pitchFamily="34" charset="0"/>
            </a:endParaRPr>
          </a:p>
        </p:txBody>
      </p:sp>
      <p:pic>
        <p:nvPicPr>
          <p:cNvPr id="7" name="Graphic 6">
            <a:extLst>
              <a:ext uri="{FF2B5EF4-FFF2-40B4-BE49-F238E27FC236}">
                <a16:creationId xmlns:a16="http://schemas.microsoft.com/office/drawing/2014/main" id="{AB7E1203-EB23-D49F-6610-A5B852F594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flipV="1">
            <a:off x="605442" y="4347554"/>
            <a:ext cx="423950" cy="423950"/>
          </a:xfrm>
          <a:prstGeom prst="rect">
            <a:avLst/>
          </a:prstGeom>
        </p:spPr>
      </p:pic>
      <p:sp>
        <p:nvSpPr>
          <p:cNvPr id="33" name="TextBox 32">
            <a:extLst>
              <a:ext uri="{FF2B5EF4-FFF2-40B4-BE49-F238E27FC236}">
                <a16:creationId xmlns:a16="http://schemas.microsoft.com/office/drawing/2014/main" id="{A81DDCED-5048-5A57-67EA-FCC3A469AD67}"/>
              </a:ext>
            </a:extLst>
          </p:cNvPr>
          <p:cNvSpPr txBox="1"/>
          <p:nvPr/>
        </p:nvSpPr>
        <p:spPr>
          <a:xfrm>
            <a:off x="5218585" y="3282083"/>
            <a:ext cx="1152560" cy="492443"/>
          </a:xfrm>
          <a:prstGeom prst="rect">
            <a:avLst/>
          </a:prstGeom>
          <a:noFill/>
        </p:spPr>
        <p:txBody>
          <a:bodyPr wrap="none" lIns="0" tIns="0" rIns="0" bIns="0" rtlCol="0">
            <a:spAutoFit/>
          </a:bodyPr>
          <a:lstStyle/>
          <a:p>
            <a:pPr algn="l">
              <a:lnSpc>
                <a:spcPct val="80000"/>
              </a:lnSpc>
            </a:pPr>
            <a:r>
              <a:rPr lang="en-US" sz="2000" b="1" noProof="0" dirty="0">
                <a:latin typeface="Arial" panose="020B0604020202020204" pitchFamily="34" charset="0"/>
              </a:rPr>
              <a:t>Potential </a:t>
            </a:r>
            <a:br>
              <a:rPr lang="en-US" sz="2000" b="1" noProof="0" dirty="0">
                <a:latin typeface="Arial" panose="020B0604020202020204" pitchFamily="34" charset="0"/>
              </a:rPr>
            </a:br>
            <a:r>
              <a:rPr lang="en-US" sz="2000" b="1" noProof="0" dirty="0">
                <a:latin typeface="Arial" panose="020B0604020202020204" pitchFamily="34" charset="0"/>
              </a:rPr>
              <a:t>reasons </a:t>
            </a:r>
          </a:p>
        </p:txBody>
      </p:sp>
      <p:sp>
        <p:nvSpPr>
          <p:cNvPr id="12" name="Oval 11">
            <a:extLst>
              <a:ext uri="{FF2B5EF4-FFF2-40B4-BE49-F238E27FC236}">
                <a16:creationId xmlns:a16="http://schemas.microsoft.com/office/drawing/2014/main" id="{9C585454-2992-F260-3A82-8BB6ACD34CF4}"/>
              </a:ext>
            </a:extLst>
          </p:cNvPr>
          <p:cNvSpPr/>
          <p:nvPr/>
        </p:nvSpPr>
        <p:spPr>
          <a:xfrm>
            <a:off x="6608619" y="167917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3" name="Oval 12">
            <a:extLst>
              <a:ext uri="{FF2B5EF4-FFF2-40B4-BE49-F238E27FC236}">
                <a16:creationId xmlns:a16="http://schemas.microsoft.com/office/drawing/2014/main" id="{5AB83B00-2790-9C5B-302B-5A05B532D6BE}"/>
              </a:ext>
            </a:extLst>
          </p:cNvPr>
          <p:cNvSpPr/>
          <p:nvPr/>
        </p:nvSpPr>
        <p:spPr>
          <a:xfrm>
            <a:off x="6608619" y="303950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5" name="Graphic 14">
            <a:extLst>
              <a:ext uri="{FF2B5EF4-FFF2-40B4-BE49-F238E27FC236}">
                <a16:creationId xmlns:a16="http://schemas.microsoft.com/office/drawing/2014/main" id="{D4A26C6A-B423-58A4-253B-3DE649D65B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31925" y="1770612"/>
            <a:ext cx="673330" cy="673330"/>
          </a:xfrm>
          <a:prstGeom prst="rect">
            <a:avLst/>
          </a:prstGeom>
        </p:spPr>
      </p:pic>
      <p:pic>
        <p:nvPicPr>
          <p:cNvPr id="17" name="Graphic 16">
            <a:extLst>
              <a:ext uri="{FF2B5EF4-FFF2-40B4-BE49-F238E27FC236}">
                <a16:creationId xmlns:a16="http://schemas.microsoft.com/office/drawing/2014/main" id="{9AE39B56-1880-EE8B-1C6D-4BB6694321C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05600" y="3188495"/>
            <a:ext cx="676102" cy="676102"/>
          </a:xfrm>
          <a:prstGeom prst="rect">
            <a:avLst/>
          </a:prstGeom>
        </p:spPr>
      </p:pic>
    </p:spTree>
    <p:extLst>
      <p:ext uri="{BB962C8B-B14F-4D97-AF65-F5344CB8AC3E}">
        <p14:creationId xmlns:p14="http://schemas.microsoft.com/office/powerpoint/2010/main" val="32320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8BE24-46C5-C45C-7D11-5911D8C5272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B9248F1-B107-0189-1C15-10ADC0C99DBD}"/>
              </a:ext>
            </a:extLst>
          </p:cNvPr>
          <p:cNvSpPr/>
          <p:nvPr/>
        </p:nvSpPr>
        <p:spPr>
          <a:xfrm>
            <a:off x="0" y="2298582"/>
            <a:ext cx="12192000" cy="3457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7C0B8A4B-A281-377C-BF45-28EBA646496D}"/>
              </a:ext>
            </a:extLst>
          </p:cNvPr>
          <p:cNvSpPr>
            <a:spLocks noGrp="1"/>
          </p:cNvSpPr>
          <p:nvPr>
            <p:ph type="title"/>
          </p:nvPr>
        </p:nvSpPr>
        <p:spPr/>
        <p:txBody>
          <a:bodyPr/>
          <a:lstStyle/>
          <a:p>
            <a:r>
              <a:rPr lang="en-US" noProof="0" dirty="0"/>
              <a:t>Considerations for weight management</a:t>
            </a:r>
          </a:p>
        </p:txBody>
      </p:sp>
      <p:sp>
        <p:nvSpPr>
          <p:cNvPr id="3" name="Text Placeholder 2">
            <a:extLst>
              <a:ext uri="{FF2B5EF4-FFF2-40B4-BE49-F238E27FC236}">
                <a16:creationId xmlns:a16="http://schemas.microsoft.com/office/drawing/2014/main" id="{4E122A1A-A3DB-0FE0-F13A-4406CB3149E6}"/>
              </a:ext>
            </a:extLst>
          </p:cNvPr>
          <p:cNvSpPr>
            <a:spLocks noGrp="1"/>
          </p:cNvSpPr>
          <p:nvPr>
            <p:ph type="body" sz="quarter" idx="13"/>
          </p:nvPr>
        </p:nvSpPr>
        <p:spPr/>
        <p:txBody>
          <a:bodyPr/>
          <a:lstStyle/>
          <a:p>
            <a:pPr>
              <a:spcAft>
                <a:spcPts val="300"/>
              </a:spcAft>
            </a:pPr>
            <a:r>
              <a:rPr lang="en-US" noProof="0" dirty="0"/>
              <a:t>AOM, anti-obesity medication; CBT, cognitive behavioral therapy; QOL, quality of life.</a:t>
            </a:r>
          </a:p>
          <a:p>
            <a:pPr>
              <a:spcAft>
                <a:spcPts val="300"/>
              </a:spcAft>
            </a:pPr>
            <a:r>
              <a:rPr lang="en-US" noProof="0" dirty="0"/>
              <a:t>1. Hurtado MD et al. Curr Obes Rep 2024;13:352–363; 2. Ayesh H et al. Circ Res 2025;136:594–605.</a:t>
            </a:r>
          </a:p>
        </p:txBody>
      </p:sp>
      <p:sp>
        <p:nvSpPr>
          <p:cNvPr id="4" name="Slide Number Placeholder 3">
            <a:extLst>
              <a:ext uri="{FF2B5EF4-FFF2-40B4-BE49-F238E27FC236}">
                <a16:creationId xmlns:a16="http://schemas.microsoft.com/office/drawing/2014/main" id="{4DECA554-66BD-80F5-4935-4F3F5651E7E5}"/>
              </a:ext>
            </a:extLst>
          </p:cNvPr>
          <p:cNvSpPr>
            <a:spLocks noGrp="1"/>
          </p:cNvSpPr>
          <p:nvPr>
            <p:ph type="sldNum" sz="quarter" idx="4"/>
          </p:nvPr>
        </p:nvSpPr>
        <p:spPr/>
        <p:txBody>
          <a:bodyPr/>
          <a:lstStyle/>
          <a:p>
            <a:fld id="{65CBDCE2-1F41-4B5E-8CD0-06DFFB2F8EFA}" type="slidenum">
              <a:rPr lang="en-US" noProof="0" smtClean="0"/>
              <a:pPr/>
              <a:t>32</a:t>
            </a:fld>
            <a:endParaRPr lang="en-US" noProof="0" dirty="0"/>
          </a:p>
        </p:txBody>
      </p:sp>
      <p:sp>
        <p:nvSpPr>
          <p:cNvPr id="49" name="TextBox 48">
            <a:extLst>
              <a:ext uri="{FF2B5EF4-FFF2-40B4-BE49-F238E27FC236}">
                <a16:creationId xmlns:a16="http://schemas.microsoft.com/office/drawing/2014/main" id="{5197C4D8-C7C3-BF5E-5AE4-CC6B0D929C26}"/>
              </a:ext>
            </a:extLst>
          </p:cNvPr>
          <p:cNvSpPr txBox="1"/>
          <p:nvPr/>
        </p:nvSpPr>
        <p:spPr>
          <a:xfrm>
            <a:off x="2258291" y="2001196"/>
            <a:ext cx="7675418" cy="632718"/>
          </a:xfrm>
          <a:prstGeom prst="roundRect">
            <a:avLst>
              <a:gd name="adj" fmla="val 50000"/>
            </a:avLst>
          </a:prstGeom>
          <a:solidFill>
            <a:schemeClr val="tx2"/>
          </a:solidFill>
        </p:spPr>
        <p:txBody>
          <a:bodyPr wrap="square" anchor="ctr">
            <a:noAutofit/>
          </a:bodyPr>
          <a:lstStyle/>
          <a:p>
            <a:pPr algn="ctr"/>
            <a:r>
              <a:rPr lang="en-US" sz="1800" b="1" i="0" u="none" strike="noStrike" baseline="0" noProof="0" dirty="0">
                <a:solidFill>
                  <a:schemeClr val="bg1"/>
                </a:solidFill>
                <a:latin typeface="Arial" panose="020B0604020202020204" pitchFamily="34" charset="0"/>
                <a:cs typeface="Arial" panose="020B0604020202020204" pitchFamily="34" charset="0"/>
              </a:rPr>
              <a:t>Weight management in midlife women should be the same</a:t>
            </a:r>
            <a:br>
              <a:rPr lang="en-US" sz="1800" b="1" i="0" u="none" strike="noStrike" baseline="0" noProof="0" dirty="0">
                <a:solidFill>
                  <a:schemeClr val="bg1"/>
                </a:solidFill>
                <a:latin typeface="Arial" panose="020B0604020202020204" pitchFamily="34" charset="0"/>
                <a:cs typeface="Arial" panose="020B0604020202020204" pitchFamily="34" charset="0"/>
              </a:rPr>
            </a:br>
            <a:r>
              <a:rPr lang="en-US" sz="1800" b="1" i="0" u="none" strike="noStrike" baseline="0" noProof="0" dirty="0">
                <a:solidFill>
                  <a:schemeClr val="bg1"/>
                </a:solidFill>
                <a:latin typeface="Arial" panose="020B0604020202020204" pitchFamily="34" charset="0"/>
                <a:cs typeface="Arial" panose="020B0604020202020204" pitchFamily="34" charset="0"/>
              </a:rPr>
              <a:t>as for the general population</a:t>
            </a:r>
            <a:r>
              <a:rPr lang="en-US" sz="1800" i="0" u="none" strike="noStrike" baseline="30000" noProof="0" dirty="0">
                <a:solidFill>
                  <a:schemeClr val="bg1"/>
                </a:solidFill>
                <a:latin typeface="Arial" panose="020B0604020202020204" pitchFamily="34" charset="0"/>
                <a:cs typeface="Arial" panose="020B0604020202020204" pitchFamily="34" charset="0"/>
              </a:rPr>
              <a:t>1</a:t>
            </a:r>
            <a:endParaRPr lang="en-US" noProof="0"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08B9514-0DF7-17D9-5896-88196BCDEEB4}"/>
              </a:ext>
            </a:extLst>
          </p:cNvPr>
          <p:cNvSpPr>
            <a:spLocks/>
          </p:cNvSpPr>
          <p:nvPr/>
        </p:nvSpPr>
        <p:spPr>
          <a:xfrm>
            <a:off x="489717" y="4315958"/>
            <a:ext cx="4356000" cy="1022685"/>
          </a:xfrm>
          <a:prstGeom prst="roundRect">
            <a:avLst>
              <a:gd name="adj" fmla="val 5000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36000" rIns="72000" bIns="36000" rtlCol="0" anchor="ctr"/>
          <a:lstStyle/>
          <a:p>
            <a:r>
              <a:rPr lang="en-US" sz="1400" b="1" noProof="0" dirty="0">
                <a:solidFill>
                  <a:schemeClr val="tx1"/>
                </a:solidFill>
                <a:latin typeface="Arial" panose="020B0604020202020204" pitchFamily="34" charset="0"/>
                <a:cs typeface="Arial" panose="020B0604020202020204" pitchFamily="34" charset="0"/>
              </a:rPr>
              <a:t>CBT</a:t>
            </a:r>
            <a:br>
              <a:rPr lang="en-US" sz="1400" b="1" noProof="0" dirty="0">
                <a:solidFill>
                  <a:schemeClr val="tx1"/>
                </a:solidFill>
                <a:latin typeface="Arial" panose="020B0604020202020204" pitchFamily="34" charset="0"/>
                <a:cs typeface="Arial" panose="020B0604020202020204" pitchFamily="34" charset="0"/>
              </a:rPr>
            </a:br>
            <a:r>
              <a:rPr lang="en-US" sz="1400" noProof="0" dirty="0">
                <a:solidFill>
                  <a:schemeClr val="tx1"/>
                </a:solidFill>
                <a:latin typeface="Arial" panose="020B0604020202020204" pitchFamily="34" charset="0"/>
                <a:cs typeface="Arial" panose="020B0604020202020204" pitchFamily="34" charset="0"/>
              </a:rPr>
              <a:t>to reduce weight, improve</a:t>
            </a:r>
            <a:br>
              <a:rPr lang="en-US" sz="1400" noProof="0" dirty="0">
                <a:solidFill>
                  <a:schemeClr val="tx1"/>
                </a:solidFill>
                <a:latin typeface="Arial" panose="020B0604020202020204" pitchFamily="34" charset="0"/>
                <a:cs typeface="Arial" panose="020B0604020202020204" pitchFamily="34" charset="0"/>
              </a:rPr>
            </a:br>
            <a:r>
              <a:rPr lang="en-US" sz="1400" noProof="0" dirty="0">
                <a:solidFill>
                  <a:schemeClr val="tx1"/>
                </a:solidFill>
                <a:latin typeface="Arial" panose="020B0604020202020204" pitchFamily="34" charset="0"/>
                <a:cs typeface="Arial" panose="020B0604020202020204" pitchFamily="34" charset="0"/>
              </a:rPr>
              <a:t>restrained eating and QOL</a:t>
            </a:r>
            <a:endParaRPr lang="en-US" sz="1400" noProof="0" dirty="0">
              <a:solidFill>
                <a:schemeClr val="tx1"/>
              </a:solidFill>
              <a:latin typeface="Arial" panose="020B0604020202020204" pitchFamily="34" charset="0"/>
            </a:endParaRPr>
          </a:p>
        </p:txBody>
      </p:sp>
      <p:sp>
        <p:nvSpPr>
          <p:cNvPr id="5" name="Rectangle: Rounded Corners 4">
            <a:extLst>
              <a:ext uri="{FF2B5EF4-FFF2-40B4-BE49-F238E27FC236}">
                <a16:creationId xmlns:a16="http://schemas.microsoft.com/office/drawing/2014/main" id="{F0D96ACD-4F48-CF3F-B3ED-812CE2D5EA1D}"/>
              </a:ext>
            </a:extLst>
          </p:cNvPr>
          <p:cNvSpPr/>
          <p:nvPr/>
        </p:nvSpPr>
        <p:spPr>
          <a:xfrm>
            <a:off x="489717" y="2904806"/>
            <a:ext cx="4356000" cy="102268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36000" rIns="72000" bIns="36000" rtlCol="0" anchor="ctr"/>
          <a:lstStyle/>
          <a:p>
            <a:r>
              <a:rPr lang="en-US" sz="1400" b="1" noProof="0" dirty="0">
                <a:solidFill>
                  <a:schemeClr val="tx1"/>
                </a:solidFill>
                <a:latin typeface="Arial" panose="020B0604020202020204" pitchFamily="34" charset="0"/>
                <a:cs typeface="Arial" panose="020B0604020202020204" pitchFamily="34" charset="0"/>
              </a:rPr>
              <a:t>Healthy eating diets</a:t>
            </a:r>
            <a:br>
              <a:rPr lang="en-US" sz="1400" b="1" noProof="0" dirty="0">
                <a:solidFill>
                  <a:schemeClr val="tx1"/>
                </a:solidFill>
                <a:latin typeface="Arial" panose="020B0604020202020204" pitchFamily="34" charset="0"/>
                <a:cs typeface="Arial" panose="020B0604020202020204" pitchFamily="34" charset="0"/>
              </a:rPr>
            </a:br>
            <a:r>
              <a:rPr lang="en-US" sz="1400" noProof="0" dirty="0">
                <a:solidFill>
                  <a:schemeClr val="tx1"/>
                </a:solidFill>
                <a:latin typeface="Arial" panose="020B0604020202020204" pitchFamily="34" charset="0"/>
                <a:cs typeface="Arial" panose="020B0604020202020204" pitchFamily="34" charset="0"/>
              </a:rPr>
              <a:t>Mediterranean, Paleo, or high-protein diets have show to be effective lifestyle interventions</a:t>
            </a:r>
          </a:p>
        </p:txBody>
      </p:sp>
      <p:sp>
        <p:nvSpPr>
          <p:cNvPr id="12" name="Rectangle: Rounded Corners 11">
            <a:extLst>
              <a:ext uri="{FF2B5EF4-FFF2-40B4-BE49-F238E27FC236}">
                <a16:creationId xmlns:a16="http://schemas.microsoft.com/office/drawing/2014/main" id="{E915CBE1-3DB1-CBF6-D7E0-6EECEABDC7A7}"/>
              </a:ext>
            </a:extLst>
          </p:cNvPr>
          <p:cNvSpPr>
            <a:spLocks/>
          </p:cNvSpPr>
          <p:nvPr/>
        </p:nvSpPr>
        <p:spPr>
          <a:xfrm>
            <a:off x="7378800" y="2904806"/>
            <a:ext cx="4356000" cy="1022685"/>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36000" rIns="72000" bIns="36000" rtlCol="0" anchor="ctr"/>
          <a:lstStyle/>
          <a:p>
            <a:r>
              <a:rPr lang="en-US" sz="1400" b="1" noProof="0" dirty="0">
                <a:solidFill>
                  <a:schemeClr val="tx1"/>
                </a:solidFill>
                <a:latin typeface="Arial" panose="020B0604020202020204" pitchFamily="34" charset="0"/>
                <a:cs typeface="Arial" panose="020B0604020202020204" pitchFamily="34" charset="0"/>
              </a:rPr>
              <a:t>Specific exercise regimens</a:t>
            </a:r>
          </a:p>
          <a:p>
            <a:r>
              <a:rPr lang="en-US" sz="1400" noProof="0" dirty="0">
                <a:solidFill>
                  <a:schemeClr val="tx1"/>
                </a:solidFill>
                <a:latin typeface="Arial" panose="020B0604020202020204" pitchFamily="34" charset="0"/>
                <a:cs typeface="Arial" panose="020B0604020202020204" pitchFamily="34" charset="0"/>
              </a:rPr>
              <a:t>to </a:t>
            </a:r>
            <a:r>
              <a:rPr lang="en-US" sz="1400" noProof="0" dirty="0">
                <a:solidFill>
                  <a:schemeClr val="tx1"/>
                </a:solidFill>
                <a:latin typeface="Arial" panose="020B0604020202020204" pitchFamily="34" charset="0"/>
              </a:rPr>
              <a:t>reduce visceral adiposity and prevent lean mass loss</a:t>
            </a:r>
            <a:r>
              <a:rPr lang="en-US" sz="1400" noProof="0" dirty="0">
                <a:solidFill>
                  <a:schemeClr val="tx1"/>
                </a:solidFill>
                <a:latin typeface="Arial" panose="020B0604020202020204" pitchFamily="34" charset="0"/>
                <a:cs typeface="Arial" panose="020B0604020202020204" pitchFamily="34" charset="0"/>
              </a:rPr>
              <a:t> </a:t>
            </a:r>
          </a:p>
        </p:txBody>
      </p:sp>
      <p:sp>
        <p:nvSpPr>
          <p:cNvPr id="14" name="Rectangle: Rounded Corners 13">
            <a:extLst>
              <a:ext uri="{FF2B5EF4-FFF2-40B4-BE49-F238E27FC236}">
                <a16:creationId xmlns:a16="http://schemas.microsoft.com/office/drawing/2014/main" id="{1D122DA7-CF9F-4204-58E4-F1E0B5664E92}"/>
              </a:ext>
            </a:extLst>
          </p:cNvPr>
          <p:cNvSpPr>
            <a:spLocks/>
          </p:cNvSpPr>
          <p:nvPr/>
        </p:nvSpPr>
        <p:spPr>
          <a:xfrm>
            <a:off x="7378800" y="4315958"/>
            <a:ext cx="4356000" cy="102268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36000" rIns="72000" bIns="36000" rtlCol="0" anchor="ctr"/>
          <a:lstStyle/>
          <a:p>
            <a:r>
              <a:rPr lang="en-US" sz="1400" b="1" noProof="0" dirty="0">
                <a:solidFill>
                  <a:schemeClr val="tx1"/>
                </a:solidFill>
                <a:latin typeface="Arial" panose="020B0604020202020204" pitchFamily="34" charset="0"/>
                <a:cs typeface="Arial" panose="020B0604020202020204" pitchFamily="34" charset="0"/>
              </a:rPr>
              <a:t>AOMs/surgery </a:t>
            </a:r>
            <a:br>
              <a:rPr lang="en-US" sz="1400" noProof="0" dirty="0">
                <a:solidFill>
                  <a:schemeClr val="tx1"/>
                </a:solidFill>
                <a:latin typeface="Arial" panose="020B0604020202020204" pitchFamily="34" charset="0"/>
                <a:cs typeface="Arial" panose="020B0604020202020204" pitchFamily="34" charset="0"/>
              </a:rPr>
            </a:br>
            <a:r>
              <a:rPr lang="en-US" sz="1400" noProof="0" dirty="0">
                <a:solidFill>
                  <a:schemeClr val="tx1"/>
                </a:solidFill>
                <a:latin typeface="Arial" panose="020B0604020202020204" pitchFamily="34" charset="0"/>
                <a:cs typeface="Arial" panose="020B0604020202020204" pitchFamily="34" charset="0"/>
              </a:rPr>
              <a:t>when metabolic/behavioral adaptations in response to caloric restriction hinder weight loss or result in weight regain </a:t>
            </a:r>
          </a:p>
        </p:txBody>
      </p:sp>
      <p:sp>
        <p:nvSpPr>
          <p:cNvPr id="6" name="Oval 5">
            <a:extLst>
              <a:ext uri="{FF2B5EF4-FFF2-40B4-BE49-F238E27FC236}">
                <a16:creationId xmlns:a16="http://schemas.microsoft.com/office/drawing/2014/main" id="{736BE15E-B47B-1A51-B80C-9E349AA01F95}"/>
              </a:ext>
            </a:extLst>
          </p:cNvPr>
          <p:cNvSpPr/>
          <p:nvPr/>
        </p:nvSpPr>
        <p:spPr>
          <a:xfrm>
            <a:off x="5300749" y="3350967"/>
            <a:ext cx="1590502" cy="1590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0" name="Graphic 9">
            <a:extLst>
              <a:ext uri="{FF2B5EF4-FFF2-40B4-BE49-F238E27FC236}">
                <a16:creationId xmlns:a16="http://schemas.microsoft.com/office/drawing/2014/main" id="{D6562FC1-97A5-5FD5-74A7-EE1EAD1651B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58444" y="3592867"/>
            <a:ext cx="1075112" cy="1075112"/>
          </a:xfrm>
          <a:prstGeom prst="rect">
            <a:avLst/>
          </a:prstGeom>
        </p:spPr>
      </p:pic>
      <p:sp>
        <p:nvSpPr>
          <p:cNvPr id="13" name="Rectangle 12">
            <a:extLst>
              <a:ext uri="{FF2B5EF4-FFF2-40B4-BE49-F238E27FC236}">
                <a16:creationId xmlns:a16="http://schemas.microsoft.com/office/drawing/2014/main" id="{874CC51E-2480-F122-6895-1BA21E2F7EF4}"/>
              </a:ext>
            </a:extLst>
          </p:cNvPr>
          <p:cNvSpPr/>
          <p:nvPr/>
        </p:nvSpPr>
        <p:spPr>
          <a:xfrm>
            <a:off x="4973052" y="4826255"/>
            <a:ext cx="2245510" cy="842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b="1" noProof="0" dirty="0">
                <a:solidFill>
                  <a:schemeClr val="accent1"/>
                </a:solidFill>
                <a:latin typeface="Arial" panose="020B0604020202020204" pitchFamily="34" charset="0"/>
                <a:cs typeface="Arial" panose="020B0604020202020204" pitchFamily="34" charset="0"/>
              </a:rPr>
              <a:t>Midlife women may benefit from</a:t>
            </a:r>
            <a:r>
              <a:rPr lang="en-US" baseline="30000" noProof="0" dirty="0">
                <a:solidFill>
                  <a:schemeClr val="accent1"/>
                </a:solidFill>
                <a:latin typeface="Arial" panose="020B0604020202020204" pitchFamily="34" charset="0"/>
                <a:cs typeface="Arial" panose="020B0604020202020204" pitchFamily="34" charset="0"/>
              </a:rPr>
              <a:t>1,2</a:t>
            </a:r>
            <a:r>
              <a:rPr lang="en-US" b="1" noProof="0" dirty="0">
                <a:solidFill>
                  <a:schemeClr val="accent1"/>
                </a:solidFill>
                <a:latin typeface="Arial" panose="020B0604020202020204" pitchFamily="34" charset="0"/>
                <a:cs typeface="Arial" panose="020B0604020202020204" pitchFamily="34" charset="0"/>
              </a:rPr>
              <a:t> </a:t>
            </a:r>
          </a:p>
        </p:txBody>
      </p:sp>
      <p:cxnSp>
        <p:nvCxnSpPr>
          <p:cNvPr id="15" name="Connector: Elbow 14">
            <a:extLst>
              <a:ext uri="{FF2B5EF4-FFF2-40B4-BE49-F238E27FC236}">
                <a16:creationId xmlns:a16="http://schemas.microsoft.com/office/drawing/2014/main" id="{23019F77-32E8-C3D0-E2B9-5C0753045730}"/>
              </a:ext>
            </a:extLst>
          </p:cNvPr>
          <p:cNvCxnSpPr>
            <a:stCxn id="6" idx="2"/>
            <a:endCxn id="5" idx="3"/>
          </p:cNvCxnSpPr>
          <p:nvPr/>
        </p:nvCxnSpPr>
        <p:spPr>
          <a:xfrm rot="10800000">
            <a:off x="4845717" y="3416150"/>
            <a:ext cx="455032" cy="730069"/>
          </a:xfrm>
          <a:prstGeom prst="bentConnector3">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686C18F8-DA37-AA95-3A5A-7FAD41D7C045}"/>
              </a:ext>
            </a:extLst>
          </p:cNvPr>
          <p:cNvCxnSpPr>
            <a:cxnSpLocks/>
            <a:stCxn id="6" idx="2"/>
            <a:endCxn id="8" idx="3"/>
          </p:cNvCxnSpPr>
          <p:nvPr/>
        </p:nvCxnSpPr>
        <p:spPr>
          <a:xfrm rot="10800000" flipV="1">
            <a:off x="4845717" y="4146217"/>
            <a:ext cx="455032" cy="681083"/>
          </a:xfrm>
          <a:prstGeom prst="bentConnector3">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BD57D93-7788-48CD-D614-7089356D3738}"/>
              </a:ext>
            </a:extLst>
          </p:cNvPr>
          <p:cNvCxnSpPr>
            <a:cxnSpLocks/>
            <a:stCxn id="6" idx="6"/>
            <a:endCxn id="12" idx="1"/>
          </p:cNvCxnSpPr>
          <p:nvPr/>
        </p:nvCxnSpPr>
        <p:spPr>
          <a:xfrm flipV="1">
            <a:off x="6891251" y="3416149"/>
            <a:ext cx="487549" cy="730069"/>
          </a:xfrm>
          <a:prstGeom prst="bentConnector3">
            <a:avLst>
              <a:gd name="adj1" fmla="val 50000"/>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CA9B9F2-2038-CCA7-B651-4E099AFF0C81}"/>
              </a:ext>
            </a:extLst>
          </p:cNvPr>
          <p:cNvCxnSpPr>
            <a:cxnSpLocks/>
            <a:stCxn id="6" idx="6"/>
            <a:endCxn id="14" idx="1"/>
          </p:cNvCxnSpPr>
          <p:nvPr/>
        </p:nvCxnSpPr>
        <p:spPr>
          <a:xfrm>
            <a:off x="6891251" y="4146218"/>
            <a:ext cx="487549" cy="681083"/>
          </a:xfrm>
          <a:prstGeom prst="bentConnector3">
            <a:avLst>
              <a:gd name="adj1" fmla="val 50000"/>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E65287A7-0801-9EE7-91A4-93A5529254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4771" y="3154297"/>
            <a:ext cx="523702" cy="523702"/>
          </a:xfrm>
          <a:prstGeom prst="rect">
            <a:avLst/>
          </a:prstGeom>
        </p:spPr>
      </p:pic>
      <p:pic>
        <p:nvPicPr>
          <p:cNvPr id="35" name="Graphic 34">
            <a:extLst>
              <a:ext uri="{FF2B5EF4-FFF2-40B4-BE49-F238E27FC236}">
                <a16:creationId xmlns:a16="http://schemas.microsoft.com/office/drawing/2014/main" id="{91EE1EF7-229D-72C9-9B81-3BF73A565B32}"/>
              </a:ext>
            </a:extLst>
          </p:cNvPr>
          <p:cNvPicPr>
            <a:picLocks noChangeAspect="1"/>
          </p:cNvPicPr>
          <p:nvPr/>
        </p:nvPicPr>
        <p:blipFill>
          <a:blip>
            <a:extLst>
              <a:ext uri="{96DAC541-7B7A-43D3-8B79-37D633B846F1}">
                <asvg:svgBlip xmlns:asvg="http://schemas.microsoft.com/office/drawing/2016/SVG/main" r:embed="rId5"/>
              </a:ext>
            </a:extLst>
          </a:blip>
          <a:srcRect l="13" r="13"/>
          <a:stretch/>
        </p:blipFill>
        <p:spPr>
          <a:xfrm>
            <a:off x="764771" y="4585841"/>
            <a:ext cx="523566" cy="523702"/>
          </a:xfrm>
          <a:prstGeom prst="rect">
            <a:avLst/>
          </a:prstGeom>
        </p:spPr>
      </p:pic>
      <p:pic>
        <p:nvPicPr>
          <p:cNvPr id="37" name="Graphic 36">
            <a:extLst>
              <a:ext uri="{FF2B5EF4-FFF2-40B4-BE49-F238E27FC236}">
                <a16:creationId xmlns:a16="http://schemas.microsoft.com/office/drawing/2014/main" id="{493DEAF9-5AF6-347C-4B05-C29CDE12513C}"/>
              </a:ext>
            </a:extLst>
          </p:cNvPr>
          <p:cNvPicPr>
            <a:picLocks noChangeAspect="1"/>
          </p:cNvPicPr>
          <p:nvPr/>
        </p:nvPicPr>
        <p:blipFill>
          <a:blip>
            <a:extLst>
              <a:ext uri="{96DAC541-7B7A-43D3-8B79-37D633B846F1}">
                <asvg:svgBlip xmlns:asvg="http://schemas.microsoft.com/office/drawing/2016/SVG/main" r:embed="rId6"/>
              </a:ext>
            </a:extLst>
          </a:blip>
          <a:srcRect l="19" r="19"/>
          <a:stretch/>
        </p:blipFill>
        <p:spPr>
          <a:xfrm>
            <a:off x="7631084" y="4585841"/>
            <a:ext cx="523498" cy="523702"/>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8F14718D-87C8-57B6-8729-FACA5B4CA123}"/>
              </a:ext>
            </a:extLst>
          </p:cNvPr>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7571412" y="3138341"/>
            <a:ext cx="642842" cy="642842"/>
          </a:xfrm>
          <a:prstGeom prst="rect">
            <a:avLst/>
          </a:prstGeom>
        </p:spPr>
      </p:pic>
    </p:spTree>
    <p:extLst>
      <p:ext uri="{BB962C8B-B14F-4D97-AF65-F5344CB8AC3E}">
        <p14:creationId xmlns:p14="http://schemas.microsoft.com/office/powerpoint/2010/main" val="237509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9D88-BA7A-6BB5-30C4-CA098577DEE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DA4BE80-60A1-8CA0-B847-FEBAB028DD7C}"/>
              </a:ext>
            </a:extLst>
          </p:cNvPr>
          <p:cNvSpPr>
            <a:spLocks noGrp="1"/>
          </p:cNvSpPr>
          <p:nvPr>
            <p:ph type="body" sz="quarter" idx="10"/>
          </p:nvPr>
        </p:nvSpPr>
        <p:spPr>
          <a:xfrm>
            <a:off x="553979" y="1910218"/>
            <a:ext cx="6570389" cy="1814512"/>
          </a:xfrm>
        </p:spPr>
        <p:txBody>
          <a:bodyPr/>
          <a:lstStyle/>
          <a:p>
            <a:r>
              <a:rPr lang="en-US" noProof="0" dirty="0">
                <a:cs typeface="Arial" panose="020B0604020202020204" pitchFamily="34" charset="0"/>
              </a:rPr>
              <a:t>Obesity-related complications and comorbidities in older age</a:t>
            </a:r>
          </a:p>
        </p:txBody>
      </p:sp>
      <p:sp>
        <p:nvSpPr>
          <p:cNvPr id="11" name="Text Placeholder 10">
            <a:extLst>
              <a:ext uri="{FF2B5EF4-FFF2-40B4-BE49-F238E27FC236}">
                <a16:creationId xmlns:a16="http://schemas.microsoft.com/office/drawing/2014/main" id="{689FCEB8-6542-76BB-CD21-C34741DA3789}"/>
              </a:ext>
            </a:extLst>
          </p:cNvPr>
          <p:cNvSpPr>
            <a:spLocks noGrp="1"/>
          </p:cNvSpPr>
          <p:nvPr>
            <p:ph type="body" sz="quarter" idx="11"/>
          </p:nvPr>
        </p:nvSpPr>
        <p:spPr/>
        <p:txBody>
          <a:bodyPr/>
          <a:lstStyle/>
          <a:p>
            <a:endParaRPr lang="en-US" noProof="0" dirty="0"/>
          </a:p>
        </p:txBody>
      </p:sp>
    </p:spTree>
    <p:extLst>
      <p:ext uri="{BB962C8B-B14F-4D97-AF65-F5344CB8AC3E}">
        <p14:creationId xmlns:p14="http://schemas.microsoft.com/office/powerpoint/2010/main" val="23986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4B82E997-EE19-9817-DCF6-49F2A5C07A6E}"/>
              </a:ext>
            </a:extLst>
          </p:cNvPr>
          <p:cNvSpPr/>
          <p:nvPr/>
        </p:nvSpPr>
        <p:spPr>
          <a:xfrm>
            <a:off x="6438787" y="3239780"/>
            <a:ext cx="5429843" cy="1591486"/>
          </a:xfrm>
          <a:prstGeom prst="roundRect">
            <a:avLst>
              <a:gd name="adj" fmla="val 43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6" name="Rectangle: Rounded Corners 15">
            <a:extLst>
              <a:ext uri="{FF2B5EF4-FFF2-40B4-BE49-F238E27FC236}">
                <a16:creationId xmlns:a16="http://schemas.microsoft.com/office/drawing/2014/main" id="{322FB468-04CD-D865-4A58-F1356CD3374B}"/>
              </a:ext>
            </a:extLst>
          </p:cNvPr>
          <p:cNvSpPr/>
          <p:nvPr/>
        </p:nvSpPr>
        <p:spPr>
          <a:xfrm>
            <a:off x="661970" y="2286000"/>
            <a:ext cx="5429843" cy="3276600"/>
          </a:xfrm>
          <a:prstGeom prst="roundRect">
            <a:avLst>
              <a:gd name="adj" fmla="val 43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C5D48A69-ABB2-9F1C-FA37-EC164B110FC7}"/>
              </a:ext>
            </a:extLst>
          </p:cNvPr>
          <p:cNvSpPr>
            <a:spLocks noGrp="1"/>
          </p:cNvSpPr>
          <p:nvPr>
            <p:ph type="title"/>
          </p:nvPr>
        </p:nvSpPr>
        <p:spPr>
          <a:xfrm>
            <a:off x="547670" y="414320"/>
            <a:ext cx="10896000" cy="1082209"/>
          </a:xfrm>
        </p:spPr>
        <p:txBody>
          <a:bodyPr/>
          <a:lstStyle/>
          <a:p>
            <a:r>
              <a:rPr lang="en-US" noProof="0" dirty="0"/>
              <a:t>Sarcopenic obesity (SO) among older adults</a:t>
            </a:r>
          </a:p>
        </p:txBody>
      </p:sp>
      <p:sp>
        <p:nvSpPr>
          <p:cNvPr id="3" name="Text Placeholder 2">
            <a:extLst>
              <a:ext uri="{FF2B5EF4-FFF2-40B4-BE49-F238E27FC236}">
                <a16:creationId xmlns:a16="http://schemas.microsoft.com/office/drawing/2014/main" id="{218CF8B2-6201-8A01-EE05-BC8D71A9D0B4}"/>
              </a:ext>
            </a:extLst>
          </p:cNvPr>
          <p:cNvSpPr>
            <a:spLocks noGrp="1"/>
          </p:cNvSpPr>
          <p:nvPr>
            <p:ph type="body" sz="quarter" idx="13"/>
          </p:nvPr>
        </p:nvSpPr>
        <p:spPr/>
        <p:txBody>
          <a:bodyPr/>
          <a:lstStyle/>
          <a:p>
            <a:pPr>
              <a:spcAft>
                <a:spcPts val="300"/>
              </a:spcAft>
            </a:pPr>
            <a:r>
              <a:rPr lang="en-US" noProof="0" dirty="0"/>
              <a:t>SO, sarcopenic obesity. </a:t>
            </a:r>
          </a:p>
          <a:p>
            <a:pPr>
              <a:spcAft>
                <a:spcPts val="300"/>
              </a:spcAft>
            </a:pPr>
            <a:r>
              <a:rPr lang="en-US" noProof="0" dirty="0"/>
              <a:t>1. </a:t>
            </a:r>
            <a:r>
              <a:rPr lang="en-US" noProof="0" dirty="0">
                <a:solidFill>
                  <a:srgbClr val="001965"/>
                </a:solidFill>
              </a:rPr>
              <a:t>Donini LM et al. Obes Facts 2022;15:321</a:t>
            </a:r>
            <a:r>
              <a:rPr lang="en-US" noProof="0" dirty="0"/>
              <a:t>–</a:t>
            </a:r>
            <a:r>
              <a:rPr lang="en-US" noProof="0" dirty="0">
                <a:solidFill>
                  <a:srgbClr val="001965"/>
                </a:solidFill>
              </a:rPr>
              <a:t>335; 2. </a:t>
            </a:r>
            <a:r>
              <a:rPr lang="en-US" noProof="0" dirty="0">
                <a:solidFill>
                  <a:schemeClr val="tx1"/>
                </a:solidFill>
              </a:rPr>
              <a:t>Gao Q et al. Clin Nutr 2021;40:4633–4641; 3. </a:t>
            </a:r>
            <a:r>
              <a:rPr lang="en-US" noProof="0" dirty="0"/>
              <a:t>Colleluori G, Villareal DT. Exp Gerontol 2021;155</a:t>
            </a:r>
            <a:r>
              <a:rPr lang="en-US" dirty="0"/>
              <a:t>.</a:t>
            </a:r>
            <a:endParaRPr lang="en-US" noProof="0" dirty="0"/>
          </a:p>
        </p:txBody>
      </p:sp>
      <p:sp>
        <p:nvSpPr>
          <p:cNvPr id="4" name="Slide Number Placeholder 3">
            <a:extLst>
              <a:ext uri="{FF2B5EF4-FFF2-40B4-BE49-F238E27FC236}">
                <a16:creationId xmlns:a16="http://schemas.microsoft.com/office/drawing/2014/main" id="{6EBF2807-88B5-3E23-C6C3-0EEAB58AFCC3}"/>
              </a:ext>
            </a:extLst>
          </p:cNvPr>
          <p:cNvSpPr>
            <a:spLocks noGrp="1"/>
          </p:cNvSpPr>
          <p:nvPr>
            <p:ph type="sldNum" sz="quarter" idx="4"/>
          </p:nvPr>
        </p:nvSpPr>
        <p:spPr/>
        <p:txBody>
          <a:bodyPr/>
          <a:lstStyle/>
          <a:p>
            <a:fld id="{65CBDCE2-1F41-4B5E-8CD0-06DFFB2F8EFA}" type="slidenum">
              <a:rPr lang="en-US" noProof="0" smtClean="0"/>
              <a:pPr/>
              <a:t>34</a:t>
            </a:fld>
            <a:endParaRPr lang="en-US" noProof="0" dirty="0"/>
          </a:p>
        </p:txBody>
      </p:sp>
      <p:sp>
        <p:nvSpPr>
          <p:cNvPr id="22" name="TextBox 21">
            <a:extLst>
              <a:ext uri="{FF2B5EF4-FFF2-40B4-BE49-F238E27FC236}">
                <a16:creationId xmlns:a16="http://schemas.microsoft.com/office/drawing/2014/main" id="{06E94F85-BBB9-5E36-431D-CDC3728E27FC}"/>
              </a:ext>
            </a:extLst>
          </p:cNvPr>
          <p:cNvSpPr txBox="1"/>
          <p:nvPr/>
        </p:nvSpPr>
        <p:spPr>
          <a:xfrm>
            <a:off x="762000" y="2311162"/>
            <a:ext cx="5181599" cy="3086999"/>
          </a:xfrm>
          <a:prstGeom prst="rect">
            <a:avLst/>
          </a:prstGeom>
          <a:noFill/>
        </p:spPr>
        <p:txBody>
          <a:bodyPr wrap="square">
            <a:spAutoFit/>
          </a:bodyPr>
          <a:lstStyle/>
          <a:p>
            <a:pPr algn="ctr">
              <a:lnSpc>
                <a:spcPct val="90000"/>
              </a:lnSpc>
              <a:spcAft>
                <a:spcPts val="300"/>
              </a:spcAft>
            </a:pPr>
            <a:r>
              <a:rPr lang="en-US" b="1" noProof="0" dirty="0">
                <a:solidFill>
                  <a:schemeClr val="tx2"/>
                </a:solidFill>
                <a:latin typeface="Arial" panose="020B0604020202020204" pitchFamily="34" charset="0"/>
              </a:rPr>
              <a:t>SO – a functional and clinical condition</a:t>
            </a:r>
            <a:r>
              <a:rPr lang="en-US" baseline="30000" noProof="0" dirty="0">
                <a:solidFill>
                  <a:schemeClr val="tx2"/>
                </a:solidFill>
                <a:latin typeface="Arial" panose="020B0604020202020204" pitchFamily="34" charset="0"/>
              </a:rPr>
              <a:t>1</a:t>
            </a:r>
          </a:p>
          <a:p>
            <a:pPr algn="ctr">
              <a:lnSpc>
                <a:spcPct val="90000"/>
              </a:lnSpc>
              <a:spcAft>
                <a:spcPts val="300"/>
              </a:spcAft>
            </a:pPr>
            <a:endParaRPr lang="en-US" sz="1600" b="1" noProof="0" dirty="0">
              <a:solidFill>
                <a:schemeClr val="accent1"/>
              </a:solidFill>
              <a:latin typeface="Arial" panose="020B0604020202020204" pitchFamily="34" charset="0"/>
            </a:endParaRPr>
          </a:p>
          <a:p>
            <a:pPr algn="ctr">
              <a:lnSpc>
                <a:spcPct val="90000"/>
              </a:lnSpc>
              <a:spcAft>
                <a:spcPts val="300"/>
              </a:spcAft>
            </a:pPr>
            <a:r>
              <a:rPr lang="en-US" sz="1600" b="1" noProof="0" dirty="0">
                <a:solidFill>
                  <a:schemeClr val="accent1"/>
                </a:solidFill>
                <a:latin typeface="Arial" panose="020B0604020202020204" pitchFamily="34" charset="0"/>
              </a:rPr>
              <a:t>Excess fat (obesity) </a:t>
            </a:r>
          </a:p>
          <a:p>
            <a:pPr algn="ctr">
              <a:lnSpc>
                <a:spcPct val="90000"/>
              </a:lnSpc>
              <a:spcAft>
                <a:spcPts val="300"/>
              </a:spcAft>
            </a:pPr>
            <a:endParaRPr lang="en-US" sz="1600" b="1" noProof="0" dirty="0">
              <a:solidFill>
                <a:schemeClr val="accent6">
                  <a:lumMod val="50000"/>
                </a:schemeClr>
              </a:solidFill>
              <a:latin typeface="Arial" panose="020B0604020202020204" pitchFamily="34" charset="0"/>
            </a:endParaRPr>
          </a:p>
          <a:p>
            <a:pPr algn="ctr">
              <a:lnSpc>
                <a:spcPct val="90000"/>
              </a:lnSpc>
              <a:spcBef>
                <a:spcPts val="300"/>
              </a:spcBef>
              <a:spcAft>
                <a:spcPts val="300"/>
              </a:spcAft>
            </a:pPr>
            <a:r>
              <a:rPr lang="en-US" sz="1600" b="1" noProof="0" dirty="0">
                <a:solidFill>
                  <a:schemeClr val="accent3"/>
                </a:solidFill>
                <a:latin typeface="Arial" panose="020B0604020202020204" pitchFamily="34" charset="0"/>
              </a:rPr>
              <a:t>Low muscle mass</a:t>
            </a:r>
          </a:p>
          <a:p>
            <a:pPr algn="ctr">
              <a:lnSpc>
                <a:spcPct val="90000"/>
              </a:lnSpc>
              <a:spcAft>
                <a:spcPts val="300"/>
              </a:spcAft>
            </a:pPr>
            <a:r>
              <a:rPr lang="en-US" sz="1600" b="1" noProof="0" dirty="0">
                <a:solidFill>
                  <a:schemeClr val="accent3"/>
                </a:solidFill>
                <a:latin typeface="Arial" panose="020B0604020202020204" pitchFamily="34" charset="0"/>
              </a:rPr>
              <a:t>(sarcopenia)</a:t>
            </a:r>
          </a:p>
          <a:p>
            <a:pPr algn="ctr">
              <a:lnSpc>
                <a:spcPct val="90000"/>
              </a:lnSpc>
              <a:spcAft>
                <a:spcPts val="300"/>
              </a:spcAft>
            </a:pPr>
            <a:endParaRPr lang="en-US" sz="1600" b="1" dirty="0">
              <a:solidFill>
                <a:schemeClr val="accent3"/>
              </a:solidFill>
              <a:latin typeface="Arial" panose="020B0604020202020204" pitchFamily="34" charset="0"/>
            </a:endParaRPr>
          </a:p>
          <a:p>
            <a:pPr algn="ctr">
              <a:lnSpc>
                <a:spcPct val="90000"/>
              </a:lnSpc>
              <a:spcAft>
                <a:spcPts val="300"/>
              </a:spcAft>
            </a:pPr>
            <a:r>
              <a:rPr lang="en-US" sz="1600" b="1" noProof="0" dirty="0"/>
              <a:t>Weight loss in older adults may lead to SO in the presence of functional decline as measured by a</a:t>
            </a:r>
            <a:r>
              <a:rPr lang="en-US" sz="1600" b="1" dirty="0"/>
              <a:t>ltered skeletal muscle functional parameters that  consider strength (e.g., handgrip strength, </a:t>
            </a:r>
            <a:br>
              <a:rPr lang="en-US" sz="1600" b="1" dirty="0"/>
            </a:br>
            <a:r>
              <a:rPr lang="en-US" sz="1600" b="1" dirty="0"/>
              <a:t>chair stand test)</a:t>
            </a:r>
            <a:endParaRPr lang="en-US" sz="1600" b="1" noProof="0" dirty="0"/>
          </a:p>
        </p:txBody>
      </p:sp>
      <p:sp>
        <p:nvSpPr>
          <p:cNvPr id="149" name="TextBox 148">
            <a:extLst>
              <a:ext uri="{FF2B5EF4-FFF2-40B4-BE49-F238E27FC236}">
                <a16:creationId xmlns:a16="http://schemas.microsoft.com/office/drawing/2014/main" id="{484D78F2-8CB6-64D0-1064-0FB9163F019D}"/>
              </a:ext>
            </a:extLst>
          </p:cNvPr>
          <p:cNvSpPr txBox="1"/>
          <p:nvPr/>
        </p:nvSpPr>
        <p:spPr>
          <a:xfrm>
            <a:off x="6811047" y="3288482"/>
            <a:ext cx="4714780" cy="369332"/>
          </a:xfrm>
          <a:prstGeom prst="rect">
            <a:avLst/>
          </a:prstGeom>
          <a:noFill/>
        </p:spPr>
        <p:txBody>
          <a:bodyPr wrap="square">
            <a:spAutoFit/>
          </a:bodyPr>
          <a:lstStyle/>
          <a:p>
            <a:pPr algn="ctr"/>
            <a:r>
              <a:rPr lang="en-US" sz="1800" b="1" noProof="0" dirty="0">
                <a:solidFill>
                  <a:schemeClr val="accent1"/>
                </a:solidFill>
                <a:latin typeface="Arial" panose="020B0604020202020204" pitchFamily="34" charset="0"/>
              </a:rPr>
              <a:t>Associated with increased risk of</a:t>
            </a:r>
            <a:r>
              <a:rPr lang="en-US" sz="1800" baseline="30000" noProof="0" dirty="0">
                <a:solidFill>
                  <a:schemeClr val="accent1"/>
                </a:solidFill>
                <a:latin typeface="Arial" panose="020B0604020202020204" pitchFamily="34" charset="0"/>
              </a:rPr>
              <a:t>1,3</a:t>
            </a:r>
            <a:r>
              <a:rPr lang="en-US" sz="1800" b="1" noProof="0" dirty="0">
                <a:solidFill>
                  <a:schemeClr val="accent1"/>
                </a:solidFill>
                <a:latin typeface="Arial" panose="020B0604020202020204" pitchFamily="34" charset="0"/>
              </a:rPr>
              <a:t> </a:t>
            </a:r>
          </a:p>
        </p:txBody>
      </p:sp>
      <p:grpSp>
        <p:nvGrpSpPr>
          <p:cNvPr id="19" name="Group 18">
            <a:extLst>
              <a:ext uri="{FF2B5EF4-FFF2-40B4-BE49-F238E27FC236}">
                <a16:creationId xmlns:a16="http://schemas.microsoft.com/office/drawing/2014/main" id="{A466C0B2-D9FB-A3DD-F367-F8A6A64433BF}"/>
              </a:ext>
            </a:extLst>
          </p:cNvPr>
          <p:cNvGrpSpPr/>
          <p:nvPr/>
        </p:nvGrpSpPr>
        <p:grpSpPr>
          <a:xfrm>
            <a:off x="7303580" y="3699621"/>
            <a:ext cx="3700257" cy="1009650"/>
            <a:chOff x="1394757" y="4796435"/>
            <a:chExt cx="3700257" cy="1009650"/>
          </a:xfrm>
        </p:grpSpPr>
        <p:sp>
          <p:nvSpPr>
            <p:cNvPr id="145" name="Rectangle: Rounded Corners 144">
              <a:extLst>
                <a:ext uri="{FF2B5EF4-FFF2-40B4-BE49-F238E27FC236}">
                  <a16:creationId xmlns:a16="http://schemas.microsoft.com/office/drawing/2014/main" id="{DF0E1FEA-5B0F-7AFF-EEE5-12DDF4120117}"/>
                </a:ext>
              </a:extLst>
            </p:cNvPr>
            <p:cNvSpPr>
              <a:spLocks/>
            </p:cNvSpPr>
            <p:nvPr/>
          </p:nvSpPr>
          <p:spPr>
            <a:xfrm>
              <a:off x="1394757" y="4796435"/>
              <a:ext cx="1501177" cy="3983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b="1" noProof="0" dirty="0">
                  <a:latin typeface="Arial" panose="020B0604020202020204" pitchFamily="34" charset="0"/>
                </a:rPr>
                <a:t>Frailty</a:t>
              </a:r>
            </a:p>
          </p:txBody>
        </p:sp>
        <p:sp>
          <p:nvSpPr>
            <p:cNvPr id="146" name="Rectangle: Rounded Corners 145">
              <a:extLst>
                <a:ext uri="{FF2B5EF4-FFF2-40B4-BE49-F238E27FC236}">
                  <a16:creationId xmlns:a16="http://schemas.microsoft.com/office/drawing/2014/main" id="{B9E59F42-71E3-23F4-E71B-84D89B7DB9CC}"/>
                </a:ext>
              </a:extLst>
            </p:cNvPr>
            <p:cNvSpPr/>
            <p:nvPr/>
          </p:nvSpPr>
          <p:spPr>
            <a:xfrm>
              <a:off x="1394757" y="5407732"/>
              <a:ext cx="1501177" cy="3983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b="1" noProof="0" dirty="0">
                  <a:latin typeface="Arial" panose="020B0604020202020204" pitchFamily="34" charset="0"/>
                </a:rPr>
                <a:t>Mortality</a:t>
              </a:r>
            </a:p>
          </p:txBody>
        </p:sp>
        <p:sp>
          <p:nvSpPr>
            <p:cNvPr id="147" name="Rectangle: Rounded Corners 146">
              <a:extLst>
                <a:ext uri="{FF2B5EF4-FFF2-40B4-BE49-F238E27FC236}">
                  <a16:creationId xmlns:a16="http://schemas.microsoft.com/office/drawing/2014/main" id="{BDCDD606-5158-7019-BE5E-47DDE8362892}"/>
                </a:ext>
              </a:extLst>
            </p:cNvPr>
            <p:cNvSpPr>
              <a:spLocks/>
            </p:cNvSpPr>
            <p:nvPr/>
          </p:nvSpPr>
          <p:spPr>
            <a:xfrm>
              <a:off x="3593837" y="5407732"/>
              <a:ext cx="1501177" cy="3983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b="1" noProof="0" dirty="0">
                  <a:latin typeface="Arial" panose="020B0604020202020204" pitchFamily="34" charset="0"/>
                </a:rPr>
                <a:t>Cardiometabolic dysfunction</a:t>
              </a:r>
            </a:p>
          </p:txBody>
        </p:sp>
        <p:sp>
          <p:nvSpPr>
            <p:cNvPr id="148" name="Rectangle: Rounded Corners 147">
              <a:extLst>
                <a:ext uri="{FF2B5EF4-FFF2-40B4-BE49-F238E27FC236}">
                  <a16:creationId xmlns:a16="http://schemas.microsoft.com/office/drawing/2014/main" id="{410CEB8F-7131-E541-FD35-69391CD59267}"/>
                </a:ext>
              </a:extLst>
            </p:cNvPr>
            <p:cNvSpPr>
              <a:spLocks/>
            </p:cNvSpPr>
            <p:nvPr/>
          </p:nvSpPr>
          <p:spPr>
            <a:xfrm>
              <a:off x="3593837" y="4796435"/>
              <a:ext cx="1501177" cy="3983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b="1" noProof="0" dirty="0">
                  <a:latin typeface="Arial" panose="020B0604020202020204" pitchFamily="34" charset="0"/>
                </a:rPr>
                <a:t>Physical disability</a:t>
              </a:r>
            </a:p>
          </p:txBody>
        </p:sp>
        <p:sp>
          <p:nvSpPr>
            <p:cNvPr id="7" name="Oval 6">
              <a:extLst>
                <a:ext uri="{FF2B5EF4-FFF2-40B4-BE49-F238E27FC236}">
                  <a16:creationId xmlns:a16="http://schemas.microsoft.com/office/drawing/2014/main" id="{6D850C20-B976-C0ED-4A66-4798F56582B2}"/>
                </a:ext>
              </a:extLst>
            </p:cNvPr>
            <p:cNvSpPr/>
            <p:nvPr/>
          </p:nvSpPr>
          <p:spPr>
            <a:xfrm>
              <a:off x="2749838" y="4796435"/>
              <a:ext cx="1009650" cy="100965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latin typeface="Arial" panose="020B0604020202020204" pitchFamily="34" charset="0"/>
              </a:endParaRPr>
            </a:p>
          </p:txBody>
        </p:sp>
        <p:pic>
          <p:nvPicPr>
            <p:cNvPr id="6" name="Graphic 5">
              <a:extLst>
                <a:ext uri="{FF2B5EF4-FFF2-40B4-BE49-F238E27FC236}">
                  <a16:creationId xmlns:a16="http://schemas.microsoft.com/office/drawing/2014/main" id="{D3991BA4-0582-73D7-14A1-A4A776C61CE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28438" y="4899935"/>
              <a:ext cx="466996" cy="790300"/>
            </a:xfrm>
            <a:prstGeom prst="rect">
              <a:avLst/>
            </a:prstGeom>
          </p:spPr>
        </p:pic>
      </p:grpSp>
      <p:sp>
        <p:nvSpPr>
          <p:cNvPr id="9" name="TextBox 8">
            <a:extLst>
              <a:ext uri="{FF2B5EF4-FFF2-40B4-BE49-F238E27FC236}">
                <a16:creationId xmlns:a16="http://schemas.microsoft.com/office/drawing/2014/main" id="{1ECF053E-13B8-96E7-7FB3-DFC68B6DC376}"/>
              </a:ext>
            </a:extLst>
          </p:cNvPr>
          <p:cNvSpPr txBox="1"/>
          <p:nvPr/>
        </p:nvSpPr>
        <p:spPr>
          <a:xfrm>
            <a:off x="7162800" y="2819400"/>
            <a:ext cx="4794490" cy="341632"/>
          </a:xfrm>
          <a:prstGeom prst="rect">
            <a:avLst/>
          </a:prstGeom>
          <a:noFill/>
        </p:spPr>
        <p:txBody>
          <a:bodyPr wrap="square">
            <a:spAutoFit/>
          </a:bodyPr>
          <a:lstStyle/>
          <a:p>
            <a:pPr>
              <a:lnSpc>
                <a:spcPct val="90000"/>
              </a:lnSpc>
            </a:pPr>
            <a:r>
              <a:rPr lang="en-US" sz="1800" b="1" noProof="0" dirty="0">
                <a:solidFill>
                  <a:schemeClr val="tx2"/>
                </a:solidFill>
                <a:latin typeface="Arial" panose="020B0604020202020204" pitchFamily="34" charset="0"/>
              </a:rPr>
              <a:t>Global prevalence of 11% in older adults</a:t>
            </a:r>
            <a:r>
              <a:rPr lang="en-US" sz="1800" baseline="30000" noProof="0" dirty="0">
                <a:solidFill>
                  <a:schemeClr val="tx2"/>
                </a:solidFill>
                <a:latin typeface="Arial" panose="020B0604020202020204" pitchFamily="34" charset="0"/>
              </a:rPr>
              <a:t>2</a:t>
            </a:r>
            <a:r>
              <a:rPr lang="en-US" sz="1800" b="1" noProof="0" dirty="0">
                <a:solidFill>
                  <a:schemeClr val="tx2"/>
                </a:solidFill>
                <a:latin typeface="Arial" panose="020B0604020202020204" pitchFamily="34" charset="0"/>
              </a:rPr>
              <a:t> </a:t>
            </a:r>
            <a:endParaRPr lang="en-US" sz="1800" b="1" noProof="0" dirty="0">
              <a:latin typeface="Arial" panose="020B0604020202020204" pitchFamily="34" charset="0"/>
            </a:endParaRPr>
          </a:p>
        </p:txBody>
      </p:sp>
      <p:sp>
        <p:nvSpPr>
          <p:cNvPr id="12" name="Oval 11">
            <a:extLst>
              <a:ext uri="{FF2B5EF4-FFF2-40B4-BE49-F238E27FC236}">
                <a16:creationId xmlns:a16="http://schemas.microsoft.com/office/drawing/2014/main" id="{4613A570-75A6-A44E-6B11-4D1BE31261F2}"/>
              </a:ext>
            </a:extLst>
          </p:cNvPr>
          <p:cNvSpPr/>
          <p:nvPr/>
        </p:nvSpPr>
        <p:spPr>
          <a:xfrm>
            <a:off x="6463028" y="2632858"/>
            <a:ext cx="688302" cy="6883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b="1" noProof="0" dirty="0">
              <a:latin typeface="Arial" panose="020B0604020202020204" pitchFamily="34" charset="0"/>
            </a:endParaRPr>
          </a:p>
        </p:txBody>
      </p:sp>
      <p:pic>
        <p:nvPicPr>
          <p:cNvPr id="15" name="Graphic 14">
            <a:extLst>
              <a:ext uri="{FF2B5EF4-FFF2-40B4-BE49-F238E27FC236}">
                <a16:creationId xmlns:a16="http://schemas.microsoft.com/office/drawing/2014/main" id="{DE595555-2DB1-F68F-4442-A183627664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3884" y="2743714"/>
            <a:ext cx="466590" cy="466590"/>
          </a:xfrm>
          <a:prstGeom prst="rect">
            <a:avLst/>
          </a:prstGeom>
        </p:spPr>
      </p:pic>
      <p:sp>
        <p:nvSpPr>
          <p:cNvPr id="23" name="Isosceles Triangle 22">
            <a:extLst>
              <a:ext uri="{FF2B5EF4-FFF2-40B4-BE49-F238E27FC236}">
                <a16:creationId xmlns:a16="http://schemas.microsoft.com/office/drawing/2014/main" id="{82DBAA6A-E68A-A53E-E056-1978F3008006}"/>
              </a:ext>
            </a:extLst>
          </p:cNvPr>
          <p:cNvSpPr/>
          <p:nvPr/>
        </p:nvSpPr>
        <p:spPr>
          <a:xfrm rot="10800000">
            <a:off x="3226743" y="2667000"/>
            <a:ext cx="252114" cy="21733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pic>
        <p:nvPicPr>
          <p:cNvPr id="25" name="Graphic 24">
            <a:extLst>
              <a:ext uri="{FF2B5EF4-FFF2-40B4-BE49-F238E27FC236}">
                <a16:creationId xmlns:a16="http://schemas.microsoft.com/office/drawing/2014/main" id="{E8A10606-278C-AD66-1DD5-C2CB10598C8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229609" y="3182620"/>
            <a:ext cx="246380" cy="246380"/>
          </a:xfrm>
          <a:prstGeom prst="rect">
            <a:avLst/>
          </a:prstGeom>
        </p:spPr>
      </p:pic>
    </p:spTree>
    <p:extLst>
      <p:ext uri="{BB962C8B-B14F-4D97-AF65-F5344CB8AC3E}">
        <p14:creationId xmlns:p14="http://schemas.microsoft.com/office/powerpoint/2010/main" val="217666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50FC75A6-6278-3C3A-630C-5D1140940FAF}"/>
              </a:ext>
            </a:extLst>
          </p:cNvPr>
          <p:cNvSpPr/>
          <p:nvPr/>
        </p:nvSpPr>
        <p:spPr>
          <a:xfrm>
            <a:off x="5692140" y="1528271"/>
            <a:ext cx="5966460" cy="2708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0" name="Rectangle: Rounded Corners 19">
            <a:extLst>
              <a:ext uri="{FF2B5EF4-FFF2-40B4-BE49-F238E27FC236}">
                <a16:creationId xmlns:a16="http://schemas.microsoft.com/office/drawing/2014/main" id="{943E68DE-0BF8-C2C9-3502-65B310232100}"/>
              </a:ext>
            </a:extLst>
          </p:cNvPr>
          <p:cNvSpPr/>
          <p:nvPr/>
        </p:nvSpPr>
        <p:spPr>
          <a:xfrm>
            <a:off x="5692140" y="3620502"/>
            <a:ext cx="5966460" cy="2708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7" name="Oval 16">
            <a:extLst>
              <a:ext uri="{FF2B5EF4-FFF2-40B4-BE49-F238E27FC236}">
                <a16:creationId xmlns:a16="http://schemas.microsoft.com/office/drawing/2014/main" id="{790E82FE-6700-D5BA-06FA-0C6730FE868E}"/>
              </a:ext>
            </a:extLst>
          </p:cNvPr>
          <p:cNvSpPr/>
          <p:nvPr/>
        </p:nvSpPr>
        <p:spPr>
          <a:xfrm>
            <a:off x="5760437" y="3429000"/>
            <a:ext cx="645126" cy="64512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7CBAAD76-1AB8-4C79-17A2-9E7C8B108D80}"/>
              </a:ext>
            </a:extLst>
          </p:cNvPr>
          <p:cNvSpPr>
            <a:spLocks noGrp="1"/>
          </p:cNvSpPr>
          <p:nvPr>
            <p:ph type="title"/>
          </p:nvPr>
        </p:nvSpPr>
        <p:spPr/>
        <p:txBody>
          <a:bodyPr/>
          <a:lstStyle/>
          <a:p>
            <a:r>
              <a:rPr lang="en-US" noProof="0" dirty="0"/>
              <a:t>ESPEN/EASO diagnostic criteria for sarcopenic obesity</a:t>
            </a:r>
            <a:r>
              <a:rPr lang="en-US" baseline="30000" noProof="0" dirty="0"/>
              <a:t>1,2</a:t>
            </a:r>
            <a:br>
              <a:rPr lang="en-US" baseline="30000" noProof="0" dirty="0"/>
            </a:br>
            <a:br>
              <a:rPr lang="en-US" sz="1800" noProof="0" dirty="0"/>
            </a:br>
            <a:endParaRPr lang="en-US" sz="1800" baseline="30000" noProof="0" dirty="0"/>
          </a:p>
        </p:txBody>
      </p:sp>
      <p:graphicFrame>
        <p:nvGraphicFramePr>
          <p:cNvPr id="6" name="Content Placeholder 5">
            <a:extLst>
              <a:ext uri="{FF2B5EF4-FFF2-40B4-BE49-F238E27FC236}">
                <a16:creationId xmlns:a16="http://schemas.microsoft.com/office/drawing/2014/main" id="{3F6EEF3F-F212-659B-8201-F0EFA98BE447}"/>
              </a:ext>
            </a:extLst>
          </p:cNvPr>
          <p:cNvGraphicFramePr>
            <a:graphicFrameLocks noGrp="1"/>
          </p:cNvGraphicFramePr>
          <p:nvPr>
            <p:ph idx="1"/>
            <p:extLst>
              <p:ext uri="{D42A27DB-BD31-4B8C-83A1-F6EECF244321}">
                <p14:modId xmlns:p14="http://schemas.microsoft.com/office/powerpoint/2010/main" val="4073118196"/>
              </p:ext>
            </p:extLst>
          </p:nvPr>
        </p:nvGraphicFramePr>
        <p:xfrm>
          <a:off x="6461759" y="1492876"/>
          <a:ext cx="5194001" cy="4222124"/>
        </p:xfrm>
        <a:graphic>
          <a:graphicData uri="http://schemas.openxmlformats.org/drawingml/2006/table">
            <a:tbl>
              <a:tblPr firstRow="1">
                <a:tableStyleId>{7E9639D4-E3E2-4D34-9284-5A2195B3D0D7}</a:tableStyleId>
              </a:tblPr>
              <a:tblGrid>
                <a:gridCol w="5194001">
                  <a:extLst>
                    <a:ext uri="{9D8B030D-6E8A-4147-A177-3AD203B41FA5}">
                      <a16:colId xmlns:a16="http://schemas.microsoft.com/office/drawing/2014/main" val="675024511"/>
                    </a:ext>
                  </a:extLst>
                </a:gridCol>
              </a:tblGrid>
              <a:tr h="317491">
                <a:tc>
                  <a:txBody>
                    <a:bodyPr/>
                    <a:lstStyle/>
                    <a:p>
                      <a:r>
                        <a:rPr lang="en-US" sz="1500" noProof="0" dirty="0">
                          <a:latin typeface="Arial" panose="020B0604020202020204" pitchFamily="34" charset="0"/>
                        </a:rPr>
                        <a:t>Screening</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40953378"/>
                  </a:ext>
                </a:extLst>
              </a:tr>
              <a:tr h="351164">
                <a:tc>
                  <a:txBody>
                    <a:bodyPr/>
                    <a:lstStyle/>
                    <a:p>
                      <a:pPr>
                        <a:spcBef>
                          <a:spcPts val="600"/>
                        </a:spcBef>
                      </a:pPr>
                      <a:r>
                        <a:rPr lang="en-US" sz="1500" b="1" noProof="0" dirty="0">
                          <a:solidFill>
                            <a:schemeClr val="accent1"/>
                          </a:solidFill>
                          <a:latin typeface="Arial" panose="020B0604020202020204" pitchFamily="34" charset="0"/>
                        </a:rPr>
                        <a:t>A.</a:t>
                      </a:r>
                      <a:r>
                        <a:rPr lang="en-US" sz="1500" noProof="0" dirty="0"/>
                        <a:t> </a:t>
                      </a:r>
                      <a:r>
                        <a:rPr lang="en-US" sz="1500" b="1" noProof="0" dirty="0"/>
                        <a:t>High BMI or waist circumference </a:t>
                      </a:r>
                      <a:r>
                        <a:rPr lang="en-US" sz="1500" noProof="0" dirty="0"/>
                        <a:t>(based on ethnic </a:t>
                      </a:r>
                      <a:br>
                        <a:rPr lang="en-US" sz="1500" noProof="0" dirty="0"/>
                      </a:br>
                      <a:r>
                        <a:rPr lang="en-US" sz="1500" noProof="0" dirty="0"/>
                        <a:t>cut-offs)</a:t>
                      </a:r>
                    </a:p>
                    <a:p>
                      <a:pPr>
                        <a:spcBef>
                          <a:spcPts val="1200"/>
                        </a:spcBef>
                      </a:pPr>
                      <a:r>
                        <a:rPr lang="en-US" sz="1500" b="1" noProof="0" dirty="0">
                          <a:solidFill>
                            <a:schemeClr val="accent1"/>
                          </a:solidFill>
                        </a:rPr>
                        <a:t>B.</a:t>
                      </a:r>
                      <a:r>
                        <a:rPr lang="en-US" sz="1500" noProof="0" dirty="0"/>
                        <a:t> </a:t>
                      </a:r>
                      <a:r>
                        <a:rPr lang="en-US" sz="1500" b="1" noProof="0" dirty="0"/>
                        <a:t>Surrogate parameters for sarcopenia </a:t>
                      </a:r>
                      <a:r>
                        <a:rPr lang="en-US" sz="1500" noProof="0" dirty="0"/>
                        <a:t>(clinical symptoms, clinical suspicion, or questionnaires)</a:t>
                      </a:r>
                    </a:p>
                    <a:p>
                      <a:pPr>
                        <a:spcBef>
                          <a:spcPts val="1200"/>
                        </a:spcBef>
                      </a:pPr>
                      <a:r>
                        <a:rPr lang="en-US" sz="1500" b="1" noProof="0" dirty="0">
                          <a:solidFill>
                            <a:schemeClr val="accent1"/>
                          </a:solidFill>
                        </a:rPr>
                        <a:t>A</a:t>
                      </a:r>
                      <a:r>
                        <a:rPr lang="en-US" sz="1500" noProof="0" dirty="0"/>
                        <a:t> + </a:t>
                      </a:r>
                      <a:r>
                        <a:rPr lang="en-US" sz="1500" b="1" noProof="0" dirty="0">
                          <a:solidFill>
                            <a:schemeClr val="accent1"/>
                          </a:solidFill>
                        </a:rPr>
                        <a:t>B</a:t>
                      </a:r>
                      <a:r>
                        <a:rPr lang="en-US" sz="1500" noProof="0" dirty="0"/>
                        <a:t> to be present to proceed with diagnosis </a:t>
                      </a:r>
                    </a:p>
                    <a:p>
                      <a:endParaRPr lang="en-US" sz="1500" noProof="0" dirty="0"/>
                    </a:p>
                  </a:txBody>
                  <a:tcPr>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84630671"/>
                  </a:ext>
                </a:extLst>
              </a:tr>
              <a:tr h="351164">
                <a:tc>
                  <a:txBody>
                    <a:bodyPr/>
                    <a:lstStyle/>
                    <a:p>
                      <a:r>
                        <a:rPr lang="en-US" sz="1500" b="1" noProof="0" dirty="0">
                          <a:solidFill>
                            <a:schemeClr val="bg1"/>
                          </a:solidFill>
                          <a:latin typeface="Arial" panose="020B0604020202020204" pitchFamily="34" charset="0"/>
                        </a:rPr>
                        <a:t>Diagnosis</a:t>
                      </a:r>
                    </a:p>
                  </a:txBody>
                  <a:tcPr>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93331003"/>
                  </a:ext>
                </a:extLst>
              </a:tr>
              <a:tr h="548393">
                <a:tc>
                  <a:txBody>
                    <a:bodyPr/>
                    <a:lstStyle/>
                    <a:p>
                      <a:r>
                        <a:rPr lang="en-US" sz="1500" b="1" noProof="0" dirty="0">
                          <a:solidFill>
                            <a:schemeClr val="accent1"/>
                          </a:solidFill>
                          <a:latin typeface="Arial" panose="020B0604020202020204" pitchFamily="34" charset="0"/>
                        </a:rPr>
                        <a:t>C.</a:t>
                      </a:r>
                      <a:r>
                        <a:rPr lang="en-US" sz="1500" noProof="0" dirty="0"/>
                        <a:t> </a:t>
                      </a:r>
                      <a:r>
                        <a:rPr lang="en-US" sz="1500" b="1" noProof="0" dirty="0"/>
                        <a:t>Altered skeletal muscle functional parameters </a:t>
                      </a:r>
                      <a:r>
                        <a:rPr lang="en-US" sz="1500" b="0" noProof="0" dirty="0"/>
                        <a:t>considering strength </a:t>
                      </a:r>
                      <a:r>
                        <a:rPr lang="en-US" sz="1500" noProof="0" dirty="0"/>
                        <a:t>(e.g., handgrip strength, chair stand test – if yes, go to </a:t>
                      </a:r>
                      <a:r>
                        <a:rPr lang="en-US" sz="1500" b="1" noProof="0" dirty="0">
                          <a:solidFill>
                            <a:schemeClr val="accent1"/>
                          </a:solidFill>
                        </a:rPr>
                        <a:t>D</a:t>
                      </a:r>
                      <a:r>
                        <a:rPr lang="en-US" sz="1500" noProof="0" dirty="0"/>
                        <a:t>)</a:t>
                      </a:r>
                    </a:p>
                    <a:p>
                      <a:pPr>
                        <a:spcBef>
                          <a:spcPts val="1200"/>
                        </a:spcBef>
                      </a:pPr>
                      <a:r>
                        <a:rPr lang="en-US" sz="1500" b="1" noProof="0" dirty="0">
                          <a:solidFill>
                            <a:schemeClr val="accent1"/>
                          </a:solidFill>
                        </a:rPr>
                        <a:t>D.</a:t>
                      </a:r>
                      <a:r>
                        <a:rPr lang="en-US" sz="1500" noProof="0" dirty="0"/>
                        <a:t> </a:t>
                      </a:r>
                      <a:r>
                        <a:rPr lang="en-US" sz="1500" b="1" noProof="0" dirty="0"/>
                        <a:t>Altered body composition: </a:t>
                      </a:r>
                      <a:r>
                        <a:rPr lang="en-US" sz="1600" noProof="0" dirty="0">
                          <a:solidFill>
                            <a:schemeClr val="accent1"/>
                          </a:solidFill>
                          <a:sym typeface="Wingdings 3" panose="05040102010807070707" pitchFamily="18" charset="2"/>
                        </a:rPr>
                        <a:t></a:t>
                      </a:r>
                      <a:r>
                        <a:rPr lang="en-US" sz="1500" b="0" noProof="0" dirty="0">
                          <a:solidFill>
                            <a:schemeClr val="accent1"/>
                          </a:solidFill>
                          <a:latin typeface="Arial" panose="020B0604020202020204" pitchFamily="34" charset="0"/>
                          <a:ea typeface="Tahoma" panose="020B0604030504040204" pitchFamily="34" charset="0"/>
                          <a:cs typeface="Arial" panose="020B0604020202020204" pitchFamily="34" charset="0"/>
                          <a:sym typeface="Wingdings 3" panose="05040102010807070707" pitchFamily="18" charset="2"/>
                        </a:rPr>
                        <a:t> </a:t>
                      </a:r>
                      <a:r>
                        <a:rPr lang="en-US" sz="1500" noProof="0" dirty="0"/>
                        <a:t>fat mass and </a:t>
                      </a:r>
                      <a:r>
                        <a:rPr lang="en-US" sz="1600" noProof="0" dirty="0">
                          <a:solidFill>
                            <a:schemeClr val="accent1"/>
                          </a:solidFill>
                          <a:sym typeface="Wingdings 3" panose="05040102010807070707" pitchFamily="18" charset="2"/>
                        </a:rPr>
                        <a:t></a:t>
                      </a:r>
                      <a:r>
                        <a:rPr lang="en-US" sz="1500" b="1" noProof="0" dirty="0">
                          <a:solidFill>
                            <a:schemeClr val="accent1"/>
                          </a:solidFill>
                          <a:latin typeface="Arial" panose="020B0604020202020204" pitchFamily="34" charset="0"/>
                          <a:cs typeface="Arial" panose="020B0604020202020204" pitchFamily="34" charset="0"/>
                        </a:rPr>
                        <a:t> </a:t>
                      </a:r>
                      <a:r>
                        <a:rPr lang="en-US" sz="1500" noProof="0" dirty="0"/>
                        <a:t>muscle mass by ALM/W DXA or as SMM/W by BIA</a:t>
                      </a:r>
                    </a:p>
                    <a:p>
                      <a:pPr>
                        <a:spcBef>
                          <a:spcPts val="1200"/>
                        </a:spcBef>
                      </a:pPr>
                      <a:r>
                        <a:rPr lang="en-US" sz="1500" b="1" noProof="0" dirty="0">
                          <a:solidFill>
                            <a:schemeClr val="accent1"/>
                          </a:solidFill>
                        </a:rPr>
                        <a:t>C </a:t>
                      </a:r>
                      <a:r>
                        <a:rPr lang="en-US" sz="1500" noProof="0" dirty="0"/>
                        <a:t>+ </a:t>
                      </a:r>
                      <a:r>
                        <a:rPr lang="en-US" sz="1500" b="1" noProof="0" dirty="0">
                          <a:solidFill>
                            <a:schemeClr val="accent1"/>
                          </a:solidFill>
                        </a:rPr>
                        <a:t>D</a:t>
                      </a:r>
                      <a:r>
                        <a:rPr lang="en-US" sz="1500" noProof="0" dirty="0"/>
                        <a:t> to be present to assess the presence of SO</a:t>
                      </a:r>
                    </a:p>
                  </a:txBody>
                  <a:tcPr>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54666522"/>
                  </a:ext>
                </a:extLst>
              </a:tr>
            </a:tbl>
          </a:graphicData>
        </a:graphic>
      </p:graphicFrame>
      <p:sp>
        <p:nvSpPr>
          <p:cNvPr id="4" name="Text Placeholder 3">
            <a:extLst>
              <a:ext uri="{FF2B5EF4-FFF2-40B4-BE49-F238E27FC236}">
                <a16:creationId xmlns:a16="http://schemas.microsoft.com/office/drawing/2014/main" id="{BEBACEF8-7F78-91D0-2D2F-C5137D4E4BA9}"/>
              </a:ext>
            </a:extLst>
          </p:cNvPr>
          <p:cNvSpPr>
            <a:spLocks noGrp="1"/>
          </p:cNvSpPr>
          <p:nvPr>
            <p:ph type="body" sz="quarter" idx="13"/>
          </p:nvPr>
        </p:nvSpPr>
        <p:spPr/>
        <p:txBody>
          <a:bodyPr/>
          <a:lstStyle/>
          <a:p>
            <a:pPr>
              <a:spcAft>
                <a:spcPts val="300"/>
              </a:spcAft>
            </a:pPr>
            <a:r>
              <a:rPr lang="en-US" noProof="0" dirty="0"/>
              <a:t>ALM/W, appendicular lean mass adjusted to body weight; BIA, bioelectrical impedance analysis; BMI, body mass index; DXA, dual X-ray absorptiometry; EASO, European Association for the Study of Obesity; ESPEN, European Society for Clinical Nutrition and Metabolism; SMM/W, total skeletal muscle mass adjusted by weight; SO, sarcopenic obesity.</a:t>
            </a:r>
          </a:p>
          <a:p>
            <a:pPr>
              <a:spcAft>
                <a:spcPts val="300"/>
              </a:spcAft>
            </a:pPr>
            <a:r>
              <a:rPr lang="en-US" noProof="0" dirty="0">
                <a:solidFill>
                  <a:srgbClr val="001965"/>
                </a:solidFill>
              </a:rPr>
              <a:t>1. Donini LM et al. Obes Facts 2022;15:321</a:t>
            </a:r>
            <a:r>
              <a:rPr lang="en-US" noProof="0" dirty="0"/>
              <a:t>–</a:t>
            </a:r>
            <a:r>
              <a:rPr lang="en-US" noProof="0" dirty="0">
                <a:solidFill>
                  <a:srgbClr val="001965"/>
                </a:solidFill>
              </a:rPr>
              <a:t>335; 2. Donini LM et al. </a:t>
            </a:r>
            <a:r>
              <a:rPr lang="en-US" noProof="0" dirty="0"/>
              <a:t>Clin Nutr 2022;41:990–1000.</a:t>
            </a:r>
          </a:p>
        </p:txBody>
      </p:sp>
      <p:sp>
        <p:nvSpPr>
          <p:cNvPr id="5" name="Slide Number Placeholder 4">
            <a:extLst>
              <a:ext uri="{FF2B5EF4-FFF2-40B4-BE49-F238E27FC236}">
                <a16:creationId xmlns:a16="http://schemas.microsoft.com/office/drawing/2014/main" id="{ADD6E909-97B6-5E19-BBFF-8E9E6BE381E1}"/>
              </a:ext>
            </a:extLst>
          </p:cNvPr>
          <p:cNvSpPr>
            <a:spLocks noGrp="1"/>
          </p:cNvSpPr>
          <p:nvPr>
            <p:ph type="sldNum" sz="quarter" idx="4"/>
          </p:nvPr>
        </p:nvSpPr>
        <p:spPr/>
        <p:txBody>
          <a:bodyPr/>
          <a:lstStyle/>
          <a:p>
            <a:fld id="{65CBDCE2-1F41-4B5E-8CD0-06DFFB2F8EFA}" type="slidenum">
              <a:rPr lang="en-US" noProof="0" smtClean="0"/>
              <a:pPr/>
              <a:t>35</a:t>
            </a:fld>
            <a:endParaRPr lang="en-US" noProof="0" dirty="0"/>
          </a:p>
        </p:txBody>
      </p:sp>
      <p:sp>
        <p:nvSpPr>
          <p:cNvPr id="7" name="TextBox 6">
            <a:extLst>
              <a:ext uri="{FF2B5EF4-FFF2-40B4-BE49-F238E27FC236}">
                <a16:creationId xmlns:a16="http://schemas.microsoft.com/office/drawing/2014/main" id="{F70A9C03-E74A-3A4F-EAD7-2D763BC3BA22}"/>
              </a:ext>
            </a:extLst>
          </p:cNvPr>
          <p:cNvSpPr txBox="1"/>
          <p:nvPr/>
        </p:nvSpPr>
        <p:spPr>
          <a:xfrm>
            <a:off x="440534" y="3762769"/>
            <a:ext cx="4879800" cy="1200329"/>
          </a:xfrm>
          <a:prstGeom prst="rect">
            <a:avLst/>
          </a:prstGeom>
          <a:noFill/>
        </p:spPr>
        <p:txBody>
          <a:bodyPr wrap="square">
            <a:spAutoFit/>
          </a:bodyPr>
          <a:lstStyle/>
          <a:p>
            <a:r>
              <a:rPr lang="en-US" i="1" noProof="0" dirty="0">
                <a:solidFill>
                  <a:schemeClr val="bg1"/>
                </a:solidFill>
                <a:latin typeface="Arial" panose="020B0604020202020204" pitchFamily="34" charset="0"/>
              </a:rPr>
              <a:t>Due to a lack of universally recognized diagnostic criteria for SO, ESPEN and EASO proposed a diagnostic algorithm to be implemented in clinical practice and research</a:t>
            </a:r>
          </a:p>
        </p:txBody>
      </p:sp>
      <p:pic>
        <p:nvPicPr>
          <p:cNvPr id="10" name="Graphic 9">
            <a:extLst>
              <a:ext uri="{FF2B5EF4-FFF2-40B4-BE49-F238E27FC236}">
                <a16:creationId xmlns:a16="http://schemas.microsoft.com/office/drawing/2014/main" id="{B994C1DA-DACB-E65E-6338-1B9A30A3DD8F}"/>
              </a:ext>
            </a:extLst>
          </p:cNvPr>
          <p:cNvPicPr>
            <a:picLocks noChangeAspect="1"/>
          </p:cNvPicPr>
          <p:nvPr/>
        </p:nvPicPr>
        <p:blipFill>
          <a:blip>
            <a:extLst>
              <a:ext uri="{96DAC541-7B7A-43D3-8B79-37D633B846F1}">
                <asvg:svgBlip xmlns:asvg="http://schemas.microsoft.com/office/drawing/2016/SVG/main" r:embed="rId3"/>
              </a:ext>
            </a:extLst>
          </a:blip>
          <a:srcRect l="13" r="13"/>
          <a:stretch/>
        </p:blipFill>
        <p:spPr>
          <a:xfrm>
            <a:off x="5862924" y="3542536"/>
            <a:ext cx="440153" cy="440267"/>
          </a:xfrm>
          <a:prstGeom prst="rect">
            <a:avLst/>
          </a:prstGeom>
        </p:spPr>
      </p:pic>
      <p:sp>
        <p:nvSpPr>
          <p:cNvPr id="3" name="Oval 2">
            <a:extLst>
              <a:ext uri="{FF2B5EF4-FFF2-40B4-BE49-F238E27FC236}">
                <a16:creationId xmlns:a16="http://schemas.microsoft.com/office/drawing/2014/main" id="{AAD3B6AF-07BB-5F8C-AA0D-A23BF99D1067}"/>
              </a:ext>
            </a:extLst>
          </p:cNvPr>
          <p:cNvSpPr/>
          <p:nvPr/>
        </p:nvSpPr>
        <p:spPr>
          <a:xfrm>
            <a:off x="5760437" y="1341139"/>
            <a:ext cx="645126" cy="64512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 name="Graphic 7">
            <a:extLst>
              <a:ext uri="{FF2B5EF4-FFF2-40B4-BE49-F238E27FC236}">
                <a16:creationId xmlns:a16="http://schemas.microsoft.com/office/drawing/2014/main" id="{FC80DF10-D2E1-1A24-8500-DCB768BC40D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91652" y="1472354"/>
            <a:ext cx="382696" cy="382696"/>
          </a:xfrm>
          <a:prstGeom prst="rect">
            <a:avLst/>
          </a:prstGeom>
        </p:spPr>
      </p:pic>
    </p:spTree>
    <p:extLst>
      <p:ext uri="{BB962C8B-B14F-4D97-AF65-F5344CB8AC3E}">
        <p14:creationId xmlns:p14="http://schemas.microsoft.com/office/powerpoint/2010/main" val="3994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a:xfrm>
            <a:off x="536240" y="414320"/>
            <a:ext cx="4630120" cy="5562000"/>
          </a:xfrm>
        </p:spPr>
        <p:txBody>
          <a:bodyPr/>
          <a:lstStyle/>
          <a:p>
            <a:r>
              <a:rPr lang="en-US" noProof="0" dirty="0"/>
              <a:t>Key </a:t>
            </a:r>
            <a:br>
              <a:rPr lang="en-US" noProof="0" dirty="0"/>
            </a:br>
            <a:r>
              <a:rPr lang="en-US" noProof="0" dirty="0"/>
              <a:t>takeaways</a:t>
            </a:r>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4ED853D-DE4C-D27E-0FCA-4BDF75BB361C}"/>
              </a:ext>
            </a:extLst>
          </p:cNvPr>
          <p:cNvGrpSpPr/>
          <p:nvPr/>
        </p:nvGrpSpPr>
        <p:grpSpPr>
          <a:xfrm>
            <a:off x="6045868" y="418465"/>
            <a:ext cx="5994892" cy="1341521"/>
            <a:chOff x="6045868" y="351790"/>
            <a:chExt cx="5994892"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3" y="560885"/>
              <a:ext cx="5344687" cy="923330"/>
            </a:xfrm>
            <a:prstGeom prst="rect">
              <a:avLst/>
            </a:prstGeom>
            <a:noFill/>
          </p:spPr>
          <p:txBody>
            <a:bodyPr wrap="square">
              <a:spAutoFit/>
            </a:bodyPr>
            <a:lstStyle/>
            <a:p>
              <a:r>
                <a:rPr lang="en-GB" b="1" spc="-10" noProof="0" dirty="0">
                  <a:latin typeface="Arial" panose="020B0604020202020204" pitchFamily="34" charset="0"/>
                </a:rPr>
                <a:t>Prevalence of obesity in men and woman peaks in middle age; reasons includes hormonal, metabolic, and body composition changes </a:t>
              </a:r>
              <a:endParaRPr lang="en-US" spc="-10" noProof="0" dirty="0">
                <a:latin typeface="Arial" panose="020B0604020202020204" pitchFamily="34" charset="0"/>
              </a:endParaRP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64031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6045868" y="1606450"/>
            <a:ext cx="5736557" cy="1341521"/>
            <a:chOff x="6045868" y="1358262"/>
            <a:chExt cx="5736557" cy="1341521"/>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5" y="1647882"/>
              <a:ext cx="5086350" cy="923330"/>
            </a:xfrm>
            <a:prstGeom prst="rect">
              <a:avLst/>
            </a:prstGeom>
            <a:noFill/>
          </p:spPr>
          <p:txBody>
            <a:bodyPr wrap="square">
              <a:spAutoFit/>
            </a:bodyPr>
            <a:lstStyle/>
            <a:p>
              <a:r>
                <a:rPr lang="en-US" b="1" noProof="0" dirty="0">
                  <a:latin typeface="Arial" panose="020B0604020202020204" pitchFamily="34" charset="0"/>
                </a:rPr>
                <a:t>Adults </a:t>
              </a:r>
              <a:r>
                <a:rPr lang="en-US" noProof="0" dirty="0">
                  <a:latin typeface="Arial" panose="020B0604020202020204" pitchFamily="34" charset="0"/>
                </a:rPr>
                <a:t>have an increased </a:t>
              </a:r>
              <a:r>
                <a:rPr lang="en-US" b="1" noProof="0" dirty="0">
                  <a:latin typeface="Arial" panose="020B0604020202020204" pitchFamily="34" charset="0"/>
                </a:rPr>
                <a:t>risk of obesity</a:t>
              </a:r>
              <a:r>
                <a:rPr lang="en-US" noProof="0" dirty="0">
                  <a:latin typeface="Arial" panose="020B0604020202020204" pitchFamily="34" charset="0"/>
                </a:rPr>
                <a:t>, </a:t>
              </a:r>
              <a:br>
                <a:rPr lang="en-US" noProof="0" dirty="0">
                  <a:latin typeface="Arial" panose="020B0604020202020204" pitchFamily="34" charset="0"/>
                </a:rPr>
              </a:br>
              <a:r>
                <a:rPr lang="en-US" b="1" noProof="0" dirty="0">
                  <a:latin typeface="Arial" panose="020B0604020202020204" pitchFamily="34" charset="0"/>
                </a:rPr>
                <a:t>type 2 diabetes, CVD, and cancer </a:t>
              </a:r>
              <a:r>
                <a:rPr lang="en-US" noProof="0" dirty="0">
                  <a:latin typeface="Arial" panose="020B0604020202020204" pitchFamily="34" charset="0"/>
                </a:rPr>
                <a:t>due to childhood/adolescent obesity</a:t>
              </a: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64679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6045868" y="2871690"/>
            <a:ext cx="5736557" cy="1341521"/>
            <a:chOff x="6045868" y="2722024"/>
            <a:chExt cx="5736557" cy="1341521"/>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722024"/>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2792620"/>
              <a:ext cx="5086350" cy="1200329"/>
            </a:xfrm>
            <a:prstGeom prst="rect">
              <a:avLst/>
            </a:prstGeom>
            <a:noFill/>
          </p:spPr>
          <p:txBody>
            <a:bodyPr wrap="square">
              <a:spAutoFit/>
            </a:bodyPr>
            <a:lstStyle/>
            <a:p>
              <a:r>
                <a:rPr lang="en-US" b="1" noProof="0" dirty="0">
                  <a:latin typeface="Arial" panose="020B0604020202020204" pitchFamily="34" charset="0"/>
                </a:rPr>
                <a:t>Obesity impacts fertility </a:t>
              </a:r>
              <a:r>
                <a:rPr lang="en-US" noProof="0" dirty="0">
                  <a:latin typeface="Arial" panose="020B0604020202020204" pitchFamily="34" charset="0"/>
                </a:rPr>
                <a:t>in men and women and </a:t>
              </a:r>
              <a:r>
                <a:rPr lang="en-US" b="1" noProof="0" dirty="0">
                  <a:latin typeface="Arial" panose="020B0604020202020204" pitchFamily="34" charset="0"/>
                </a:rPr>
                <a:t>pregnant women with obesity </a:t>
              </a:r>
              <a:r>
                <a:rPr lang="en-US" noProof="0" dirty="0">
                  <a:latin typeface="Arial" panose="020B0604020202020204" pitchFamily="34" charset="0"/>
                </a:rPr>
                <a:t>are at risk of </a:t>
              </a:r>
              <a:r>
                <a:rPr lang="en-US" b="1" noProof="0" dirty="0">
                  <a:latin typeface="Arial" panose="020B0604020202020204" pitchFamily="34" charset="0"/>
                </a:rPr>
                <a:t>gestational diabetes</a:t>
              </a:r>
              <a:r>
                <a:rPr lang="en-US" noProof="0" dirty="0">
                  <a:latin typeface="Arial" panose="020B0604020202020204" pitchFamily="34" charset="0"/>
                </a:rPr>
                <a:t>,</a:t>
              </a:r>
              <a:r>
                <a:rPr lang="en-US" b="1" noProof="0" dirty="0">
                  <a:latin typeface="Arial" panose="020B0604020202020204" pitchFamily="34" charset="0"/>
                </a:rPr>
                <a:t> preeclampsia</a:t>
              </a:r>
              <a:r>
                <a:rPr lang="en-US" noProof="0" dirty="0">
                  <a:latin typeface="Arial" panose="020B0604020202020204" pitchFamily="34" charset="0"/>
                </a:rPr>
                <a:t>,</a:t>
              </a:r>
              <a:r>
                <a:rPr lang="en-US" b="1" noProof="0" dirty="0">
                  <a:latin typeface="Arial" panose="020B0604020202020204" pitchFamily="34" charset="0"/>
                </a:rPr>
                <a:t> </a:t>
              </a:r>
              <a:r>
                <a:rPr lang="en-US" noProof="0" dirty="0">
                  <a:latin typeface="Arial" panose="020B0604020202020204" pitchFamily="34" charset="0"/>
                </a:rPr>
                <a:t>and </a:t>
              </a:r>
              <a:r>
                <a:rPr lang="en-US" b="1" noProof="0" dirty="0">
                  <a:latin typeface="Arial" panose="020B0604020202020204" pitchFamily="34" charset="0"/>
                </a:rPr>
                <a:t>birthing complications</a:t>
              </a:r>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10552"/>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8AAB57F-FA48-29FE-872F-E39AB1AE62A4}"/>
              </a:ext>
            </a:extLst>
          </p:cNvPr>
          <p:cNvGrpSpPr/>
          <p:nvPr/>
        </p:nvGrpSpPr>
        <p:grpSpPr>
          <a:xfrm>
            <a:off x="6045868" y="4138483"/>
            <a:ext cx="5736557" cy="1341521"/>
            <a:chOff x="6045868" y="4049239"/>
            <a:chExt cx="5736557" cy="1341521"/>
          </a:xfrm>
        </p:grpSpPr>
        <p:sp>
          <p:nvSpPr>
            <p:cNvPr id="36" name="TextBox 35">
              <a:extLst>
                <a:ext uri="{FF2B5EF4-FFF2-40B4-BE49-F238E27FC236}">
                  <a16:creationId xmlns:a16="http://schemas.microsoft.com/office/drawing/2014/main" id="{27677DDC-79D5-8D16-005A-7DFF40052823}"/>
                </a:ext>
              </a:extLst>
            </p:cNvPr>
            <p:cNvSpPr txBox="1"/>
            <p:nvPr/>
          </p:nvSpPr>
          <p:spPr>
            <a:xfrm>
              <a:off x="6045868" y="404923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4</a:t>
              </a:r>
            </a:p>
          </p:txBody>
        </p:sp>
        <p:sp>
          <p:nvSpPr>
            <p:cNvPr id="37" name="TextBox 36">
              <a:extLst>
                <a:ext uri="{FF2B5EF4-FFF2-40B4-BE49-F238E27FC236}">
                  <a16:creationId xmlns:a16="http://schemas.microsoft.com/office/drawing/2014/main" id="{3D8B1CEA-71E6-98BC-5740-5FD21EEB9944}"/>
                </a:ext>
              </a:extLst>
            </p:cNvPr>
            <p:cNvSpPr txBox="1"/>
            <p:nvPr/>
          </p:nvSpPr>
          <p:spPr>
            <a:xfrm>
              <a:off x="6696075" y="4119835"/>
              <a:ext cx="5086350" cy="1200329"/>
            </a:xfrm>
            <a:prstGeom prst="rect">
              <a:avLst/>
            </a:prstGeom>
            <a:noFill/>
          </p:spPr>
          <p:txBody>
            <a:bodyPr wrap="square">
              <a:spAutoFit/>
            </a:bodyPr>
            <a:lstStyle/>
            <a:p>
              <a:r>
                <a:rPr lang="en-US" b="1" noProof="0" dirty="0">
                  <a:latin typeface="Arial" panose="020B0604020202020204" pitchFamily="34" charset="0"/>
                </a:rPr>
                <a:t>Menopause transition </a:t>
              </a:r>
              <a:r>
                <a:rPr lang="en-US" noProof="0" dirty="0">
                  <a:latin typeface="Arial" panose="020B0604020202020204" pitchFamily="34" charset="0"/>
                </a:rPr>
                <a:t>is a time when women are particularly susceptible to weight gain and </a:t>
              </a:r>
              <a:r>
                <a:rPr lang="en-US" b="1" noProof="0" dirty="0">
                  <a:latin typeface="Arial" panose="020B0604020202020204" pitchFamily="34" charset="0"/>
                </a:rPr>
                <a:t>central adiposity</a:t>
              </a:r>
              <a:r>
                <a:rPr lang="en-US" noProof="0" dirty="0">
                  <a:latin typeface="Arial" panose="020B0604020202020204" pitchFamily="34" charset="0"/>
                </a:rPr>
                <a:t>, which can </a:t>
              </a:r>
              <a:r>
                <a:rPr lang="en-US" b="1" noProof="0" dirty="0">
                  <a:latin typeface="Arial" panose="020B0604020202020204" pitchFamily="34" charset="0"/>
                </a:rPr>
                <a:t>accelerate </a:t>
              </a:r>
              <a:br>
                <a:rPr lang="en-US" b="1" noProof="0" dirty="0">
                  <a:latin typeface="Arial" panose="020B0604020202020204" pitchFamily="34" charset="0"/>
                </a:rPr>
              </a:br>
              <a:r>
                <a:rPr lang="en-US" b="1" noProof="0" dirty="0">
                  <a:latin typeface="Arial" panose="020B0604020202020204" pitchFamily="34" charset="0"/>
                </a:rPr>
                <a:t>CVD risk</a:t>
              </a:r>
            </a:p>
          </p:txBody>
        </p:sp>
        <p:cxnSp>
          <p:nvCxnSpPr>
            <p:cNvPr id="52" name="Straight Connector 51">
              <a:extLst>
                <a:ext uri="{FF2B5EF4-FFF2-40B4-BE49-F238E27FC236}">
                  <a16:creationId xmlns:a16="http://schemas.microsoft.com/office/drawing/2014/main" id="{A9918CF8-254D-CCA7-2B8E-AF8055ED8B40}"/>
                </a:ext>
              </a:extLst>
            </p:cNvPr>
            <p:cNvCxnSpPr>
              <a:cxnSpLocks/>
            </p:cNvCxnSpPr>
            <p:nvPr/>
          </p:nvCxnSpPr>
          <p:spPr>
            <a:xfrm>
              <a:off x="6671129" y="4337767"/>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38E190C-9AA3-60A5-0747-EDB0835D5082}"/>
              </a:ext>
            </a:extLst>
          </p:cNvPr>
          <p:cNvGrpSpPr/>
          <p:nvPr/>
        </p:nvGrpSpPr>
        <p:grpSpPr>
          <a:xfrm>
            <a:off x="6045868" y="5277084"/>
            <a:ext cx="5736557" cy="1341521"/>
            <a:chOff x="6045868" y="5164689"/>
            <a:chExt cx="5736557" cy="1341521"/>
          </a:xfrm>
        </p:grpSpPr>
        <p:sp>
          <p:nvSpPr>
            <p:cNvPr id="38" name="TextBox 37">
              <a:extLst>
                <a:ext uri="{FF2B5EF4-FFF2-40B4-BE49-F238E27FC236}">
                  <a16:creationId xmlns:a16="http://schemas.microsoft.com/office/drawing/2014/main" id="{2C2CE8EA-BA92-2BC7-F073-D29FABB88443}"/>
                </a:ext>
              </a:extLst>
            </p:cNvPr>
            <p:cNvSpPr txBox="1"/>
            <p:nvPr/>
          </p:nvSpPr>
          <p:spPr>
            <a:xfrm>
              <a:off x="6045868" y="516468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5</a:t>
              </a:r>
            </a:p>
          </p:txBody>
        </p:sp>
        <p:sp>
          <p:nvSpPr>
            <p:cNvPr id="39" name="TextBox 38">
              <a:extLst>
                <a:ext uri="{FF2B5EF4-FFF2-40B4-BE49-F238E27FC236}">
                  <a16:creationId xmlns:a16="http://schemas.microsoft.com/office/drawing/2014/main" id="{A647DCFE-D96B-BAE6-D261-E8A2458DB274}"/>
                </a:ext>
              </a:extLst>
            </p:cNvPr>
            <p:cNvSpPr txBox="1"/>
            <p:nvPr/>
          </p:nvSpPr>
          <p:spPr>
            <a:xfrm>
              <a:off x="6696075" y="5373784"/>
              <a:ext cx="5086350" cy="923330"/>
            </a:xfrm>
            <a:prstGeom prst="rect">
              <a:avLst/>
            </a:prstGeom>
            <a:noFill/>
          </p:spPr>
          <p:txBody>
            <a:bodyPr wrap="square">
              <a:spAutoFit/>
            </a:bodyPr>
            <a:lstStyle/>
            <a:p>
              <a:r>
                <a:rPr lang="en-US" b="1" noProof="0" dirty="0">
                  <a:latin typeface="Arial" panose="020B0604020202020204" pitchFamily="34" charset="0"/>
                </a:rPr>
                <a:t>Sarcopenic obesity </a:t>
              </a:r>
              <a:r>
                <a:rPr lang="en-US" noProof="0" dirty="0">
                  <a:latin typeface="Arial" panose="020B0604020202020204" pitchFamily="34" charset="0"/>
                </a:rPr>
                <a:t>is a condition to be especially aware of in </a:t>
              </a:r>
              <a:r>
                <a:rPr lang="en-US" b="1" noProof="0" dirty="0">
                  <a:latin typeface="Arial" panose="020B0604020202020204" pitchFamily="34" charset="0"/>
                </a:rPr>
                <a:t>older individuals</a:t>
              </a:r>
              <a:r>
                <a:rPr lang="en-US" noProof="0" dirty="0">
                  <a:latin typeface="Arial" panose="020B0604020202020204" pitchFamily="34" charset="0"/>
                </a:rPr>
                <a:t>, and is associated with </a:t>
              </a:r>
              <a:r>
                <a:rPr lang="en-US" b="1" noProof="0" dirty="0">
                  <a:latin typeface="Arial" panose="020B0604020202020204" pitchFamily="34" charset="0"/>
                </a:rPr>
                <a:t>frailty</a:t>
              </a:r>
            </a:p>
          </p:txBody>
        </p:sp>
        <p:cxnSp>
          <p:nvCxnSpPr>
            <p:cNvPr id="53" name="Straight Connector 52">
              <a:extLst>
                <a:ext uri="{FF2B5EF4-FFF2-40B4-BE49-F238E27FC236}">
                  <a16:creationId xmlns:a16="http://schemas.microsoft.com/office/drawing/2014/main" id="{1CCCA1A6-AFD0-44ED-0F4F-FA851C2F0F95}"/>
                </a:ext>
              </a:extLst>
            </p:cNvPr>
            <p:cNvCxnSpPr>
              <a:cxnSpLocks/>
            </p:cNvCxnSpPr>
            <p:nvPr/>
          </p:nvCxnSpPr>
          <p:spPr>
            <a:xfrm>
              <a:off x="6671129" y="5453217"/>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 Placeholder 3">
            <a:extLst>
              <a:ext uri="{FF2B5EF4-FFF2-40B4-BE49-F238E27FC236}">
                <a16:creationId xmlns:a16="http://schemas.microsoft.com/office/drawing/2014/main" id="{C090E582-EFE5-188F-A0DD-1C51F6B9D063}"/>
              </a:ext>
            </a:extLst>
          </p:cNvPr>
          <p:cNvSpPr>
            <a:spLocks noGrp="1"/>
          </p:cNvSpPr>
          <p:nvPr>
            <p:ph type="body" sz="quarter" idx="13"/>
          </p:nvPr>
        </p:nvSpPr>
        <p:spPr>
          <a:xfrm>
            <a:off x="5854400" y="6401983"/>
            <a:ext cx="5577840" cy="324000"/>
          </a:xfrm>
        </p:spPr>
        <p:txBody>
          <a:bodyPr/>
          <a:lstStyle/>
          <a:p>
            <a:r>
              <a:rPr lang="en-US" noProof="0" dirty="0"/>
              <a:t>CVD, cardiovascular disease. </a:t>
            </a:r>
          </a:p>
        </p:txBody>
      </p:sp>
      <p:sp>
        <p:nvSpPr>
          <p:cNvPr id="9" name="Slide Number Placeholder 3">
            <a:extLst>
              <a:ext uri="{FF2B5EF4-FFF2-40B4-BE49-F238E27FC236}">
                <a16:creationId xmlns:a16="http://schemas.microsoft.com/office/drawing/2014/main" id="{96E24CEE-2C07-5775-586B-FE4F5394FA9D}"/>
              </a:ext>
            </a:extLst>
          </p:cNvPr>
          <p:cNvSpPr>
            <a:spLocks noGrp="1"/>
          </p:cNvSpPr>
          <p:nvPr>
            <p:ph type="sldNum" sz="quarter" idx="4"/>
          </p:nvPr>
        </p:nvSpPr>
        <p:spPr>
          <a:xfrm>
            <a:off x="11467950" y="127429"/>
            <a:ext cx="572346" cy="365125"/>
          </a:xfrm>
        </p:spPr>
        <p:txBody>
          <a:bodyPr/>
          <a:lstStyle/>
          <a:p>
            <a:fld id="{65CBDCE2-1F41-4B5E-8CD0-06DFFB2F8EFA}" type="slidenum">
              <a:rPr lang="en-US" noProof="0" smtClean="0"/>
              <a:pPr/>
              <a:t>36</a:t>
            </a:fld>
            <a:endParaRPr lang="en-US" noProof="0" dirty="0"/>
          </a:p>
        </p:txBody>
      </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42" presetClass="path" presetSubtype="0" decel="100000" fill="hold" nodeType="withEffect">
                                  <p:stCondLst>
                                    <p:cond delay="0"/>
                                  </p:stCondLst>
                                  <p:childTnLst>
                                    <p:animMotion origin="layout" path="M -3.75E-6 -0.03472 L -3.75E-6 1.85185E-6 " pathEditMode="relative" rAng="0" ptsTypes="AA">
                                      <p:cBhvr>
                                        <p:cTn id="30" dur="500" fill="hold"/>
                                        <p:tgtEl>
                                          <p:spTgt spid="4"/>
                                        </p:tgtEl>
                                        <p:attrNameLst>
                                          <p:attrName>ppt_x</p:attrName>
                                          <p:attrName>ppt_y</p:attrName>
                                        </p:attrNameLst>
                                      </p:cBhvr>
                                      <p:rCtr x="0" y="1736"/>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50"/>
                                        <p:tgtEl>
                                          <p:spTgt spid="3"/>
                                        </p:tgtEl>
                                      </p:cBhvr>
                                    </p:animEffect>
                                  </p:childTnLst>
                                </p:cTn>
                              </p:par>
                              <p:par>
                                <p:cTn id="36" presetID="42" presetClass="path" presetSubtype="0" decel="100000" fill="hold" nodeType="withEffect">
                                  <p:stCondLst>
                                    <p:cond delay="0"/>
                                  </p:stCondLst>
                                  <p:childTnLst>
                                    <p:animMotion origin="layout" path="M -3.75E-6 -0.03472 L -3.75E-6 1.85185E-6 " pathEditMode="relative" rAng="0" ptsTypes="AA">
                                      <p:cBhvr>
                                        <p:cTn id="37" dur="500" fill="hold"/>
                                        <p:tgtEl>
                                          <p:spTgt spid="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A8DE-97AD-DAD9-ED14-1594EF7B896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1FEDD4D-F7A9-0FE6-9681-C133017E1E05}"/>
              </a:ext>
            </a:extLst>
          </p:cNvPr>
          <p:cNvSpPr/>
          <p:nvPr/>
        </p:nvSpPr>
        <p:spPr>
          <a:xfrm>
            <a:off x="6424733" y="5502142"/>
            <a:ext cx="5120640" cy="773529"/>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5" name="Rectangle: Rounded Corners 4">
            <a:extLst>
              <a:ext uri="{FF2B5EF4-FFF2-40B4-BE49-F238E27FC236}">
                <a16:creationId xmlns:a16="http://schemas.microsoft.com/office/drawing/2014/main" id="{1B15E0BE-5385-2EEF-75F3-7BD8D8130640}"/>
              </a:ext>
            </a:extLst>
          </p:cNvPr>
          <p:cNvSpPr/>
          <p:nvPr/>
        </p:nvSpPr>
        <p:spPr>
          <a:xfrm>
            <a:off x="6424733" y="1993497"/>
            <a:ext cx="5120640" cy="22860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6" name="Rectangle: Rounded Corners 5">
            <a:extLst>
              <a:ext uri="{FF2B5EF4-FFF2-40B4-BE49-F238E27FC236}">
                <a16:creationId xmlns:a16="http://schemas.microsoft.com/office/drawing/2014/main" id="{91109FB4-3F3D-2848-4DA4-14B5B510A624}"/>
              </a:ext>
            </a:extLst>
          </p:cNvPr>
          <p:cNvSpPr/>
          <p:nvPr/>
        </p:nvSpPr>
        <p:spPr>
          <a:xfrm>
            <a:off x="6424733" y="3363041"/>
            <a:ext cx="5120640" cy="364991"/>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nvGrpSpPr>
          <p:cNvPr id="3" name="Group 2">
            <a:extLst>
              <a:ext uri="{FF2B5EF4-FFF2-40B4-BE49-F238E27FC236}">
                <a16:creationId xmlns:a16="http://schemas.microsoft.com/office/drawing/2014/main" id="{AFED897C-1D61-BBDE-2643-FF27E22B4B9C}"/>
              </a:ext>
            </a:extLst>
          </p:cNvPr>
          <p:cNvGrpSpPr/>
          <p:nvPr/>
        </p:nvGrpSpPr>
        <p:grpSpPr>
          <a:xfrm>
            <a:off x="5779167" y="570386"/>
            <a:ext cx="5972743" cy="1819533"/>
            <a:chOff x="5779167" y="364646"/>
            <a:chExt cx="5972743" cy="1819533"/>
          </a:xfrm>
        </p:grpSpPr>
        <p:grpSp>
          <p:nvGrpSpPr>
            <p:cNvPr id="22" name="Group 21">
              <a:extLst>
                <a:ext uri="{FF2B5EF4-FFF2-40B4-BE49-F238E27FC236}">
                  <a16:creationId xmlns:a16="http://schemas.microsoft.com/office/drawing/2014/main" id="{F71B65B4-5339-5C77-3015-50C247675CB4}"/>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66032843-C1A9-2689-6CE8-10D950DF77C1}"/>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1</a:t>
                </a:r>
              </a:p>
            </p:txBody>
          </p:sp>
          <p:cxnSp>
            <p:nvCxnSpPr>
              <p:cNvPr id="14" name="Straight Connector 13">
                <a:extLst>
                  <a:ext uri="{FF2B5EF4-FFF2-40B4-BE49-F238E27FC236}">
                    <a16:creationId xmlns:a16="http://schemas.microsoft.com/office/drawing/2014/main" id="{29FDC620-94DA-E8E6-A09B-147409E40609}"/>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03345B7-C4D3-090E-9DB9-9906B916FA45}"/>
                </a:ext>
              </a:extLst>
            </p:cNvPr>
            <p:cNvSpPr txBox="1"/>
            <p:nvPr/>
          </p:nvSpPr>
          <p:spPr>
            <a:xfrm>
              <a:off x="6479144" y="701722"/>
              <a:ext cx="5272766" cy="1482457"/>
            </a:xfrm>
            <a:prstGeom prst="rect">
              <a:avLst/>
            </a:prstGeom>
            <a:noFill/>
          </p:spPr>
          <p:txBody>
            <a:bodyPr wrap="square" lIns="0" tIns="0" rIns="0" bIns="0">
              <a:spAutoFit/>
            </a:bodyPr>
            <a:lstStyle/>
            <a:p>
              <a:pPr>
                <a:spcAft>
                  <a:spcPts val="200"/>
                </a:spcAft>
              </a:pPr>
              <a:r>
                <a:rPr lang="en-US" sz="1100" b="1" noProof="0" dirty="0">
                  <a:effectLst/>
                  <a:latin typeface="Arial" panose="020B0604020202020204" pitchFamily="34" charset="0"/>
                  <a:ea typeface="Calibri" panose="020F0502020204030204" pitchFamily="34" charset="0"/>
                  <a:cs typeface="Times New Roman"/>
                </a:rPr>
                <a:t>Alex is a 32-year-old male who has a BMI of 32. Screening has suggested that his BMI is in the obesity class 1 category. What </a:t>
              </a:r>
              <a:r>
                <a:rPr lang="en-US" sz="1100" b="1" noProof="0" dirty="0">
                  <a:latin typeface="Arial" panose="020B0604020202020204" pitchFamily="34" charset="0"/>
                  <a:ea typeface="Calibri" panose="020F0502020204030204" pitchFamily="34" charset="0"/>
                  <a:cs typeface="Times New Roman"/>
                </a:rPr>
                <a:t>are the next steps for assessment that you would you recommend for Alex</a:t>
              </a:r>
              <a:r>
                <a:rPr lang="en-US" sz="1100" b="1" noProof="0" dirty="0">
                  <a:effectLst/>
                  <a:latin typeface="Arial" panose="020B0604020202020204" pitchFamily="34" charset="0"/>
                  <a:ea typeface="Calibri" panose="020F0502020204030204" pitchFamily="34" charset="0"/>
                  <a:cs typeface="Times New Roman"/>
                </a:rPr>
                <a:t>?</a:t>
              </a:r>
            </a:p>
            <a:p>
              <a:pPr marL="228600" indent="-228600">
                <a:spcAft>
                  <a:spcPts val="200"/>
                </a:spcAft>
                <a:buFont typeface="+mj-lt"/>
                <a:buAutoNum type="alphaLcPeriod"/>
              </a:pPr>
              <a:r>
                <a:rPr lang="en-US" sz="1100" noProof="0" dirty="0">
                  <a:effectLst/>
                  <a:latin typeface="Arial" panose="020B0604020202020204" pitchFamily="34" charset="0"/>
                  <a:ea typeface="Calibri" panose="020F0502020204030204" pitchFamily="34" charset="0"/>
                  <a:cs typeface="Times New Roman"/>
                </a:rPr>
                <a:t>Advise lifestyle changes, including resistance training and a healthy eating plan</a:t>
              </a:r>
            </a:p>
            <a:p>
              <a:pPr marL="228600" indent="-228600">
                <a:spcAft>
                  <a:spcPts val="200"/>
                </a:spcAft>
                <a:buFont typeface="+mj-lt"/>
                <a:buAutoNum type="alphaLcPeriod"/>
              </a:pPr>
              <a:r>
                <a:rPr lang="en-US" sz="1100" noProof="0" dirty="0">
                  <a:latin typeface="Arial" panose="020B0604020202020204" pitchFamily="34" charset="0"/>
                  <a:ea typeface="Calibri" panose="020F0502020204030204" pitchFamily="34" charset="0"/>
                  <a:cs typeface="Times New Roman"/>
                </a:rPr>
                <a:t>Prescribe an anti-obesity medication</a:t>
              </a:r>
              <a:endParaRPr lang="en-US" sz="1100" noProof="0" dirty="0">
                <a:effectLst/>
                <a:latin typeface="Arial" panose="020B0604020202020204" pitchFamily="34" charset="0"/>
                <a:ea typeface="Calibri" panose="020F0502020204030204" pitchFamily="34" charset="0"/>
                <a:cs typeface="Times New Roman"/>
              </a:endParaRPr>
            </a:p>
            <a:p>
              <a:pPr marL="228600" indent="-228600">
                <a:spcAft>
                  <a:spcPts val="200"/>
                </a:spcAft>
                <a:buFont typeface="+mj-lt"/>
                <a:buAutoNum type="alphaLcPeriod"/>
              </a:pPr>
              <a:r>
                <a:rPr lang="en-US" sz="1100" noProof="0" dirty="0">
                  <a:latin typeface="Arial" panose="020B0604020202020204" pitchFamily="34" charset="0"/>
                  <a:ea typeface="Calibri" panose="020F0502020204030204" pitchFamily="34" charset="0"/>
                  <a:cs typeface="Times New Roman"/>
                </a:rPr>
                <a:t>Assess suitability for a referral for bariatric surgery</a:t>
              </a:r>
              <a:endParaRPr lang="en-US" sz="1100" spc="-10" noProof="0" dirty="0">
                <a:effectLst/>
                <a:latin typeface="Arial" panose="020B0604020202020204" pitchFamily="34" charset="0"/>
                <a:ea typeface="Calibri" panose="020F0502020204030204" pitchFamily="34" charset="0"/>
                <a:cs typeface="Times New Roman"/>
              </a:endParaRPr>
            </a:p>
            <a:p>
              <a:pPr marL="228600" indent="-228600">
                <a:spcAft>
                  <a:spcPts val="200"/>
                </a:spcAft>
                <a:buFont typeface="+mj-lt"/>
                <a:buAutoNum type="alphaLcPeriod"/>
              </a:pPr>
              <a:r>
                <a:rPr lang="en-US" sz="1100" noProof="0" dirty="0">
                  <a:effectLst/>
                  <a:latin typeface="Arial" panose="020B0604020202020204" pitchFamily="34" charset="0"/>
                  <a:ea typeface="Calibri" panose="020F0502020204030204" pitchFamily="34" charset="0"/>
                  <a:cs typeface="Times New Roman"/>
                </a:rPr>
                <a:t>Confirm the presence of obesity by obtaining a waist-to-height ratio </a:t>
              </a:r>
            </a:p>
            <a:p>
              <a:pPr marL="228600" indent="-228600">
                <a:spcAft>
                  <a:spcPts val="200"/>
                </a:spcAft>
                <a:buFont typeface="+mj-lt"/>
                <a:buAutoNum type="alphaLcPeriod"/>
              </a:pPr>
              <a:endParaRPr lang="en-US" sz="1100" noProof="0" dirty="0">
                <a:effectLst/>
                <a:latin typeface="Arial" panose="020B0604020202020204" pitchFamily="34" charset="0"/>
                <a:ea typeface="Calibri" panose="020F0502020204030204" pitchFamily="34" charset="0"/>
                <a:cs typeface="Times New Roman"/>
              </a:endParaRPr>
            </a:p>
          </p:txBody>
        </p:sp>
      </p:grpSp>
      <p:grpSp>
        <p:nvGrpSpPr>
          <p:cNvPr id="2" name="Group 1">
            <a:extLst>
              <a:ext uri="{FF2B5EF4-FFF2-40B4-BE49-F238E27FC236}">
                <a16:creationId xmlns:a16="http://schemas.microsoft.com/office/drawing/2014/main" id="{C061159A-A63C-F2C5-00C0-7EE779EBEC4B}"/>
              </a:ext>
            </a:extLst>
          </p:cNvPr>
          <p:cNvGrpSpPr/>
          <p:nvPr/>
        </p:nvGrpSpPr>
        <p:grpSpPr>
          <a:xfrm>
            <a:off x="5779167" y="2362200"/>
            <a:ext cx="5879434" cy="1341522"/>
            <a:chOff x="5779167" y="1568873"/>
            <a:chExt cx="5879434" cy="1341522"/>
          </a:xfrm>
        </p:grpSpPr>
        <p:grpSp>
          <p:nvGrpSpPr>
            <p:cNvPr id="23" name="Group 22">
              <a:extLst>
                <a:ext uri="{FF2B5EF4-FFF2-40B4-BE49-F238E27FC236}">
                  <a16:creationId xmlns:a16="http://schemas.microsoft.com/office/drawing/2014/main" id="{377624DD-D940-3641-17AA-4250F03BE883}"/>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7A1EECCD-BE7B-4BE1-53BB-ADE3560259C9}"/>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2</a:t>
                </a:r>
              </a:p>
            </p:txBody>
          </p:sp>
          <p:cxnSp>
            <p:nvCxnSpPr>
              <p:cNvPr id="11" name="Straight Connector 10">
                <a:extLst>
                  <a:ext uri="{FF2B5EF4-FFF2-40B4-BE49-F238E27FC236}">
                    <a16:creationId xmlns:a16="http://schemas.microsoft.com/office/drawing/2014/main" id="{B8516675-2F8E-5A31-C510-63D3118E3F9B}"/>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06F37AF5-3FDA-08AB-F376-DFF115A54628}"/>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100" b="1" noProof="0" dirty="0">
                  <a:latin typeface="Arial" panose="020B0604020202020204" pitchFamily="34" charset="0"/>
                </a:rPr>
                <a:t>Why do women typically accumulate more adipose tissue around the thighs and hips, whereas men are more prone to fat accumulation around the abdomen</a:t>
              </a:r>
              <a:r>
                <a:rPr lang="en-US" sz="1100" b="1" noProof="0" dirty="0">
                  <a:latin typeface="Arial" panose="020B0604020202020204" pitchFamily="34" charset="0"/>
                  <a:cs typeface="Times New Roman" panose="02020603050405020304" pitchFamily="18" charset="0"/>
                </a:rPr>
                <a:t>?</a:t>
              </a:r>
            </a:p>
            <a:p>
              <a:pPr marL="220663" lvl="1" indent="-220663">
                <a:lnSpc>
                  <a:spcPct val="107000"/>
                </a:lnSpc>
                <a:spcBef>
                  <a:spcPts val="0"/>
                </a:spcBef>
                <a:buFont typeface="+mj-lt"/>
                <a:buAutoNum type="alphaLcPeriod"/>
              </a:pPr>
              <a:r>
                <a:rPr lang="en-US" sz="1100" noProof="0" dirty="0">
                  <a:latin typeface="Arial" panose="020B0604020202020204" pitchFamily="34" charset="0"/>
                  <a:ea typeface="Calibri" panose="020F0502020204030204" pitchFamily="34" charset="0"/>
                  <a:cs typeface="Times New Roman" panose="02020603050405020304" pitchFamily="18" charset="0"/>
                </a:rPr>
                <a:t>Women have a higher basal metabolic rate, leading to peripheral fat deposition</a:t>
              </a:r>
            </a:p>
            <a:p>
              <a:pPr marL="220663" lvl="1" indent="-220663">
                <a:lnSpc>
                  <a:spcPct val="107000"/>
                </a:lnSpc>
                <a:spcBef>
                  <a:spcPts val="0"/>
                </a:spcBef>
                <a:buFont typeface="+mj-lt"/>
                <a:buAutoNum type="alphaLcPeriod"/>
              </a:pPr>
              <a:r>
                <a:rPr lang="en-US" sz="1100" noProof="0" dirty="0">
                  <a:latin typeface="Arial" panose="020B0604020202020204" pitchFamily="34" charset="0"/>
                  <a:ea typeface="Calibri" panose="020F0502020204030204" pitchFamily="34" charset="0"/>
                  <a:cs typeface="Times New Roman" panose="02020603050405020304" pitchFamily="18" charset="0"/>
                </a:rPr>
                <a:t>Estrogen promotes gluteofemoral fat storage, whereas testosterone favors visceral fat accumulation</a:t>
              </a:r>
            </a:p>
            <a:p>
              <a:pPr marL="220663" lvl="1" indent="-220663">
                <a:lnSpc>
                  <a:spcPct val="107000"/>
                </a:lnSpc>
                <a:spcBef>
                  <a:spcPts val="0"/>
                </a:spcBef>
                <a:buFont typeface="+mj-lt"/>
                <a:buAutoNum type="alphaLcPeriod"/>
                <a:tabLst>
                  <a:tab pos="2400300" algn="l"/>
                </a:tabLst>
              </a:pPr>
              <a:r>
                <a:rPr lang="en-US" sz="1100" noProof="0" dirty="0">
                  <a:latin typeface="Arial" panose="020B0604020202020204" pitchFamily="34" charset="0"/>
                  <a:ea typeface="Calibri" panose="020F0502020204030204" pitchFamily="34" charset="0"/>
                  <a:cs typeface="Times New Roman" panose="02020603050405020304" pitchFamily="18" charset="0"/>
                </a:rPr>
                <a:t>Men consume more dietary fat, leading to central adiposity</a:t>
              </a:r>
            </a:p>
            <a:p>
              <a:pPr marL="220663" lvl="1" indent="-220663">
                <a:lnSpc>
                  <a:spcPct val="107000"/>
                </a:lnSpc>
                <a:spcBef>
                  <a:spcPts val="0"/>
                </a:spcBef>
                <a:buFont typeface="+mj-lt"/>
                <a:buAutoNum type="alphaLcPeriod"/>
              </a:pPr>
              <a:r>
                <a:rPr lang="en-US" sz="1100" noProof="0" dirty="0">
                  <a:latin typeface="Arial" panose="020B0604020202020204" pitchFamily="34" charset="0"/>
                  <a:ea typeface="Calibri" panose="020F0502020204030204" pitchFamily="34" charset="0"/>
                  <a:cs typeface="Times New Roman" panose="02020603050405020304" pitchFamily="18" charset="0"/>
                </a:rPr>
                <a:t>Fat distribution is primarily determined by dietary choices rather than hormonal factors</a:t>
              </a:r>
            </a:p>
          </p:txBody>
        </p:sp>
      </p:grpSp>
      <p:grpSp>
        <p:nvGrpSpPr>
          <p:cNvPr id="4" name="Group 3">
            <a:extLst>
              <a:ext uri="{FF2B5EF4-FFF2-40B4-BE49-F238E27FC236}">
                <a16:creationId xmlns:a16="http://schemas.microsoft.com/office/drawing/2014/main" id="{8587DA89-E585-DABB-DBD1-3EA358B48886}"/>
              </a:ext>
            </a:extLst>
          </p:cNvPr>
          <p:cNvGrpSpPr/>
          <p:nvPr/>
        </p:nvGrpSpPr>
        <p:grpSpPr>
          <a:xfrm>
            <a:off x="5779167" y="4297480"/>
            <a:ext cx="5983342" cy="1341521"/>
            <a:chOff x="5779167" y="3403479"/>
            <a:chExt cx="5983342" cy="1341521"/>
          </a:xfrm>
        </p:grpSpPr>
        <p:grpSp>
          <p:nvGrpSpPr>
            <p:cNvPr id="24" name="Group 23">
              <a:extLst>
                <a:ext uri="{FF2B5EF4-FFF2-40B4-BE49-F238E27FC236}">
                  <a16:creationId xmlns:a16="http://schemas.microsoft.com/office/drawing/2014/main" id="{6B99F551-D775-D909-BE56-614E339C6D46}"/>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89034377-FE33-FED5-A7E2-F9D0C44563CD}"/>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latin typeface="Arial" panose="020B0604020202020204" pitchFamily="34" charset="0"/>
                  </a:rPr>
                  <a:t>3</a:t>
                </a:r>
              </a:p>
            </p:txBody>
          </p:sp>
          <p:cxnSp>
            <p:nvCxnSpPr>
              <p:cNvPr id="13" name="Straight Connector 12">
                <a:extLst>
                  <a:ext uri="{FF2B5EF4-FFF2-40B4-BE49-F238E27FC236}">
                    <a16:creationId xmlns:a16="http://schemas.microsoft.com/office/drawing/2014/main" id="{EB56D796-FEC1-897F-E60D-B34A2543D9A1}"/>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311D78CD-8C54-3386-80A8-33EA3860E4AC}"/>
                </a:ext>
              </a:extLst>
            </p:cNvPr>
            <p:cNvSpPr txBox="1">
              <a:spLocks/>
            </p:cNvSpPr>
            <p:nvPr/>
          </p:nvSpPr>
          <p:spPr>
            <a:xfrm>
              <a:off x="6479144" y="3726642"/>
              <a:ext cx="5283365"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100" b="1" noProof="0" dirty="0">
                  <a:latin typeface="Arial" panose="020B0604020202020204" pitchFamily="34" charset="0"/>
                </a:rPr>
                <a:t>Which of the following best explains the increased cardiovascular risk observed in postmenopausal women</a:t>
              </a:r>
              <a:r>
                <a:rPr lang="en-US" sz="1100" b="1" noProof="0" dirty="0">
                  <a:latin typeface="Arial" panose="020B0604020202020204" pitchFamily="34" charset="0"/>
                  <a:cs typeface="Times New Roman"/>
                </a:rPr>
                <a:t>? Select all that apply</a:t>
              </a:r>
            </a:p>
            <a:p>
              <a:pPr marL="212725" lvl="1" indent="-212725">
                <a:lnSpc>
                  <a:spcPct val="107000"/>
                </a:lnSpc>
                <a:spcBef>
                  <a:spcPts val="0"/>
                </a:spcBef>
                <a:buFont typeface="+mj-lt"/>
                <a:buAutoNum type="alphaLcPeriod"/>
              </a:pPr>
              <a:r>
                <a:rPr lang="en-US" sz="1100" noProof="0" dirty="0">
                  <a:latin typeface="Arial" panose="020B0604020202020204" pitchFamily="34" charset="0"/>
                </a:rPr>
                <a:t>Progesterone increases LDL levels and blood pressure after menopause</a:t>
              </a:r>
            </a:p>
            <a:p>
              <a:pPr marL="212725" lvl="1" indent="-212725">
                <a:lnSpc>
                  <a:spcPct val="107000"/>
                </a:lnSpc>
                <a:spcBef>
                  <a:spcPts val="0"/>
                </a:spcBef>
                <a:buFont typeface="+mj-lt"/>
                <a:buAutoNum type="alphaLcPeriod"/>
              </a:pPr>
              <a:r>
                <a:rPr lang="en-GB" sz="1100" noProof="0" dirty="0">
                  <a:latin typeface="Arial" panose="020B0604020202020204" pitchFamily="34" charset="0"/>
                </a:rPr>
                <a:t>Estrogen directly increases arterial stiffness and promotes thrombosis after menopause </a:t>
              </a:r>
              <a:endParaRPr lang="en-US" sz="1100" noProof="0" dirty="0">
                <a:latin typeface="Arial" panose="020B0604020202020204" pitchFamily="34" charset="0"/>
              </a:endParaRPr>
            </a:p>
            <a:p>
              <a:pPr marL="212725" lvl="1" indent="-212725">
                <a:lnSpc>
                  <a:spcPct val="107000"/>
                </a:lnSpc>
                <a:spcBef>
                  <a:spcPts val="0"/>
                </a:spcBef>
                <a:buFont typeface="+mj-lt"/>
                <a:buAutoNum type="alphaLcPeriod"/>
              </a:pPr>
              <a:r>
                <a:rPr lang="en-US" sz="1100" noProof="0" dirty="0">
                  <a:latin typeface="Arial" panose="020B0604020202020204" pitchFamily="34" charset="0"/>
                </a:rPr>
                <a:t>Loss of estrogen leads to unfavorable lipid profiles, increased visceral fat accumulation, and endothelial dysfunction</a:t>
              </a:r>
            </a:p>
            <a:p>
              <a:pPr marL="212725" lvl="1" indent="-212725">
                <a:lnSpc>
                  <a:spcPct val="107000"/>
                </a:lnSpc>
                <a:spcBef>
                  <a:spcPts val="0"/>
                </a:spcBef>
                <a:buFont typeface="+mj-lt"/>
                <a:buAutoNum type="alphaLcPeriod"/>
              </a:pPr>
              <a:r>
                <a:rPr lang="en-US" sz="1100" noProof="0" dirty="0">
                  <a:latin typeface="Arial" panose="020B0604020202020204" pitchFamily="34" charset="0"/>
                </a:rPr>
                <a:t>Menopause and aging is associated with hyperinsulinemia, which increases cardiovascular risk</a:t>
              </a:r>
              <a:br>
                <a:rPr lang="en-US" sz="1100" noProof="0" dirty="0">
                  <a:latin typeface="Arial" panose="020B0604020202020204" pitchFamily="34" charset="0"/>
                </a:rPr>
              </a:br>
              <a:endParaRPr lang="en-US" sz="1100" noProof="0" dirty="0">
                <a:latin typeface="Arial" panose="020B0604020202020204" pitchFamily="34" charset="0"/>
                <a:cs typeface="Times New Roman" panose="02020603050405020304" pitchFamily="18" charset="0"/>
              </a:endParaRPr>
            </a:p>
          </p:txBody>
        </p:sp>
      </p:grpSp>
      <p:sp>
        <p:nvSpPr>
          <p:cNvPr id="33" name="Oval 32">
            <a:extLst>
              <a:ext uri="{FF2B5EF4-FFF2-40B4-BE49-F238E27FC236}">
                <a16:creationId xmlns:a16="http://schemas.microsoft.com/office/drawing/2014/main" id="{24FB9AE6-B997-63CA-3266-76CBA07155F0}"/>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34" name="Graphic 33">
            <a:extLst>
              <a:ext uri="{FF2B5EF4-FFF2-40B4-BE49-F238E27FC236}">
                <a16:creationId xmlns:a16="http://schemas.microsoft.com/office/drawing/2014/main" id="{7FCFE28A-62D6-E302-27CF-671801F02F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E319E855-1DD5-5536-0660-BFA7A187340C}"/>
              </a:ext>
            </a:extLst>
          </p:cNvPr>
          <p:cNvSpPr>
            <a:spLocks noGrp="1"/>
          </p:cNvSpPr>
          <p:nvPr>
            <p:ph type="title"/>
          </p:nvPr>
        </p:nvSpPr>
        <p:spPr>
          <a:xfrm>
            <a:off x="2466108" y="414320"/>
            <a:ext cx="2700251" cy="5562000"/>
          </a:xfrm>
        </p:spPr>
        <p:txBody>
          <a:bodyPr/>
          <a:lstStyle/>
          <a:p>
            <a:r>
              <a:rPr lang="en-US" noProof="0" dirty="0">
                <a:cs typeface="Arial" panose="020B0604020202020204" pitchFamily="34" charset="0"/>
              </a:rPr>
              <a:t>Assessments</a:t>
            </a:r>
          </a:p>
        </p:txBody>
      </p:sp>
      <p:sp>
        <p:nvSpPr>
          <p:cNvPr id="8" name="Slide Number Placeholder 3">
            <a:extLst>
              <a:ext uri="{FF2B5EF4-FFF2-40B4-BE49-F238E27FC236}">
                <a16:creationId xmlns:a16="http://schemas.microsoft.com/office/drawing/2014/main" id="{8149C088-194C-9D2A-E25B-BD211590FB09}"/>
              </a:ext>
            </a:extLst>
          </p:cNvPr>
          <p:cNvSpPr>
            <a:spLocks noGrp="1"/>
          </p:cNvSpPr>
          <p:nvPr>
            <p:ph type="sldNum" sz="quarter" idx="4"/>
          </p:nvPr>
        </p:nvSpPr>
        <p:spPr>
          <a:xfrm>
            <a:off x="11467950" y="127429"/>
            <a:ext cx="572346" cy="365125"/>
          </a:xfrm>
        </p:spPr>
        <p:txBody>
          <a:bodyPr/>
          <a:lstStyle/>
          <a:p>
            <a:fld id="{65CBDCE2-1F41-4B5E-8CD0-06DFFB2F8EFA}" type="slidenum">
              <a:rPr lang="en-US" noProof="0" smtClean="0"/>
              <a:pPr/>
              <a:t>37</a:t>
            </a:fld>
            <a:endParaRPr lang="en-US" noProof="0" dirty="0"/>
          </a:p>
        </p:txBody>
      </p:sp>
    </p:spTree>
    <p:extLst>
      <p:ext uri="{BB962C8B-B14F-4D97-AF65-F5344CB8AC3E}">
        <p14:creationId xmlns:p14="http://schemas.microsoft.com/office/powerpoint/2010/main" val="247912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439-504E-7204-2A64-6E4C3856C0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F5F050B-6E96-9C67-B99A-367DB3AD79F0}"/>
              </a:ext>
            </a:extLst>
          </p:cNvPr>
          <p:cNvSpPr/>
          <p:nvPr/>
        </p:nvSpPr>
        <p:spPr>
          <a:xfrm>
            <a:off x="0" y="1960551"/>
            <a:ext cx="12192000" cy="3784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itle 5">
            <a:extLst>
              <a:ext uri="{FF2B5EF4-FFF2-40B4-BE49-F238E27FC236}">
                <a16:creationId xmlns:a16="http://schemas.microsoft.com/office/drawing/2014/main" id="{83C45B87-CA11-F345-7440-FAE146EDF14D}"/>
              </a:ext>
            </a:extLst>
          </p:cNvPr>
          <p:cNvSpPr>
            <a:spLocks noGrp="1"/>
          </p:cNvSpPr>
          <p:nvPr>
            <p:ph type="title"/>
          </p:nvPr>
        </p:nvSpPr>
        <p:spPr/>
        <p:txBody>
          <a:bodyPr/>
          <a:lstStyle/>
          <a:p>
            <a:r>
              <a:rPr lang="en-US" noProof="0" dirty="0"/>
              <a:t>Prevalence of adult obesity in the US </a:t>
            </a:r>
          </a:p>
        </p:txBody>
      </p:sp>
      <p:sp>
        <p:nvSpPr>
          <p:cNvPr id="7" name="Text Placeholder 6">
            <a:extLst>
              <a:ext uri="{FF2B5EF4-FFF2-40B4-BE49-F238E27FC236}">
                <a16:creationId xmlns:a16="http://schemas.microsoft.com/office/drawing/2014/main" id="{580E99F1-90D1-95C8-1881-3D1FA18520C3}"/>
              </a:ext>
            </a:extLst>
          </p:cNvPr>
          <p:cNvSpPr>
            <a:spLocks noGrp="1"/>
          </p:cNvSpPr>
          <p:nvPr>
            <p:ph type="body" sz="quarter" idx="13"/>
          </p:nvPr>
        </p:nvSpPr>
        <p:spPr/>
        <p:txBody>
          <a:bodyPr/>
          <a:lstStyle/>
          <a:p>
            <a:pPr>
              <a:spcAft>
                <a:spcPts val="300"/>
              </a:spcAft>
            </a:pPr>
            <a:r>
              <a:rPr lang="en-US" noProof="0" dirty="0"/>
              <a:t>BMI, body mass index.</a:t>
            </a:r>
          </a:p>
          <a:p>
            <a:pPr>
              <a:spcAft>
                <a:spcPts val="300"/>
              </a:spcAft>
            </a:pPr>
            <a:r>
              <a:rPr lang="en-US" noProof="0" dirty="0"/>
              <a:t>Prevalence of obesity and severe obesity was estimated from data from the August 2021–August 2023 National Health and Nutrition Examination Survey (NHANES); all examined NHANES participants age 20 and older were included. NHANES is a cross-sectional survey designed to monitor the health and nutritional status of the US civilian non-institutionalized population and is conducted by the National Center for Health Statistics. </a:t>
            </a:r>
          </a:p>
          <a:p>
            <a:pPr>
              <a:spcAft>
                <a:spcPts val="300"/>
              </a:spcAft>
            </a:pPr>
            <a:r>
              <a:rPr lang="en-US" noProof="0" dirty="0"/>
              <a:t>Centers for Disease Control and Prevention (CDC). NCHS Data Brief: No 508. </a:t>
            </a:r>
            <a:r>
              <a:rPr lang="en-US" noProof="0" dirty="0">
                <a:solidFill>
                  <a:srgbClr val="001965"/>
                </a:solidFill>
                <a:hlinkClick r:id="rId3"/>
              </a:rPr>
              <a:t>https://www.cdc.gov/nchs/data/databriefs/db508.</a:t>
            </a:r>
            <a:r>
              <a:rPr lang="en-US" noProof="0" dirty="0">
                <a:hlinkClick r:id="rId3"/>
              </a:rPr>
              <a:t>pdf</a:t>
            </a:r>
            <a:r>
              <a:rPr lang="en-US" noProof="0" dirty="0"/>
              <a:t>. Accessed November 2025.</a:t>
            </a:r>
          </a:p>
        </p:txBody>
      </p:sp>
      <p:sp>
        <p:nvSpPr>
          <p:cNvPr id="5" name="Slide Number Placeholder 4">
            <a:extLst>
              <a:ext uri="{FF2B5EF4-FFF2-40B4-BE49-F238E27FC236}">
                <a16:creationId xmlns:a16="http://schemas.microsoft.com/office/drawing/2014/main" id="{BDA1B8D5-6D04-69CF-C44A-166CC1FFE943}"/>
              </a:ext>
            </a:extLst>
          </p:cNvPr>
          <p:cNvSpPr>
            <a:spLocks noGrp="1"/>
          </p:cNvSpPr>
          <p:nvPr>
            <p:ph type="sldNum" sz="quarter" idx="4"/>
          </p:nvPr>
        </p:nvSpPr>
        <p:spPr/>
        <p:txBody>
          <a:bodyPr/>
          <a:lstStyle/>
          <a:p>
            <a:fld id="{65CBDCE2-1F41-4B5E-8CD0-06DFFB2F8EFA}" type="slidenum">
              <a:rPr lang="en-US" noProof="0" smtClean="0"/>
              <a:pPr/>
              <a:t>4</a:t>
            </a:fld>
            <a:endParaRPr lang="en-US" noProof="0" dirty="0"/>
          </a:p>
        </p:txBody>
      </p:sp>
      <p:graphicFrame>
        <p:nvGraphicFramePr>
          <p:cNvPr id="21" name="Chart 20">
            <a:extLst>
              <a:ext uri="{FF2B5EF4-FFF2-40B4-BE49-F238E27FC236}">
                <a16:creationId xmlns:a16="http://schemas.microsoft.com/office/drawing/2014/main" id="{8280DDB6-59B8-FE15-B039-F40608553153}"/>
              </a:ext>
            </a:extLst>
          </p:cNvPr>
          <p:cNvGraphicFramePr/>
          <p:nvPr>
            <p:extLst>
              <p:ext uri="{D42A27DB-BD31-4B8C-83A1-F6EECF244321}">
                <p14:modId xmlns:p14="http://schemas.microsoft.com/office/powerpoint/2010/main" val="3915573324"/>
              </p:ext>
            </p:extLst>
          </p:nvPr>
        </p:nvGraphicFramePr>
        <p:xfrm>
          <a:off x="60010" y="2074365"/>
          <a:ext cx="3668382" cy="2445586"/>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9">
            <a:extLst>
              <a:ext uri="{FF2B5EF4-FFF2-40B4-BE49-F238E27FC236}">
                <a16:creationId xmlns:a16="http://schemas.microsoft.com/office/drawing/2014/main" id="{B8BA3C91-CBA7-73BA-929C-3413F9134665}"/>
              </a:ext>
            </a:extLst>
          </p:cNvPr>
          <p:cNvSpPr txBox="1"/>
          <p:nvPr/>
        </p:nvSpPr>
        <p:spPr>
          <a:xfrm>
            <a:off x="1332114" y="2973963"/>
            <a:ext cx="1171796" cy="60369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3600" b="1" noProof="0" dirty="0">
                <a:latin typeface="Arial" panose="020B0604020202020204" pitchFamily="34" charset="0"/>
              </a:rPr>
              <a:t>40.3</a:t>
            </a:r>
            <a:r>
              <a:rPr lang="en-US" sz="2400" noProof="0" dirty="0">
                <a:latin typeface="Arial" panose="020B0604020202020204" pitchFamily="34" charset="0"/>
              </a:rPr>
              <a:t>%</a:t>
            </a:r>
            <a:endParaRPr lang="en-US" sz="3600" noProof="0" dirty="0">
              <a:latin typeface="Arial" panose="020B0604020202020204" pitchFamily="34" charset="0"/>
            </a:endParaRPr>
          </a:p>
        </p:txBody>
      </p:sp>
      <p:graphicFrame>
        <p:nvGraphicFramePr>
          <p:cNvPr id="11" name="Chart 10">
            <a:extLst>
              <a:ext uri="{FF2B5EF4-FFF2-40B4-BE49-F238E27FC236}">
                <a16:creationId xmlns:a16="http://schemas.microsoft.com/office/drawing/2014/main" id="{70B492DA-BA1C-A3FA-2FEE-1439C3E832AA}"/>
              </a:ext>
            </a:extLst>
          </p:cNvPr>
          <p:cNvGraphicFramePr/>
          <p:nvPr>
            <p:extLst>
              <p:ext uri="{D42A27DB-BD31-4B8C-83A1-F6EECF244321}">
                <p14:modId xmlns:p14="http://schemas.microsoft.com/office/powerpoint/2010/main" val="2075487027"/>
              </p:ext>
            </p:extLst>
          </p:nvPr>
        </p:nvGraphicFramePr>
        <p:xfrm>
          <a:off x="7734998" y="1960551"/>
          <a:ext cx="3888000" cy="25270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42">
            <a:extLst>
              <a:ext uri="{FF2B5EF4-FFF2-40B4-BE49-F238E27FC236}">
                <a16:creationId xmlns:a16="http://schemas.microsoft.com/office/drawing/2014/main" id="{3EDD9261-DD73-F4C5-4102-AC2EA8679142}"/>
              </a:ext>
            </a:extLst>
          </p:cNvPr>
          <p:cNvGraphicFramePr/>
          <p:nvPr>
            <p:extLst>
              <p:ext uri="{D42A27DB-BD31-4B8C-83A1-F6EECF244321}">
                <p14:modId xmlns:p14="http://schemas.microsoft.com/office/powerpoint/2010/main" val="338311064"/>
              </p:ext>
            </p:extLst>
          </p:nvPr>
        </p:nvGraphicFramePr>
        <p:xfrm>
          <a:off x="3460813" y="1946263"/>
          <a:ext cx="3888000" cy="252702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21EFAFAE-A8E3-95D6-F6B8-D50A920792C4}"/>
              </a:ext>
            </a:extLst>
          </p:cNvPr>
          <p:cNvSpPr txBox="1"/>
          <p:nvPr/>
        </p:nvSpPr>
        <p:spPr>
          <a:xfrm>
            <a:off x="580711" y="4525678"/>
            <a:ext cx="2769513" cy="923330"/>
          </a:xfrm>
          <a:prstGeom prst="rect">
            <a:avLst/>
          </a:prstGeom>
          <a:noFill/>
        </p:spPr>
        <p:txBody>
          <a:bodyPr wrap="square">
            <a:spAutoFit/>
          </a:bodyPr>
          <a:lstStyle/>
          <a:p>
            <a:pPr algn="ctr">
              <a:buClr>
                <a:schemeClr val="bg1"/>
              </a:buClr>
            </a:pPr>
            <a:r>
              <a:rPr lang="en-US" sz="1800" noProof="0" dirty="0">
                <a:latin typeface="Arial" panose="020B0604020202020204" pitchFamily="34" charset="0"/>
              </a:rPr>
              <a:t>of US adults are living with obesity </a:t>
            </a:r>
            <a:br>
              <a:rPr lang="en-US" sz="1800" noProof="0" dirty="0">
                <a:latin typeface="Arial" panose="020B0604020202020204" pitchFamily="34" charset="0"/>
              </a:rPr>
            </a:br>
            <a:r>
              <a:rPr lang="en-US" noProof="0" dirty="0">
                <a:latin typeface="Arial" panose="020B0604020202020204" pitchFamily="34" charset="0"/>
              </a:rPr>
              <a:t>(BMI ≥30 kg/m</a:t>
            </a:r>
            <a:r>
              <a:rPr lang="en-US" baseline="30000" noProof="0" dirty="0">
                <a:latin typeface="Arial" panose="020B0604020202020204" pitchFamily="34" charset="0"/>
              </a:rPr>
              <a:t>2</a:t>
            </a:r>
            <a:r>
              <a:rPr lang="en-US" noProof="0" dirty="0">
                <a:latin typeface="Arial" panose="020B0604020202020204" pitchFamily="34" charset="0"/>
              </a:rPr>
              <a:t>)</a:t>
            </a:r>
          </a:p>
        </p:txBody>
      </p:sp>
      <p:sp>
        <p:nvSpPr>
          <p:cNvPr id="9" name="TextBox 8">
            <a:extLst>
              <a:ext uri="{FF2B5EF4-FFF2-40B4-BE49-F238E27FC236}">
                <a16:creationId xmlns:a16="http://schemas.microsoft.com/office/drawing/2014/main" id="{8077EAA7-CA43-E223-E89A-71FB287BD8A3}"/>
              </a:ext>
            </a:extLst>
          </p:cNvPr>
          <p:cNvSpPr txBox="1"/>
          <p:nvPr/>
        </p:nvSpPr>
        <p:spPr>
          <a:xfrm>
            <a:off x="7929139" y="4830478"/>
            <a:ext cx="3708000" cy="854401"/>
          </a:xfrm>
          <a:prstGeom prst="rect">
            <a:avLst/>
          </a:prstGeom>
          <a:noFill/>
        </p:spPr>
        <p:txBody>
          <a:bodyPr wrap="square" lIns="0" tIns="0" rIns="0" bIns="0" rtlCol="0">
            <a:spAutoFit/>
          </a:bodyPr>
          <a:lstStyle/>
          <a:p>
            <a:pPr algn="ctr">
              <a:lnSpc>
                <a:spcPct val="120000"/>
              </a:lnSpc>
              <a:spcAft>
                <a:spcPts val="600"/>
              </a:spcAft>
            </a:pPr>
            <a:r>
              <a:rPr lang="en-US" sz="1400" b="1" noProof="0" dirty="0">
                <a:solidFill>
                  <a:schemeClr val="tx2"/>
                </a:solidFill>
                <a:latin typeface="Arial" panose="020B0604020202020204" pitchFamily="34" charset="0"/>
              </a:rPr>
              <a:t>Peak </a:t>
            </a:r>
            <a:r>
              <a:rPr lang="en-US" sz="1400" noProof="0" dirty="0">
                <a:solidFill>
                  <a:schemeClr val="tx2"/>
                </a:solidFill>
                <a:latin typeface="Arial" panose="020B0604020202020204" pitchFamily="34" charset="0"/>
              </a:rPr>
              <a:t>in middle age for both sexes</a:t>
            </a:r>
          </a:p>
          <a:p>
            <a:pPr algn="ctr">
              <a:lnSpc>
                <a:spcPct val="120000"/>
              </a:lnSpc>
              <a:spcAft>
                <a:spcPts val="600"/>
              </a:spcAft>
            </a:pPr>
            <a:r>
              <a:rPr lang="en-US" sz="1400" b="1" noProof="0" dirty="0">
                <a:solidFill>
                  <a:schemeClr val="accent1"/>
                </a:solidFill>
                <a:latin typeface="Arial" panose="020B0604020202020204" pitchFamily="34" charset="0"/>
              </a:rPr>
              <a:t>Higher rate </a:t>
            </a:r>
            <a:r>
              <a:rPr lang="en-US" sz="1400" noProof="0" dirty="0">
                <a:solidFill>
                  <a:schemeClr val="accent1"/>
                </a:solidFill>
                <a:latin typeface="Arial" panose="020B0604020202020204" pitchFamily="34" charset="0"/>
              </a:rPr>
              <a:t>of </a:t>
            </a:r>
            <a:r>
              <a:rPr lang="en-US" sz="1400" b="1" noProof="0" dirty="0">
                <a:solidFill>
                  <a:schemeClr val="accent1"/>
                </a:solidFill>
                <a:latin typeface="Arial" panose="020B0604020202020204" pitchFamily="34" charset="0"/>
              </a:rPr>
              <a:t>severe obesity </a:t>
            </a:r>
            <a:r>
              <a:rPr lang="en-US" sz="1400" noProof="0" dirty="0">
                <a:solidFill>
                  <a:schemeClr val="accent1"/>
                </a:solidFill>
                <a:latin typeface="Arial" panose="020B0604020202020204" pitchFamily="34" charset="0"/>
              </a:rPr>
              <a:t>among women vs men across age groups</a:t>
            </a:r>
          </a:p>
        </p:txBody>
      </p:sp>
      <p:sp>
        <p:nvSpPr>
          <p:cNvPr id="10" name="TextBox 9">
            <a:extLst>
              <a:ext uri="{FF2B5EF4-FFF2-40B4-BE49-F238E27FC236}">
                <a16:creationId xmlns:a16="http://schemas.microsoft.com/office/drawing/2014/main" id="{189ABE25-9337-72B4-3A46-7395899259FD}"/>
              </a:ext>
            </a:extLst>
          </p:cNvPr>
          <p:cNvSpPr txBox="1"/>
          <p:nvPr/>
        </p:nvSpPr>
        <p:spPr>
          <a:xfrm>
            <a:off x="3746534" y="4868578"/>
            <a:ext cx="3636000" cy="854401"/>
          </a:xfrm>
          <a:prstGeom prst="rect">
            <a:avLst/>
          </a:prstGeom>
          <a:noFill/>
        </p:spPr>
        <p:txBody>
          <a:bodyPr wrap="square" lIns="0" tIns="0" rIns="0" bIns="0" rtlCol="0">
            <a:spAutoFit/>
          </a:bodyPr>
          <a:lstStyle/>
          <a:p>
            <a:pPr algn="ctr">
              <a:lnSpc>
                <a:spcPct val="120000"/>
              </a:lnSpc>
              <a:spcAft>
                <a:spcPts val="600"/>
              </a:spcAft>
            </a:pPr>
            <a:r>
              <a:rPr lang="en-US" sz="1400" b="1" noProof="0" dirty="0">
                <a:solidFill>
                  <a:schemeClr val="tx2"/>
                </a:solidFill>
                <a:latin typeface="Arial" panose="020B0604020202020204" pitchFamily="34" charset="0"/>
              </a:rPr>
              <a:t>Peak </a:t>
            </a:r>
            <a:r>
              <a:rPr lang="en-US" sz="1400" noProof="0" dirty="0">
                <a:solidFill>
                  <a:schemeClr val="tx2"/>
                </a:solidFill>
                <a:latin typeface="Arial" panose="020B0604020202020204" pitchFamily="34" charset="0"/>
              </a:rPr>
              <a:t>in middle age for both sexes</a:t>
            </a:r>
          </a:p>
          <a:p>
            <a:pPr algn="ctr">
              <a:lnSpc>
                <a:spcPct val="120000"/>
              </a:lnSpc>
              <a:spcAft>
                <a:spcPts val="600"/>
              </a:spcAft>
            </a:pPr>
            <a:r>
              <a:rPr lang="en-US" sz="1400" b="1" noProof="0" dirty="0">
                <a:solidFill>
                  <a:schemeClr val="accent1"/>
                </a:solidFill>
                <a:latin typeface="Arial" panose="020B0604020202020204" pitchFamily="34" charset="0"/>
              </a:rPr>
              <a:t>Similar rate </a:t>
            </a:r>
            <a:r>
              <a:rPr lang="en-US" sz="1400" noProof="0" dirty="0">
                <a:solidFill>
                  <a:schemeClr val="accent1"/>
                </a:solidFill>
                <a:latin typeface="Arial" panose="020B0604020202020204" pitchFamily="34" charset="0"/>
              </a:rPr>
              <a:t>of </a:t>
            </a:r>
            <a:r>
              <a:rPr lang="en-US" sz="1400" b="1" noProof="0" dirty="0">
                <a:solidFill>
                  <a:schemeClr val="accent1"/>
                </a:solidFill>
                <a:latin typeface="Arial" panose="020B0604020202020204" pitchFamily="34" charset="0"/>
              </a:rPr>
              <a:t>obesity</a:t>
            </a:r>
            <a:r>
              <a:rPr lang="en-US" sz="1400" noProof="0" dirty="0">
                <a:solidFill>
                  <a:schemeClr val="accent1"/>
                </a:solidFill>
                <a:latin typeface="Arial" panose="020B0604020202020204" pitchFamily="34" charset="0"/>
              </a:rPr>
              <a:t> between women and men across age groups</a:t>
            </a:r>
          </a:p>
        </p:txBody>
      </p:sp>
      <p:sp>
        <p:nvSpPr>
          <p:cNvPr id="4" name="Rectangle: Rounded Corners 3">
            <a:extLst>
              <a:ext uri="{FF2B5EF4-FFF2-40B4-BE49-F238E27FC236}">
                <a16:creationId xmlns:a16="http://schemas.microsoft.com/office/drawing/2014/main" id="{A75B004E-304B-68E7-45C0-DB9267F7D99F}"/>
              </a:ext>
            </a:extLst>
          </p:cNvPr>
          <p:cNvSpPr/>
          <p:nvPr/>
        </p:nvSpPr>
        <p:spPr>
          <a:xfrm>
            <a:off x="3795491" y="1730260"/>
            <a:ext cx="3538087" cy="532305"/>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spcAft>
                <a:spcPts val="1200"/>
              </a:spcAft>
              <a:defRPr/>
            </a:pPr>
            <a:r>
              <a:rPr lang="en-US" sz="1500" b="1" noProof="0" dirty="0">
                <a:latin typeface="Arial" panose="020B0604020202020204" pitchFamily="34" charset="0"/>
                <a:ea typeface="Times New Roman" panose="02020603050405020304" pitchFamily="18" charset="0"/>
              </a:rPr>
              <a:t>Obesity (BMI ≥30 kg/m</a:t>
            </a:r>
            <a:r>
              <a:rPr lang="en-US" sz="1500" b="1" baseline="30000" noProof="0" dirty="0">
                <a:latin typeface="Arial" panose="020B0604020202020204" pitchFamily="34" charset="0"/>
                <a:ea typeface="Times New Roman" panose="02020603050405020304" pitchFamily="18" charset="0"/>
              </a:rPr>
              <a:t>2</a:t>
            </a:r>
            <a:r>
              <a:rPr lang="en-US" sz="1500" b="1" noProof="0" dirty="0">
                <a:latin typeface="Arial" panose="020B0604020202020204" pitchFamily="34" charset="0"/>
                <a:ea typeface="Times New Roman" panose="02020603050405020304" pitchFamily="18" charset="0"/>
              </a:rPr>
              <a:t>) </a:t>
            </a:r>
            <a:br>
              <a:rPr lang="en-US" sz="1500" b="1" noProof="0" dirty="0">
                <a:latin typeface="Arial" panose="020B0604020202020204" pitchFamily="34" charset="0"/>
                <a:ea typeface="Times New Roman" panose="02020603050405020304" pitchFamily="18" charset="0"/>
              </a:rPr>
            </a:br>
            <a:r>
              <a:rPr lang="en-US" sz="1500" b="1" noProof="0" dirty="0">
                <a:latin typeface="Arial" panose="020B0604020202020204" pitchFamily="34" charset="0"/>
                <a:ea typeface="Times New Roman" panose="02020603050405020304" pitchFamily="18" charset="0"/>
              </a:rPr>
              <a:t>by age and sex </a:t>
            </a:r>
          </a:p>
        </p:txBody>
      </p:sp>
      <p:sp>
        <p:nvSpPr>
          <p:cNvPr id="14" name="Rectangle: Rounded Corners 13">
            <a:extLst>
              <a:ext uri="{FF2B5EF4-FFF2-40B4-BE49-F238E27FC236}">
                <a16:creationId xmlns:a16="http://schemas.microsoft.com/office/drawing/2014/main" id="{CBB1D5EB-F0D9-425F-0867-CD63C6E593BC}"/>
              </a:ext>
            </a:extLst>
          </p:cNvPr>
          <p:cNvSpPr/>
          <p:nvPr/>
        </p:nvSpPr>
        <p:spPr>
          <a:xfrm>
            <a:off x="8014096" y="1730260"/>
            <a:ext cx="3538087" cy="532305"/>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spcAft>
                <a:spcPts val="1200"/>
              </a:spcAft>
              <a:defRPr/>
            </a:pPr>
            <a:r>
              <a:rPr lang="en-US" sz="1500" b="1" noProof="0" dirty="0">
                <a:latin typeface="Arial" panose="020B0604020202020204" pitchFamily="34" charset="0"/>
                <a:ea typeface="Times New Roman" panose="02020603050405020304" pitchFamily="18" charset="0"/>
              </a:rPr>
              <a:t>Severe obesity (BMI ≥40 kg/m</a:t>
            </a:r>
            <a:r>
              <a:rPr lang="en-US" sz="1500" b="1" baseline="30000" noProof="0" dirty="0">
                <a:latin typeface="Arial" panose="020B0604020202020204" pitchFamily="34" charset="0"/>
                <a:ea typeface="Times New Roman" panose="02020603050405020304" pitchFamily="18" charset="0"/>
              </a:rPr>
              <a:t>2</a:t>
            </a:r>
            <a:r>
              <a:rPr lang="en-US" sz="1500" b="1" noProof="0" dirty="0">
                <a:latin typeface="Arial" panose="020B0604020202020204" pitchFamily="34" charset="0"/>
                <a:ea typeface="Times New Roman" panose="02020603050405020304" pitchFamily="18" charset="0"/>
              </a:rPr>
              <a:t>) </a:t>
            </a:r>
            <a:br>
              <a:rPr lang="en-US" sz="1500" b="1" noProof="0" dirty="0">
                <a:latin typeface="Arial" panose="020B0604020202020204" pitchFamily="34" charset="0"/>
                <a:ea typeface="Times New Roman" panose="02020603050405020304" pitchFamily="18" charset="0"/>
              </a:rPr>
            </a:br>
            <a:r>
              <a:rPr lang="en-US" sz="1500" b="1" noProof="0" dirty="0">
                <a:latin typeface="Arial" panose="020B0604020202020204" pitchFamily="34" charset="0"/>
                <a:ea typeface="Times New Roman" panose="02020603050405020304" pitchFamily="18" charset="0"/>
              </a:rPr>
              <a:t>by age and sex </a:t>
            </a:r>
          </a:p>
        </p:txBody>
      </p:sp>
      <p:grpSp>
        <p:nvGrpSpPr>
          <p:cNvPr id="17" name="Group 16">
            <a:extLst>
              <a:ext uri="{FF2B5EF4-FFF2-40B4-BE49-F238E27FC236}">
                <a16:creationId xmlns:a16="http://schemas.microsoft.com/office/drawing/2014/main" id="{5D1B1BE9-ACB4-3C6F-0E03-DB8687930A27}"/>
              </a:ext>
            </a:extLst>
          </p:cNvPr>
          <p:cNvGrpSpPr/>
          <p:nvPr/>
        </p:nvGrpSpPr>
        <p:grpSpPr>
          <a:xfrm rot="16200000">
            <a:off x="5427125" y="4548917"/>
            <a:ext cx="274818" cy="229544"/>
            <a:chOff x="3066241" y="2824634"/>
            <a:chExt cx="473093" cy="395156"/>
          </a:xfrm>
        </p:grpSpPr>
        <p:sp>
          <p:nvSpPr>
            <p:cNvPr id="18" name="Isosceles Triangle 17">
              <a:extLst>
                <a:ext uri="{FF2B5EF4-FFF2-40B4-BE49-F238E27FC236}">
                  <a16:creationId xmlns:a16="http://schemas.microsoft.com/office/drawing/2014/main" id="{D4DB4E11-66DF-7FDF-FEBF-4CB53B9E455F}"/>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19" name="Isosceles Triangle 18">
              <a:extLst>
                <a:ext uri="{FF2B5EF4-FFF2-40B4-BE49-F238E27FC236}">
                  <a16:creationId xmlns:a16="http://schemas.microsoft.com/office/drawing/2014/main" id="{92DAE619-F9DD-BD62-90DE-AA25B44F01AB}"/>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grpSp>
        <p:nvGrpSpPr>
          <p:cNvPr id="20" name="Group 19">
            <a:extLst>
              <a:ext uri="{FF2B5EF4-FFF2-40B4-BE49-F238E27FC236}">
                <a16:creationId xmlns:a16="http://schemas.microsoft.com/office/drawing/2014/main" id="{AE6C4628-B881-718C-5B8D-590AF6CD78E4}"/>
              </a:ext>
            </a:extLst>
          </p:cNvPr>
          <p:cNvGrpSpPr/>
          <p:nvPr/>
        </p:nvGrpSpPr>
        <p:grpSpPr>
          <a:xfrm rot="16200000">
            <a:off x="9645730" y="4548917"/>
            <a:ext cx="274818" cy="229544"/>
            <a:chOff x="3066241" y="2824634"/>
            <a:chExt cx="473093" cy="395156"/>
          </a:xfrm>
        </p:grpSpPr>
        <p:sp>
          <p:nvSpPr>
            <p:cNvPr id="23" name="Isosceles Triangle 22">
              <a:extLst>
                <a:ext uri="{FF2B5EF4-FFF2-40B4-BE49-F238E27FC236}">
                  <a16:creationId xmlns:a16="http://schemas.microsoft.com/office/drawing/2014/main" id="{7B7E642A-97B8-05F8-C0F3-990114FE0234}"/>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4" name="Isosceles Triangle 23">
              <a:extLst>
                <a:ext uri="{FF2B5EF4-FFF2-40B4-BE49-F238E27FC236}">
                  <a16:creationId xmlns:a16="http://schemas.microsoft.com/office/drawing/2014/main" id="{D28C7EF4-190F-143E-B9CA-3B1698C7E43D}"/>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grpSp>
    </p:spTree>
    <p:extLst>
      <p:ext uri="{BB962C8B-B14F-4D97-AF65-F5344CB8AC3E}">
        <p14:creationId xmlns:p14="http://schemas.microsoft.com/office/powerpoint/2010/main" val="6868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6AD6-4EE2-CAFC-F223-AE4B2B83371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D59FCE-CEE6-45E9-290E-61FA12B9DA20}"/>
              </a:ext>
            </a:extLst>
          </p:cNvPr>
          <p:cNvSpPr/>
          <p:nvPr/>
        </p:nvSpPr>
        <p:spPr>
          <a:xfrm>
            <a:off x="0" y="1960551"/>
            <a:ext cx="12192000" cy="3784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itle 5">
            <a:extLst>
              <a:ext uri="{FF2B5EF4-FFF2-40B4-BE49-F238E27FC236}">
                <a16:creationId xmlns:a16="http://schemas.microsoft.com/office/drawing/2014/main" id="{F757F94E-103F-CC89-6A69-ED584EB60A60}"/>
              </a:ext>
            </a:extLst>
          </p:cNvPr>
          <p:cNvSpPr>
            <a:spLocks noGrp="1"/>
          </p:cNvSpPr>
          <p:nvPr>
            <p:ph type="title"/>
          </p:nvPr>
        </p:nvSpPr>
        <p:spPr/>
        <p:txBody>
          <a:bodyPr/>
          <a:lstStyle/>
          <a:p>
            <a:r>
              <a:rPr lang="en-US" noProof="0" dirty="0"/>
              <a:t>Prevalence of adult obesity in the US by race/ethnicity </a:t>
            </a:r>
          </a:p>
        </p:txBody>
      </p:sp>
      <p:sp>
        <p:nvSpPr>
          <p:cNvPr id="7" name="Text Placeholder 6">
            <a:extLst>
              <a:ext uri="{FF2B5EF4-FFF2-40B4-BE49-F238E27FC236}">
                <a16:creationId xmlns:a16="http://schemas.microsoft.com/office/drawing/2014/main" id="{56ACE936-7AEE-92A8-2840-715F7C07289F}"/>
              </a:ext>
            </a:extLst>
          </p:cNvPr>
          <p:cNvSpPr>
            <a:spLocks noGrp="1"/>
          </p:cNvSpPr>
          <p:nvPr>
            <p:ph type="body" sz="quarter" idx="13"/>
          </p:nvPr>
        </p:nvSpPr>
        <p:spPr>
          <a:xfrm>
            <a:off x="536240" y="5822950"/>
            <a:ext cx="10896000" cy="521110"/>
          </a:xfrm>
        </p:spPr>
        <p:txBody>
          <a:bodyPr/>
          <a:lstStyle/>
          <a:p>
            <a:pPr>
              <a:spcAft>
                <a:spcPts val="300"/>
              </a:spcAft>
            </a:pPr>
            <a:r>
              <a:rPr lang="en-US" noProof="0" dirty="0"/>
              <a:t>BMI, body mass index.</a:t>
            </a:r>
          </a:p>
          <a:p>
            <a:pPr>
              <a:spcAft>
                <a:spcPts val="300"/>
              </a:spcAft>
            </a:pPr>
            <a:r>
              <a:rPr lang="en-US" noProof="0" dirty="0"/>
              <a:t>Prevalence of obesity and severe obesity by race/ethnicity was estimated from data from the 2017–2018 National Health and Nutrition Examination Survey (NHANES); all examined NHANES participants age </a:t>
            </a:r>
            <a:r>
              <a:rPr lang="en-US" noProof="0" dirty="0">
                <a:sym typeface="Symbol" panose="05050102010706020507" pitchFamily="18" charset="2"/>
              </a:rPr>
              <a:t></a:t>
            </a:r>
            <a:r>
              <a:rPr lang="en-US" noProof="0" dirty="0"/>
              <a:t>20 were included. </a:t>
            </a:r>
            <a:br>
              <a:rPr lang="en-US" noProof="0" dirty="0"/>
            </a:br>
            <a:r>
              <a:rPr lang="en-US" noProof="0" dirty="0"/>
              <a:t>NHANES is a cross-sectional survey designed to monitor the health and nutritional status of the US civilian non-institutionalized population and is conducted by the National Center for Health Statistics. </a:t>
            </a:r>
          </a:p>
          <a:p>
            <a:pPr>
              <a:spcAft>
                <a:spcPts val="300"/>
              </a:spcAft>
            </a:pPr>
            <a:r>
              <a:rPr lang="en-US" noProof="0" dirty="0"/>
              <a:t>CDC. NCHS Data Brief: No 360. </a:t>
            </a:r>
            <a:r>
              <a:rPr lang="en-US" noProof="0" dirty="0">
                <a:solidFill>
                  <a:srgbClr val="001965"/>
                </a:solidFill>
                <a:hlinkClick r:id="rId3"/>
              </a:rPr>
              <a:t>https://www.cdc.gov/nchs/data/databriefs/db360-h.pdf</a:t>
            </a:r>
            <a:r>
              <a:rPr lang="en-US" noProof="0" dirty="0"/>
              <a:t>. Accessed November 2025.</a:t>
            </a:r>
          </a:p>
        </p:txBody>
      </p:sp>
      <p:sp>
        <p:nvSpPr>
          <p:cNvPr id="5" name="Slide Number Placeholder 4">
            <a:extLst>
              <a:ext uri="{FF2B5EF4-FFF2-40B4-BE49-F238E27FC236}">
                <a16:creationId xmlns:a16="http://schemas.microsoft.com/office/drawing/2014/main" id="{0875B3E0-D3BA-BE0C-D0F6-D5344F99FE48}"/>
              </a:ext>
            </a:extLst>
          </p:cNvPr>
          <p:cNvSpPr>
            <a:spLocks noGrp="1"/>
          </p:cNvSpPr>
          <p:nvPr>
            <p:ph type="sldNum" sz="quarter" idx="4"/>
          </p:nvPr>
        </p:nvSpPr>
        <p:spPr/>
        <p:txBody>
          <a:bodyPr/>
          <a:lstStyle/>
          <a:p>
            <a:fld id="{65CBDCE2-1F41-4B5E-8CD0-06DFFB2F8EFA}" type="slidenum">
              <a:rPr lang="en-US" noProof="0" smtClean="0"/>
              <a:pPr/>
              <a:t>5</a:t>
            </a:fld>
            <a:endParaRPr lang="en-US" noProof="0" dirty="0"/>
          </a:p>
        </p:txBody>
      </p:sp>
      <p:sp>
        <p:nvSpPr>
          <p:cNvPr id="4" name="Rectangle: Rounded Corners 3">
            <a:extLst>
              <a:ext uri="{FF2B5EF4-FFF2-40B4-BE49-F238E27FC236}">
                <a16:creationId xmlns:a16="http://schemas.microsoft.com/office/drawing/2014/main" id="{13D47661-279F-8451-E911-6C78E8C334BA}"/>
              </a:ext>
            </a:extLst>
          </p:cNvPr>
          <p:cNvSpPr/>
          <p:nvPr/>
        </p:nvSpPr>
        <p:spPr>
          <a:xfrm>
            <a:off x="3648000" y="1730260"/>
            <a:ext cx="4896000" cy="532305"/>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spcAft>
                <a:spcPts val="1200"/>
              </a:spcAft>
              <a:defRPr/>
            </a:pPr>
            <a:r>
              <a:rPr lang="en-US" sz="1500" b="1" noProof="0" dirty="0">
                <a:latin typeface="Arial" panose="020B0604020202020204" pitchFamily="34" charset="0"/>
                <a:ea typeface="Times New Roman" panose="02020603050405020304" pitchFamily="18" charset="0"/>
              </a:rPr>
              <a:t>Obesity (BMI ≥30 kg/m</a:t>
            </a:r>
            <a:r>
              <a:rPr lang="en-US" sz="1500" b="1" baseline="30000" noProof="0" dirty="0">
                <a:latin typeface="Arial" panose="020B0604020202020204" pitchFamily="34" charset="0"/>
                <a:ea typeface="Times New Roman" panose="02020603050405020304" pitchFamily="18" charset="0"/>
              </a:rPr>
              <a:t>2</a:t>
            </a:r>
            <a:r>
              <a:rPr lang="en-US" sz="1500" b="1" noProof="0" dirty="0">
                <a:latin typeface="Arial" panose="020B0604020202020204" pitchFamily="34" charset="0"/>
                <a:ea typeface="Times New Roman" panose="02020603050405020304" pitchFamily="18" charset="0"/>
              </a:rPr>
              <a:t>) by race/ethnicity</a:t>
            </a:r>
          </a:p>
        </p:txBody>
      </p:sp>
      <p:graphicFrame>
        <p:nvGraphicFramePr>
          <p:cNvPr id="13" name="Chart 12">
            <a:extLst>
              <a:ext uri="{FF2B5EF4-FFF2-40B4-BE49-F238E27FC236}">
                <a16:creationId xmlns:a16="http://schemas.microsoft.com/office/drawing/2014/main" id="{0A015D97-D8E7-BA22-E998-B3756E7F7D60}"/>
              </a:ext>
            </a:extLst>
          </p:cNvPr>
          <p:cNvGraphicFramePr/>
          <p:nvPr>
            <p:extLst>
              <p:ext uri="{D42A27DB-BD31-4B8C-83A1-F6EECF244321}">
                <p14:modId xmlns:p14="http://schemas.microsoft.com/office/powerpoint/2010/main" val="4268896302"/>
              </p:ext>
            </p:extLst>
          </p:nvPr>
        </p:nvGraphicFramePr>
        <p:xfrm>
          <a:off x="1527464" y="2396836"/>
          <a:ext cx="9137072" cy="3082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237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AF263-0066-C748-C3B2-BE63BFDFB946}"/>
            </a:ext>
          </a:extLst>
        </p:cNvPr>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75D2A688-26B4-FD9C-4BEB-1AC1E542D38D}"/>
              </a:ext>
            </a:extLst>
          </p:cNvPr>
          <p:cNvSpPr/>
          <p:nvPr/>
        </p:nvSpPr>
        <p:spPr>
          <a:xfrm>
            <a:off x="6789561" y="1948705"/>
            <a:ext cx="4866200" cy="3768811"/>
          </a:xfrm>
          <a:prstGeom prst="roundRect">
            <a:avLst>
              <a:gd name="adj" fmla="val 190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BBA90205-A574-39EB-C2CD-A53FA41A205A}"/>
              </a:ext>
            </a:extLst>
          </p:cNvPr>
          <p:cNvSpPr>
            <a:spLocks noGrp="1"/>
          </p:cNvSpPr>
          <p:nvPr>
            <p:ph type="title"/>
          </p:nvPr>
        </p:nvSpPr>
        <p:spPr>
          <a:xfrm>
            <a:off x="573310" y="401964"/>
            <a:ext cx="10896000" cy="1082209"/>
          </a:xfrm>
        </p:spPr>
        <p:txBody>
          <a:bodyPr/>
          <a:lstStyle/>
          <a:p>
            <a:r>
              <a:rPr lang="en-US" noProof="0" dirty="0"/>
              <a:t>Utility and limitations of BMI to assess adult obesity</a:t>
            </a:r>
          </a:p>
        </p:txBody>
      </p:sp>
      <p:sp>
        <p:nvSpPr>
          <p:cNvPr id="4" name="Text Placeholder 3">
            <a:extLst>
              <a:ext uri="{FF2B5EF4-FFF2-40B4-BE49-F238E27FC236}">
                <a16:creationId xmlns:a16="http://schemas.microsoft.com/office/drawing/2014/main" id="{4607D6DC-2C20-495B-32CE-A0C0B026E0B0}"/>
              </a:ext>
            </a:extLst>
          </p:cNvPr>
          <p:cNvSpPr>
            <a:spLocks noGrp="1"/>
          </p:cNvSpPr>
          <p:nvPr>
            <p:ph type="body" sz="quarter" idx="13"/>
          </p:nvPr>
        </p:nvSpPr>
        <p:spPr/>
        <p:txBody>
          <a:bodyPr/>
          <a:lstStyle/>
          <a:p>
            <a:pPr>
              <a:spcAft>
                <a:spcPts val="300"/>
              </a:spcAft>
            </a:pPr>
            <a:r>
              <a:rPr lang="en-US" noProof="0" dirty="0"/>
              <a:t>BMI, body mass index.</a:t>
            </a:r>
          </a:p>
          <a:p>
            <a:pPr>
              <a:spcAft>
                <a:spcPts val="300"/>
              </a:spcAft>
            </a:pPr>
            <a:r>
              <a:rPr lang="en-US" noProof="0" dirty="0"/>
              <a:t>*Recommended BMI cut-off for obesity for Asian populations is ≥27.5 kg/m</a:t>
            </a:r>
            <a:r>
              <a:rPr lang="en-US" baseline="30000" noProof="0" dirty="0"/>
              <a:t>2</a:t>
            </a:r>
            <a:r>
              <a:rPr lang="en-US" noProof="0" dirty="0"/>
              <a:t>.</a:t>
            </a:r>
          </a:p>
          <a:p>
            <a:pPr>
              <a:spcAft>
                <a:spcPts val="300"/>
              </a:spcAft>
            </a:pPr>
            <a:r>
              <a:rPr lang="en-US" noProof="0" dirty="0"/>
              <a:t>1. Ponti F et al. Front Endocrinol 2020;10:861; 2. Byker Shanks C et al. Int J Behav Nutr Phys Act 2025;22:23; 3. Wu Y et al. Int J Environ Res Public Health 2024;21:757; 4. </a:t>
            </a:r>
            <a:r>
              <a:rPr lang="en-US" dirty="0"/>
              <a:t>Holmes CJ et al. Nutrients 2021;13:2493; </a:t>
            </a:r>
            <a:r>
              <a:rPr lang="en-US" noProof="0" dirty="0"/>
              <a:t>5. </a:t>
            </a:r>
            <a:r>
              <a:rPr lang="en-US" noProof="0" dirty="0">
                <a:solidFill>
                  <a:schemeClr val="tx1"/>
                </a:solidFill>
              </a:rPr>
              <a:t>Nadolsky K et al. Endocr Pract 2025:S1530-891X(25)00977-2;</a:t>
            </a:r>
            <a:r>
              <a:rPr lang="en-US" noProof="0" dirty="0"/>
              <a:t> 6. </a:t>
            </a:r>
            <a:r>
              <a:rPr lang="en-US" dirty="0"/>
              <a:t>Banack HR et al. Menopause 2018;25:307–313; </a:t>
            </a:r>
            <a:r>
              <a:rPr lang="en-US" noProof="0" dirty="0"/>
              <a:t>7. Li Z et al. Obesity (Silver Spring) 2023;31:316–328. </a:t>
            </a:r>
          </a:p>
        </p:txBody>
      </p:sp>
      <p:sp>
        <p:nvSpPr>
          <p:cNvPr id="5" name="Slide Number Placeholder 4">
            <a:extLst>
              <a:ext uri="{FF2B5EF4-FFF2-40B4-BE49-F238E27FC236}">
                <a16:creationId xmlns:a16="http://schemas.microsoft.com/office/drawing/2014/main" id="{09BD5607-EDD3-AF6D-5421-4BEFFE7445BF}"/>
              </a:ext>
            </a:extLst>
          </p:cNvPr>
          <p:cNvSpPr>
            <a:spLocks noGrp="1"/>
          </p:cNvSpPr>
          <p:nvPr>
            <p:ph type="sldNum" sz="quarter" idx="4"/>
          </p:nvPr>
        </p:nvSpPr>
        <p:spPr/>
        <p:txBody>
          <a:bodyPr/>
          <a:lstStyle/>
          <a:p>
            <a:fld id="{65CBDCE2-1F41-4B5E-8CD0-06DFFB2F8EFA}" type="slidenum">
              <a:rPr lang="en-US" noProof="0" smtClean="0"/>
              <a:pPr/>
              <a:t>6</a:t>
            </a:fld>
            <a:endParaRPr lang="en-US" noProof="0" dirty="0"/>
          </a:p>
        </p:txBody>
      </p:sp>
      <p:sp>
        <p:nvSpPr>
          <p:cNvPr id="14" name="TextBox 13">
            <a:extLst>
              <a:ext uri="{FF2B5EF4-FFF2-40B4-BE49-F238E27FC236}">
                <a16:creationId xmlns:a16="http://schemas.microsoft.com/office/drawing/2014/main" id="{00A593D6-1D9E-692E-93A7-F6516D1FFE76}"/>
              </a:ext>
            </a:extLst>
          </p:cNvPr>
          <p:cNvSpPr txBox="1"/>
          <p:nvPr/>
        </p:nvSpPr>
        <p:spPr>
          <a:xfrm>
            <a:off x="536240" y="1745578"/>
            <a:ext cx="5559760" cy="369332"/>
          </a:xfrm>
          <a:prstGeom prst="rect">
            <a:avLst/>
          </a:prstGeom>
          <a:noFill/>
        </p:spPr>
        <p:txBody>
          <a:bodyPr wrap="square" rtlCol="0">
            <a:spAutoFit/>
          </a:bodyPr>
          <a:lstStyle/>
          <a:p>
            <a:pPr algn="ctr" defTabSz="1219170" fontAlgn="base">
              <a:spcBef>
                <a:spcPct val="0"/>
              </a:spcBef>
              <a:spcAft>
                <a:spcPct val="0"/>
              </a:spcAft>
              <a:defRPr/>
            </a:pPr>
            <a:r>
              <a:rPr lang="en-US" noProof="0" dirty="0">
                <a:latin typeface="Arial" panose="020B0604020202020204" pitchFamily="34" charset="0"/>
                <a:ea typeface="Apis For Office" panose="020B0504010101010104" pitchFamily="34" charset="0"/>
                <a:cs typeface="Arial" panose="020B0604020202020204" pitchFamily="34" charset="0"/>
              </a:rPr>
              <a:t>BMI is a surrogate measure for adiposity</a:t>
            </a:r>
            <a:r>
              <a:rPr lang="en-US" baseline="30000" noProof="0" dirty="0">
                <a:latin typeface="Arial" panose="020B0604020202020204" pitchFamily="34" charset="0"/>
                <a:ea typeface="Apis For Office" panose="020B0504010101010104" pitchFamily="34" charset="0"/>
                <a:cs typeface="Arial" panose="020B0604020202020204" pitchFamily="34" charset="0"/>
              </a:rPr>
              <a:t>1,2</a:t>
            </a:r>
            <a:endParaRPr lang="en-US" b="1" noProof="0" dirty="0">
              <a:latin typeface="Arial" panose="020B0604020202020204" pitchFamily="34" charset="0"/>
              <a:ea typeface="Apis For Office" panose="020B05040101010101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9E8A61D-4CD5-70B8-5DEE-3BE8F0D1EF77}"/>
              </a:ext>
            </a:extLst>
          </p:cNvPr>
          <p:cNvSpPr/>
          <p:nvPr/>
        </p:nvSpPr>
        <p:spPr>
          <a:xfrm>
            <a:off x="686685" y="2272868"/>
            <a:ext cx="5325762"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noProof="0" dirty="0">
                <a:latin typeface="Arial" panose="020B0604020202020204" pitchFamily="34" charset="0"/>
              </a:rPr>
              <a:t>Widely used population health measure</a:t>
            </a:r>
            <a:r>
              <a:rPr lang="en-US" baseline="30000" noProof="0" dirty="0">
                <a:latin typeface="Arial" panose="020B0604020202020204" pitchFamily="34" charset="0"/>
              </a:rPr>
              <a:t>1,3</a:t>
            </a:r>
            <a:endParaRPr lang="en-US" noProof="0" dirty="0">
              <a:latin typeface="Arial" panose="020B0604020202020204" pitchFamily="34" charset="0"/>
            </a:endParaRPr>
          </a:p>
        </p:txBody>
      </p:sp>
      <p:sp>
        <p:nvSpPr>
          <p:cNvPr id="25" name="Rectangle: Rounded Corners 24">
            <a:extLst>
              <a:ext uri="{FF2B5EF4-FFF2-40B4-BE49-F238E27FC236}">
                <a16:creationId xmlns:a16="http://schemas.microsoft.com/office/drawing/2014/main" id="{3D373437-8512-FBCF-1B0D-B341FF8B8A12}"/>
              </a:ext>
            </a:extLst>
          </p:cNvPr>
          <p:cNvSpPr/>
          <p:nvPr/>
        </p:nvSpPr>
        <p:spPr>
          <a:xfrm>
            <a:off x="686685" y="2922543"/>
            <a:ext cx="5325762"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noProof="0" dirty="0">
                <a:latin typeface="Arial" panose="020B0604020202020204" pitchFamily="34" charset="0"/>
              </a:rPr>
              <a:t>Useful primary healthcare screening tool</a:t>
            </a:r>
            <a:r>
              <a:rPr lang="en-US" baseline="30000" noProof="0" dirty="0">
                <a:latin typeface="Arial" panose="020B0604020202020204" pitchFamily="34" charset="0"/>
              </a:rPr>
              <a:t>3</a:t>
            </a:r>
            <a:endParaRPr lang="en-US" noProof="0" dirty="0">
              <a:latin typeface="Arial" panose="020B0604020202020204" pitchFamily="34" charset="0"/>
            </a:endParaRPr>
          </a:p>
        </p:txBody>
      </p:sp>
      <p:sp>
        <p:nvSpPr>
          <p:cNvPr id="35" name="Rectangle: Rounded Corners 34">
            <a:extLst>
              <a:ext uri="{FF2B5EF4-FFF2-40B4-BE49-F238E27FC236}">
                <a16:creationId xmlns:a16="http://schemas.microsoft.com/office/drawing/2014/main" id="{5C37D5B0-781A-AB32-9078-A2042108771C}"/>
              </a:ext>
            </a:extLst>
          </p:cNvPr>
          <p:cNvSpPr/>
          <p:nvPr/>
        </p:nvSpPr>
        <p:spPr>
          <a:xfrm>
            <a:off x="686685" y="3798759"/>
            <a:ext cx="5325762" cy="54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1219170" fontAlgn="base">
              <a:spcBef>
                <a:spcPct val="0"/>
              </a:spcBef>
              <a:spcAft>
                <a:spcPct val="0"/>
              </a:spcAft>
              <a:defRPr/>
            </a:pPr>
            <a:r>
              <a:rPr lang="en-US" noProof="0" dirty="0">
                <a:latin typeface="Arial" panose="020B0604020202020204" pitchFamily="34" charset="0"/>
                <a:ea typeface="Apis For Office" panose="020B0504010101010104" pitchFamily="34" charset="0"/>
                <a:cs typeface="Arial" panose="020B0604020202020204" pitchFamily="34" charset="0"/>
              </a:rPr>
              <a:t>Limited as an individual health assessment</a:t>
            </a:r>
            <a:r>
              <a:rPr lang="en-US" baseline="30000" noProof="0" dirty="0">
                <a:latin typeface="Arial" panose="020B0604020202020204" pitchFamily="34" charset="0"/>
                <a:ea typeface="Apis For Office" panose="020B0504010101010104" pitchFamily="34" charset="0"/>
                <a:cs typeface="Arial" panose="020B0604020202020204" pitchFamily="34" charset="0"/>
              </a:rPr>
              <a:t>2,3</a:t>
            </a:r>
            <a:endParaRPr lang="en-US" b="1" noProof="0" dirty="0">
              <a:latin typeface="Arial" panose="020B0604020202020204" pitchFamily="34" charset="0"/>
              <a:ea typeface="Apis For Office" panose="020B0504010101010104" pitchFamily="34" charset="0"/>
              <a:cs typeface="Arial" panose="020B0604020202020204" pitchFamily="34" charset="0"/>
            </a:endParaRPr>
          </a:p>
        </p:txBody>
      </p:sp>
      <p:sp>
        <p:nvSpPr>
          <p:cNvPr id="37" name="TextBox 36">
            <a:extLst>
              <a:ext uri="{FF2B5EF4-FFF2-40B4-BE49-F238E27FC236}">
                <a16:creationId xmlns:a16="http://schemas.microsoft.com/office/drawing/2014/main" id="{AC60F709-6F00-A86E-8E5F-65260F866A8D}"/>
              </a:ext>
            </a:extLst>
          </p:cNvPr>
          <p:cNvSpPr txBox="1"/>
          <p:nvPr/>
        </p:nvSpPr>
        <p:spPr>
          <a:xfrm>
            <a:off x="1019711" y="5341073"/>
            <a:ext cx="4680000" cy="369332"/>
          </a:xfrm>
          <a:prstGeom prst="rect">
            <a:avLst/>
          </a:prstGeom>
          <a:noFill/>
        </p:spPr>
        <p:txBody>
          <a:bodyPr wrap="square">
            <a:spAutoFit/>
          </a:bodyPr>
          <a:lstStyle/>
          <a:p>
            <a:pPr algn="ctr"/>
            <a:r>
              <a:rPr lang="en-US" sz="1800" noProof="0" dirty="0">
                <a:solidFill>
                  <a:schemeClr val="accent3"/>
                </a:solidFill>
                <a:latin typeface="Arial" panose="020B0604020202020204" pitchFamily="34" charset="0"/>
              </a:rPr>
              <a:t>Does not reflect distribution of body fat</a:t>
            </a:r>
            <a:r>
              <a:rPr lang="en-US" sz="1800" baseline="30000" noProof="0" dirty="0">
                <a:solidFill>
                  <a:schemeClr val="accent3"/>
                </a:solidFill>
                <a:latin typeface="Arial" panose="020B0604020202020204" pitchFamily="34" charset="0"/>
              </a:rPr>
              <a:t>1–3</a:t>
            </a:r>
            <a:endParaRPr lang="en-US" sz="1800" noProof="0" dirty="0">
              <a:solidFill>
                <a:schemeClr val="accent3"/>
              </a:solidFill>
              <a:latin typeface="Arial" panose="020B0604020202020204" pitchFamily="34" charset="0"/>
            </a:endParaRPr>
          </a:p>
        </p:txBody>
      </p:sp>
      <p:sp>
        <p:nvSpPr>
          <p:cNvPr id="39" name="TextBox 38">
            <a:extLst>
              <a:ext uri="{FF2B5EF4-FFF2-40B4-BE49-F238E27FC236}">
                <a16:creationId xmlns:a16="http://schemas.microsoft.com/office/drawing/2014/main" id="{92BC4A2A-FDC9-752E-A553-4F4FA513910F}"/>
              </a:ext>
            </a:extLst>
          </p:cNvPr>
          <p:cNvSpPr txBox="1"/>
          <p:nvPr/>
        </p:nvSpPr>
        <p:spPr>
          <a:xfrm>
            <a:off x="865245" y="4982728"/>
            <a:ext cx="4988932" cy="369332"/>
          </a:xfrm>
          <a:prstGeom prst="rect">
            <a:avLst/>
          </a:prstGeom>
          <a:noFill/>
        </p:spPr>
        <p:txBody>
          <a:bodyPr wrap="square">
            <a:spAutoFit/>
          </a:bodyPr>
          <a:lstStyle/>
          <a:p>
            <a:pPr algn="ctr"/>
            <a:r>
              <a:rPr lang="en-US" sz="1800" noProof="0" dirty="0">
                <a:solidFill>
                  <a:schemeClr val="accent3"/>
                </a:solidFill>
                <a:latin typeface="Arial" panose="020B0604020202020204" pitchFamily="34" charset="0"/>
              </a:rPr>
              <a:t>Does not differentiate fat mass vs lean mass</a:t>
            </a:r>
            <a:r>
              <a:rPr lang="en-US" sz="1800" baseline="30000" noProof="0" dirty="0">
                <a:solidFill>
                  <a:schemeClr val="accent3"/>
                </a:solidFill>
                <a:latin typeface="Arial" panose="020B0604020202020204" pitchFamily="34" charset="0"/>
              </a:rPr>
              <a:t>2–4</a:t>
            </a:r>
            <a:endParaRPr lang="en-US" sz="1800" noProof="0" dirty="0">
              <a:solidFill>
                <a:schemeClr val="accent3"/>
              </a:solidFill>
              <a:latin typeface="Arial" panose="020B0604020202020204" pitchFamily="34" charset="0"/>
            </a:endParaRPr>
          </a:p>
        </p:txBody>
      </p:sp>
      <p:grpSp>
        <p:nvGrpSpPr>
          <p:cNvPr id="40" name="Group 39">
            <a:extLst>
              <a:ext uri="{FF2B5EF4-FFF2-40B4-BE49-F238E27FC236}">
                <a16:creationId xmlns:a16="http://schemas.microsoft.com/office/drawing/2014/main" id="{4CBF8E42-E53A-8C28-195A-995A9F3A4FD9}"/>
              </a:ext>
            </a:extLst>
          </p:cNvPr>
          <p:cNvGrpSpPr/>
          <p:nvPr/>
        </p:nvGrpSpPr>
        <p:grpSpPr>
          <a:xfrm rot="5400000">
            <a:off x="3113479" y="4508704"/>
            <a:ext cx="473093" cy="395156"/>
            <a:chOff x="4113703" y="3363185"/>
            <a:chExt cx="473093" cy="395156"/>
          </a:xfrm>
        </p:grpSpPr>
        <p:sp>
          <p:nvSpPr>
            <p:cNvPr id="41" name="Isosceles Triangle 40">
              <a:extLst>
                <a:ext uri="{FF2B5EF4-FFF2-40B4-BE49-F238E27FC236}">
                  <a16:creationId xmlns:a16="http://schemas.microsoft.com/office/drawing/2014/main" id="{C6B1DB33-E9E5-1684-7DAC-F1CE95B3794B}"/>
                </a:ext>
              </a:extLst>
            </p:cNvPr>
            <p:cNvSpPr/>
            <p:nvPr/>
          </p:nvSpPr>
          <p:spPr>
            <a:xfrm rot="5400000">
              <a:off x="4086450" y="3390438"/>
              <a:ext cx="395156" cy="34065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42" name="Isosceles Triangle 41">
              <a:extLst>
                <a:ext uri="{FF2B5EF4-FFF2-40B4-BE49-F238E27FC236}">
                  <a16:creationId xmlns:a16="http://schemas.microsoft.com/office/drawing/2014/main" id="{543E043E-966C-8444-3587-838D03B10130}"/>
                </a:ext>
              </a:extLst>
            </p:cNvPr>
            <p:cNvSpPr/>
            <p:nvPr/>
          </p:nvSpPr>
          <p:spPr>
            <a:xfrm rot="5400000">
              <a:off x="4218893" y="3390438"/>
              <a:ext cx="395156" cy="3406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grpSp>
        <p:nvGrpSpPr>
          <p:cNvPr id="49" name="Group 48">
            <a:extLst>
              <a:ext uri="{FF2B5EF4-FFF2-40B4-BE49-F238E27FC236}">
                <a16:creationId xmlns:a16="http://schemas.microsoft.com/office/drawing/2014/main" id="{AA9358CC-D3B5-59EF-AE2F-FAC671B34911}"/>
              </a:ext>
            </a:extLst>
          </p:cNvPr>
          <p:cNvGrpSpPr/>
          <p:nvPr/>
        </p:nvGrpSpPr>
        <p:grpSpPr>
          <a:xfrm>
            <a:off x="6180014" y="3876243"/>
            <a:ext cx="473093" cy="395156"/>
            <a:chOff x="4113703" y="3363185"/>
            <a:chExt cx="473093" cy="395156"/>
          </a:xfrm>
        </p:grpSpPr>
        <p:sp>
          <p:nvSpPr>
            <p:cNvPr id="50" name="Isosceles Triangle 49">
              <a:extLst>
                <a:ext uri="{FF2B5EF4-FFF2-40B4-BE49-F238E27FC236}">
                  <a16:creationId xmlns:a16="http://schemas.microsoft.com/office/drawing/2014/main" id="{69523F76-0AD2-203C-9F78-EB2156CB5080}"/>
                </a:ext>
              </a:extLst>
            </p:cNvPr>
            <p:cNvSpPr/>
            <p:nvPr/>
          </p:nvSpPr>
          <p:spPr>
            <a:xfrm rot="5400000">
              <a:off x="4086450" y="3390438"/>
              <a:ext cx="395156" cy="34065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sp>
          <p:nvSpPr>
            <p:cNvPr id="51" name="Isosceles Triangle 50">
              <a:extLst>
                <a:ext uri="{FF2B5EF4-FFF2-40B4-BE49-F238E27FC236}">
                  <a16:creationId xmlns:a16="http://schemas.microsoft.com/office/drawing/2014/main" id="{618B4E18-AD84-92FA-4A00-298A8EEC68E0}"/>
                </a:ext>
              </a:extLst>
            </p:cNvPr>
            <p:cNvSpPr/>
            <p:nvPr/>
          </p:nvSpPr>
          <p:spPr>
            <a:xfrm rot="5400000">
              <a:off x="4218893" y="3390438"/>
              <a:ext cx="395156" cy="3406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noProof="0" dirty="0">
                <a:latin typeface="Arial" panose="020B0604020202020204" pitchFamily="34" charset="0"/>
              </a:endParaRPr>
            </a:p>
          </p:txBody>
        </p:sp>
      </p:grpSp>
      <p:sp>
        <p:nvSpPr>
          <p:cNvPr id="61" name="TextBox 60">
            <a:extLst>
              <a:ext uri="{FF2B5EF4-FFF2-40B4-BE49-F238E27FC236}">
                <a16:creationId xmlns:a16="http://schemas.microsoft.com/office/drawing/2014/main" id="{EFBAFCDA-0A49-71F7-C3D8-A879226A67C9}"/>
              </a:ext>
            </a:extLst>
          </p:cNvPr>
          <p:cNvSpPr txBox="1"/>
          <p:nvPr/>
        </p:nvSpPr>
        <p:spPr>
          <a:xfrm>
            <a:off x="7240780" y="2138156"/>
            <a:ext cx="3963763" cy="1415772"/>
          </a:xfrm>
          <a:prstGeom prst="rect">
            <a:avLst/>
          </a:prstGeom>
          <a:noFill/>
        </p:spPr>
        <p:txBody>
          <a:bodyPr wrap="square">
            <a:spAutoFit/>
          </a:bodyPr>
          <a:lstStyle/>
          <a:p>
            <a:pPr algn="ctr"/>
            <a:r>
              <a:rPr lang="en-US" b="1" noProof="0" dirty="0">
                <a:latin typeface="Arial" panose="020B0604020202020204" pitchFamily="34" charset="0"/>
              </a:rPr>
              <a:t>Overestimates body fat in those with BMI ≥30 mg/kg who have</a:t>
            </a:r>
            <a:r>
              <a:rPr lang="en-US" baseline="30000" noProof="0" dirty="0">
                <a:latin typeface="Arial" panose="020B0604020202020204" pitchFamily="34" charset="0"/>
              </a:rPr>
              <a:t>3–5</a:t>
            </a:r>
            <a:r>
              <a:rPr lang="en-US" b="1" noProof="0" dirty="0">
                <a:latin typeface="Arial" panose="020B0604020202020204" pitchFamily="34" charset="0"/>
              </a:rPr>
              <a:t> </a:t>
            </a:r>
          </a:p>
          <a:p>
            <a:pPr algn="ctr"/>
            <a:endParaRPr lang="en-US" sz="1050" noProof="0" dirty="0">
              <a:latin typeface="Arial" panose="020B0604020202020204" pitchFamily="34" charset="0"/>
            </a:endParaRPr>
          </a:p>
          <a:p>
            <a:pPr algn="ctr"/>
            <a:r>
              <a:rPr lang="en-US" noProof="0" dirty="0">
                <a:latin typeface="Arial" panose="020B0604020202020204" pitchFamily="34" charset="0"/>
              </a:rPr>
              <a:t>Muscular build</a:t>
            </a:r>
          </a:p>
          <a:p>
            <a:pPr algn="ctr"/>
            <a:r>
              <a:rPr lang="en-US" noProof="0" dirty="0">
                <a:latin typeface="Arial" panose="020B0604020202020204" pitchFamily="34" charset="0"/>
              </a:rPr>
              <a:t>Larger bone structure</a:t>
            </a:r>
          </a:p>
        </p:txBody>
      </p:sp>
      <p:sp>
        <p:nvSpPr>
          <p:cNvPr id="5126" name="TextBox 5125">
            <a:extLst>
              <a:ext uri="{FF2B5EF4-FFF2-40B4-BE49-F238E27FC236}">
                <a16:creationId xmlns:a16="http://schemas.microsoft.com/office/drawing/2014/main" id="{19D14AC4-2171-842D-2413-AE15098353E7}"/>
              </a:ext>
            </a:extLst>
          </p:cNvPr>
          <p:cNvSpPr txBox="1"/>
          <p:nvPr/>
        </p:nvSpPr>
        <p:spPr>
          <a:xfrm>
            <a:off x="7181055" y="3674512"/>
            <a:ext cx="4083213" cy="1638910"/>
          </a:xfrm>
          <a:prstGeom prst="rect">
            <a:avLst/>
          </a:prstGeom>
          <a:noFill/>
        </p:spPr>
        <p:txBody>
          <a:bodyPr wrap="square">
            <a:spAutoFit/>
          </a:bodyPr>
          <a:lstStyle/>
          <a:p>
            <a:pPr algn="ctr"/>
            <a:r>
              <a:rPr lang="en-US" b="1" noProof="0" dirty="0">
                <a:latin typeface="Arial" panose="020B0604020202020204" pitchFamily="34" charset="0"/>
              </a:rPr>
              <a:t>Underestimates excess body fat in those with BMI &lt;30 mg/kg in</a:t>
            </a:r>
            <a:r>
              <a:rPr lang="en-US" baseline="30000" noProof="0" dirty="0">
                <a:latin typeface="Arial" panose="020B0604020202020204" pitchFamily="34" charset="0"/>
              </a:rPr>
              <a:t>4–7</a:t>
            </a:r>
            <a:endParaRPr lang="en-US" noProof="0" dirty="0">
              <a:latin typeface="Arial" panose="020B0604020202020204" pitchFamily="34" charset="0"/>
            </a:endParaRPr>
          </a:p>
          <a:p>
            <a:pPr algn="ctr"/>
            <a:endParaRPr lang="en-US" sz="1050" b="1" noProof="0" dirty="0">
              <a:latin typeface="Arial" panose="020B0604020202020204" pitchFamily="34" charset="0"/>
            </a:endParaRPr>
          </a:p>
          <a:p>
            <a:pPr algn="ctr"/>
            <a:r>
              <a:rPr lang="en-US" noProof="0" dirty="0">
                <a:latin typeface="Arial" panose="020B0604020202020204" pitchFamily="34" charset="0"/>
              </a:rPr>
              <a:t>Postmenopausal women</a:t>
            </a:r>
            <a:endParaRPr lang="en-US" baseline="30000" noProof="0" dirty="0">
              <a:latin typeface="Arial" panose="020B0604020202020204" pitchFamily="34" charset="0"/>
            </a:endParaRPr>
          </a:p>
          <a:p>
            <a:pPr algn="ctr"/>
            <a:r>
              <a:rPr lang="en-US" noProof="0" dirty="0">
                <a:latin typeface="Arial" panose="020B0604020202020204" pitchFamily="34" charset="0"/>
              </a:rPr>
              <a:t>Elderly people with sarcopenic obesity</a:t>
            </a:r>
          </a:p>
          <a:p>
            <a:pPr algn="ctr"/>
            <a:r>
              <a:rPr lang="en-US" noProof="0" dirty="0">
                <a:latin typeface="Arial" panose="020B0604020202020204" pitchFamily="34" charset="0"/>
              </a:rPr>
              <a:t>Asian populations* </a:t>
            </a:r>
          </a:p>
        </p:txBody>
      </p:sp>
    </p:spTree>
    <p:extLst>
      <p:ext uri="{BB962C8B-B14F-4D97-AF65-F5344CB8AC3E}">
        <p14:creationId xmlns:p14="http://schemas.microsoft.com/office/powerpoint/2010/main" val="374091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E0092-AC95-B405-C692-97FB5E5E1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36954-E1FD-E8B0-D5EC-102ADC88DE3D}"/>
              </a:ext>
            </a:extLst>
          </p:cNvPr>
          <p:cNvSpPr>
            <a:spLocks noGrp="1"/>
          </p:cNvSpPr>
          <p:nvPr>
            <p:ph type="title"/>
          </p:nvPr>
        </p:nvSpPr>
        <p:spPr/>
        <p:txBody>
          <a:bodyPr/>
          <a:lstStyle/>
          <a:p>
            <a:r>
              <a:rPr lang="en-US" noProof="0" dirty="0">
                <a:solidFill>
                  <a:srgbClr val="001965"/>
                </a:solidFill>
              </a:rPr>
              <a:t>Methods used to assess excess body fat</a:t>
            </a:r>
            <a:endParaRPr lang="en-US" noProof="0" dirty="0"/>
          </a:p>
        </p:txBody>
      </p:sp>
      <p:sp>
        <p:nvSpPr>
          <p:cNvPr id="4" name="Text Placeholder 3">
            <a:extLst>
              <a:ext uri="{FF2B5EF4-FFF2-40B4-BE49-F238E27FC236}">
                <a16:creationId xmlns:a16="http://schemas.microsoft.com/office/drawing/2014/main" id="{5C637D3B-8672-F43D-E3A0-679E7007AE80}"/>
              </a:ext>
            </a:extLst>
          </p:cNvPr>
          <p:cNvSpPr>
            <a:spLocks noGrp="1"/>
          </p:cNvSpPr>
          <p:nvPr>
            <p:ph type="body" sz="quarter" idx="13"/>
          </p:nvPr>
        </p:nvSpPr>
        <p:spPr/>
        <p:txBody>
          <a:bodyPr/>
          <a:lstStyle/>
          <a:p>
            <a:pPr>
              <a:spcAft>
                <a:spcPts val="300"/>
              </a:spcAft>
            </a:pPr>
            <a:r>
              <a:rPr lang="en-US" noProof="0" dirty="0">
                <a:solidFill>
                  <a:schemeClr val="tx1"/>
                </a:solidFill>
              </a:rPr>
              <a:t>*Suggested cut-off values for men and women in the United States and Canada. </a:t>
            </a:r>
            <a:br>
              <a:rPr lang="en-US" noProof="0" dirty="0">
                <a:solidFill>
                  <a:schemeClr val="tx1"/>
                </a:solidFill>
              </a:rPr>
            </a:br>
            <a:r>
              <a:rPr lang="en-US" baseline="30000" noProof="0" dirty="0">
                <a:solidFill>
                  <a:schemeClr val="tx1"/>
                </a:solidFill>
              </a:rPr>
              <a:t>†</a:t>
            </a:r>
            <a:r>
              <a:rPr lang="en-US" noProof="0" dirty="0"/>
              <a:t>&gt;94 cm in men with insulin resistance and &gt;80 cm in women with insulin resistance.</a:t>
            </a:r>
          </a:p>
          <a:p>
            <a:pPr>
              <a:spcAft>
                <a:spcPts val="300"/>
              </a:spcAft>
            </a:pPr>
            <a:r>
              <a:rPr lang="en-US" noProof="0" dirty="0"/>
              <a:t>1. Holmes CJ et al. Nutrients 2021;13:2493; 2. </a:t>
            </a:r>
            <a:r>
              <a:rPr lang="en-US" noProof="0" dirty="0">
                <a:solidFill>
                  <a:schemeClr val="tx1"/>
                </a:solidFill>
              </a:rPr>
              <a:t>Nadolsky K et al. Endocr Pract 2025:S1530-891X(25)00977-2</a:t>
            </a:r>
            <a:r>
              <a:rPr lang="en-US" noProof="0" dirty="0"/>
              <a:t>. </a:t>
            </a:r>
          </a:p>
        </p:txBody>
      </p:sp>
      <p:sp>
        <p:nvSpPr>
          <p:cNvPr id="5" name="Slide Number Placeholder 4">
            <a:extLst>
              <a:ext uri="{FF2B5EF4-FFF2-40B4-BE49-F238E27FC236}">
                <a16:creationId xmlns:a16="http://schemas.microsoft.com/office/drawing/2014/main" id="{FF2F00A8-5881-DC1F-0853-33968A2696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BDCE2-1F41-4B5E-8CD0-06DFFB2F8EFA}" type="slidenum">
              <a:rPr kumimoji="0" lang="en-US" sz="1600" b="0"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FFFFFF"/>
              </a:solidFill>
              <a:effectLst/>
              <a:uLnTx/>
              <a:uFillTx/>
              <a:ea typeface="+mn-ea"/>
              <a:cs typeface="+mn-cs"/>
            </a:endParaRPr>
          </a:p>
        </p:txBody>
      </p:sp>
      <p:sp>
        <p:nvSpPr>
          <p:cNvPr id="6" name="Rectangle: Rounded Corners 5">
            <a:extLst>
              <a:ext uri="{FF2B5EF4-FFF2-40B4-BE49-F238E27FC236}">
                <a16:creationId xmlns:a16="http://schemas.microsoft.com/office/drawing/2014/main" id="{AD78D3C5-4CFD-10F9-CBE6-356970193D99}"/>
              </a:ext>
            </a:extLst>
          </p:cNvPr>
          <p:cNvSpPr/>
          <p:nvPr/>
        </p:nvSpPr>
        <p:spPr>
          <a:xfrm>
            <a:off x="7753349" y="2681833"/>
            <a:ext cx="4566987" cy="2071142"/>
          </a:xfrm>
          <a:prstGeom prst="roundRect">
            <a:avLst>
              <a:gd name="adj" fmla="val 49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Bioelectrical impedance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or</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dual-energy X-ray absorptiometry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should be used to assess body composition and/or distribution of </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adipose tissue when anthropometric measures are discordant or do not match clinical findings</a:t>
            </a:r>
            <a:r>
              <a:rPr kumimoji="0" lang="en-US" sz="18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2</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D81457E0-85C5-0A62-0FA8-2057FF680822}"/>
              </a:ext>
            </a:extLst>
          </p:cNvPr>
          <p:cNvSpPr/>
          <p:nvPr/>
        </p:nvSpPr>
        <p:spPr>
          <a:xfrm>
            <a:off x="330092" y="1676912"/>
            <a:ext cx="7512288" cy="4750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defRPr/>
            </a:pPr>
            <a:r>
              <a:rPr lang="en-US" sz="1600" b="1" noProof="0" dirty="0">
                <a:solidFill>
                  <a:schemeClr val="bg1"/>
                </a:solidFill>
                <a:latin typeface="Arial" panose="020B0604020202020204" pitchFamily="34" charset="0"/>
              </a:rPr>
              <a:t>Anthropometric measures used to confirm excess abdominal adiposity </a:t>
            </a:r>
          </a:p>
        </p:txBody>
      </p:sp>
      <p:grpSp>
        <p:nvGrpSpPr>
          <p:cNvPr id="15" name="Group 14">
            <a:extLst>
              <a:ext uri="{FF2B5EF4-FFF2-40B4-BE49-F238E27FC236}">
                <a16:creationId xmlns:a16="http://schemas.microsoft.com/office/drawing/2014/main" id="{2B23E1B6-6408-DC79-73BC-A91E3DA5574D}"/>
              </a:ext>
            </a:extLst>
          </p:cNvPr>
          <p:cNvGrpSpPr/>
          <p:nvPr/>
        </p:nvGrpSpPr>
        <p:grpSpPr>
          <a:xfrm>
            <a:off x="1101259" y="5086565"/>
            <a:ext cx="5969955" cy="783770"/>
            <a:chOff x="2337565" y="5221389"/>
            <a:chExt cx="5969955" cy="783770"/>
          </a:xfrm>
        </p:grpSpPr>
        <p:sp>
          <p:nvSpPr>
            <p:cNvPr id="8" name="Rectangle: Rounded Corners 7">
              <a:extLst>
                <a:ext uri="{FF2B5EF4-FFF2-40B4-BE49-F238E27FC236}">
                  <a16:creationId xmlns:a16="http://schemas.microsoft.com/office/drawing/2014/main" id="{6321D32A-EC87-B28B-BB81-4C0C153BCA20}"/>
                </a:ext>
              </a:extLst>
            </p:cNvPr>
            <p:cNvSpPr/>
            <p:nvPr/>
          </p:nvSpPr>
          <p:spPr>
            <a:xfrm>
              <a:off x="2503033" y="5313887"/>
              <a:ext cx="5804487" cy="59877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680720" lvl="0" indent="-7620">
                <a:defRPr/>
              </a:pPr>
              <a:r>
                <a:rPr lang="en-US" sz="1600" b="1" noProof="0" dirty="0">
                  <a:solidFill>
                    <a:schemeClr val="bg1"/>
                  </a:solidFill>
                  <a:latin typeface="Arial" panose="020B0604020202020204" pitchFamily="34" charset="0"/>
                </a:rPr>
                <a:t>High values for these measures are associated</a:t>
              </a:r>
              <a:br>
                <a:rPr lang="en-US" sz="1600" b="1" noProof="0" dirty="0">
                  <a:solidFill>
                    <a:schemeClr val="bg1"/>
                  </a:solidFill>
                  <a:latin typeface="Arial" panose="020B0604020202020204" pitchFamily="34" charset="0"/>
                </a:rPr>
              </a:br>
              <a:r>
                <a:rPr lang="en-US" sz="1600" b="1" noProof="0" dirty="0">
                  <a:solidFill>
                    <a:schemeClr val="bg1"/>
                  </a:solidFill>
                  <a:latin typeface="Arial" panose="020B0604020202020204" pitchFamily="34" charset="0"/>
                </a:rPr>
                <a:t>with increased risk of cardiometabolic disease</a:t>
              </a:r>
              <a:r>
                <a:rPr lang="en-US" sz="1600" baseline="30000" noProof="0" dirty="0">
                  <a:solidFill>
                    <a:schemeClr val="bg1"/>
                  </a:solidFill>
                  <a:latin typeface="Arial" panose="020B0604020202020204" pitchFamily="34" charset="0"/>
                </a:rPr>
                <a:t>1</a:t>
              </a:r>
              <a:endParaRPr lang="en-US" sz="1600" baseline="30000" noProof="0" dirty="0">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9D5B8BA-91E9-A6F2-533B-A3F920A79B66}"/>
                </a:ext>
              </a:extLst>
            </p:cNvPr>
            <p:cNvSpPr/>
            <p:nvPr/>
          </p:nvSpPr>
          <p:spPr>
            <a:xfrm>
              <a:off x="2337565" y="5221389"/>
              <a:ext cx="783770" cy="7837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3" name="Graphic 12">
              <a:extLst>
                <a:ext uri="{FF2B5EF4-FFF2-40B4-BE49-F238E27FC236}">
                  <a16:creationId xmlns:a16="http://schemas.microsoft.com/office/drawing/2014/main" id="{C66572CE-D0D0-04CD-B160-3CAC5CD07C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61781" y="5352248"/>
              <a:ext cx="522052" cy="522052"/>
            </a:xfrm>
            <a:prstGeom prst="rect">
              <a:avLst/>
            </a:prstGeom>
          </p:spPr>
        </p:pic>
      </p:grpSp>
      <p:graphicFrame>
        <p:nvGraphicFramePr>
          <p:cNvPr id="18" name="Table 17">
            <a:extLst>
              <a:ext uri="{FF2B5EF4-FFF2-40B4-BE49-F238E27FC236}">
                <a16:creationId xmlns:a16="http://schemas.microsoft.com/office/drawing/2014/main" id="{245C364E-BA90-AE8D-7717-044DFDD0FEC9}"/>
              </a:ext>
            </a:extLst>
          </p:cNvPr>
          <p:cNvGraphicFramePr>
            <a:graphicFrameLocks noGrp="1"/>
          </p:cNvGraphicFramePr>
          <p:nvPr>
            <p:extLst>
              <p:ext uri="{D42A27DB-BD31-4B8C-83A1-F6EECF244321}">
                <p14:modId xmlns:p14="http://schemas.microsoft.com/office/powerpoint/2010/main" val="1986128151"/>
              </p:ext>
            </p:extLst>
          </p:nvPr>
        </p:nvGraphicFramePr>
        <p:xfrm>
          <a:off x="638175" y="2260724"/>
          <a:ext cx="6801070" cy="2760949"/>
        </p:xfrm>
        <a:graphic>
          <a:graphicData uri="http://schemas.openxmlformats.org/drawingml/2006/table">
            <a:tbl>
              <a:tblPr firstRow="1" bandRow="1">
                <a:tableStyleId>{9D7B26C5-4107-4FEC-AEDC-1716B250A1EF}</a:tableStyleId>
              </a:tblPr>
              <a:tblGrid>
                <a:gridCol w="2502142">
                  <a:extLst>
                    <a:ext uri="{9D8B030D-6E8A-4147-A177-3AD203B41FA5}">
                      <a16:colId xmlns:a16="http://schemas.microsoft.com/office/drawing/2014/main" val="3892679258"/>
                    </a:ext>
                  </a:extLst>
                </a:gridCol>
                <a:gridCol w="2149464">
                  <a:extLst>
                    <a:ext uri="{9D8B030D-6E8A-4147-A177-3AD203B41FA5}">
                      <a16:colId xmlns:a16="http://schemas.microsoft.com/office/drawing/2014/main" val="3569320433"/>
                    </a:ext>
                  </a:extLst>
                </a:gridCol>
                <a:gridCol w="2149464">
                  <a:extLst>
                    <a:ext uri="{9D8B030D-6E8A-4147-A177-3AD203B41FA5}">
                      <a16:colId xmlns:a16="http://schemas.microsoft.com/office/drawing/2014/main" val="2667923078"/>
                    </a:ext>
                  </a:extLst>
                </a:gridCol>
              </a:tblGrid>
              <a:tr h="778342">
                <a:tc>
                  <a:txBody>
                    <a:bodyPr/>
                    <a:lstStyle/>
                    <a:p>
                      <a:endParaRPr lang="en-US" sz="1600" noProof="0" dirty="0">
                        <a:solidFill>
                          <a:schemeClr val="bg1"/>
                        </a:solidFill>
                        <a:latin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681038" marR="0" lvl="0" indent="0" algn="l" defTabSz="914332" rtl="0" eaLnBrk="1" fontAlgn="auto" latinLnBrk="0" hangingPunct="1">
                        <a:lnSpc>
                          <a:spcPct val="100000"/>
                        </a:lnSpc>
                        <a:spcBef>
                          <a:spcPts val="0"/>
                        </a:spcBef>
                        <a:spcAft>
                          <a:spcPts val="0"/>
                        </a:spcAft>
                        <a:buClrTx/>
                        <a:buSzTx/>
                        <a:buFontTx/>
                        <a:buNone/>
                        <a:tabLst/>
                        <a:defRPr/>
                      </a:pPr>
                      <a:r>
                        <a:rPr lang="en-US" sz="1600" noProof="0" dirty="0">
                          <a:latin typeface="Arial" panose="020B0604020202020204" pitchFamily="34" charset="0"/>
                        </a:rPr>
                        <a:t>Cut-off </a:t>
                      </a:r>
                      <a:br>
                        <a:rPr lang="en-US" sz="1600" noProof="0" dirty="0">
                          <a:latin typeface="Arial" panose="020B0604020202020204" pitchFamily="34" charset="0"/>
                        </a:rPr>
                      </a:br>
                      <a:r>
                        <a:rPr lang="en-US" sz="1600" noProof="0" dirty="0">
                          <a:latin typeface="Arial" panose="020B0604020202020204" pitchFamily="34" charset="0"/>
                        </a:rPr>
                        <a:t>for men</a:t>
                      </a:r>
                      <a:endParaRPr lang="en-US" sz="1600" noProof="0" dirty="0"/>
                    </a:p>
                  </a:txBody>
                  <a:tcPr anchor="ctr">
                    <a:lnT w="12700" cap="flat" cmpd="sng" algn="ctr">
                      <a:solidFill>
                        <a:schemeClr val="tx1"/>
                      </a:solidFill>
                      <a:prstDash val="solid"/>
                      <a:round/>
                      <a:headEnd type="none" w="med" len="med"/>
                      <a:tailEnd type="none" w="med" len="med"/>
                    </a:lnT>
                  </a:tcPr>
                </a:tc>
                <a:tc>
                  <a:txBody>
                    <a:bodyPr/>
                    <a:lstStyle/>
                    <a:p>
                      <a:pPr marL="681038" indent="0" algn="l"/>
                      <a:r>
                        <a:rPr lang="en-US" sz="1600" noProof="0" dirty="0">
                          <a:latin typeface="Arial" panose="020B0604020202020204" pitchFamily="34" charset="0"/>
                        </a:rPr>
                        <a:t>Cut-off </a:t>
                      </a:r>
                      <a:br>
                        <a:rPr lang="en-US" sz="1600" noProof="0" dirty="0">
                          <a:latin typeface="Arial" panose="020B0604020202020204" pitchFamily="34" charset="0"/>
                        </a:rPr>
                      </a:br>
                      <a:r>
                        <a:rPr lang="en-US" sz="1600" noProof="0" dirty="0">
                          <a:latin typeface="Arial" panose="020B0604020202020204" pitchFamily="34" charset="0"/>
                        </a:rPr>
                        <a:t>for women</a:t>
                      </a:r>
                      <a:endParaRPr lang="en-US" sz="1600" noProof="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88321237"/>
                  </a:ext>
                </a:extLst>
              </a:tr>
              <a:tr h="674934">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600" b="1" noProof="0" dirty="0">
                          <a:solidFill>
                            <a:schemeClr val="tx1"/>
                          </a:solidFill>
                          <a:latin typeface="Arial" panose="020B0604020202020204" pitchFamily="34" charset="0"/>
                        </a:rPr>
                        <a:t>Waist circumference</a:t>
                      </a:r>
                      <a:r>
                        <a:rPr lang="en-US" sz="1600" b="0" noProof="0" dirty="0">
                          <a:solidFill>
                            <a:schemeClr val="tx1"/>
                          </a:solidFill>
                          <a:latin typeface="Arial" panose="020B0604020202020204" pitchFamily="34" charset="0"/>
                        </a:rPr>
                        <a:t>*</a:t>
                      </a:r>
                      <a:r>
                        <a:rPr lang="en-US" sz="1600" b="0" baseline="30000" noProof="0" dirty="0">
                          <a:solidFill>
                            <a:schemeClr val="tx1"/>
                          </a:solidFill>
                          <a:latin typeface="Arial" panose="020B0604020202020204" pitchFamily="34" charset="0"/>
                        </a:rPr>
                        <a:t>,</a:t>
                      </a:r>
                      <a:r>
                        <a:rPr lang="en-US" sz="1600" b="0" baseline="30000" noProof="0" dirty="0">
                          <a:solidFill>
                            <a:schemeClr val="tx1"/>
                          </a:solidFill>
                        </a:rPr>
                        <a:t>1,2</a:t>
                      </a:r>
                      <a:endParaRPr lang="en-US" sz="1600" b="0" baseline="0" noProof="0" dirty="0">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Arial" panose="020B0604020202020204" pitchFamily="34" charset="0"/>
                        </a:rPr>
                        <a:t>&gt;40 </a:t>
                      </a:r>
                      <a:r>
                        <a:rPr lang="en-US" sz="1600" b="0" noProof="0" dirty="0">
                          <a:solidFill>
                            <a:schemeClr val="tx1"/>
                          </a:solidFill>
                          <a:effectLst/>
                        </a:rPr>
                        <a:t>inches</a:t>
                      </a:r>
                      <a:br>
                        <a:rPr lang="en-US" sz="1600" b="0" noProof="0" dirty="0">
                          <a:solidFill>
                            <a:schemeClr val="tx1"/>
                          </a:solidFill>
                          <a:effectLst/>
                        </a:rPr>
                      </a:br>
                      <a:r>
                        <a:rPr lang="en-US" sz="1600" b="0" noProof="0" dirty="0">
                          <a:solidFill>
                            <a:schemeClr val="tx1"/>
                          </a:solidFill>
                          <a:effectLst/>
                        </a:rPr>
                        <a:t>&gt;102 cm</a:t>
                      </a:r>
                      <a:r>
                        <a:rPr lang="en-US" sz="1600" b="0" baseline="30000" noProof="0" dirty="0">
                          <a:solidFill>
                            <a:schemeClr val="tx1"/>
                          </a:solidFill>
                          <a:effectLst/>
                        </a:rPr>
                        <a:t>†</a:t>
                      </a:r>
                      <a:endParaRPr lang="en-US" sz="1600" baseline="30000" noProof="0" dirty="0">
                        <a:solidFill>
                          <a:schemeClr val="tx1"/>
                        </a:solidFill>
                        <a:latin typeface="Arial" panose="020B0604020202020204" pitchFamily="34" charset="0"/>
                      </a:endParaRP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effectLst/>
                          <a:latin typeface="Arial" panose="020B0604020202020204" pitchFamily="34" charset="0"/>
                        </a:rPr>
                        <a:t>&gt;34.5 inches</a:t>
                      </a:r>
                      <a:br>
                        <a:rPr lang="en-US" sz="1600" b="0" noProof="0" dirty="0">
                          <a:solidFill>
                            <a:schemeClr val="tx1"/>
                          </a:solidFill>
                          <a:effectLst/>
                          <a:latin typeface="Arial" panose="020B0604020202020204" pitchFamily="34" charset="0"/>
                        </a:rPr>
                      </a:br>
                      <a:r>
                        <a:rPr lang="en-US" sz="1600" b="0" noProof="0" dirty="0">
                          <a:solidFill>
                            <a:schemeClr val="tx1"/>
                          </a:solidFill>
                          <a:effectLst/>
                          <a:latin typeface="Arial" panose="020B0604020202020204" pitchFamily="34" charset="0"/>
                        </a:rPr>
                        <a:t>&gt;88 cm</a:t>
                      </a:r>
                      <a:r>
                        <a:rPr lang="en-US" sz="1600" b="0" baseline="30000" noProof="0" dirty="0">
                          <a:solidFill>
                            <a:schemeClr val="tx1"/>
                          </a:solidFill>
                          <a:effectLst/>
                        </a:rPr>
                        <a:t>†</a:t>
                      </a:r>
                      <a:endParaRPr lang="en-US" sz="1600" baseline="0" noProof="0" dirty="0">
                        <a:solidFill>
                          <a:schemeClr val="tx1"/>
                        </a:solidFill>
                        <a:latin typeface="Arial" panose="020B0604020202020204" pitchFamily="34" charset="0"/>
                      </a:endParaRPr>
                    </a:p>
                  </a:txBody>
                  <a:tcPr anchor="ctr"/>
                </a:tc>
                <a:extLst>
                  <a:ext uri="{0D108BD9-81ED-4DB2-BD59-A6C34878D82A}">
                    <a16:rowId xmlns:a16="http://schemas.microsoft.com/office/drawing/2014/main" val="2140779384"/>
                  </a:ext>
                </a:extLst>
              </a:tr>
              <a:tr h="674934">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600" b="1" noProof="0" dirty="0">
                          <a:solidFill>
                            <a:schemeClr val="tx1"/>
                          </a:solidFill>
                          <a:latin typeface="Arial" panose="020B0604020202020204" pitchFamily="34" charset="0"/>
                        </a:rPr>
                        <a:t>Waist-to-height ratio</a:t>
                      </a:r>
                      <a:r>
                        <a:rPr lang="en-US" sz="1600" b="0" baseline="30000" noProof="0" dirty="0">
                          <a:solidFill>
                            <a:schemeClr val="tx1"/>
                          </a:solidFill>
                        </a:rPr>
                        <a:t>1,2</a:t>
                      </a:r>
                      <a:endParaRPr lang="en-US" sz="1600" b="0" noProof="0" dirty="0">
                        <a:solidFill>
                          <a:schemeClr val="tx1"/>
                        </a:solidFill>
                      </a:endParaRPr>
                    </a:p>
                  </a:txBody>
                  <a:tcPr anchor="ctr"/>
                </a:tc>
                <a:tc>
                  <a:txBody>
                    <a:bodyPr/>
                    <a:lstStyle/>
                    <a:p>
                      <a:pPr algn="ctr"/>
                      <a:r>
                        <a:rPr lang="en-US" sz="1600" noProof="0" dirty="0">
                          <a:solidFill>
                            <a:schemeClr val="tx1"/>
                          </a:solidFill>
                          <a:latin typeface="Arial" panose="020B0604020202020204" pitchFamily="34" charset="0"/>
                          <a:sym typeface="Symbol" panose="05050102010706020507" pitchFamily="18" charset="2"/>
                        </a:rPr>
                        <a:t></a:t>
                      </a:r>
                      <a:r>
                        <a:rPr lang="en-US" sz="1600" noProof="0" dirty="0">
                          <a:solidFill>
                            <a:schemeClr val="tx1"/>
                          </a:solidFill>
                        </a:rPr>
                        <a:t>0.5</a:t>
                      </a:r>
                      <a:endParaRPr lang="en-US" sz="1600" noProof="0" dirty="0">
                        <a:solidFill>
                          <a:schemeClr val="tx1"/>
                        </a:solidFill>
                        <a:latin typeface="Arial" panose="020B0604020202020204" pitchFamily="34" charset="0"/>
                      </a:endParaRPr>
                    </a:p>
                  </a:txBody>
                  <a:tcPr anchor="ctr"/>
                </a:tc>
                <a:tc>
                  <a:txBody>
                    <a:bodyPr/>
                    <a:lstStyle/>
                    <a:p>
                      <a:pPr algn="ctr"/>
                      <a:r>
                        <a:rPr lang="en-US" sz="1600" noProof="0" dirty="0">
                          <a:solidFill>
                            <a:schemeClr val="tx1"/>
                          </a:solidFill>
                          <a:latin typeface="Arial" panose="020B0604020202020204" pitchFamily="34" charset="0"/>
                          <a:sym typeface="Symbol" panose="05050102010706020507" pitchFamily="18" charset="2"/>
                        </a:rPr>
                        <a:t></a:t>
                      </a:r>
                      <a:r>
                        <a:rPr lang="en-US" sz="1600" noProof="0" dirty="0">
                          <a:solidFill>
                            <a:schemeClr val="tx1"/>
                          </a:solidFill>
                        </a:rPr>
                        <a:t>0.5</a:t>
                      </a:r>
                      <a:endParaRPr lang="en-US" sz="1600" noProof="0" dirty="0">
                        <a:solidFill>
                          <a:schemeClr val="tx1"/>
                        </a:solidFill>
                        <a:latin typeface="Arial" panose="020B0604020202020204" pitchFamily="34" charset="0"/>
                      </a:endParaRPr>
                    </a:p>
                  </a:txBody>
                  <a:tcPr anchor="ctr"/>
                </a:tc>
                <a:extLst>
                  <a:ext uri="{0D108BD9-81ED-4DB2-BD59-A6C34878D82A}">
                    <a16:rowId xmlns:a16="http://schemas.microsoft.com/office/drawing/2014/main" val="607310010"/>
                  </a:ext>
                </a:extLst>
              </a:tr>
              <a:tr h="632739">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600" b="1" noProof="0" dirty="0">
                          <a:solidFill>
                            <a:schemeClr val="tx1"/>
                          </a:solidFill>
                          <a:latin typeface="Arial" panose="020B0604020202020204" pitchFamily="34" charset="0"/>
                        </a:rPr>
                        <a:t>Waist-to-hip ratio</a:t>
                      </a:r>
                      <a:r>
                        <a:rPr lang="en-US" sz="1600" b="0" baseline="30000" noProof="0" dirty="0">
                          <a:solidFill>
                            <a:schemeClr val="tx1"/>
                          </a:solidFill>
                        </a:rPr>
                        <a:t>1</a:t>
                      </a:r>
                      <a:endParaRPr lang="en-US" sz="1600" b="0" noProof="0" dirty="0">
                        <a:solidFill>
                          <a:schemeClr val="tx1"/>
                        </a:solidFill>
                      </a:endParaRPr>
                    </a:p>
                  </a:txBody>
                  <a:tcPr anchor="ctr"/>
                </a:tc>
                <a:tc>
                  <a:txBody>
                    <a:bodyPr/>
                    <a:lstStyle/>
                    <a:p>
                      <a:pPr algn="ctr"/>
                      <a:r>
                        <a:rPr lang="en-US" sz="1600" noProof="0" dirty="0">
                          <a:solidFill>
                            <a:schemeClr val="tx1"/>
                          </a:solidFill>
                          <a:latin typeface="Arial" panose="020B0604020202020204" pitchFamily="34" charset="0"/>
                          <a:sym typeface="Symbol" panose="05050102010706020507" pitchFamily="18" charset="2"/>
                        </a:rPr>
                        <a:t></a:t>
                      </a:r>
                      <a:r>
                        <a:rPr lang="en-US" sz="1600" noProof="0" dirty="0">
                          <a:solidFill>
                            <a:schemeClr val="tx1"/>
                          </a:solidFill>
                        </a:rPr>
                        <a:t>0.90</a:t>
                      </a:r>
                      <a:endParaRPr lang="en-US" sz="1600" noProof="0" dirty="0">
                        <a:solidFill>
                          <a:schemeClr val="tx1"/>
                        </a:solidFill>
                        <a:latin typeface="Arial" panose="020B0604020202020204" pitchFamily="34" charset="0"/>
                      </a:endParaRP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Arial" panose="020B0604020202020204" pitchFamily="34" charset="0"/>
                          <a:sym typeface="Symbol" panose="05050102010706020507" pitchFamily="18" charset="2"/>
                        </a:rPr>
                        <a:t></a:t>
                      </a:r>
                      <a:r>
                        <a:rPr lang="en-US" sz="1600" b="0" noProof="0" dirty="0">
                          <a:solidFill>
                            <a:schemeClr val="tx1"/>
                          </a:solidFill>
                          <a:effectLst/>
                        </a:rPr>
                        <a:t>0.85</a:t>
                      </a:r>
                      <a:endParaRPr lang="en-US" sz="1600" b="0" i="0" noProof="0" dirty="0">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3747746218"/>
                  </a:ext>
                </a:extLst>
              </a:tr>
            </a:tbl>
          </a:graphicData>
        </a:graphic>
      </p:graphicFrame>
      <p:pic>
        <p:nvPicPr>
          <p:cNvPr id="19" name="Graphic 18" descr="Alterations &amp; Tailoring outline">
            <a:extLst>
              <a:ext uri="{FF2B5EF4-FFF2-40B4-BE49-F238E27FC236}">
                <a16:creationId xmlns:a16="http://schemas.microsoft.com/office/drawing/2014/main" id="{19D95A23-0971-258E-C138-72772EC7F44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81726" y="2302608"/>
            <a:ext cx="697850" cy="697850"/>
          </a:xfrm>
          <a:prstGeom prst="rect">
            <a:avLst/>
          </a:prstGeom>
        </p:spPr>
      </p:pic>
      <p:pic>
        <p:nvPicPr>
          <p:cNvPr id="20" name="Graphic 19">
            <a:extLst>
              <a:ext uri="{FF2B5EF4-FFF2-40B4-BE49-F238E27FC236}">
                <a16:creationId xmlns:a16="http://schemas.microsoft.com/office/drawing/2014/main" id="{688D3BB3-0B4A-8173-A2E7-E3793654F7E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58374" y="2323119"/>
            <a:ext cx="361358" cy="608328"/>
          </a:xfrm>
          <a:prstGeom prst="rect">
            <a:avLst/>
          </a:prstGeom>
        </p:spPr>
      </p:pic>
      <p:pic>
        <p:nvPicPr>
          <p:cNvPr id="21" name="Graphic 20">
            <a:extLst>
              <a:ext uri="{FF2B5EF4-FFF2-40B4-BE49-F238E27FC236}">
                <a16:creationId xmlns:a16="http://schemas.microsoft.com/office/drawing/2014/main" id="{8BF6A2B3-9763-7C68-D0C1-0A6FADE05E4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21366" y="2302608"/>
            <a:ext cx="361358" cy="608328"/>
          </a:xfrm>
          <a:prstGeom prst="rect">
            <a:avLst/>
          </a:prstGeom>
        </p:spPr>
      </p:pic>
    </p:spTree>
    <p:extLst>
      <p:ext uri="{BB962C8B-B14F-4D97-AF65-F5344CB8AC3E}">
        <p14:creationId xmlns:p14="http://schemas.microsoft.com/office/powerpoint/2010/main" val="10464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1096A-C079-C00E-F84A-1DA700086EB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D85089D-3EF2-36AB-E503-EB2056151A22}"/>
              </a:ext>
            </a:extLst>
          </p:cNvPr>
          <p:cNvSpPr>
            <a:spLocks noGrp="1"/>
          </p:cNvSpPr>
          <p:nvPr>
            <p:ph type="body" sz="quarter" idx="10"/>
          </p:nvPr>
        </p:nvSpPr>
        <p:spPr>
          <a:xfrm>
            <a:off x="553980" y="1910218"/>
            <a:ext cx="5505508" cy="1814512"/>
          </a:xfrm>
        </p:spPr>
        <p:txBody>
          <a:bodyPr/>
          <a:lstStyle/>
          <a:p>
            <a:r>
              <a:rPr lang="en-US" noProof="0" dirty="0">
                <a:cs typeface="Arial" panose="020B0604020202020204" pitchFamily="34" charset="0"/>
              </a:rPr>
              <a:t>Sex-specific differences </a:t>
            </a:r>
            <a:br>
              <a:rPr lang="en-US" noProof="0" dirty="0">
                <a:cs typeface="Arial" panose="020B0604020202020204" pitchFamily="34" charset="0"/>
              </a:rPr>
            </a:br>
            <a:r>
              <a:rPr lang="en-US" noProof="0" dirty="0">
                <a:cs typeface="Arial" panose="020B0604020202020204" pitchFamily="34" charset="0"/>
              </a:rPr>
              <a:t>in obesity</a:t>
            </a:r>
            <a:endParaRPr lang="en-US" noProof="0" dirty="0"/>
          </a:p>
        </p:txBody>
      </p:sp>
      <p:sp>
        <p:nvSpPr>
          <p:cNvPr id="11" name="Text Placeholder 10">
            <a:extLst>
              <a:ext uri="{FF2B5EF4-FFF2-40B4-BE49-F238E27FC236}">
                <a16:creationId xmlns:a16="http://schemas.microsoft.com/office/drawing/2014/main" id="{4EEEF056-2FDB-2666-CDD5-B95E81922C07}"/>
              </a:ext>
            </a:extLst>
          </p:cNvPr>
          <p:cNvSpPr>
            <a:spLocks noGrp="1"/>
          </p:cNvSpPr>
          <p:nvPr>
            <p:ph type="body" sz="quarter" idx="11"/>
          </p:nvPr>
        </p:nvSpPr>
        <p:spPr/>
        <p:txBody>
          <a:bodyPr/>
          <a:lstStyle/>
          <a:p>
            <a:endParaRPr lang="en-US" noProof="0" dirty="0"/>
          </a:p>
        </p:txBody>
      </p:sp>
    </p:spTree>
    <p:extLst>
      <p:ext uri="{BB962C8B-B14F-4D97-AF65-F5344CB8AC3E}">
        <p14:creationId xmlns:p14="http://schemas.microsoft.com/office/powerpoint/2010/main" val="268000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BFA7-A68D-B393-8AF0-24ACC794555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68A9FB9-6BD0-1A59-F056-1A6A8D4DFEF4}"/>
              </a:ext>
            </a:extLst>
          </p:cNvPr>
          <p:cNvSpPr/>
          <p:nvPr/>
        </p:nvSpPr>
        <p:spPr>
          <a:xfrm>
            <a:off x="5075545" y="1629535"/>
            <a:ext cx="1707466" cy="4183550"/>
          </a:xfrm>
          <a:prstGeom prst="roundRect">
            <a:avLst>
              <a:gd name="adj" fmla="val 3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sp>
        <p:nvSpPr>
          <p:cNvPr id="2" name="Title 1">
            <a:extLst>
              <a:ext uri="{FF2B5EF4-FFF2-40B4-BE49-F238E27FC236}">
                <a16:creationId xmlns:a16="http://schemas.microsoft.com/office/drawing/2014/main" id="{522E7053-9D46-3B59-CC51-60791F234042}"/>
              </a:ext>
            </a:extLst>
          </p:cNvPr>
          <p:cNvSpPr>
            <a:spLocks noGrp="1"/>
          </p:cNvSpPr>
          <p:nvPr>
            <p:ph type="title"/>
          </p:nvPr>
        </p:nvSpPr>
        <p:spPr/>
        <p:txBody>
          <a:bodyPr/>
          <a:lstStyle/>
          <a:p>
            <a:r>
              <a:rPr lang="en-US" noProof="0" dirty="0"/>
              <a:t>Weight gain manifests differently in men vs women</a:t>
            </a:r>
          </a:p>
        </p:txBody>
      </p:sp>
      <p:sp>
        <p:nvSpPr>
          <p:cNvPr id="4" name="Text Placeholder 3">
            <a:extLst>
              <a:ext uri="{FF2B5EF4-FFF2-40B4-BE49-F238E27FC236}">
                <a16:creationId xmlns:a16="http://schemas.microsoft.com/office/drawing/2014/main" id="{DB0E32F7-278E-EC8B-62AF-CC1A5D61AFB3}"/>
              </a:ext>
            </a:extLst>
          </p:cNvPr>
          <p:cNvSpPr>
            <a:spLocks noGrp="1"/>
          </p:cNvSpPr>
          <p:nvPr>
            <p:ph type="body" sz="quarter" idx="13"/>
          </p:nvPr>
        </p:nvSpPr>
        <p:spPr>
          <a:xfrm>
            <a:off x="536240" y="6070856"/>
            <a:ext cx="10896000" cy="324000"/>
          </a:xfrm>
        </p:spPr>
        <p:txBody>
          <a:bodyPr/>
          <a:lstStyle/>
          <a:p>
            <a:pPr>
              <a:spcAft>
                <a:spcPts val="300"/>
              </a:spcAft>
            </a:pPr>
            <a:r>
              <a:rPr lang="en-US" noProof="0" dirty="0"/>
              <a:t>BMI, body mass index.</a:t>
            </a:r>
          </a:p>
          <a:p>
            <a:pPr>
              <a:spcAft>
                <a:spcPts val="300"/>
              </a:spcAft>
            </a:pPr>
            <a:r>
              <a:rPr lang="en-US" noProof="0" dirty="0"/>
              <a:t>Koceva A et al. Int J Mol Sci 2024;25:7342.</a:t>
            </a:r>
          </a:p>
        </p:txBody>
      </p:sp>
      <p:sp>
        <p:nvSpPr>
          <p:cNvPr id="5" name="Slide Number Placeholder 4">
            <a:extLst>
              <a:ext uri="{FF2B5EF4-FFF2-40B4-BE49-F238E27FC236}">
                <a16:creationId xmlns:a16="http://schemas.microsoft.com/office/drawing/2014/main" id="{981F3850-317D-E0D1-23CC-5482B228AAD2}"/>
              </a:ext>
            </a:extLst>
          </p:cNvPr>
          <p:cNvSpPr>
            <a:spLocks noGrp="1"/>
          </p:cNvSpPr>
          <p:nvPr>
            <p:ph type="sldNum" sz="quarter" idx="4"/>
          </p:nvPr>
        </p:nvSpPr>
        <p:spPr/>
        <p:txBody>
          <a:bodyPr/>
          <a:lstStyle/>
          <a:p>
            <a:fld id="{65CBDCE2-1F41-4B5E-8CD0-06DFFB2F8EFA}" type="slidenum">
              <a:rPr lang="en-US" noProof="0" smtClean="0"/>
              <a:pPr/>
              <a:t>9</a:t>
            </a:fld>
            <a:endParaRPr lang="en-US" noProof="0" dirty="0"/>
          </a:p>
        </p:txBody>
      </p:sp>
      <p:sp>
        <p:nvSpPr>
          <p:cNvPr id="14" name="TextBox 13">
            <a:extLst>
              <a:ext uri="{FF2B5EF4-FFF2-40B4-BE49-F238E27FC236}">
                <a16:creationId xmlns:a16="http://schemas.microsoft.com/office/drawing/2014/main" id="{D5344A8A-A56C-9FCD-9847-8F0C17502D57}"/>
              </a:ext>
            </a:extLst>
          </p:cNvPr>
          <p:cNvSpPr txBox="1"/>
          <p:nvPr/>
        </p:nvSpPr>
        <p:spPr>
          <a:xfrm>
            <a:off x="6783011" y="1851766"/>
            <a:ext cx="4875589" cy="553998"/>
          </a:xfrm>
          <a:prstGeom prst="rect">
            <a:avLst/>
          </a:prstGeom>
          <a:noFill/>
        </p:spPr>
        <p:txBody>
          <a:bodyPr wrap="square" lIns="0" tIns="0" rIns="0" bIns="0" rtlCol="0">
            <a:spAutoFit/>
          </a:bodyPr>
          <a:lstStyle/>
          <a:p>
            <a:pPr algn="ctr"/>
            <a:r>
              <a:rPr lang="en-US" b="1" noProof="0" dirty="0">
                <a:solidFill>
                  <a:schemeClr val="accent6">
                    <a:lumMod val="75000"/>
                  </a:schemeClr>
                </a:solidFill>
                <a:latin typeface="Arial" panose="020B0604020202020204" pitchFamily="34" charset="0"/>
              </a:rPr>
              <a:t>Gluteal/subcutaneous</a:t>
            </a:r>
            <a:br>
              <a:rPr lang="en-US" b="1" noProof="0" dirty="0">
                <a:solidFill>
                  <a:schemeClr val="accent6">
                    <a:lumMod val="75000"/>
                  </a:schemeClr>
                </a:solidFill>
                <a:latin typeface="Arial" panose="020B0604020202020204" pitchFamily="34" charset="0"/>
              </a:rPr>
            </a:br>
            <a:r>
              <a:rPr lang="en-US" b="1" noProof="0" dirty="0">
                <a:solidFill>
                  <a:schemeClr val="accent6">
                    <a:lumMod val="75000"/>
                  </a:schemeClr>
                </a:solidFill>
                <a:latin typeface="Arial" panose="020B0604020202020204" pitchFamily="34" charset="0"/>
              </a:rPr>
              <a:t>adipose tissue (premenopause)</a:t>
            </a:r>
          </a:p>
        </p:txBody>
      </p:sp>
      <p:sp>
        <p:nvSpPr>
          <p:cNvPr id="15" name="TextBox 14">
            <a:extLst>
              <a:ext uri="{FF2B5EF4-FFF2-40B4-BE49-F238E27FC236}">
                <a16:creationId xmlns:a16="http://schemas.microsoft.com/office/drawing/2014/main" id="{7A2DF726-F031-E607-1077-00F44E4F561E}"/>
              </a:ext>
            </a:extLst>
          </p:cNvPr>
          <p:cNvSpPr txBox="1"/>
          <p:nvPr/>
        </p:nvSpPr>
        <p:spPr>
          <a:xfrm>
            <a:off x="533401" y="1851766"/>
            <a:ext cx="4542144" cy="553998"/>
          </a:xfrm>
          <a:prstGeom prst="rect">
            <a:avLst/>
          </a:prstGeom>
          <a:noFill/>
        </p:spPr>
        <p:txBody>
          <a:bodyPr wrap="square" lIns="0" tIns="0" rIns="0" bIns="0" rtlCol="0">
            <a:spAutoFit/>
          </a:bodyPr>
          <a:lstStyle/>
          <a:p>
            <a:pPr algn="ctr"/>
            <a:r>
              <a:rPr lang="en-US" b="1" noProof="0" dirty="0">
                <a:solidFill>
                  <a:schemeClr val="accent3"/>
                </a:solidFill>
                <a:latin typeface="Arial" panose="020B0604020202020204" pitchFamily="34" charset="0"/>
              </a:rPr>
              <a:t>Visceral </a:t>
            </a:r>
            <a:br>
              <a:rPr lang="en-US" b="1" noProof="0" dirty="0">
                <a:solidFill>
                  <a:schemeClr val="accent3"/>
                </a:solidFill>
                <a:latin typeface="Arial" panose="020B0604020202020204" pitchFamily="34" charset="0"/>
              </a:rPr>
            </a:br>
            <a:r>
              <a:rPr lang="en-US" b="1" noProof="0" dirty="0">
                <a:solidFill>
                  <a:schemeClr val="accent3"/>
                </a:solidFill>
                <a:latin typeface="Arial" panose="020B0604020202020204" pitchFamily="34" charset="0"/>
              </a:rPr>
              <a:t>adipose tissue</a:t>
            </a:r>
          </a:p>
        </p:txBody>
      </p:sp>
      <p:sp>
        <p:nvSpPr>
          <p:cNvPr id="16" name="TextBox 15">
            <a:extLst>
              <a:ext uri="{FF2B5EF4-FFF2-40B4-BE49-F238E27FC236}">
                <a16:creationId xmlns:a16="http://schemas.microsoft.com/office/drawing/2014/main" id="{FA7ACEB4-A2A4-B1A2-0D6C-FAF750C6CCEB}"/>
              </a:ext>
            </a:extLst>
          </p:cNvPr>
          <p:cNvSpPr txBox="1"/>
          <p:nvPr/>
        </p:nvSpPr>
        <p:spPr>
          <a:xfrm>
            <a:off x="405225" y="2882490"/>
            <a:ext cx="2803802" cy="830997"/>
          </a:xfrm>
          <a:prstGeom prst="rect">
            <a:avLst/>
          </a:prstGeom>
          <a:noFill/>
        </p:spPr>
        <p:txBody>
          <a:bodyPr wrap="square" lIns="0" tIns="0" rIns="0" bIns="0" rtlCol="0">
            <a:spAutoFit/>
          </a:bodyPr>
          <a:lstStyle/>
          <a:p>
            <a:pPr algn="r"/>
            <a:r>
              <a:rPr lang="en-US" noProof="0" dirty="0">
                <a:solidFill>
                  <a:schemeClr val="accent3"/>
                </a:solidFill>
                <a:latin typeface="Arial" panose="020B0604020202020204" pitchFamily="34" charset="0"/>
              </a:rPr>
              <a:t>Main fat storage compartment is the </a:t>
            </a:r>
            <a:r>
              <a:rPr lang="en-US" b="1" noProof="0" dirty="0">
                <a:solidFill>
                  <a:schemeClr val="accent3"/>
                </a:solidFill>
                <a:latin typeface="Arial" panose="020B0604020202020204" pitchFamily="34" charset="0"/>
              </a:rPr>
              <a:t>abdominal depot</a:t>
            </a:r>
          </a:p>
        </p:txBody>
      </p:sp>
      <p:sp>
        <p:nvSpPr>
          <p:cNvPr id="21" name="TextBox 20">
            <a:extLst>
              <a:ext uri="{FF2B5EF4-FFF2-40B4-BE49-F238E27FC236}">
                <a16:creationId xmlns:a16="http://schemas.microsoft.com/office/drawing/2014/main" id="{A3D196AD-42FA-5CD4-564C-DD6D8219D822}"/>
              </a:ext>
            </a:extLst>
          </p:cNvPr>
          <p:cNvSpPr txBox="1"/>
          <p:nvPr/>
        </p:nvSpPr>
        <p:spPr>
          <a:xfrm>
            <a:off x="8651726" y="2882490"/>
            <a:ext cx="2816224" cy="830997"/>
          </a:xfrm>
          <a:prstGeom prst="rect">
            <a:avLst/>
          </a:prstGeom>
          <a:noFill/>
        </p:spPr>
        <p:txBody>
          <a:bodyPr wrap="square" lIns="0" tIns="0" rIns="0" bIns="0" rtlCol="0">
            <a:spAutoFit/>
          </a:bodyPr>
          <a:lstStyle/>
          <a:p>
            <a:r>
              <a:rPr lang="en-US" noProof="0" dirty="0">
                <a:solidFill>
                  <a:schemeClr val="accent6">
                    <a:lumMod val="75000"/>
                  </a:schemeClr>
                </a:solidFill>
                <a:latin typeface="Arial" panose="020B0604020202020204" pitchFamily="34" charset="0"/>
              </a:rPr>
              <a:t>Main fat storage compartment is the </a:t>
            </a:r>
            <a:r>
              <a:rPr lang="en-US" b="1" noProof="0" dirty="0">
                <a:solidFill>
                  <a:schemeClr val="accent6">
                    <a:lumMod val="75000"/>
                  </a:schemeClr>
                </a:solidFill>
                <a:latin typeface="Arial" panose="020B0604020202020204" pitchFamily="34" charset="0"/>
              </a:rPr>
              <a:t>gluteofemoral depot </a:t>
            </a:r>
          </a:p>
        </p:txBody>
      </p:sp>
      <p:sp>
        <p:nvSpPr>
          <p:cNvPr id="33" name="TextBox 32">
            <a:extLst>
              <a:ext uri="{FF2B5EF4-FFF2-40B4-BE49-F238E27FC236}">
                <a16:creationId xmlns:a16="http://schemas.microsoft.com/office/drawing/2014/main" id="{C9C8A18D-F6E6-5C85-72FA-6FA038BB7FC3}"/>
              </a:ext>
            </a:extLst>
          </p:cNvPr>
          <p:cNvSpPr txBox="1"/>
          <p:nvPr/>
        </p:nvSpPr>
        <p:spPr>
          <a:xfrm>
            <a:off x="276045" y="4012756"/>
            <a:ext cx="2932982" cy="1107996"/>
          </a:xfrm>
          <a:prstGeom prst="rect">
            <a:avLst/>
          </a:prstGeom>
          <a:noFill/>
        </p:spPr>
        <p:txBody>
          <a:bodyPr wrap="square" lIns="0" tIns="0" rIns="0" bIns="0" rtlCol="0">
            <a:spAutoFit/>
          </a:bodyPr>
          <a:lstStyle/>
          <a:p>
            <a:pPr algn="r"/>
            <a:r>
              <a:rPr lang="en-US" noProof="0" dirty="0">
                <a:solidFill>
                  <a:schemeClr val="accent3"/>
                </a:solidFill>
                <a:latin typeface="Arial" panose="020B0604020202020204" pitchFamily="34" charset="0"/>
              </a:rPr>
              <a:t>Characterized by </a:t>
            </a:r>
            <a:br>
              <a:rPr lang="en-US" noProof="0" dirty="0">
                <a:solidFill>
                  <a:schemeClr val="accent3"/>
                </a:solidFill>
                <a:latin typeface="Arial" panose="020B0604020202020204" pitchFamily="34" charset="0"/>
              </a:rPr>
            </a:br>
            <a:r>
              <a:rPr lang="en-US" b="1" noProof="0" dirty="0">
                <a:solidFill>
                  <a:schemeClr val="accent3"/>
                </a:solidFill>
                <a:latin typeface="Arial" panose="020B0604020202020204" pitchFamily="34" charset="0"/>
              </a:rPr>
              <a:t>increase in size of</a:t>
            </a:r>
            <a:br>
              <a:rPr lang="en-US" b="1" noProof="0" dirty="0">
                <a:solidFill>
                  <a:schemeClr val="accent3"/>
                </a:solidFill>
                <a:latin typeface="Arial" panose="020B0604020202020204" pitchFamily="34" charset="0"/>
              </a:rPr>
            </a:br>
            <a:r>
              <a:rPr lang="en-US" b="1" noProof="0" dirty="0">
                <a:solidFill>
                  <a:schemeClr val="accent3"/>
                </a:solidFill>
                <a:latin typeface="Arial" panose="020B0604020202020204" pitchFamily="34" charset="0"/>
              </a:rPr>
              <a:t>adipose cells</a:t>
            </a:r>
            <a:r>
              <a:rPr lang="en-US" noProof="0" dirty="0">
                <a:solidFill>
                  <a:schemeClr val="accent3"/>
                </a:solidFill>
                <a:latin typeface="Arial" panose="020B0604020202020204" pitchFamily="34" charset="0"/>
              </a:rPr>
              <a:t> – </a:t>
            </a:r>
            <a:br>
              <a:rPr lang="en-US" noProof="0" dirty="0">
                <a:solidFill>
                  <a:schemeClr val="accent3"/>
                </a:solidFill>
                <a:latin typeface="Arial" panose="020B0604020202020204" pitchFamily="34" charset="0"/>
              </a:rPr>
            </a:br>
            <a:r>
              <a:rPr lang="en-US" noProof="0" dirty="0">
                <a:solidFill>
                  <a:schemeClr val="accent3"/>
                </a:solidFill>
                <a:latin typeface="Arial" panose="020B0604020202020204" pitchFamily="34" charset="0"/>
              </a:rPr>
              <a:t>hypertrophy</a:t>
            </a:r>
          </a:p>
        </p:txBody>
      </p:sp>
      <p:sp>
        <p:nvSpPr>
          <p:cNvPr id="34" name="TextBox 33">
            <a:extLst>
              <a:ext uri="{FF2B5EF4-FFF2-40B4-BE49-F238E27FC236}">
                <a16:creationId xmlns:a16="http://schemas.microsoft.com/office/drawing/2014/main" id="{9ACA5813-C725-6006-AAC7-18F3FC7BB95E}"/>
              </a:ext>
            </a:extLst>
          </p:cNvPr>
          <p:cNvSpPr txBox="1"/>
          <p:nvPr/>
        </p:nvSpPr>
        <p:spPr>
          <a:xfrm>
            <a:off x="8651726" y="4012756"/>
            <a:ext cx="2755839" cy="830997"/>
          </a:xfrm>
          <a:prstGeom prst="rect">
            <a:avLst/>
          </a:prstGeom>
          <a:noFill/>
        </p:spPr>
        <p:txBody>
          <a:bodyPr wrap="square" lIns="0" tIns="0" rIns="0" bIns="0" rtlCol="0">
            <a:spAutoFit/>
          </a:bodyPr>
          <a:lstStyle/>
          <a:p>
            <a:r>
              <a:rPr lang="en-US" noProof="0" dirty="0">
                <a:solidFill>
                  <a:schemeClr val="accent6">
                    <a:lumMod val="75000"/>
                  </a:schemeClr>
                </a:solidFill>
                <a:latin typeface="Arial" panose="020B0604020202020204" pitchFamily="34" charset="0"/>
              </a:rPr>
              <a:t>Characterized by </a:t>
            </a:r>
            <a:r>
              <a:rPr lang="en-US" b="1" noProof="0" dirty="0">
                <a:solidFill>
                  <a:schemeClr val="accent6">
                    <a:lumMod val="75000"/>
                  </a:schemeClr>
                </a:solidFill>
                <a:latin typeface="Arial" panose="020B0604020202020204" pitchFamily="34" charset="0"/>
              </a:rPr>
              <a:t>increase in number of adipose </a:t>
            </a:r>
            <a:br>
              <a:rPr lang="en-US" b="1" noProof="0" dirty="0">
                <a:solidFill>
                  <a:schemeClr val="accent6">
                    <a:lumMod val="75000"/>
                  </a:schemeClr>
                </a:solidFill>
                <a:latin typeface="Arial" panose="020B0604020202020204" pitchFamily="34" charset="0"/>
              </a:rPr>
            </a:br>
            <a:r>
              <a:rPr lang="en-US" b="1" noProof="0" dirty="0">
                <a:solidFill>
                  <a:schemeClr val="accent6">
                    <a:lumMod val="75000"/>
                  </a:schemeClr>
                </a:solidFill>
                <a:latin typeface="Arial" panose="020B0604020202020204" pitchFamily="34" charset="0"/>
              </a:rPr>
              <a:t>cells</a:t>
            </a:r>
            <a:r>
              <a:rPr lang="en-US" noProof="0" dirty="0">
                <a:solidFill>
                  <a:schemeClr val="accent6">
                    <a:lumMod val="75000"/>
                  </a:schemeClr>
                </a:solidFill>
                <a:latin typeface="Arial" panose="020B0604020202020204" pitchFamily="34" charset="0"/>
              </a:rPr>
              <a:t> – hyperplasia</a:t>
            </a:r>
          </a:p>
        </p:txBody>
      </p:sp>
      <p:sp>
        <p:nvSpPr>
          <p:cNvPr id="38" name="TextBox 28">
            <a:extLst>
              <a:ext uri="{FF2B5EF4-FFF2-40B4-BE49-F238E27FC236}">
                <a16:creationId xmlns:a16="http://schemas.microsoft.com/office/drawing/2014/main" id="{2198FB02-FF49-B2E3-6D83-3D5DFA47CF71}"/>
              </a:ext>
            </a:extLst>
          </p:cNvPr>
          <p:cNvSpPr txBox="1"/>
          <p:nvPr/>
        </p:nvSpPr>
        <p:spPr>
          <a:xfrm>
            <a:off x="773538" y="5584318"/>
            <a:ext cx="10644925" cy="454173"/>
          </a:xfrm>
          <a:prstGeom prst="roundRect">
            <a:avLst>
              <a:gd name="adj" fmla="val 50000"/>
            </a:avLst>
          </a:prstGeom>
          <a:solidFill>
            <a:schemeClr val="tx1"/>
          </a:solidFill>
        </p:spPr>
        <p:txBody>
          <a:bodyPr wrap="square" t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0" dirty="0">
                <a:solidFill>
                  <a:schemeClr val="bg1"/>
                </a:solidFill>
                <a:latin typeface="Arial" panose="020B0604020202020204" pitchFamily="34" charset="0"/>
              </a:rPr>
              <a:t>Total adipose tissue is 10% greater in females compared with males at the same BMI</a:t>
            </a:r>
          </a:p>
        </p:txBody>
      </p:sp>
      <p:sp>
        <p:nvSpPr>
          <p:cNvPr id="8" name="TextBox 7">
            <a:extLst>
              <a:ext uri="{FF2B5EF4-FFF2-40B4-BE49-F238E27FC236}">
                <a16:creationId xmlns:a16="http://schemas.microsoft.com/office/drawing/2014/main" id="{07317C5D-135F-85FA-66D8-A697E564C33B}"/>
              </a:ext>
            </a:extLst>
          </p:cNvPr>
          <p:cNvSpPr txBox="1"/>
          <p:nvPr/>
        </p:nvSpPr>
        <p:spPr>
          <a:xfrm>
            <a:off x="5088755" y="2575605"/>
            <a:ext cx="1681047" cy="2893100"/>
          </a:xfrm>
          <a:prstGeom prst="rect">
            <a:avLst/>
          </a:prstGeom>
          <a:noFill/>
        </p:spPr>
        <p:txBody>
          <a:bodyPr wrap="square">
            <a:spAutoFit/>
          </a:bodyPr>
          <a:lstStyle/>
          <a:p>
            <a:pPr algn="ctr"/>
            <a:r>
              <a:rPr lang="en-US" sz="1300" i="1" noProof="0" dirty="0">
                <a:latin typeface="Arial" panose="020B0604020202020204" pitchFamily="34" charset="0"/>
              </a:rPr>
              <a:t>The accumulation of fat derived</a:t>
            </a:r>
          </a:p>
          <a:p>
            <a:pPr algn="ctr"/>
            <a:r>
              <a:rPr lang="en-US" sz="1300" i="1" noProof="0" dirty="0">
                <a:latin typeface="Arial" panose="020B0604020202020204" pitchFamily="34" charset="0"/>
              </a:rPr>
              <a:t>from free fatty acids and triglycerides is rate-limited by lipoprotein lipase activity, which is higher in the</a:t>
            </a:r>
          </a:p>
          <a:p>
            <a:pPr algn="ctr"/>
            <a:r>
              <a:rPr lang="en-US" sz="1300" i="1" noProof="0" dirty="0">
                <a:latin typeface="Arial" panose="020B0604020202020204" pitchFamily="34" charset="0"/>
              </a:rPr>
              <a:t>abdominal/visceral fat depot in males</a:t>
            </a:r>
            <a:endParaRPr lang="en-US" sz="1300" b="1" i="1" noProof="0" dirty="0">
              <a:solidFill>
                <a:schemeClr val="accent4"/>
              </a:solidFill>
              <a:latin typeface="Arial" panose="020B0604020202020204" pitchFamily="34" charset="0"/>
            </a:endParaRPr>
          </a:p>
          <a:p>
            <a:pPr algn="ctr"/>
            <a:r>
              <a:rPr lang="en-US" sz="1300" i="1" noProof="0" dirty="0">
                <a:latin typeface="Arial" panose="020B0604020202020204" pitchFamily="34" charset="0"/>
              </a:rPr>
              <a:t>and higher in the gluteal/</a:t>
            </a:r>
            <a:br>
              <a:rPr lang="en-US" sz="1300" i="1" noProof="0" dirty="0">
                <a:latin typeface="Arial" panose="020B0604020202020204" pitchFamily="34" charset="0"/>
              </a:rPr>
            </a:br>
            <a:r>
              <a:rPr lang="en-US" sz="1300" i="1" noProof="0" dirty="0">
                <a:latin typeface="Arial" panose="020B0604020202020204" pitchFamily="34" charset="0"/>
              </a:rPr>
              <a:t>subcutaneous fat depot in females</a:t>
            </a:r>
            <a:endParaRPr lang="en-US" sz="1300" b="1" i="1" noProof="0" dirty="0">
              <a:solidFill>
                <a:schemeClr val="accent4"/>
              </a:solidFill>
              <a:latin typeface="Arial" panose="020B0604020202020204" pitchFamily="34" charset="0"/>
            </a:endParaRPr>
          </a:p>
        </p:txBody>
      </p:sp>
      <p:sp>
        <p:nvSpPr>
          <p:cNvPr id="9" name="Oval 8">
            <a:extLst>
              <a:ext uri="{FF2B5EF4-FFF2-40B4-BE49-F238E27FC236}">
                <a16:creationId xmlns:a16="http://schemas.microsoft.com/office/drawing/2014/main" id="{47020527-CA50-050B-4EE0-34B11304D2B9}"/>
              </a:ext>
            </a:extLst>
          </p:cNvPr>
          <p:cNvSpPr/>
          <p:nvPr/>
        </p:nvSpPr>
        <p:spPr>
          <a:xfrm>
            <a:off x="5518141" y="1675103"/>
            <a:ext cx="822274" cy="822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latin typeface="Arial" panose="020B0604020202020204" pitchFamily="34" charset="0"/>
            </a:endParaRPr>
          </a:p>
        </p:txBody>
      </p:sp>
      <p:pic>
        <p:nvPicPr>
          <p:cNvPr id="12" name="Graphic 11">
            <a:extLst>
              <a:ext uri="{FF2B5EF4-FFF2-40B4-BE49-F238E27FC236}">
                <a16:creationId xmlns:a16="http://schemas.microsoft.com/office/drawing/2014/main" id="{7BB8FF48-BE8C-EDBA-5F23-722EEC65C6E8}"/>
              </a:ext>
            </a:extLst>
          </p:cNvPr>
          <p:cNvPicPr>
            <a:picLocks noChangeAspect="1"/>
          </p:cNvPicPr>
          <p:nvPr/>
        </p:nvPicPr>
        <p:blipFill>
          <a:blip>
            <a:extLst>
              <a:ext uri="{96DAC541-7B7A-43D3-8B79-37D633B846F1}">
                <asvg:svgBlip xmlns:asvg="http://schemas.microsoft.com/office/drawing/2016/SVG/main" r:embed="rId3"/>
              </a:ext>
            </a:extLst>
          </a:blip>
          <a:srcRect l="13" r="13"/>
          <a:stretch/>
        </p:blipFill>
        <p:spPr>
          <a:xfrm>
            <a:off x="5618695" y="1786301"/>
            <a:ext cx="621005" cy="621166"/>
          </a:xfrm>
          <a:prstGeom prst="rect">
            <a:avLst/>
          </a:prstGeom>
        </p:spPr>
      </p:pic>
      <p:cxnSp>
        <p:nvCxnSpPr>
          <p:cNvPr id="17" name="Straight Connector 16">
            <a:extLst>
              <a:ext uri="{FF2B5EF4-FFF2-40B4-BE49-F238E27FC236}">
                <a16:creationId xmlns:a16="http://schemas.microsoft.com/office/drawing/2014/main" id="{0F9FA13C-2DFF-9721-E831-9DC40B98674B}"/>
              </a:ext>
            </a:extLst>
          </p:cNvPr>
          <p:cNvCxnSpPr>
            <a:cxnSpLocks/>
          </p:cNvCxnSpPr>
          <p:nvPr/>
        </p:nvCxnSpPr>
        <p:spPr>
          <a:xfrm>
            <a:off x="1639907" y="2466149"/>
            <a:ext cx="232913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600709-9817-D1F4-C204-3679BA2ADD78}"/>
              </a:ext>
            </a:extLst>
          </p:cNvPr>
          <p:cNvCxnSpPr>
            <a:cxnSpLocks/>
          </p:cNvCxnSpPr>
          <p:nvPr/>
        </p:nvCxnSpPr>
        <p:spPr>
          <a:xfrm>
            <a:off x="8056239" y="2466149"/>
            <a:ext cx="232913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621EC760-5952-B73D-A86A-B5B21A1649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59993" y="2638424"/>
            <a:ext cx="1220456" cy="2867025"/>
          </a:xfrm>
          <a:prstGeom prst="rect">
            <a:avLst/>
          </a:prstGeom>
        </p:spPr>
      </p:pic>
      <p:pic>
        <p:nvPicPr>
          <p:cNvPr id="20" name="Graphic 19">
            <a:extLst>
              <a:ext uri="{FF2B5EF4-FFF2-40B4-BE49-F238E27FC236}">
                <a16:creationId xmlns:a16="http://schemas.microsoft.com/office/drawing/2014/main" id="{A578C4C4-2E98-3648-0A5B-45621CEB68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081838" y="2666999"/>
            <a:ext cx="1194740" cy="2828925"/>
          </a:xfrm>
          <a:prstGeom prst="rect">
            <a:avLst/>
          </a:prstGeom>
        </p:spPr>
      </p:pic>
    </p:spTree>
    <p:extLst>
      <p:ext uri="{BB962C8B-B14F-4D97-AF65-F5344CB8AC3E}">
        <p14:creationId xmlns:p14="http://schemas.microsoft.com/office/powerpoint/2010/main" val="22662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Visible&quot;:-1,&quot;LockAspectRatio&quot;:0,&quot;CanUpdateAdjustments&quot;:true,&quot;Adjustment1&quot;:-1.0,&quot;Adjustment2&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Visible&quot;:-1,&quot;LockAspectRatio&quot;:0,&quot;CanUpdateAdjustments&quot;:true,&quot;Adjustment1&quot;:-1.0,&quot;Adjustment2&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Visible&quot;:-1,&quot;LockAspectRatio&quot;:0,&quot;CanUpdateAdjustments&quot;:true,&quot;Adjustment1&quot;:-1.0,&quot;Adjustment2&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Visible&quot;:-1,&quot;LockAspectRatio&quot;:0,&quot;CanUpdateAdjustments&quot;:fals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6b1136-a40e-46b2-9d95-1587dba324ed">
      <Terms xmlns="http://schemas.microsoft.com/office/infopath/2007/PartnerControls"/>
    </lcf76f155ced4ddcb4097134ff3c332f>
    <TaxCatchAll xmlns="8c08058f-b6b8-4742-b4f2-1a12537741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10" ma:contentTypeDescription="Create a new document." ma:contentTypeScope="" ma:versionID="a765cbfd6d0a2c926f7a8e2cf46e4d91">
  <xsd:schema xmlns:xsd="http://www.w3.org/2001/XMLSchema" xmlns:xs="http://www.w3.org/2001/XMLSchema" xmlns:p="http://schemas.microsoft.com/office/2006/metadata/properties" xmlns:ns2="3d6b1136-a40e-46b2-9d95-1587dba324ed" xmlns:ns3="8c08058f-b6b8-4742-b4f2-1a12537741b2" targetNamespace="http://schemas.microsoft.com/office/2006/metadata/properties" ma:root="true" ma:fieldsID="67968f50d6a4b8d0ca25dbb91cb0917f" ns2:_="" ns3:_="">
    <xsd:import namespace="3d6b1136-a40e-46b2-9d95-1587dba324ed"/>
    <xsd:import namespace="8c08058f-b6b8-4742-b4f2-1a12537741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9db7ae-f210-430f-9df8-1b54465afd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08058f-b6b8-4742-b4f2-1a12537741b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d34a68e-be01-4913-87a6-fb7bdbe6f3ac}" ma:internalName="TaxCatchAll" ma:showField="CatchAllData" ma:web="8c08058f-b6b8-4742-b4f2-1a12537741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2.xml><?xml version="1.0" encoding="utf-8"?>
<ds:datastoreItem xmlns:ds="http://schemas.openxmlformats.org/officeDocument/2006/customXml" ds:itemID="{E9786B1F-88E1-45A0-82F9-20D7FD34F087}">
  <ds:schemaRefs>
    <ds:schemaRef ds:uri="http://purl.org/dc/terms/"/>
    <ds:schemaRef ds:uri="3d6b1136-a40e-46b2-9d95-1587dba324ed"/>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8c08058f-b6b8-4742-b4f2-1a12537741b2"/>
  </ds:schemaRefs>
</ds:datastoreItem>
</file>

<file path=customXml/itemProps3.xml><?xml version="1.0" encoding="utf-8"?>
<ds:datastoreItem xmlns:ds="http://schemas.openxmlformats.org/officeDocument/2006/customXml" ds:itemID="{63575370-C8A1-4EDC-90BF-56265DFC0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b1136-a40e-46b2-9d95-1587dba324ed"/>
    <ds:schemaRef ds:uri="8c08058f-b6b8-4742-b4f2-1a12537741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4125</TotalTime>
  <Words>5626</Words>
  <Application>Microsoft Office PowerPoint</Application>
  <PresentationFormat>Widescreen</PresentationFormat>
  <Paragraphs>709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1_FORWARD Master Template</vt:lpstr>
      <vt:lpstr>PowerPoint Presentation</vt:lpstr>
      <vt:lpstr>PowerPoint Presentation</vt:lpstr>
      <vt:lpstr>Learning  outcomes</vt:lpstr>
      <vt:lpstr>Prevalence of adult obesity in the US </vt:lpstr>
      <vt:lpstr>Prevalence of adult obesity in the US by race/ethnicity </vt:lpstr>
      <vt:lpstr>Utility and limitations of BMI to assess adult obesity</vt:lpstr>
      <vt:lpstr>Methods used to assess excess body fat</vt:lpstr>
      <vt:lpstr>PowerPoint Presentation</vt:lpstr>
      <vt:lpstr>Weight gain manifests differently in men vs women</vt:lpstr>
      <vt:lpstr>Testosterone and male obesity:  A bidirectional relationship</vt:lpstr>
      <vt:lpstr>Sex-specific hormones and female pattern weight gain</vt:lpstr>
      <vt:lpstr>Consequences of excess gestational weight gain (GWG)  and postpartum weight retention </vt:lpstr>
      <vt:lpstr>Menopause transition is a susceptible time in a woman’s life  for weight gain and a shift to central adiposity</vt:lpstr>
      <vt:lpstr>Obesity can impact a woman’s menopause experience</vt:lpstr>
      <vt:lpstr>PowerPoint Presentation</vt:lpstr>
      <vt:lpstr>There is a strong association between obesity in  adulthood and childhood/adolescent obesity</vt:lpstr>
      <vt:lpstr>There is an association between diabetes in early adulthood and childhood/adolescent obesity</vt:lpstr>
      <vt:lpstr>Adults are at increased risk of premature cardiovascular disease due to childhood/adolescent obesity</vt:lpstr>
      <vt:lpstr>Cancer risk increases among adults with adolescent obesity</vt:lpstr>
      <vt:lpstr>An increased risk of mortality in middle adulthood has been associated with childhood/adolescent overweight/obesity </vt:lpstr>
      <vt:lpstr>PowerPoint Presentation</vt:lpstr>
      <vt:lpstr>Sex-specific cancers </vt:lpstr>
      <vt:lpstr>Impact of obesity on male fertility</vt:lpstr>
      <vt:lpstr>Impact of obesity on female fertility and reproductive system </vt:lpstr>
      <vt:lpstr>Relationship between PCOS and overweight/obesity </vt:lpstr>
      <vt:lpstr>Impact of maternal obesity on pregnancy, childbirth,  and neurodevelopmental outcomes for the child </vt:lpstr>
      <vt:lpstr>Impact of the menopause transition on central adiposity, cardiometabolic risk, and mechanical conditions</vt:lpstr>
      <vt:lpstr>Menopause transition is a time of accelerated CVD risk1</vt:lpstr>
      <vt:lpstr>Central adiposity increases the risk of CVD mortality in midlife women, irrespective of BMI</vt:lpstr>
      <vt:lpstr>At menopause, cardiometabolic changes occur  that increase CVD risk</vt:lpstr>
      <vt:lpstr>Osteoarthritis, menopause, and overweight/obesity</vt:lpstr>
      <vt:lpstr>Considerations for weight management</vt:lpstr>
      <vt:lpstr>PowerPoint Presentation</vt:lpstr>
      <vt:lpstr>Sarcopenic obesity (SO) among older adults</vt:lpstr>
      <vt:lpstr>ESPEN/EASO diagnostic criteria for sarcopenic obesity1,2  </vt:lpstr>
      <vt:lpstr>Key  takeaways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Lisa Thomas</dc:creator>
  <cp:lastModifiedBy>Melissa Lohmann</cp:lastModifiedBy>
  <cp:revision>97</cp:revision>
  <dcterms:created xsi:type="dcterms:W3CDTF">2022-03-01T17:08:55Z</dcterms:created>
  <dcterms:modified xsi:type="dcterms:W3CDTF">2026-07-06T12:21:29Z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