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2"/>
  </p:notesMasterIdLst>
  <p:sldIdLst>
    <p:sldId id="277" r:id="rId5"/>
    <p:sldId id="2147374563" r:id="rId6"/>
    <p:sldId id="2147374570" r:id="rId7"/>
    <p:sldId id="5991" r:id="rId8"/>
    <p:sldId id="2147374567" r:id="rId9"/>
    <p:sldId id="2147374571" r:id="rId10"/>
    <p:sldId id="2147374576" r:id="rId11"/>
    <p:sldId id="2147374568" r:id="rId12"/>
    <p:sldId id="2147374572" r:id="rId13"/>
    <p:sldId id="2147374569" r:id="rId14"/>
    <p:sldId id="2147374575" r:id="rId15"/>
    <p:sldId id="2134804960" r:id="rId16"/>
    <p:sldId id="2147374574" r:id="rId17"/>
    <p:sldId id="2134804961" r:id="rId18"/>
    <p:sldId id="2147374573" r:id="rId19"/>
    <p:sldId id="2147374579" r:id="rId20"/>
    <p:sldId id="2147374578"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D106A6-235D-4994-BFAC-B71DDE193DE2}">
          <p14:sldIdLst>
            <p14:sldId id="277"/>
            <p14:sldId id="2147374563"/>
            <p14:sldId id="2147374570"/>
            <p14:sldId id="5991"/>
          </p14:sldIdLst>
        </p14:section>
        <p14:section name="Case studies" id="{7AFF6835-4D50-4D34-8ED0-F620CF900671}">
          <p14:sldIdLst>
            <p14:sldId id="2147374567"/>
            <p14:sldId id="2147374571"/>
            <p14:sldId id="2147374576"/>
            <p14:sldId id="2147374568"/>
            <p14:sldId id="2147374572"/>
            <p14:sldId id="2147374569"/>
            <p14:sldId id="2147374575"/>
            <p14:sldId id="2134804960"/>
            <p14:sldId id="2147374574"/>
            <p14:sldId id="2134804961"/>
            <p14:sldId id="2147374573"/>
            <p14:sldId id="2147374579"/>
            <p14:sldId id="2147374578"/>
          </p14:sldIdLst>
        </p14:section>
      </p14:sectionLst>
    </p:ext>
    <p:ext uri="{EFAFB233-063F-42B5-8137-9DF3F51BA10A}">
      <p15:sldGuideLst xmlns:p15="http://schemas.microsoft.com/office/powerpoint/2012/main">
        <p15:guide id="8" pos="336" userDrawn="1">
          <p15:clr>
            <a:srgbClr val="A4A3A4"/>
          </p15:clr>
        </p15:guide>
        <p15:guide id="10" orient="horz" pos="232" userDrawn="1">
          <p15:clr>
            <a:srgbClr val="A4A3A4"/>
          </p15:clr>
        </p15:guide>
        <p15:guide id="13" pos="7320" userDrawn="1">
          <p15:clr>
            <a:srgbClr val="A4A3A4"/>
          </p15:clr>
        </p15:guide>
        <p15:guide id="14"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E4C12-938B-0A7B-4C64-3D83C0D79B4A}" name="LDTS (Lauren Self)" initials="LS" userId="S::ldts@novonordisk.com::c7a98653-8b81-43d7-872d-392454deb22b" providerId="AD"/>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BDB94521-57F1-29B4-4240-578F34024B2B}" name="Martha Downen" initials="MD" userId="S::martha@downenconsults.com::72ea58f5-a10c-443d-bdc1-dd7dddb558b6" providerId="AD"/>
  <p188:author id="{4FB6B23C-2DE5-4E5F-7817-723DFFC851D3}" name="CIR (Cindy Rockoff)" initials="C(R" userId="S::CIR@novonordisk.com::4625a6b0-1628-469a-af8c-a3929d32e6d3" providerId="AD"/>
  <p188:author id="{8065794B-1C42-C3EA-3DA3-523D35A5E89F}" name="mwcollabllc@gmail.com" initials="mw" userId="S::urn:spo:guest#mwcollabllc@gmail.com::" providerId="AD"/>
  <p188:author id="{473D5053-9AFB-3D66-95E5-FC4E6E84D316}" name="cornier@musc.edu" initials="co" userId="S::urn:spo:guest#cornier@musc.edu::" providerId="AD"/>
  <p188:author id="{5681AC69-2D96-BD7A-58A4-AF57D8298DE7}" name="BRSZ (Gabriel Smolarz)" initials="BS" userId="S::brsz_novonordisk.com#ext#@sixdegreesmed.com::fe3a2788-a25e-430b-ab55-086b4040e359" providerId="AD"/>
  <p188:author id="{53FB578E-439B-66BB-018F-8A201732EE8D}" name="LT (GS)" initials="LT" userId="LT (GS)" providerId="None"/>
  <p188:author id="{AD746296-9BAD-8EAB-FC46-97D0808E8ACD}" name="Robin Edwards" initials="RE" userId="275a01684d148080" providerId="Windows Live"/>
  <p188:author id="{DBC5319F-8119-722E-99E2-C96E7E0C77CE}" name="Nikta Tamashekan" initials="NT" userId="Nikta Tamashekan" providerId="None"/>
  <p188:author id="{660B61A7-3A8D-B6B9-3D5E-57B26B7F5813}" name="Six Degrees Medical " initials="SDM" userId="Six Degrees Medical " providerId="None"/>
  <p188:author id="{E260DECF-5D16-C129-D53D-9510B96293D3}" name="Melissa Lohmann" initials="ML" userId="1ab7e9b8f9dc23b1" providerId="Windows Live"/>
  <p188:author id="{C38856D3-27A9-77F2-4676-840C3EB4FE90}" name="jtir@novonordisk.com" initials="jt" userId="S::urn:spo:guest#jtir@novonordisk.com::" providerId="AD"/>
  <p188:author id="{64D27CD9-29A8-C8CE-4F62-F40238EC0EC6}" name="Alison Terry" initials="AT" userId="813caf1177b3a882" providerId="Windows Live"/>
  <p188:author id="{43A959E2-2DDD-0507-DF1B-159094AA8C69}" name="LT" initials="LT" userId="LT" providerId="None"/>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66687B"/>
    <a:srgbClr val="5B9BD5"/>
    <a:srgbClr val="FFFFFF"/>
    <a:srgbClr val="2A918B"/>
    <a:srgbClr val="27B0BB"/>
    <a:srgbClr val="FE90E6"/>
    <a:srgbClr val="EC02BA"/>
    <a:srgbClr val="FD03C7"/>
    <a:srgbClr val="EA0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9" autoAdjust="0"/>
    <p:restoredTop sz="92062" autoAdjust="0"/>
  </p:normalViewPr>
  <p:slideViewPr>
    <p:cSldViewPr snapToGrid="0">
      <p:cViewPr varScale="1">
        <p:scale>
          <a:sx n="90" d="100"/>
          <a:sy n="90" d="100"/>
        </p:scale>
        <p:origin x="1216" y="284"/>
      </p:cViewPr>
      <p:guideLst>
        <p:guide pos="336"/>
        <p:guide orient="horz" pos="232"/>
        <p:guide pos="732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1" d="100"/>
          <a:sy n="81" d="100"/>
        </p:scale>
        <p:origin x="2436"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2026-03-06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3175">
            <a:solidFill>
              <a:schemeClr val="accent3"/>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45720" rIns="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dirty="0"/>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136525" indent="-136525"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33375" indent="-19526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09588" indent="-166688"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693738" indent="-1841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850900" indent="-15081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a:t>
            </a:fld>
            <a:endParaRPr lang="en-CA" dirty="0"/>
          </a:p>
        </p:txBody>
      </p:sp>
    </p:spTree>
    <p:extLst>
      <p:ext uri="{BB962C8B-B14F-4D97-AF65-F5344CB8AC3E}">
        <p14:creationId xmlns:p14="http://schemas.microsoft.com/office/powerpoint/2010/main" val="170165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10</a:t>
            </a:fld>
            <a:endParaRPr lang="en-CA" dirty="0"/>
          </a:p>
        </p:txBody>
      </p:sp>
    </p:spTree>
    <p:extLst>
      <p:ext uri="{BB962C8B-B14F-4D97-AF65-F5344CB8AC3E}">
        <p14:creationId xmlns:p14="http://schemas.microsoft.com/office/powerpoint/2010/main" val="394453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4198A-3FD4-4E94-7ABF-43CD02B49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3F0AF-65C5-FE8C-DABC-D92C2CF3CC0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BF14008-A18D-1B4D-E6C2-0844C3F56A9D}"/>
              </a:ext>
            </a:extLst>
          </p:cNvPr>
          <p:cNvSpPr>
            <a:spLocks noGrp="1"/>
          </p:cNvSpPr>
          <p:nvPr>
            <p:ph type="body" idx="1"/>
          </p:nvPr>
        </p:nvSpPr>
        <p:spPr/>
        <p:txBody>
          <a:bodyPr/>
          <a:lstStyle/>
          <a:p>
            <a:pPr marL="0" indent="0" fontAlgn="base">
              <a:buNone/>
            </a:pPr>
            <a:r>
              <a:rPr lang="en-US" b="1" dirty="0"/>
              <a:t>Answer key:</a:t>
            </a:r>
          </a:p>
          <a:p>
            <a:pPr rtl="0" fontAlgn="base"/>
            <a:endParaRPr lang="en-US" dirty="0">
              <a:highlight>
                <a:srgbClr val="FFFF00"/>
              </a:highlight>
            </a:endParaRPr>
          </a:p>
          <a:p>
            <a:pPr marL="228600" indent="-228600" rtl="0" fontAlgn="base">
              <a:buFont typeface="+mj-lt"/>
              <a:buAutoNum type="arabicPeriod"/>
            </a:pPr>
            <a:r>
              <a:rPr lang="en-US" b="1" dirty="0">
                <a:highlight>
                  <a:srgbClr val="FFFF00"/>
                </a:highlight>
              </a:rPr>
              <a:t>c</a:t>
            </a:r>
            <a:r>
              <a:rPr lang="en-US" sz="1200" i="0" u="none" strike="noStrike" kern="1200" dirty="0">
                <a:solidFill>
                  <a:schemeClr val="tx1"/>
                </a:solidFill>
                <a:effectLst/>
                <a:latin typeface="Arial" panose="020B0604020202020204" pitchFamily="34" charset="0"/>
                <a:ea typeface="+mn-ea"/>
                <a:cs typeface="+mn-cs"/>
              </a:rPr>
              <a:t> (Module 2, slide 16; GLP-1 decreases)</a:t>
            </a:r>
            <a:r>
              <a:rPr lang="en-US" sz="120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b</a:t>
            </a:r>
            <a:r>
              <a:rPr lang="en-US" sz="1200" i="0" u="none" strike="noStrike" kern="1200" dirty="0">
                <a:solidFill>
                  <a:schemeClr val="tx1"/>
                </a:solidFill>
                <a:effectLst/>
                <a:latin typeface="Arial" panose="020B0604020202020204" pitchFamily="34" charset="0"/>
                <a:ea typeface="+mn-ea"/>
                <a:cs typeface="+mn-cs"/>
              </a:rPr>
              <a:t> (Module 10, slide 11)</a:t>
            </a:r>
            <a:r>
              <a:rPr lang="en-US" sz="120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d</a:t>
            </a:r>
            <a:r>
              <a:rPr lang="en-US" sz="1200" i="0" u="none" strike="noStrike" kern="1200" dirty="0">
                <a:solidFill>
                  <a:schemeClr val="tx1"/>
                </a:solidFill>
                <a:effectLst/>
                <a:latin typeface="Arial" panose="020B0604020202020204" pitchFamily="34" charset="0"/>
                <a:ea typeface="+mn-ea"/>
                <a:cs typeface="+mn-cs"/>
              </a:rPr>
              <a:t> (discuss options for next steps – ask if he would consider weight loss medications and/or bariatric and metabolic surgery. Shared-decision–making is key)</a:t>
            </a:r>
            <a:r>
              <a:rPr lang="en-US" sz="120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a</a:t>
            </a:r>
            <a:r>
              <a:rPr lang="en-US" sz="1200" i="0" u="none" strike="noStrike" kern="1200" dirty="0">
                <a:solidFill>
                  <a:schemeClr val="tx1"/>
                </a:solidFill>
                <a:effectLst/>
                <a:latin typeface="Arial" panose="020B0604020202020204" pitchFamily="34" charset="0"/>
                <a:ea typeface="+mn-ea"/>
                <a:cs typeface="+mn-cs"/>
              </a:rPr>
              <a:t> (Module 10, slide 6; decrease in sugary food intake is not a potential mechanism)</a:t>
            </a:r>
            <a:endParaRPr lang="en-US" sz="1200" i="0" kern="1200" dirty="0">
              <a:solidFill>
                <a:schemeClr val="tx1"/>
              </a:solidFill>
              <a:effectLst/>
              <a:latin typeface="Arial" panose="020B0604020202020204" pitchFamily="34" charset="0"/>
              <a:ea typeface="+mn-ea"/>
              <a:cs typeface="+mn-cs"/>
            </a:endParaRPr>
          </a:p>
          <a:p>
            <a:pPr marL="0" indent="0">
              <a:buNone/>
            </a:pPr>
            <a:endParaRPr lang="en-CA" dirty="0"/>
          </a:p>
        </p:txBody>
      </p:sp>
      <p:sp>
        <p:nvSpPr>
          <p:cNvPr id="4" name="Slide Number Placeholder 3">
            <a:extLst>
              <a:ext uri="{FF2B5EF4-FFF2-40B4-BE49-F238E27FC236}">
                <a16:creationId xmlns:a16="http://schemas.microsoft.com/office/drawing/2014/main" id="{AFB422A0-BC8D-65E4-E4AB-33E5E2484B35}"/>
              </a:ext>
            </a:extLst>
          </p:cNvPr>
          <p:cNvSpPr>
            <a:spLocks noGrp="1"/>
          </p:cNvSpPr>
          <p:nvPr>
            <p:ph type="sldNum" sz="quarter" idx="5"/>
          </p:nvPr>
        </p:nvSpPr>
        <p:spPr/>
        <p:txBody>
          <a:bodyPr/>
          <a:lstStyle/>
          <a:p>
            <a:fld id="{55832E42-BD01-4652-99BC-29345047F757}" type="slidenum">
              <a:rPr lang="en-CA" smtClean="0"/>
              <a:pPr/>
              <a:t>11</a:t>
            </a:fld>
            <a:endParaRPr lang="en-CA" dirty="0"/>
          </a:p>
        </p:txBody>
      </p:sp>
    </p:spTree>
    <p:extLst>
      <p:ext uri="{BB962C8B-B14F-4D97-AF65-F5344CB8AC3E}">
        <p14:creationId xmlns:p14="http://schemas.microsoft.com/office/powerpoint/2010/main" val="277685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12</a:t>
            </a:fld>
            <a:endParaRPr lang="en-CA" dirty="0"/>
          </a:p>
        </p:txBody>
      </p:sp>
    </p:spTree>
    <p:extLst>
      <p:ext uri="{BB962C8B-B14F-4D97-AF65-F5344CB8AC3E}">
        <p14:creationId xmlns:p14="http://schemas.microsoft.com/office/powerpoint/2010/main" val="21380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DC62C-3EEA-483A-A8EA-4DB7080F0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16866-8969-A6E4-D020-059355FB966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DCCB307-5FF8-F21C-A9FA-5C31C638683E}"/>
              </a:ext>
            </a:extLst>
          </p:cNvPr>
          <p:cNvSpPr>
            <a:spLocks noGrp="1"/>
          </p:cNvSpPr>
          <p:nvPr>
            <p:ph type="body" idx="1"/>
          </p:nvPr>
        </p:nvSpPr>
        <p:spPr/>
        <p:txBody>
          <a:bodyPr/>
          <a:lstStyle/>
          <a:p>
            <a:pPr marL="0" indent="0" fontAlgn="base">
              <a:buNone/>
            </a:pPr>
            <a:r>
              <a:rPr lang="en-US" b="1" dirty="0"/>
              <a:t>Answer key:</a:t>
            </a:r>
          </a:p>
          <a:p>
            <a:pPr marL="0" indent="0" fontAlgn="base">
              <a:buNone/>
            </a:pPr>
            <a:endParaRPr lang="en-US" b="1" dirty="0"/>
          </a:p>
          <a:p>
            <a:pPr marL="228600" indent="-228600" rtl="0" fontAlgn="base">
              <a:buFont typeface="+mj-lt"/>
              <a:buAutoNum type="arabicPeriod"/>
            </a:pPr>
            <a:r>
              <a:rPr lang="en-US" b="1" dirty="0">
                <a:highlight>
                  <a:srgbClr val="FFFF00"/>
                </a:highlight>
              </a:rPr>
              <a:t>c</a:t>
            </a:r>
            <a:r>
              <a:rPr lang="en-US" sz="1200" b="0" i="0" u="none" strike="noStrike" kern="1200" dirty="0">
                <a:solidFill>
                  <a:schemeClr val="tx1"/>
                </a:solidFill>
                <a:effectLst/>
                <a:latin typeface="Arial" panose="020B0604020202020204" pitchFamily="34" charset="0"/>
                <a:ea typeface="+mn-ea"/>
                <a:cs typeface="+mn-cs"/>
              </a:rPr>
              <a:t> (Module 7, slides 4 and 8; class 3 with BMI ≥40, stage 3 since patient has significant obesity-related end-organ damage, and functional limitations)</a:t>
            </a: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b</a:t>
            </a:r>
            <a:r>
              <a:rPr lang="en-US" sz="1200" b="0" i="0" u="none" strike="noStrike" kern="1200" dirty="0">
                <a:solidFill>
                  <a:schemeClr val="tx1"/>
                </a:solidFill>
                <a:effectLst/>
                <a:latin typeface="Arial" panose="020B0604020202020204" pitchFamily="34" charset="0"/>
                <a:ea typeface="+mn-ea"/>
                <a:cs typeface="+mn-cs"/>
              </a:rPr>
              <a:t> and </a:t>
            </a:r>
            <a:r>
              <a:rPr lang="en-US" b="1" dirty="0">
                <a:highlight>
                  <a:srgbClr val="FFFF00"/>
                </a:highlight>
              </a:rPr>
              <a:t>d</a:t>
            </a:r>
            <a:r>
              <a:rPr lang="en-US" sz="1200" b="0" i="0" u="none" strike="noStrike" kern="1200" dirty="0">
                <a:solidFill>
                  <a:schemeClr val="tx1"/>
                </a:solidFill>
                <a:effectLst/>
                <a:latin typeface="Arial" panose="020B0604020202020204" pitchFamily="34" charset="0"/>
                <a:ea typeface="+mn-ea"/>
                <a:cs typeface="+mn-cs"/>
              </a:rPr>
              <a:t> (Modules 4 and 5; using language of “morbid obesity” and blaming words such as “too big” are examples of weight stigma)</a:t>
            </a: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a, c, d </a:t>
            </a:r>
          </a:p>
          <a:p>
            <a:pPr marL="228600" indent="-228600" rtl="0" fontAlgn="base">
              <a:buFont typeface="+mj-lt"/>
              <a:buAutoNum type="arabicPeriod"/>
            </a:pPr>
            <a:r>
              <a:rPr lang="en-US" b="1" dirty="0">
                <a:highlight>
                  <a:srgbClr val="FFFF00"/>
                </a:highlight>
              </a:rPr>
              <a:t>d</a:t>
            </a:r>
            <a:endParaRPr lang="en-CA" dirty="0"/>
          </a:p>
        </p:txBody>
      </p:sp>
      <p:sp>
        <p:nvSpPr>
          <p:cNvPr id="4" name="Slide Number Placeholder 3">
            <a:extLst>
              <a:ext uri="{FF2B5EF4-FFF2-40B4-BE49-F238E27FC236}">
                <a16:creationId xmlns:a16="http://schemas.microsoft.com/office/drawing/2014/main" id="{3C447255-9C92-2F2C-7E7B-96A9DD7F38EC}"/>
              </a:ext>
            </a:extLst>
          </p:cNvPr>
          <p:cNvSpPr>
            <a:spLocks noGrp="1"/>
          </p:cNvSpPr>
          <p:nvPr>
            <p:ph type="sldNum" sz="quarter" idx="5"/>
          </p:nvPr>
        </p:nvSpPr>
        <p:spPr/>
        <p:txBody>
          <a:bodyPr/>
          <a:lstStyle/>
          <a:p>
            <a:fld id="{55832E42-BD01-4652-99BC-29345047F757}" type="slidenum">
              <a:rPr lang="en-CA" smtClean="0"/>
              <a:pPr/>
              <a:t>13</a:t>
            </a:fld>
            <a:endParaRPr lang="en-CA" dirty="0"/>
          </a:p>
        </p:txBody>
      </p:sp>
    </p:spTree>
    <p:extLst>
      <p:ext uri="{BB962C8B-B14F-4D97-AF65-F5344CB8AC3E}">
        <p14:creationId xmlns:p14="http://schemas.microsoft.com/office/powerpoint/2010/main" val="116097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14</a:t>
            </a:fld>
            <a:endParaRPr lang="en-CA" dirty="0"/>
          </a:p>
        </p:txBody>
      </p:sp>
    </p:spTree>
    <p:extLst>
      <p:ext uri="{BB962C8B-B14F-4D97-AF65-F5344CB8AC3E}">
        <p14:creationId xmlns:p14="http://schemas.microsoft.com/office/powerpoint/2010/main" val="1899029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6BC34-CE4C-3FCB-59AB-5943C44CE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051AA-CB43-92FC-19E9-B83310D1BE1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EE79E86-75F7-9242-2ACE-F2094D225B00}"/>
              </a:ext>
            </a:extLst>
          </p:cNvPr>
          <p:cNvSpPr>
            <a:spLocks noGrp="1"/>
          </p:cNvSpPr>
          <p:nvPr>
            <p:ph type="body" idx="1"/>
          </p:nvPr>
        </p:nvSpPr>
        <p:spPr/>
        <p:txBody>
          <a:bodyPr/>
          <a:lstStyle/>
          <a:p>
            <a:pPr marL="0" indent="0" fontAlgn="base">
              <a:buNone/>
            </a:pPr>
            <a:r>
              <a:rPr lang="en-US" b="1" dirty="0"/>
              <a:t>Answer key:</a:t>
            </a:r>
          </a:p>
          <a:p>
            <a:pPr marL="0" indent="0" fontAlgn="base">
              <a:buNone/>
            </a:pPr>
            <a:endParaRPr lang="en-US" b="1" dirty="0"/>
          </a:p>
          <a:p>
            <a:pPr marL="228600" indent="-228600" rtl="0" fontAlgn="base">
              <a:buFont typeface="+mj-lt"/>
              <a:buAutoNum type="arabicPeriod"/>
            </a:pPr>
            <a:r>
              <a:rPr lang="en-US" sz="1200" b="1" i="0" kern="1200" dirty="0">
                <a:solidFill>
                  <a:schemeClr val="tx1"/>
                </a:solidFill>
                <a:effectLst/>
                <a:highlight>
                  <a:srgbClr val="FFFF00"/>
                </a:highlight>
                <a:latin typeface="Arial" panose="020B0604020202020204" pitchFamily="34" charset="0"/>
                <a:ea typeface="+mn-ea"/>
                <a:cs typeface="+mn-cs"/>
              </a:rPr>
              <a:t>a, c, d</a:t>
            </a:r>
            <a:r>
              <a:rPr lang="en-US" sz="1200" b="0" i="0" kern="1200" dirty="0">
                <a:solidFill>
                  <a:schemeClr val="tx1"/>
                </a:solidFill>
                <a:effectLst/>
                <a:latin typeface="Arial" panose="020B0604020202020204" pitchFamily="34" charset="0"/>
                <a:ea typeface="+mn-ea"/>
                <a:cs typeface="+mn-cs"/>
              </a:rPr>
              <a:t>​</a:t>
            </a:r>
          </a:p>
          <a:p>
            <a:pPr marL="228600" indent="-228600" fontAlgn="base">
              <a:buFont typeface="+mj-lt"/>
              <a:buAutoNum type="arabicPeriod"/>
            </a:pPr>
            <a:r>
              <a:rPr lang="en-US" b="1" dirty="0">
                <a:highlight>
                  <a:srgbClr val="FFFF00"/>
                </a:highlight>
              </a:rPr>
              <a:t>a</a:t>
            </a:r>
            <a:r>
              <a:rPr lang="en-US" b="1" dirty="0"/>
              <a:t> </a:t>
            </a:r>
            <a:r>
              <a:rPr lang="en-US" dirty="0"/>
              <a:t>and </a:t>
            </a:r>
            <a:r>
              <a:rPr lang="en-US" b="1" dirty="0">
                <a:highlight>
                  <a:srgbClr val="FFFF00"/>
                </a:highlight>
              </a:rPr>
              <a:t>d </a:t>
            </a:r>
            <a:r>
              <a:rPr lang="en-US" sz="1200" b="0" i="0" u="none" strike="noStrike" kern="1200" dirty="0">
                <a:solidFill>
                  <a:schemeClr val="tx1"/>
                </a:solidFill>
                <a:effectLst/>
                <a:latin typeface="Arial" panose="020B0604020202020204" pitchFamily="34" charset="0"/>
                <a:ea typeface="+mn-ea"/>
                <a:cs typeface="+mn-cs"/>
              </a:rPr>
              <a:t>(Module 11, slides 16–19; eating together is recommended, but watching television while eating should be avoided; note, a weekend bike trip at a BMI of 62 is not a realistic option)</a:t>
            </a: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a</a:t>
            </a:r>
            <a:r>
              <a:rPr lang="en-US" sz="1200" b="0" i="0" u="none" strike="noStrike" kern="1200" dirty="0">
                <a:solidFill>
                  <a:schemeClr val="tx1"/>
                </a:solidFill>
                <a:effectLst/>
                <a:latin typeface="Arial" panose="020B0604020202020204" pitchFamily="34" charset="0"/>
                <a:ea typeface="+mn-ea"/>
                <a:cs typeface="+mn-cs"/>
              </a:rPr>
              <a:t> (OSA is associated with cognitive, behavioral, and functional deficits in young children)</a:t>
            </a: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GB" b="1" dirty="0">
                <a:highlight>
                  <a:srgbClr val="FFFF00"/>
                </a:highlight>
              </a:rPr>
              <a:t>a</a:t>
            </a:r>
          </a:p>
          <a:p>
            <a:pPr marL="0" indent="0">
              <a:buNone/>
            </a:pPr>
            <a:endParaRPr lang="en-CA" dirty="0"/>
          </a:p>
        </p:txBody>
      </p:sp>
      <p:sp>
        <p:nvSpPr>
          <p:cNvPr id="4" name="Slide Number Placeholder 3">
            <a:extLst>
              <a:ext uri="{FF2B5EF4-FFF2-40B4-BE49-F238E27FC236}">
                <a16:creationId xmlns:a16="http://schemas.microsoft.com/office/drawing/2014/main" id="{2C09445B-D2D7-C4FD-35EC-2B1839F0862B}"/>
              </a:ext>
            </a:extLst>
          </p:cNvPr>
          <p:cNvSpPr>
            <a:spLocks noGrp="1"/>
          </p:cNvSpPr>
          <p:nvPr>
            <p:ph type="sldNum" sz="quarter" idx="5"/>
          </p:nvPr>
        </p:nvSpPr>
        <p:spPr/>
        <p:txBody>
          <a:bodyPr/>
          <a:lstStyle/>
          <a:p>
            <a:fld id="{55832E42-BD01-4652-99BC-29345047F757}" type="slidenum">
              <a:rPr lang="en-CA" smtClean="0"/>
              <a:pPr/>
              <a:t>15</a:t>
            </a:fld>
            <a:endParaRPr lang="en-CA" dirty="0"/>
          </a:p>
        </p:txBody>
      </p:sp>
    </p:spTree>
    <p:extLst>
      <p:ext uri="{BB962C8B-B14F-4D97-AF65-F5344CB8AC3E}">
        <p14:creationId xmlns:p14="http://schemas.microsoft.com/office/powerpoint/2010/main" val="268291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A4A07-2760-6D20-7A31-E5714F4CF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BA0F6-DBEB-B626-9889-93C0B22D79B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15B8014-758E-83B6-87A6-442EC01136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902665-867B-9316-5270-0B948CFAB41D}"/>
              </a:ext>
            </a:extLst>
          </p:cNvPr>
          <p:cNvSpPr>
            <a:spLocks noGrp="1"/>
          </p:cNvSpPr>
          <p:nvPr>
            <p:ph type="sldNum" sz="quarter" idx="5"/>
          </p:nvPr>
        </p:nvSpPr>
        <p:spPr/>
        <p:txBody>
          <a:bodyPr/>
          <a:lstStyle/>
          <a:p>
            <a:fld id="{4C24DDC7-2F50-4571-9AB8-928769F1430B}" type="slidenum">
              <a:rPr lang="en-CA" smtClean="0"/>
              <a:t>16</a:t>
            </a:fld>
            <a:endParaRPr lang="en-CA" dirty="0"/>
          </a:p>
        </p:txBody>
      </p:sp>
    </p:spTree>
    <p:extLst>
      <p:ext uri="{BB962C8B-B14F-4D97-AF65-F5344CB8AC3E}">
        <p14:creationId xmlns:p14="http://schemas.microsoft.com/office/powerpoint/2010/main" val="3549953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EC1E7-2F82-A5F2-112B-BC5E42D63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4CD48-778E-1257-16C7-19A5DE2DE14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00252EE-5082-CECB-2E55-F5E326DA8806}"/>
              </a:ext>
            </a:extLst>
          </p:cNvPr>
          <p:cNvSpPr>
            <a:spLocks noGrp="1"/>
          </p:cNvSpPr>
          <p:nvPr>
            <p:ph type="body" idx="1"/>
          </p:nvPr>
        </p:nvSpPr>
        <p:spPr/>
        <p:txBody>
          <a:bodyPr/>
          <a:lstStyle/>
          <a:p>
            <a:pPr marL="0" indent="0" fontAlgn="base">
              <a:buNone/>
            </a:pPr>
            <a:r>
              <a:rPr lang="en-US" b="1" dirty="0"/>
              <a:t>Answer key: </a:t>
            </a:r>
          </a:p>
          <a:p>
            <a:pPr marL="228600" indent="-228600" rtl="0" fontAlgn="base">
              <a:buFont typeface="+mj-lt"/>
              <a:buAutoNum type="arabicPeriod"/>
            </a:pPr>
            <a:r>
              <a:rPr lang="en-US" sz="1200" b="1" i="0" kern="1200" dirty="0">
                <a:solidFill>
                  <a:schemeClr val="tx1"/>
                </a:solidFill>
                <a:effectLst/>
                <a:highlight>
                  <a:srgbClr val="FFFF00"/>
                </a:highlight>
                <a:latin typeface="Arial" panose="020B0604020202020204" pitchFamily="34" charset="0"/>
                <a:ea typeface="+mn-ea"/>
                <a:cs typeface="+mn-cs"/>
              </a:rPr>
              <a:t>a </a:t>
            </a:r>
            <a:r>
              <a:rPr lang="en-US" sz="1200" i="0" kern="1200" dirty="0">
                <a:solidFill>
                  <a:schemeClr val="tx1"/>
                </a:solidFill>
                <a:effectLst/>
                <a:latin typeface="Arial" panose="020B0604020202020204" pitchFamily="34" charset="0"/>
                <a:ea typeface="+mn-ea"/>
                <a:cs typeface="+mn-cs"/>
              </a:rPr>
              <a:t>(</a:t>
            </a:r>
            <a:r>
              <a:rPr lang="en-US" sz="1200" b="0" i="0" kern="1200" dirty="0">
                <a:solidFill>
                  <a:schemeClr val="tx1"/>
                </a:solidFill>
                <a:effectLst/>
                <a:latin typeface="Arial" panose="020B0604020202020204" pitchFamily="34" charset="0"/>
                <a:ea typeface="+mn-ea"/>
                <a:cs typeface="+mn-cs"/>
              </a:rPr>
              <a:t>Module 1, slide 4; Wei is Han Chinese and BMI cut-offs for people of Asian descent for obesity is 25 kg/m</a:t>
            </a:r>
            <a:r>
              <a:rPr lang="en-US" sz="1200" b="0" i="0" kern="1200" baseline="30000" dirty="0">
                <a:solidFill>
                  <a:schemeClr val="tx1"/>
                </a:solidFill>
                <a:effectLst/>
                <a:latin typeface="Arial" panose="020B0604020202020204" pitchFamily="34" charset="0"/>
                <a:ea typeface="+mn-ea"/>
                <a:cs typeface="+mn-cs"/>
              </a:rPr>
              <a:t>2 </a:t>
            </a:r>
            <a:r>
              <a:rPr lang="en-US" sz="1200" b="0" i="0" kern="1200" baseline="0" dirty="0">
                <a:solidFill>
                  <a:schemeClr val="tx1"/>
                </a:solidFill>
                <a:effectLst/>
                <a:latin typeface="Arial" panose="020B0604020202020204" pitchFamily="34" charset="0"/>
                <a:ea typeface="+mn-ea"/>
                <a:cs typeface="+mn-cs"/>
              </a:rPr>
              <a:t>and over</a:t>
            </a:r>
            <a:r>
              <a:rPr lang="en-US" sz="1200" b="0" i="0" kern="1200" dirty="0">
                <a:solidFill>
                  <a:schemeClr val="tx1"/>
                </a:solidFill>
                <a:effectLst/>
                <a:latin typeface="Arial" panose="020B0604020202020204" pitchFamily="34" charset="0"/>
                <a:ea typeface="+mn-ea"/>
                <a:cs typeface="+mn-cs"/>
              </a:rPr>
              <a:t>)</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b="1" dirty="0">
                <a:highlight>
                  <a:srgbClr val="FFFF00"/>
                </a:highlight>
              </a:rPr>
              <a:t>d </a:t>
            </a:r>
            <a:r>
              <a:rPr lang="en-US" dirty="0"/>
              <a:t>(</a:t>
            </a:r>
            <a:r>
              <a:rPr lang="en-US" b="0" dirty="0"/>
              <a:t>Module 10, slide 4 and 10; weight loss post bariatric surgery is up to 38%; indication for bariatric surgery is </a:t>
            </a:r>
            <a:r>
              <a:rPr lang="en-US" sz="1200" noProof="0" dirty="0"/>
              <a:t>BMI ≥27.5 kg/m</a:t>
            </a:r>
            <a:r>
              <a:rPr lang="en-US" sz="1200" baseline="30000" noProof="0" dirty="0"/>
              <a:t>2</a:t>
            </a:r>
            <a:r>
              <a:rPr lang="en-US" sz="1200" noProof="0" dirty="0"/>
              <a:t> in the Asian population. </a:t>
            </a:r>
            <a:r>
              <a:rPr lang="en-US" b="0" dirty="0"/>
              <a:t>Module 10, slide 4; AOMs are effective at supporting weight loss of greater than 10% of body weight. Module 8, slide 5; guidelines recommend AOM)</a:t>
            </a:r>
            <a:endParaRPr lang="en-US" b="1" dirty="0"/>
          </a:p>
          <a:p>
            <a:pPr marL="228600" indent="-228600" rtl="0" fontAlgn="base">
              <a:buFont typeface="+mj-lt"/>
              <a:buAutoNum type="arabicPeriod"/>
            </a:pPr>
            <a:r>
              <a:rPr lang="en-US" sz="1200" b="1" i="0" u="none" strike="noStrike" kern="1200" dirty="0">
                <a:solidFill>
                  <a:schemeClr val="tx1"/>
                </a:solidFill>
                <a:effectLst/>
                <a:highlight>
                  <a:srgbClr val="FFFF00"/>
                </a:highlight>
                <a:latin typeface="Arial" panose="020B0604020202020204" pitchFamily="34" charset="0"/>
                <a:ea typeface="+mn-ea"/>
                <a:cs typeface="+mn-cs"/>
              </a:rPr>
              <a:t>d </a:t>
            </a:r>
            <a:r>
              <a:rPr lang="en-US" sz="1200" i="0" u="none" strike="noStrike" kern="1200" dirty="0">
                <a:solidFill>
                  <a:schemeClr val="tx1"/>
                </a:solidFill>
                <a:effectLst/>
                <a:latin typeface="Arial" panose="020B0604020202020204" pitchFamily="34" charset="0"/>
                <a:ea typeface="+mn-ea"/>
                <a:cs typeface="+mn-cs"/>
              </a:rPr>
              <a:t>(</a:t>
            </a:r>
            <a:r>
              <a:rPr lang="en-US" sz="1200" b="0" i="0" u="none" strike="noStrike" kern="1200" dirty="0">
                <a:solidFill>
                  <a:schemeClr val="tx1"/>
                </a:solidFill>
                <a:effectLst/>
                <a:latin typeface="Arial" panose="020B0604020202020204" pitchFamily="34" charset="0"/>
                <a:ea typeface="+mn-ea"/>
                <a:cs typeface="+mn-cs"/>
              </a:rPr>
              <a:t>Module 9, slide 7; FDA approved medications; slide 21 and 24 contraindications regarding antidepressants)</a:t>
            </a:r>
            <a:endParaRPr lang="en-US" sz="1200" b="0" i="0" kern="1200" dirty="0">
              <a:solidFill>
                <a:schemeClr val="tx1"/>
              </a:solidFill>
              <a:effectLst/>
              <a:latin typeface="Arial" panose="020B0604020202020204" pitchFamily="34" charset="0"/>
              <a:ea typeface="+mn-ea"/>
              <a:cs typeface="+mn-cs"/>
            </a:endParaRPr>
          </a:p>
          <a:p>
            <a:pPr marL="228600" indent="-228600" rtl="0" fontAlgn="base">
              <a:buFont typeface="+mj-lt"/>
              <a:buAutoNum type="arabicPeriod"/>
            </a:pPr>
            <a:r>
              <a:rPr lang="en-US" sz="1200" b="1" i="0" u="none" strike="noStrike" kern="1200" dirty="0">
                <a:solidFill>
                  <a:schemeClr val="tx1"/>
                </a:solidFill>
                <a:effectLst/>
                <a:highlight>
                  <a:srgbClr val="FFFF00"/>
                </a:highlight>
                <a:latin typeface="Arial" panose="020B0604020202020204" pitchFamily="34" charset="0"/>
                <a:ea typeface="+mn-ea"/>
                <a:cs typeface="+mn-cs"/>
              </a:rPr>
              <a:t>b</a:t>
            </a:r>
            <a:r>
              <a:rPr lang="en-US" sz="1200" b="0" i="0" u="none" strike="noStrike" kern="1200" dirty="0">
                <a:solidFill>
                  <a:schemeClr val="tx1"/>
                </a:solidFill>
                <a:effectLst/>
                <a:highlight>
                  <a:srgbClr val="FFFF00"/>
                </a:highlight>
                <a:latin typeface="Arial" panose="020B0604020202020204" pitchFamily="34" charset="0"/>
                <a:ea typeface="+mn-ea"/>
                <a:cs typeface="+mn-cs"/>
              </a:rPr>
              <a:t> </a:t>
            </a:r>
            <a:endParaRPr lang="en-CA" dirty="0"/>
          </a:p>
        </p:txBody>
      </p:sp>
      <p:sp>
        <p:nvSpPr>
          <p:cNvPr id="4" name="Slide Number Placeholder 3">
            <a:extLst>
              <a:ext uri="{FF2B5EF4-FFF2-40B4-BE49-F238E27FC236}">
                <a16:creationId xmlns:a16="http://schemas.microsoft.com/office/drawing/2014/main" id="{0A4FF0EB-8FE8-F243-5495-10B41F21C092}"/>
              </a:ext>
            </a:extLst>
          </p:cNvPr>
          <p:cNvSpPr>
            <a:spLocks noGrp="1"/>
          </p:cNvSpPr>
          <p:nvPr>
            <p:ph type="sldNum" sz="quarter" idx="5"/>
          </p:nvPr>
        </p:nvSpPr>
        <p:spPr/>
        <p:txBody>
          <a:bodyPr/>
          <a:lstStyle/>
          <a:p>
            <a:fld id="{55832E42-BD01-4652-99BC-29345047F757}" type="slidenum">
              <a:rPr lang="en-CA" smtClean="0"/>
              <a:pPr/>
              <a:t>17</a:t>
            </a:fld>
            <a:endParaRPr lang="en-CA" dirty="0"/>
          </a:p>
        </p:txBody>
      </p:sp>
    </p:spTree>
    <p:extLst>
      <p:ext uri="{BB962C8B-B14F-4D97-AF65-F5344CB8AC3E}">
        <p14:creationId xmlns:p14="http://schemas.microsoft.com/office/powerpoint/2010/main" val="366973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3CA8-9A31-ECA2-12F6-E7437412B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5F534-10F9-DBE3-0693-1764D786DCD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E16C6C1-653E-66E8-6840-CB6A8AF13A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06131D-2667-E0FB-3C30-B8897C941507}"/>
              </a:ext>
            </a:extLst>
          </p:cNvPr>
          <p:cNvSpPr>
            <a:spLocks noGrp="1"/>
          </p:cNvSpPr>
          <p:nvPr>
            <p:ph type="sldNum" sz="quarter" idx="5"/>
          </p:nvPr>
        </p:nvSpPr>
        <p:spPr/>
        <p:txBody>
          <a:bodyPr/>
          <a:lstStyle/>
          <a:p>
            <a:fld id="{F55C3A4A-438B-4C02-AD11-AE32F1D429DA}" type="slidenum">
              <a:rPr lang="en-CA" smtClean="0"/>
              <a:pPr/>
              <a:t>2</a:t>
            </a:fld>
            <a:endParaRPr lang="en-CA" dirty="0"/>
          </a:p>
        </p:txBody>
      </p:sp>
    </p:spTree>
    <p:extLst>
      <p:ext uri="{BB962C8B-B14F-4D97-AF65-F5344CB8AC3E}">
        <p14:creationId xmlns:p14="http://schemas.microsoft.com/office/powerpoint/2010/main" val="224268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0EE8-FF47-A15A-CD30-2D836EEDD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E5A62-B317-5555-5838-C9C63A2C1E1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E085D99-4462-8931-5233-EBE3D9E2E4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2252E1-3587-8D27-9CB3-5253F117861E}"/>
              </a:ext>
            </a:extLst>
          </p:cNvPr>
          <p:cNvSpPr>
            <a:spLocks noGrp="1"/>
          </p:cNvSpPr>
          <p:nvPr>
            <p:ph type="sldNum" sz="quarter" idx="5"/>
          </p:nvPr>
        </p:nvSpPr>
        <p:spPr/>
        <p:txBody>
          <a:bodyPr/>
          <a:lstStyle/>
          <a:p>
            <a:fld id="{F55C3A4A-438B-4C02-AD11-AE32F1D429DA}" type="slidenum">
              <a:rPr lang="en-CA" smtClean="0"/>
              <a:pPr/>
              <a:t>3</a:t>
            </a:fld>
            <a:endParaRPr lang="en-CA" dirty="0"/>
          </a:p>
        </p:txBody>
      </p:sp>
    </p:spTree>
    <p:extLst>
      <p:ext uri="{BB962C8B-B14F-4D97-AF65-F5344CB8AC3E}">
        <p14:creationId xmlns:p14="http://schemas.microsoft.com/office/powerpoint/2010/main" val="350534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4</a:t>
            </a:fld>
            <a:endParaRPr lang="en-CA" dirty="0"/>
          </a:p>
        </p:txBody>
      </p:sp>
    </p:spTree>
    <p:extLst>
      <p:ext uri="{BB962C8B-B14F-4D97-AF65-F5344CB8AC3E}">
        <p14:creationId xmlns:p14="http://schemas.microsoft.com/office/powerpoint/2010/main" val="121784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5</a:t>
            </a:fld>
            <a:endParaRPr lang="en-CA" dirty="0"/>
          </a:p>
        </p:txBody>
      </p:sp>
    </p:spTree>
    <p:extLst>
      <p:ext uri="{BB962C8B-B14F-4D97-AF65-F5344CB8AC3E}">
        <p14:creationId xmlns:p14="http://schemas.microsoft.com/office/powerpoint/2010/main" val="137277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A4862-76A5-BB1C-C0D1-1ECE4A988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DFBFC-CF70-04CB-3280-FECBD8BB80B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F401155-73CB-7704-6895-502F832B441B}"/>
              </a:ext>
            </a:extLst>
          </p:cNvPr>
          <p:cNvSpPr>
            <a:spLocks noGrp="1"/>
          </p:cNvSpPr>
          <p:nvPr>
            <p:ph type="body" idx="1"/>
          </p:nvPr>
        </p:nvSpPr>
        <p:spPr/>
        <p:txBody>
          <a:bodyPr/>
          <a:lstStyle/>
          <a:p>
            <a:pPr marL="0" indent="0" rtl="0" fontAlgn="base">
              <a:buNone/>
            </a:pPr>
            <a:r>
              <a:rPr lang="en-US" sz="1200" b="1" i="0" u="none" strike="noStrike" kern="1200" dirty="0">
                <a:solidFill>
                  <a:schemeClr val="tx1"/>
                </a:solidFill>
                <a:effectLst/>
                <a:latin typeface="Arial" panose="020B0604020202020204" pitchFamily="34" charset="0"/>
                <a:ea typeface="+mn-ea"/>
                <a:cs typeface="+mn-cs"/>
              </a:rPr>
              <a:t>Answer key:</a:t>
            </a:r>
          </a:p>
          <a:p>
            <a:pPr marL="0" indent="0" rtl="0" fontAlgn="base">
              <a:buNone/>
            </a:pP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sz="1200" b="1" i="0" u="none" strike="noStrike" kern="1200" dirty="0">
                <a:solidFill>
                  <a:schemeClr val="tx1"/>
                </a:solidFill>
                <a:effectLst/>
                <a:highlight>
                  <a:srgbClr val="FFFF00"/>
                </a:highlight>
                <a:latin typeface="Arial" panose="020B0604020202020204" pitchFamily="34" charset="0"/>
                <a:ea typeface="+mn-ea"/>
                <a:cs typeface="+mn-cs"/>
              </a:rPr>
              <a:t>c</a:t>
            </a:r>
            <a:r>
              <a:rPr lang="en-US" sz="1200" b="0" i="0" u="none" strike="noStrike" kern="1200" dirty="0">
                <a:solidFill>
                  <a:schemeClr val="tx1"/>
                </a:solidFill>
                <a:effectLst/>
                <a:latin typeface="Arial" panose="020B0604020202020204" pitchFamily="34" charset="0"/>
                <a:ea typeface="+mn-ea"/>
                <a:cs typeface="+mn-cs"/>
              </a:rPr>
              <a:t> (Module 7, slides 4 and 8; class 1 with BMI ≥30 and &lt;35, stage 0 since medical, mental, and functional complications are absent)</a:t>
            </a: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a</a:t>
            </a:r>
            <a:r>
              <a:rPr lang="en-US" sz="1200" b="0" i="0" u="none" strike="noStrike" kern="1200" dirty="0">
                <a:solidFill>
                  <a:schemeClr val="tx1"/>
                </a:solidFill>
                <a:effectLst/>
                <a:latin typeface="Arial" panose="020B0604020202020204" pitchFamily="34" charset="0"/>
                <a:ea typeface="+mn-ea"/>
                <a:cs typeface="+mn-cs"/>
              </a:rPr>
              <a:t> (Module 7, slide 9; true, Depo-Provera can cause weight gain)</a:t>
            </a: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a</a:t>
            </a:r>
            <a:r>
              <a:rPr lang="en-US" sz="1200" b="0" i="0" u="none" strike="noStrike" kern="1200" dirty="0">
                <a:solidFill>
                  <a:schemeClr val="tx1"/>
                </a:solidFill>
                <a:effectLst/>
                <a:latin typeface="Arial" panose="020B0604020202020204" pitchFamily="34" charset="0"/>
                <a:ea typeface="+mn-ea"/>
                <a:cs typeface="+mn-cs"/>
              </a:rPr>
              <a:t> (Module 7, slide 7; Yasmin’s waist circumference is 41 in or 102 cm. In South Asian, Southeast Asian and East Asian adults, men with values ≥85 cm and women ≥74 to 80 cm should be considered at risk</a:t>
            </a: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d</a:t>
            </a:r>
            <a:r>
              <a:rPr lang="en-US" sz="1200" b="0" i="0" u="none" strike="noStrike" kern="1200" dirty="0">
                <a:solidFill>
                  <a:schemeClr val="tx1"/>
                </a:solidFill>
                <a:effectLst/>
                <a:latin typeface="Arial" panose="020B0604020202020204" pitchFamily="34" charset="0"/>
                <a:ea typeface="+mn-ea"/>
                <a:cs typeface="+mn-cs"/>
              </a:rPr>
              <a:t> (Module 8; meal plans and weight loss medications are available options. Bariatric surgery is only recommended for BMI ≥35)</a:t>
            </a:r>
            <a:r>
              <a:rPr lang="en-US" sz="1200" b="0" i="0" kern="1200" dirty="0">
                <a:solidFill>
                  <a:schemeClr val="tx1"/>
                </a:solidFill>
                <a:effectLst/>
                <a:latin typeface="Arial" panose="020B0604020202020204" pitchFamily="34" charset="0"/>
                <a:ea typeface="+mn-ea"/>
                <a:cs typeface="+mn-cs"/>
              </a:rPr>
              <a:t>​</a:t>
            </a:r>
            <a:endParaRPr lang="en-CA" dirty="0"/>
          </a:p>
        </p:txBody>
      </p:sp>
      <p:sp>
        <p:nvSpPr>
          <p:cNvPr id="4" name="Slide Number Placeholder 3">
            <a:extLst>
              <a:ext uri="{FF2B5EF4-FFF2-40B4-BE49-F238E27FC236}">
                <a16:creationId xmlns:a16="http://schemas.microsoft.com/office/drawing/2014/main" id="{77AF0964-9F2D-5FD0-C35D-B288E160FAF4}"/>
              </a:ext>
            </a:extLst>
          </p:cNvPr>
          <p:cNvSpPr>
            <a:spLocks noGrp="1"/>
          </p:cNvSpPr>
          <p:nvPr>
            <p:ph type="sldNum" sz="quarter" idx="5"/>
          </p:nvPr>
        </p:nvSpPr>
        <p:spPr/>
        <p:txBody>
          <a:bodyPr/>
          <a:lstStyle/>
          <a:p>
            <a:fld id="{55832E42-BD01-4652-99BC-29345047F757}" type="slidenum">
              <a:rPr lang="en-CA" smtClean="0"/>
              <a:pPr/>
              <a:t>6</a:t>
            </a:fld>
            <a:endParaRPr lang="en-CA" dirty="0"/>
          </a:p>
        </p:txBody>
      </p:sp>
    </p:spTree>
    <p:extLst>
      <p:ext uri="{BB962C8B-B14F-4D97-AF65-F5344CB8AC3E}">
        <p14:creationId xmlns:p14="http://schemas.microsoft.com/office/powerpoint/2010/main" val="131309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6919-5F38-308B-C921-B78C4060E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7B44B-928C-D02A-C7BC-F0BDBF49732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D37CC34-89CE-BDA2-3F3C-3DA2CAC56783}"/>
              </a:ext>
            </a:extLst>
          </p:cNvPr>
          <p:cNvSpPr>
            <a:spLocks noGrp="1"/>
          </p:cNvSpPr>
          <p:nvPr>
            <p:ph type="body" idx="1"/>
          </p:nvPr>
        </p:nvSpPr>
        <p:spPr/>
        <p:txBody>
          <a:bodyPr/>
          <a:lstStyle/>
          <a:p>
            <a:pPr marL="0" indent="0" fontAlgn="base">
              <a:buNone/>
            </a:pPr>
            <a:r>
              <a:rPr lang="en-US" b="1" dirty="0"/>
              <a:t>Answer key:</a:t>
            </a:r>
          </a:p>
          <a:p>
            <a:pPr marL="0" indent="0" fontAlgn="base">
              <a:buNone/>
            </a:pPr>
            <a:endParaRPr lang="en-US" b="1" dirty="0"/>
          </a:p>
          <a:p>
            <a:pPr marL="228600" indent="-228600" rtl="0" fontAlgn="base">
              <a:buFont typeface="+mj-lt"/>
              <a:buAutoNum type="arabicPeriod" startAt="5"/>
            </a:pPr>
            <a:r>
              <a:rPr lang="en-US" b="1" dirty="0">
                <a:highlight>
                  <a:srgbClr val="FFFF00"/>
                </a:highlight>
              </a:rPr>
              <a:t>c</a:t>
            </a:r>
            <a:r>
              <a:rPr lang="en-US" sz="1200" i="0" u="none" strike="noStrike" kern="1200" dirty="0">
                <a:solidFill>
                  <a:schemeClr val="tx1"/>
                </a:solidFill>
                <a:effectLst/>
                <a:latin typeface="Arial" panose="020B0604020202020204" pitchFamily="34" charset="0"/>
                <a:ea typeface="+mn-ea"/>
                <a:cs typeface="+mn-cs"/>
              </a:rPr>
              <a:t> (Module 8; given she has not managed to implement lifestyle changes since her last visit and her BMI is over 30 kg/m</a:t>
            </a:r>
            <a:r>
              <a:rPr lang="en-US" sz="1200" i="0" u="none" strike="noStrike" kern="1200" baseline="30000" dirty="0">
                <a:solidFill>
                  <a:schemeClr val="tx1"/>
                </a:solidFill>
                <a:effectLst/>
                <a:latin typeface="Arial" panose="020B0604020202020204" pitchFamily="34" charset="0"/>
                <a:ea typeface="+mn-ea"/>
                <a:cs typeface="+mn-cs"/>
              </a:rPr>
              <a:t>2</a:t>
            </a:r>
            <a:r>
              <a:rPr lang="en-US" sz="1200" i="0" u="none" strike="noStrike" kern="1200" dirty="0">
                <a:solidFill>
                  <a:schemeClr val="tx1"/>
                </a:solidFill>
                <a:effectLst/>
                <a:latin typeface="Arial" panose="020B0604020202020204" pitchFamily="34" charset="0"/>
                <a:ea typeface="+mn-ea"/>
                <a:cs typeface="+mn-cs"/>
              </a:rPr>
              <a:t> she should be advised to start treatment with a pharmacological intervention)</a:t>
            </a:r>
            <a:endParaRPr lang="en-US" sz="1200" i="0" kern="1200" dirty="0">
              <a:solidFill>
                <a:schemeClr val="tx1"/>
              </a:solidFill>
              <a:effectLst/>
              <a:latin typeface="Arial" panose="020B0604020202020204" pitchFamily="34" charset="0"/>
              <a:ea typeface="+mn-ea"/>
              <a:cs typeface="+mn-cs"/>
            </a:endParaRPr>
          </a:p>
          <a:p>
            <a:pPr marL="0" indent="0">
              <a:buNone/>
            </a:pPr>
            <a:endParaRPr lang="en-CA" dirty="0"/>
          </a:p>
        </p:txBody>
      </p:sp>
      <p:sp>
        <p:nvSpPr>
          <p:cNvPr id="4" name="Slide Number Placeholder 3">
            <a:extLst>
              <a:ext uri="{FF2B5EF4-FFF2-40B4-BE49-F238E27FC236}">
                <a16:creationId xmlns:a16="http://schemas.microsoft.com/office/drawing/2014/main" id="{C0A6C9DF-1FB3-C55A-11E4-87C53F5CE10D}"/>
              </a:ext>
            </a:extLst>
          </p:cNvPr>
          <p:cNvSpPr>
            <a:spLocks noGrp="1"/>
          </p:cNvSpPr>
          <p:nvPr>
            <p:ph type="sldNum" sz="quarter" idx="5"/>
          </p:nvPr>
        </p:nvSpPr>
        <p:spPr/>
        <p:txBody>
          <a:bodyPr/>
          <a:lstStyle/>
          <a:p>
            <a:fld id="{55832E42-BD01-4652-99BC-29345047F757}" type="slidenum">
              <a:rPr lang="en-CA" smtClean="0"/>
              <a:pPr/>
              <a:t>7</a:t>
            </a:fld>
            <a:endParaRPr lang="en-CA" dirty="0"/>
          </a:p>
        </p:txBody>
      </p:sp>
    </p:spTree>
    <p:extLst>
      <p:ext uri="{BB962C8B-B14F-4D97-AF65-F5344CB8AC3E}">
        <p14:creationId xmlns:p14="http://schemas.microsoft.com/office/powerpoint/2010/main" val="280286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8</a:t>
            </a:fld>
            <a:endParaRPr lang="en-CA" dirty="0"/>
          </a:p>
        </p:txBody>
      </p:sp>
    </p:spTree>
    <p:extLst>
      <p:ext uri="{BB962C8B-B14F-4D97-AF65-F5344CB8AC3E}">
        <p14:creationId xmlns:p14="http://schemas.microsoft.com/office/powerpoint/2010/main" val="186085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4E625-D456-7F72-CB36-3EF8186D1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C0252-CEAB-7824-F847-702127419F6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D6214D7-E4D1-7BC7-2622-940F2A52DBFE}"/>
              </a:ext>
            </a:extLst>
          </p:cNvPr>
          <p:cNvSpPr>
            <a:spLocks noGrp="1"/>
          </p:cNvSpPr>
          <p:nvPr>
            <p:ph type="body" idx="1"/>
          </p:nvPr>
        </p:nvSpPr>
        <p:spPr/>
        <p:txBody>
          <a:bodyPr/>
          <a:lstStyle/>
          <a:p>
            <a:pPr marL="0" indent="0" fontAlgn="base">
              <a:buNone/>
            </a:pPr>
            <a:r>
              <a:rPr lang="en-US" b="1" dirty="0"/>
              <a:t>Answer key:</a:t>
            </a:r>
          </a:p>
          <a:p>
            <a:pPr rtl="0" fontAlgn="base"/>
            <a:endParaRPr lang="en-US" b="1" dirty="0">
              <a:highlight>
                <a:srgbClr val="FFFF00"/>
              </a:highlight>
            </a:endParaRPr>
          </a:p>
          <a:p>
            <a:pPr marL="228600" indent="-228600" rtl="0" fontAlgn="base">
              <a:buFont typeface="+mj-lt"/>
              <a:buAutoNum type="arabicPeriod"/>
            </a:pPr>
            <a:r>
              <a:rPr lang="en-US" b="1" dirty="0">
                <a:highlight>
                  <a:srgbClr val="FFFF00"/>
                </a:highlight>
              </a:rPr>
              <a:t>c</a:t>
            </a:r>
            <a:r>
              <a:rPr lang="en-US" sz="1200" b="0" i="0" u="none" strike="noStrike" kern="1200" dirty="0">
                <a:solidFill>
                  <a:schemeClr val="tx1"/>
                </a:solidFill>
                <a:effectLst/>
                <a:latin typeface="Arial" panose="020B0604020202020204" pitchFamily="34" charset="0"/>
                <a:ea typeface="+mn-ea"/>
                <a:cs typeface="+mn-cs"/>
              </a:rPr>
              <a:t> (Module 5, slide 5; other answers show lack of empathy for the patient and use insensitive, threatening language)</a:t>
            </a:r>
            <a:r>
              <a:rPr lang="en-US" sz="1200" b="0" i="0" kern="1200" dirty="0">
                <a:solidFill>
                  <a:schemeClr val="tx1"/>
                </a:solidFill>
                <a:effectLst/>
                <a:latin typeface="Arial" panose="020B0604020202020204" pitchFamily="34" charset="0"/>
                <a:ea typeface="+mn-ea"/>
                <a:cs typeface="+mn-cs"/>
              </a:rPr>
              <a:t>​</a:t>
            </a:r>
          </a:p>
          <a:p>
            <a:pPr marL="228600" indent="-228600" rtl="0" fontAlgn="base">
              <a:buFont typeface="+mj-lt"/>
              <a:buAutoNum type="arabicPeriod"/>
            </a:pPr>
            <a:r>
              <a:rPr lang="en-US" b="1" dirty="0">
                <a:highlight>
                  <a:srgbClr val="FFFF00"/>
                </a:highlight>
              </a:rPr>
              <a:t>a​</a:t>
            </a:r>
          </a:p>
          <a:p>
            <a:pPr marL="228600" indent="-228600" rtl="0" fontAlgn="base">
              <a:buFont typeface="+mj-lt"/>
              <a:buAutoNum type="arabicPeriod"/>
            </a:pPr>
            <a:r>
              <a:rPr lang="en-US" b="1" dirty="0">
                <a:highlight>
                  <a:srgbClr val="FFFF00"/>
                </a:highlight>
              </a:rPr>
              <a:t>c</a:t>
            </a:r>
            <a:r>
              <a:rPr lang="en-US" sz="1200" b="0" i="0" u="none" strike="noStrike" kern="1200" dirty="0">
                <a:solidFill>
                  <a:schemeClr val="tx1"/>
                </a:solidFill>
                <a:effectLst/>
                <a:latin typeface="Arial" panose="020B0604020202020204" pitchFamily="34" charset="0"/>
                <a:ea typeface="+mn-ea"/>
                <a:cs typeface="+mn-cs"/>
              </a:rPr>
              <a:t> (Module 7, slides 10 and 14</a:t>
            </a:r>
            <a:r>
              <a:rPr lang="en-US" sz="1200" b="0" i="0" strike="noStrike" kern="1200" dirty="0">
                <a:solidFill>
                  <a:schemeClr val="tx1"/>
                </a:solidFill>
                <a:effectLst/>
                <a:latin typeface="Arial" panose="020B0604020202020204" pitchFamily="34" charset="0"/>
                <a:ea typeface="+mn-ea"/>
                <a:cs typeface="+mn-cs"/>
              </a:rPr>
              <a:t>)</a:t>
            </a:r>
            <a:r>
              <a:rPr lang="en-US" sz="1200" b="0" i="0" kern="1200" dirty="0">
                <a:solidFill>
                  <a:schemeClr val="tx1"/>
                </a:solidFill>
                <a:effectLst/>
                <a:latin typeface="Arial" panose="020B0604020202020204" pitchFamily="34" charset="0"/>
                <a:ea typeface="+mn-ea"/>
                <a:cs typeface="+mn-cs"/>
              </a:rPr>
              <a:t>​</a:t>
            </a:r>
          </a:p>
          <a:p>
            <a:pPr marL="228600" indent="-228600" fontAlgn="base">
              <a:buFont typeface="+mj-lt"/>
              <a:buAutoNum type="arabicPeriod"/>
            </a:pPr>
            <a:r>
              <a:rPr lang="en-US" b="1" dirty="0">
                <a:highlight>
                  <a:srgbClr val="FFFF00"/>
                </a:highlight>
              </a:rPr>
              <a:t>a</a:t>
            </a:r>
            <a:r>
              <a:rPr lang="en-US" b="1" dirty="0"/>
              <a:t> </a:t>
            </a:r>
            <a:r>
              <a:rPr lang="en-US" sz="1200" b="0" i="0" u="none" strike="noStrike" kern="1200" dirty="0">
                <a:solidFill>
                  <a:schemeClr val="tx1"/>
                </a:solidFill>
                <a:effectLst/>
                <a:latin typeface="Arial" panose="020B0604020202020204" pitchFamily="34" charset="0"/>
                <a:ea typeface="+mn-ea"/>
                <a:cs typeface="+mn-cs"/>
              </a:rPr>
              <a:t>(Module 8; improving sleep hygiene</a:t>
            </a:r>
            <a:r>
              <a:rPr lang="en-US" dirty="0"/>
              <a:t> by</a:t>
            </a:r>
            <a:r>
              <a:rPr lang="en-US" sz="1200" b="0" i="0" u="none" strike="noStrike" kern="1200" dirty="0">
                <a:solidFill>
                  <a:schemeClr val="tx1"/>
                </a:solidFill>
                <a:effectLst/>
                <a:latin typeface="Arial" panose="020B0604020202020204" pitchFamily="34" charset="0"/>
                <a:ea typeface="+mn-ea"/>
                <a:cs typeface="+mn-cs"/>
              </a:rPr>
              <a:t> managing stress and </a:t>
            </a:r>
            <a:r>
              <a:rPr lang="en-US" dirty="0"/>
              <a:t>avoiding alcohol and caffeine before bed can </a:t>
            </a:r>
            <a:r>
              <a:rPr lang="en-US" sz="1200" b="0" i="0" u="none" strike="noStrike" kern="1200" dirty="0">
                <a:solidFill>
                  <a:schemeClr val="tx1"/>
                </a:solidFill>
                <a:effectLst/>
                <a:latin typeface="Arial" panose="020B0604020202020204" pitchFamily="34" charset="0"/>
                <a:ea typeface="+mn-ea"/>
                <a:cs typeface="+mn-cs"/>
              </a:rPr>
              <a:t>help; use of electronic devices should be restricted to before bedtime/sedatives are a pharmacological </a:t>
            </a:r>
            <a:r>
              <a:rPr lang="en-US" dirty="0"/>
              <a:t>intervention</a:t>
            </a:r>
            <a:r>
              <a:rPr lang="en-US" sz="1200" b="0" i="0" u="none" strike="noStrike" kern="1200" dirty="0">
                <a:solidFill>
                  <a:schemeClr val="tx1"/>
                </a:solidFill>
                <a:effectLst/>
                <a:latin typeface="Arial" panose="020B0604020202020204" pitchFamily="34" charset="0"/>
                <a:ea typeface="+mn-ea"/>
                <a:cs typeface="+mn-cs"/>
              </a:rPr>
              <a:t>; and Cassandra does not have access to green spaces in her neighborhood)</a:t>
            </a:r>
            <a:r>
              <a:rPr lang="en-US" sz="1200" b="0" i="0" kern="1200" dirty="0">
                <a:solidFill>
                  <a:schemeClr val="tx1"/>
                </a:solidFill>
                <a:effectLst/>
                <a:latin typeface="Arial" panose="020B0604020202020204" pitchFamily="34" charset="0"/>
                <a:ea typeface="+mn-ea"/>
                <a:cs typeface="+mn-cs"/>
              </a:rPr>
              <a:t>​</a:t>
            </a:r>
          </a:p>
        </p:txBody>
      </p:sp>
      <p:sp>
        <p:nvSpPr>
          <p:cNvPr id="4" name="Slide Number Placeholder 3">
            <a:extLst>
              <a:ext uri="{FF2B5EF4-FFF2-40B4-BE49-F238E27FC236}">
                <a16:creationId xmlns:a16="http://schemas.microsoft.com/office/drawing/2014/main" id="{AD408B95-C4FC-3F4A-D26D-17CA5BEDE641}"/>
              </a:ext>
            </a:extLst>
          </p:cNvPr>
          <p:cNvSpPr>
            <a:spLocks noGrp="1"/>
          </p:cNvSpPr>
          <p:nvPr>
            <p:ph type="sldNum" sz="quarter" idx="5"/>
          </p:nvPr>
        </p:nvSpPr>
        <p:spPr/>
        <p:txBody>
          <a:bodyPr/>
          <a:lstStyle/>
          <a:p>
            <a:fld id="{55832E42-BD01-4652-99BC-29345047F757}" type="slidenum">
              <a:rPr lang="en-CA" smtClean="0"/>
              <a:pPr/>
              <a:t>9</a:t>
            </a:fld>
            <a:endParaRPr lang="en-CA" dirty="0"/>
          </a:p>
        </p:txBody>
      </p:sp>
    </p:spTree>
    <p:extLst>
      <p:ext uri="{BB962C8B-B14F-4D97-AF65-F5344CB8AC3E}">
        <p14:creationId xmlns:p14="http://schemas.microsoft.com/office/powerpoint/2010/main" val="3935474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dirty="0"/>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C0D68EB5-DC4C-A2E3-4B2A-C1078754E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3139358647"/>
      </p:ext>
    </p:extLst>
  </p:cSld>
  <p:clrMapOvr>
    <a:masterClrMapping/>
  </p:clrMapOvr>
  <p:extLst>
    <p:ext uri="{DCECCB84-F9BA-43D5-87BE-67443E8EF086}">
      <p15:sldGuideLst xmlns:p15="http://schemas.microsoft.com/office/powerpoint/2012/main">
        <p15:guide id="1" pos="3840">
          <p15:clr>
            <a:srgbClr val="FBAE40"/>
          </p15:clr>
        </p15:guide>
        <p15:guide id="3" pos="347">
          <p15:clr>
            <a:srgbClr val="FBAE40"/>
          </p15:clr>
        </p15:guide>
        <p15:guide id="4" pos="749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843654793"/>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4" name="Text Placeholder 4">
            <a:extLst>
              <a:ext uri="{FF2B5EF4-FFF2-40B4-BE49-F238E27FC236}">
                <a16:creationId xmlns:a16="http://schemas.microsoft.com/office/drawing/2014/main" id="{4AC8FED8-495A-3A22-B8D5-B68A708BDF93}"/>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53440276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plit Layou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rot="10800000">
            <a:off x="5494020" y="-1"/>
            <a:ext cx="669798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5" name="Picture 4" descr="A black and white sign&#10;&#10;Description automatically generated with low confidence">
            <a:extLst>
              <a:ext uri="{FF2B5EF4-FFF2-40B4-BE49-F238E27FC236}">
                <a16:creationId xmlns:a16="http://schemas.microsoft.com/office/drawing/2014/main" id="{1B80BD61-E30F-2A95-C59D-CEDFE2294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24604"/>
            <a:ext cx="1368625" cy="385048"/>
          </a:xfrm>
          <a:prstGeom prst="rect">
            <a:avLst/>
          </a:prstGeom>
        </p:spPr>
      </p:pic>
      <p:sp>
        <p:nvSpPr>
          <p:cNvPr id="7" name="Rectangle: Rounded Corners 6">
            <a:extLst>
              <a:ext uri="{FF2B5EF4-FFF2-40B4-BE49-F238E27FC236}">
                <a16:creationId xmlns:a16="http://schemas.microsoft.com/office/drawing/2014/main" id="{B5843F24-14ED-1567-865A-B1BE6586FD9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Text Placeholder 4">
            <a:extLst>
              <a:ext uri="{FF2B5EF4-FFF2-40B4-BE49-F238E27FC236}">
                <a16:creationId xmlns:a16="http://schemas.microsoft.com/office/drawing/2014/main" id="{BA02ACCB-FF32-050F-F2FD-3596172EA62D}"/>
              </a:ext>
            </a:extLst>
          </p:cNvPr>
          <p:cNvSpPr>
            <a:spLocks noGrp="1"/>
          </p:cNvSpPr>
          <p:nvPr>
            <p:ph type="body" sz="quarter" idx="13" hasCustomPrompt="1"/>
          </p:nvPr>
        </p:nvSpPr>
        <p:spPr>
          <a:xfrm>
            <a:off x="5854400" y="6401983"/>
            <a:ext cx="4893527" cy="324000"/>
          </a:xfrm>
        </p:spPr>
        <p:txBody>
          <a:bodyPr vert="horz" lIns="0" tIns="0" rIns="0" bIns="0" rtlCol="0" anchor="b">
            <a:noAutofit/>
          </a:bodyPr>
          <a:lstStyle>
            <a:lvl1pPr marL="0" indent="0">
              <a:buNone/>
              <a:defRPr lang="en-GB" sz="800" i="0" dirty="0">
                <a:solidFill>
                  <a:schemeClr val="bg1"/>
                </a:solidFill>
              </a:defRPr>
            </a:lvl1pPr>
          </a:lstStyle>
          <a:p>
            <a:pPr marL="269993" lvl="0" indent="-269993"/>
            <a:r>
              <a:rPr lang="en-GB"/>
              <a:t>Insert notes</a:t>
            </a:r>
          </a:p>
        </p:txBody>
      </p:sp>
      <p:pic>
        <p:nvPicPr>
          <p:cNvPr id="10" name="Picture 9" descr="A black and white sign&#10;&#10;Description automatically generated with low confidence">
            <a:extLst>
              <a:ext uri="{FF2B5EF4-FFF2-40B4-BE49-F238E27FC236}">
                <a16:creationId xmlns:a16="http://schemas.microsoft.com/office/drawing/2014/main" id="{0078288B-17C4-AEC1-5B44-26B83BFF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27" y="6339844"/>
            <a:ext cx="1368625" cy="385048"/>
          </a:xfrm>
          <a:prstGeom prst="rect">
            <a:avLst/>
          </a:prstGeom>
        </p:spPr>
      </p:pic>
      <p:sp>
        <p:nvSpPr>
          <p:cNvPr id="6" name="Rectangle: Rounded Corners 5">
            <a:extLst>
              <a:ext uri="{FF2B5EF4-FFF2-40B4-BE49-F238E27FC236}">
                <a16:creationId xmlns:a16="http://schemas.microsoft.com/office/drawing/2014/main" id="{03B6DC3B-91BE-4CAE-B790-38D4E2F921B6}"/>
              </a:ext>
            </a:extLst>
          </p:cNvPr>
          <p:cNvSpPr/>
          <p:nvPr userDrawn="1"/>
        </p:nvSpPr>
        <p:spPr>
          <a:xfrm>
            <a:off x="9589008" y="102833"/>
            <a:ext cx="1959226" cy="4143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dirty="0">
                <a:solidFill>
                  <a:schemeClr val="tx1"/>
                </a:solidFill>
              </a:rPr>
              <a:t>Clinical Cases​</a:t>
            </a:r>
            <a:endParaRPr lang="en-GB" sz="1400" b="1" noProof="0" dirty="0">
              <a:solidFill>
                <a:schemeClr val="tx1"/>
              </a:solidFill>
            </a:endParaRPr>
          </a:p>
        </p:txBody>
      </p:sp>
    </p:spTree>
    <p:extLst>
      <p:ext uri="{BB962C8B-B14F-4D97-AF65-F5344CB8AC3E}">
        <p14:creationId xmlns:p14="http://schemas.microsoft.com/office/powerpoint/2010/main" val="38881418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557784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7" name="Rectangle: Rounded Corners 6">
            <a:extLst>
              <a:ext uri="{FF2B5EF4-FFF2-40B4-BE49-F238E27FC236}">
                <a16:creationId xmlns:a16="http://schemas.microsoft.com/office/drawing/2014/main" id="{5AE96110-CFA7-98D2-9389-37DB37699819}"/>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5854400" y="6401983"/>
            <a:ext cx="557784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5" name="Rectangle: Rounded Corners 4">
            <a:extLst>
              <a:ext uri="{FF2B5EF4-FFF2-40B4-BE49-F238E27FC236}">
                <a16:creationId xmlns:a16="http://schemas.microsoft.com/office/drawing/2014/main" id="{9A9C9713-579F-F9E7-F862-8A83B4CDD339}"/>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dirty="0"/>
              <a:t>Clinical Cases​</a:t>
            </a:r>
            <a:endParaRPr lang="en-GB" sz="1400" b="1" noProof="0" dirty="0"/>
          </a:p>
        </p:txBody>
      </p:sp>
    </p:spTree>
    <p:extLst>
      <p:ext uri="{BB962C8B-B14F-4D97-AF65-F5344CB8AC3E}">
        <p14:creationId xmlns:p14="http://schemas.microsoft.com/office/powerpoint/2010/main" val="41371714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plit Layout Colou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F23BD9-21BC-9AD6-C1A7-C35F566A0BD0}"/>
              </a:ext>
            </a:extLst>
          </p:cNvPr>
          <p:cNvSpPr/>
          <p:nvPr userDrawn="1"/>
        </p:nvSpPr>
        <p:spPr>
          <a:xfrm>
            <a:off x="5577840" y="0"/>
            <a:ext cx="6614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 name="Rectangle 3">
            <a:extLst>
              <a:ext uri="{FF2B5EF4-FFF2-40B4-BE49-F238E27FC236}">
                <a16:creationId xmlns:a16="http://schemas.microsoft.com/office/drawing/2014/main" id="{05E7C9FB-125E-2FD9-3DF3-743247610BF8}"/>
              </a:ext>
            </a:extLst>
          </p:cNvPr>
          <p:cNvSpPr/>
          <p:nvPr userDrawn="1"/>
        </p:nvSpPr>
        <p:spPr>
          <a:xfrm>
            <a:off x="0" y="0"/>
            <a:ext cx="442471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213134" y="414320"/>
            <a:ext cx="3998446" cy="5562000"/>
          </a:xfrm>
        </p:spPr>
        <p:txBody>
          <a:bodyPr anchor="t"/>
          <a:lstStyle>
            <a:lvl1pPr algn="ct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4565863" y="414320"/>
            <a:ext cx="6866377"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7" name="Rectangle: Rounded Corners 6">
            <a:extLst>
              <a:ext uri="{FF2B5EF4-FFF2-40B4-BE49-F238E27FC236}">
                <a16:creationId xmlns:a16="http://schemas.microsoft.com/office/drawing/2014/main" id="{0D8FEFDC-8097-C8E0-7872-E40962FCD507}"/>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Text Placeholder 4">
            <a:extLst>
              <a:ext uri="{FF2B5EF4-FFF2-40B4-BE49-F238E27FC236}">
                <a16:creationId xmlns:a16="http://schemas.microsoft.com/office/drawing/2014/main" id="{3AB91836-7546-5272-AE91-CCF5245ABE55}"/>
              </a:ext>
            </a:extLst>
          </p:cNvPr>
          <p:cNvSpPr>
            <a:spLocks noGrp="1"/>
          </p:cNvSpPr>
          <p:nvPr>
            <p:ph type="body" sz="quarter" idx="13" hasCustomPrompt="1"/>
          </p:nvPr>
        </p:nvSpPr>
        <p:spPr>
          <a:xfrm>
            <a:off x="4565863" y="6401983"/>
            <a:ext cx="6866377"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11" name="Picture 10" descr="A black and white sign&#10;&#10;Description automatically generated with low confidence">
            <a:extLst>
              <a:ext uri="{FF2B5EF4-FFF2-40B4-BE49-F238E27FC236}">
                <a16:creationId xmlns:a16="http://schemas.microsoft.com/office/drawing/2014/main" id="{CD514EE2-2D7B-F98A-056E-F86464C0F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5" name="Rectangle: Rounded Corners 4">
            <a:extLst>
              <a:ext uri="{FF2B5EF4-FFF2-40B4-BE49-F238E27FC236}">
                <a16:creationId xmlns:a16="http://schemas.microsoft.com/office/drawing/2014/main" id="{C4DC26FA-AE34-9B61-14D4-B5FFF1367BF5}"/>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dirty="0"/>
              <a:t>Clinical Cases​</a:t>
            </a:r>
            <a:endParaRPr lang="en-GB" sz="1400" b="1" noProof="0" dirty="0"/>
          </a:p>
        </p:txBody>
      </p:sp>
      <p:cxnSp>
        <p:nvCxnSpPr>
          <p:cNvPr id="8" name="Straight Connector 7">
            <a:extLst>
              <a:ext uri="{FF2B5EF4-FFF2-40B4-BE49-F238E27FC236}">
                <a16:creationId xmlns:a16="http://schemas.microsoft.com/office/drawing/2014/main" id="{902284A2-2C88-60EE-DDF5-2B19CAB264A4}"/>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0017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cxnSp>
        <p:nvCxnSpPr>
          <p:cNvPr id="2" name="Straight Connector 1">
            <a:extLst>
              <a:ext uri="{FF2B5EF4-FFF2-40B4-BE49-F238E27FC236}">
                <a16:creationId xmlns:a16="http://schemas.microsoft.com/office/drawing/2014/main" id="{A7ACAF4D-58E2-8871-4F2F-83E9E6F1F8F2}"/>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236222"/>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6 March 2026</a:t>
            </a:fld>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cxnSp>
        <p:nvCxnSpPr>
          <p:cNvPr id="3" name="Straight Connector 2">
            <a:extLst>
              <a:ext uri="{FF2B5EF4-FFF2-40B4-BE49-F238E27FC236}">
                <a16:creationId xmlns:a16="http://schemas.microsoft.com/office/drawing/2014/main" id="{6DC81DC0-F8BD-8BD3-AF98-150577BBFF95}"/>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921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6 March 2026</a:t>
            </a:fld>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cxnSp>
        <p:nvCxnSpPr>
          <p:cNvPr id="3" name="Straight Connector 2">
            <a:extLst>
              <a:ext uri="{FF2B5EF4-FFF2-40B4-BE49-F238E27FC236}">
                <a16:creationId xmlns:a16="http://schemas.microsoft.com/office/drawing/2014/main" id="{F95C228D-3E09-6434-FFAC-767532882887}"/>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958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6 March 2026</a:t>
            </a:fld>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cxnSp>
        <p:nvCxnSpPr>
          <p:cNvPr id="3" name="Straight Connector 2">
            <a:extLst>
              <a:ext uri="{FF2B5EF4-FFF2-40B4-BE49-F238E27FC236}">
                <a16:creationId xmlns:a16="http://schemas.microsoft.com/office/drawing/2014/main" id="{C378AC0A-E935-0392-91C1-387938C61D89}"/>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482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6.xml"/><Relationship Id="rId21" Type="http://schemas.openxmlformats.org/officeDocument/2006/relationships/tags" Target="../tags/tag11.xml"/><Relationship Id="rId42" Type="http://schemas.openxmlformats.org/officeDocument/2006/relationships/tags" Target="../tags/tag32.xml"/><Relationship Id="rId47" Type="http://schemas.openxmlformats.org/officeDocument/2006/relationships/tags" Target="../tags/tag37.xml"/><Relationship Id="rId63" Type="http://schemas.openxmlformats.org/officeDocument/2006/relationships/tags" Target="../tags/tag53.xml"/><Relationship Id="rId68" Type="http://schemas.openxmlformats.org/officeDocument/2006/relationships/tags" Target="../tags/tag58.xml"/><Relationship Id="rId84" Type="http://schemas.openxmlformats.org/officeDocument/2006/relationships/tags" Target="../tags/tag74.xml"/><Relationship Id="rId89" Type="http://schemas.openxmlformats.org/officeDocument/2006/relationships/tags" Target="../tags/tag79.xml"/><Relationship Id="rId16" Type="http://schemas.openxmlformats.org/officeDocument/2006/relationships/tags" Target="../tags/tag6.xml"/><Relationship Id="rId11" Type="http://schemas.openxmlformats.org/officeDocument/2006/relationships/theme" Target="../theme/theme1.xml"/><Relationship Id="rId32" Type="http://schemas.openxmlformats.org/officeDocument/2006/relationships/tags" Target="../tags/tag22.xml"/><Relationship Id="rId37" Type="http://schemas.openxmlformats.org/officeDocument/2006/relationships/tags" Target="../tags/tag27.xml"/><Relationship Id="rId53" Type="http://schemas.openxmlformats.org/officeDocument/2006/relationships/tags" Target="../tags/tag43.xml"/><Relationship Id="rId58" Type="http://schemas.openxmlformats.org/officeDocument/2006/relationships/tags" Target="../tags/tag48.xml"/><Relationship Id="rId74" Type="http://schemas.openxmlformats.org/officeDocument/2006/relationships/tags" Target="../tags/tag64.xml"/><Relationship Id="rId79" Type="http://schemas.openxmlformats.org/officeDocument/2006/relationships/tags" Target="../tags/tag69.xml"/><Relationship Id="rId5" Type="http://schemas.openxmlformats.org/officeDocument/2006/relationships/slideLayout" Target="../slideLayouts/slideLayout5.xml"/><Relationship Id="rId90" Type="http://schemas.openxmlformats.org/officeDocument/2006/relationships/tags" Target="../tags/tag80.xml"/><Relationship Id="rId95" Type="http://schemas.openxmlformats.org/officeDocument/2006/relationships/tags" Target="../tags/tag85.xml"/><Relationship Id="rId22" Type="http://schemas.openxmlformats.org/officeDocument/2006/relationships/tags" Target="../tags/tag12.xml"/><Relationship Id="rId27" Type="http://schemas.openxmlformats.org/officeDocument/2006/relationships/tags" Target="../tags/tag17.xml"/><Relationship Id="rId43" Type="http://schemas.openxmlformats.org/officeDocument/2006/relationships/tags" Target="../tags/tag33.xml"/><Relationship Id="rId48" Type="http://schemas.openxmlformats.org/officeDocument/2006/relationships/tags" Target="../tags/tag38.xml"/><Relationship Id="rId64" Type="http://schemas.openxmlformats.org/officeDocument/2006/relationships/tags" Target="../tags/tag54.xml"/><Relationship Id="rId69" Type="http://schemas.openxmlformats.org/officeDocument/2006/relationships/tags" Target="../tags/tag59.xml"/><Relationship Id="rId80" Type="http://schemas.openxmlformats.org/officeDocument/2006/relationships/tags" Target="../tags/tag70.xml"/><Relationship Id="rId85" Type="http://schemas.openxmlformats.org/officeDocument/2006/relationships/tags" Target="../tags/tag75.xml"/><Relationship Id="rId3" Type="http://schemas.openxmlformats.org/officeDocument/2006/relationships/slideLayout" Target="../slideLayouts/slideLayout3.xml"/><Relationship Id="rId12" Type="http://schemas.openxmlformats.org/officeDocument/2006/relationships/tags" Target="../tags/tag2.xml"/><Relationship Id="rId17" Type="http://schemas.openxmlformats.org/officeDocument/2006/relationships/tags" Target="../tags/tag7.xml"/><Relationship Id="rId25" Type="http://schemas.openxmlformats.org/officeDocument/2006/relationships/tags" Target="../tags/tag15.xml"/><Relationship Id="rId33" Type="http://schemas.openxmlformats.org/officeDocument/2006/relationships/tags" Target="../tags/tag23.xml"/><Relationship Id="rId38" Type="http://schemas.openxmlformats.org/officeDocument/2006/relationships/tags" Target="../tags/tag28.xml"/><Relationship Id="rId46" Type="http://schemas.openxmlformats.org/officeDocument/2006/relationships/tags" Target="../tags/tag36.xml"/><Relationship Id="rId59" Type="http://schemas.openxmlformats.org/officeDocument/2006/relationships/tags" Target="../tags/tag49.xml"/><Relationship Id="rId67" Type="http://schemas.openxmlformats.org/officeDocument/2006/relationships/tags" Target="../tags/tag57.xml"/><Relationship Id="rId20" Type="http://schemas.openxmlformats.org/officeDocument/2006/relationships/tags" Target="../tags/tag10.xml"/><Relationship Id="rId41" Type="http://schemas.openxmlformats.org/officeDocument/2006/relationships/tags" Target="../tags/tag31.xml"/><Relationship Id="rId54" Type="http://schemas.openxmlformats.org/officeDocument/2006/relationships/tags" Target="../tags/tag44.xml"/><Relationship Id="rId62" Type="http://schemas.openxmlformats.org/officeDocument/2006/relationships/tags" Target="../tags/tag52.xml"/><Relationship Id="rId70" Type="http://schemas.openxmlformats.org/officeDocument/2006/relationships/tags" Target="../tags/tag60.xml"/><Relationship Id="rId75" Type="http://schemas.openxmlformats.org/officeDocument/2006/relationships/tags" Target="../tags/tag65.xml"/><Relationship Id="rId83" Type="http://schemas.openxmlformats.org/officeDocument/2006/relationships/tags" Target="../tags/tag73.xml"/><Relationship Id="rId88" Type="http://schemas.openxmlformats.org/officeDocument/2006/relationships/tags" Target="../tags/tag78.xml"/><Relationship Id="rId91" Type="http://schemas.openxmlformats.org/officeDocument/2006/relationships/tags" Target="../tags/tag81.xml"/><Relationship Id="rId96" Type="http://schemas.openxmlformats.org/officeDocument/2006/relationships/tags" Target="../tags/tag8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5.xml"/><Relationship Id="rId23" Type="http://schemas.openxmlformats.org/officeDocument/2006/relationships/tags" Target="../tags/tag13.xml"/><Relationship Id="rId28" Type="http://schemas.openxmlformats.org/officeDocument/2006/relationships/tags" Target="../tags/tag18.xml"/><Relationship Id="rId36" Type="http://schemas.openxmlformats.org/officeDocument/2006/relationships/tags" Target="../tags/tag26.xml"/><Relationship Id="rId49" Type="http://schemas.openxmlformats.org/officeDocument/2006/relationships/tags" Target="../tags/tag39.xml"/><Relationship Id="rId57" Type="http://schemas.openxmlformats.org/officeDocument/2006/relationships/tags" Target="../tags/tag47.xml"/><Relationship Id="rId10" Type="http://schemas.openxmlformats.org/officeDocument/2006/relationships/slideLayout" Target="../slideLayouts/slideLayout10.xml"/><Relationship Id="rId31" Type="http://schemas.openxmlformats.org/officeDocument/2006/relationships/tags" Target="../tags/tag21.xml"/><Relationship Id="rId44" Type="http://schemas.openxmlformats.org/officeDocument/2006/relationships/tags" Target="../tags/tag34.xml"/><Relationship Id="rId52" Type="http://schemas.openxmlformats.org/officeDocument/2006/relationships/tags" Target="../tags/tag42.xml"/><Relationship Id="rId60" Type="http://schemas.openxmlformats.org/officeDocument/2006/relationships/tags" Target="../tags/tag50.xml"/><Relationship Id="rId65" Type="http://schemas.openxmlformats.org/officeDocument/2006/relationships/tags" Target="../tags/tag55.xml"/><Relationship Id="rId73" Type="http://schemas.openxmlformats.org/officeDocument/2006/relationships/tags" Target="../tags/tag63.xml"/><Relationship Id="rId78" Type="http://schemas.openxmlformats.org/officeDocument/2006/relationships/tags" Target="../tags/tag68.xml"/><Relationship Id="rId81" Type="http://schemas.openxmlformats.org/officeDocument/2006/relationships/tags" Target="../tags/tag71.xml"/><Relationship Id="rId86" Type="http://schemas.openxmlformats.org/officeDocument/2006/relationships/tags" Target="../tags/tag76.xml"/><Relationship Id="rId94" Type="http://schemas.openxmlformats.org/officeDocument/2006/relationships/tags" Target="../tags/tag84.xml"/><Relationship Id="rId99" Type="http://schemas.openxmlformats.org/officeDocument/2006/relationships/tags" Target="../tags/tag89.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tags" Target="../tags/tag3.xml"/><Relationship Id="rId18" Type="http://schemas.openxmlformats.org/officeDocument/2006/relationships/tags" Target="../tags/tag8.xml"/><Relationship Id="rId39" Type="http://schemas.openxmlformats.org/officeDocument/2006/relationships/tags" Target="../tags/tag29.xml"/><Relationship Id="rId34" Type="http://schemas.openxmlformats.org/officeDocument/2006/relationships/tags" Target="../tags/tag24.xml"/><Relationship Id="rId50" Type="http://schemas.openxmlformats.org/officeDocument/2006/relationships/tags" Target="../tags/tag40.xml"/><Relationship Id="rId55" Type="http://schemas.openxmlformats.org/officeDocument/2006/relationships/tags" Target="../tags/tag45.xml"/><Relationship Id="rId76" Type="http://schemas.openxmlformats.org/officeDocument/2006/relationships/tags" Target="../tags/tag66.xml"/><Relationship Id="rId97" Type="http://schemas.openxmlformats.org/officeDocument/2006/relationships/tags" Target="../tags/tag87.xml"/><Relationship Id="rId7" Type="http://schemas.openxmlformats.org/officeDocument/2006/relationships/slideLayout" Target="../slideLayouts/slideLayout7.xml"/><Relationship Id="rId71" Type="http://schemas.openxmlformats.org/officeDocument/2006/relationships/tags" Target="../tags/tag61.xml"/><Relationship Id="rId92" Type="http://schemas.openxmlformats.org/officeDocument/2006/relationships/tags" Target="../tags/tag82.xml"/><Relationship Id="rId2" Type="http://schemas.openxmlformats.org/officeDocument/2006/relationships/slideLayout" Target="../slideLayouts/slideLayout2.xml"/><Relationship Id="rId29" Type="http://schemas.openxmlformats.org/officeDocument/2006/relationships/tags" Target="../tags/tag19.xml"/><Relationship Id="rId24" Type="http://schemas.openxmlformats.org/officeDocument/2006/relationships/tags" Target="../tags/tag14.xml"/><Relationship Id="rId40" Type="http://schemas.openxmlformats.org/officeDocument/2006/relationships/tags" Target="../tags/tag30.xml"/><Relationship Id="rId45" Type="http://schemas.openxmlformats.org/officeDocument/2006/relationships/tags" Target="../tags/tag35.xml"/><Relationship Id="rId66" Type="http://schemas.openxmlformats.org/officeDocument/2006/relationships/tags" Target="../tags/tag56.xml"/><Relationship Id="rId87" Type="http://schemas.openxmlformats.org/officeDocument/2006/relationships/tags" Target="../tags/tag77.xml"/><Relationship Id="rId61" Type="http://schemas.openxmlformats.org/officeDocument/2006/relationships/tags" Target="../tags/tag51.xml"/><Relationship Id="rId82" Type="http://schemas.openxmlformats.org/officeDocument/2006/relationships/tags" Target="../tags/tag72.xml"/><Relationship Id="rId19" Type="http://schemas.openxmlformats.org/officeDocument/2006/relationships/tags" Target="../tags/tag9.xml"/><Relationship Id="rId14" Type="http://schemas.openxmlformats.org/officeDocument/2006/relationships/tags" Target="../tags/tag4.xml"/><Relationship Id="rId30" Type="http://schemas.openxmlformats.org/officeDocument/2006/relationships/tags" Target="../tags/tag20.xml"/><Relationship Id="rId35" Type="http://schemas.openxmlformats.org/officeDocument/2006/relationships/tags" Target="../tags/tag25.xml"/><Relationship Id="rId56" Type="http://schemas.openxmlformats.org/officeDocument/2006/relationships/tags" Target="../tags/tag46.xml"/><Relationship Id="rId77" Type="http://schemas.openxmlformats.org/officeDocument/2006/relationships/tags" Target="../tags/tag67.xml"/><Relationship Id="rId100"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tags" Target="../tags/tag41.xml"/><Relationship Id="rId72" Type="http://schemas.openxmlformats.org/officeDocument/2006/relationships/tags" Target="../tags/tag62.xml"/><Relationship Id="rId93" Type="http://schemas.openxmlformats.org/officeDocument/2006/relationships/tags" Target="../tags/tag83.xml"/><Relationship Id="rId98" Type="http://schemas.openxmlformats.org/officeDocument/2006/relationships/tags" Target="../tags/tag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5330BF5-0E49-6F2F-FBFB-A4C627C5AEF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3" name="Text Placeholder 2"/>
          <p:cNvSpPr>
            <a:spLocks noGrp="1"/>
          </p:cNvSpPr>
          <p:nvPr>
            <p:ph type="body" idx="1"/>
          </p:nvPr>
        </p:nvSpPr>
        <p:spPr>
          <a:xfrm>
            <a:off x="536240" y="1661160"/>
            <a:ext cx="10896000" cy="431516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082209"/>
          </a:xfrm>
          <a:prstGeom prst="rect">
            <a:avLst/>
          </a:prstGeom>
        </p:spPr>
        <p:txBody>
          <a:bodyPr vert="horz" lIns="0" tIns="0" rIns="0" bIns="0" rtlCol="0" anchor="b"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2"/>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3"/>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4"/>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5"/>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6"/>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7"/>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18"/>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19"/>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0"/>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1"/>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2"/>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3"/>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4"/>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5"/>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6"/>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7"/>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28"/>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29"/>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0"/>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1"/>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2"/>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3"/>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4"/>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5"/>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6"/>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7"/>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38"/>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39"/>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0"/>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1"/>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2"/>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3"/>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4"/>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5"/>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6"/>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7"/>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48"/>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49"/>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0"/>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1"/>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2"/>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3"/>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4"/>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5"/>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6"/>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7"/>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58"/>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59"/>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0"/>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1"/>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2"/>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3"/>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4"/>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5"/>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6"/>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7"/>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68"/>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69"/>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0"/>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1"/>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2"/>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3"/>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4"/>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5"/>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6"/>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7"/>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78"/>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79"/>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0"/>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1"/>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2"/>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3"/>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4"/>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5"/>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6"/>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7"/>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88"/>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89"/>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0"/>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1"/>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2"/>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3"/>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4"/>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5"/>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6"/>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7"/>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98"/>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99"/>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a:p>
        </p:txBody>
      </p:sp>
      <p:cxnSp>
        <p:nvCxnSpPr>
          <p:cNvPr id="8" name="Straight Connector 7">
            <a:extLst>
              <a:ext uri="{FF2B5EF4-FFF2-40B4-BE49-F238E27FC236}">
                <a16:creationId xmlns:a16="http://schemas.microsoft.com/office/drawing/2014/main" id="{40343992-1AE0-73F4-85AF-D861DD270DD9}"/>
              </a:ext>
            </a:extLst>
          </p:cNvPr>
          <p:cNvCxnSpPr>
            <a:cxnSpLocks/>
          </p:cNvCxnSpPr>
          <p:nvPr userDrawn="1"/>
        </p:nvCxnSpPr>
        <p:spPr>
          <a:xfrm>
            <a:off x="0" y="1577187"/>
            <a:ext cx="12192000" cy="0"/>
          </a:xfrm>
          <a:prstGeom prst="line">
            <a:avLst/>
          </a:prstGeom>
          <a:ln w="19050">
            <a:gradFill>
              <a:gsLst>
                <a:gs pos="0">
                  <a:schemeClr val="tx2"/>
                </a:gs>
                <a:gs pos="83000">
                  <a:schemeClr val="tx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053B5F5-B62E-9FE5-4D99-CF716497E430}"/>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dirty="0"/>
              <a:t>Clinical Cases​</a:t>
            </a:r>
            <a:endParaRPr lang="en-GB" sz="1400" b="1" noProof="0" dirty="0"/>
          </a:p>
        </p:txBody>
      </p:sp>
      <p:sp>
        <p:nvSpPr>
          <p:cNvPr id="2" name="Rectangle 1">
            <a:extLst>
              <a:ext uri="{FF2B5EF4-FFF2-40B4-BE49-F238E27FC236}">
                <a16:creationId xmlns:a16="http://schemas.microsoft.com/office/drawing/2014/main" id="{E836D366-32A8-25C2-A0D0-29D0675E1F80}"/>
              </a:ext>
            </a:extLst>
          </p:cNvPr>
          <p:cNvSpPr/>
          <p:nvPr userDrawn="1"/>
        </p:nvSpPr>
        <p:spPr>
          <a:xfrm>
            <a:off x="0" y="6443680"/>
            <a:ext cx="12192000" cy="414319"/>
          </a:xfrm>
          <a:prstGeom prst="rect">
            <a:avLst/>
          </a:prstGeom>
          <a:gradFill flip="none" rotWithShape="1">
            <a:gsLst>
              <a:gs pos="71600">
                <a:schemeClr val="tx1"/>
              </a:gs>
              <a:gs pos="0">
                <a:schemeClr val="tx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pic>
        <p:nvPicPr>
          <p:cNvPr id="9" name="Picture 8" descr="A black and white sign&#10;&#10;Description automatically generated with low confidence">
            <a:extLst>
              <a:ext uri="{FF2B5EF4-FFF2-40B4-BE49-F238E27FC236}">
                <a16:creationId xmlns:a16="http://schemas.microsoft.com/office/drawing/2014/main" id="{4BCB4E48-F428-6152-114B-4A96935D2253}"/>
              </a:ext>
            </a:extLst>
          </p:cNvPr>
          <p:cNvPicPr>
            <a:picLocks noChangeAspect="1"/>
          </p:cNvPicPr>
          <p:nvPr userDrawn="1"/>
        </p:nvPicPr>
        <p:blipFill>
          <a:blip r:embed="rId100">
            <a:extLst>
              <a:ext uri="{28A0092B-C50C-407E-A947-70E740481C1C}">
                <a14:useLocalDpi xmlns:a14="http://schemas.microsoft.com/office/drawing/2010/main" val="0"/>
              </a:ext>
            </a:extLst>
          </a:blip>
          <a:stretch>
            <a:fillRect/>
          </a:stretch>
        </p:blipFill>
        <p:spPr>
          <a:xfrm>
            <a:off x="11007011" y="6506176"/>
            <a:ext cx="994493" cy="279790"/>
          </a:xfrm>
          <a:prstGeom prst="rect">
            <a:avLst/>
          </a:prstGeom>
        </p:spPr>
      </p:pic>
    </p:spTree>
    <p:extLst>
      <p:ext uri="{BB962C8B-B14F-4D97-AF65-F5344CB8AC3E}">
        <p14:creationId xmlns:p14="http://schemas.microsoft.com/office/powerpoint/2010/main" val="2074751699"/>
      </p:ext>
    </p:extLst>
  </p:cSld>
  <p:clrMap bg1="lt1" tx1="dk1" bg2="lt2" tx2="dk2" accent1="accent1" accent2="accent2" accent3="accent3" accent4="accent4" accent5="accent5" accent6="accent6" hlink="hlink" folHlink="folHlink"/>
  <p:sldLayoutIdLst>
    <p:sldLayoutId id="2147483786" r:id="rId1"/>
    <p:sldLayoutId id="2147483789" r:id="rId2"/>
    <p:sldLayoutId id="2147483790" r:id="rId3"/>
    <p:sldLayoutId id="2147483791" r:id="rId4"/>
    <p:sldLayoutId id="2147483792" r:id="rId5"/>
    <p:sldLayoutId id="2147483794" r:id="rId6"/>
    <p:sldLayoutId id="2147483797" r:id="rId7"/>
    <p:sldLayoutId id="2147483798" r:id="rId8"/>
    <p:sldLayoutId id="2147483799" r:id="rId9"/>
    <p:sldLayoutId id="2147483801" r:id="rId10"/>
  </p:sldLayoutIdLst>
  <p:hf sldNum="0" hdr="0" ftr="0" dt="0"/>
  <p:txStyles>
    <p:titleStyle>
      <a:lvl1pPr algn="l" defTabSz="914332"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31DF5633-6838-4894-AAAD-30B095210401}"/>
              </a:ext>
            </a:extLst>
          </p:cNvPr>
          <p:cNvSpPr txBox="1">
            <a:spLocks/>
          </p:cNvSpPr>
          <p:nvPr/>
        </p:nvSpPr>
        <p:spPr>
          <a:xfrm>
            <a:off x="1084874" y="1664962"/>
            <a:ext cx="7895353" cy="2895030"/>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62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329DA2D4-2126-44CE-BB81-A5DA01FBB9CF}"/>
              </a:ext>
            </a:extLst>
          </p:cNvPr>
          <p:cNvSpPr txBox="1">
            <a:spLocks/>
          </p:cNvSpPr>
          <p:nvPr/>
        </p:nvSpPr>
        <p:spPr>
          <a:xfrm>
            <a:off x="893936" y="271409"/>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4" name="Text Placeholder 3">
            <a:extLst>
              <a:ext uri="{FF2B5EF4-FFF2-40B4-BE49-F238E27FC236}">
                <a16:creationId xmlns:a16="http://schemas.microsoft.com/office/drawing/2014/main" id="{661FD582-3B40-9D05-A1DA-BDFC53FCCDAC}"/>
              </a:ext>
            </a:extLst>
          </p:cNvPr>
          <p:cNvSpPr>
            <a:spLocks noGrp="1"/>
          </p:cNvSpPr>
          <p:nvPr>
            <p:ph type="body" sz="quarter" idx="10"/>
          </p:nvPr>
        </p:nvSpPr>
        <p:spPr>
          <a:xfrm>
            <a:off x="554038" y="1909763"/>
            <a:ext cx="6174308" cy="1814512"/>
          </a:xfrm>
        </p:spPr>
        <p:txBody>
          <a:bodyPr/>
          <a:lstStyle/>
          <a:p>
            <a:r>
              <a:rPr lang="en-US" noProof="0" dirty="0"/>
              <a:t>From Theory to Practice: Treating Patients with Obesity</a:t>
            </a:r>
          </a:p>
        </p:txBody>
      </p:sp>
      <p:sp>
        <p:nvSpPr>
          <p:cNvPr id="5" name="Text Placeholder 4">
            <a:extLst>
              <a:ext uri="{FF2B5EF4-FFF2-40B4-BE49-F238E27FC236}">
                <a16:creationId xmlns:a16="http://schemas.microsoft.com/office/drawing/2014/main" id="{8131495E-1078-E8C3-F7EB-D3A6E6B5583A}"/>
              </a:ext>
            </a:extLst>
          </p:cNvPr>
          <p:cNvSpPr>
            <a:spLocks noGrp="1"/>
          </p:cNvSpPr>
          <p:nvPr>
            <p:ph type="body" sz="quarter" idx="11"/>
          </p:nvPr>
        </p:nvSpPr>
        <p:spPr>
          <a:xfrm>
            <a:off x="553980" y="3883932"/>
            <a:ext cx="5505508" cy="1655309"/>
          </a:xfrm>
        </p:spPr>
        <p:txBody>
          <a:bodyPr/>
          <a:lstStyle/>
          <a:p>
            <a:r>
              <a:rPr lang="en-US" noProof="0" dirty="0"/>
              <a:t>Module 13</a:t>
            </a:r>
          </a:p>
          <a:p>
            <a:endParaRPr lang="en-US" noProof="0" dirty="0"/>
          </a:p>
        </p:txBody>
      </p:sp>
    </p:spTree>
    <p:extLst>
      <p:ext uri="{BB962C8B-B14F-4D97-AF65-F5344CB8AC3E}">
        <p14:creationId xmlns:p14="http://schemas.microsoft.com/office/powerpoint/2010/main" val="297177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a:xfrm>
            <a:off x="536240" y="414320"/>
            <a:ext cx="10896000" cy="1082209"/>
          </a:xfrm>
        </p:spPr>
        <p:txBody>
          <a:bodyPr>
            <a:normAutofit/>
          </a:bodyPr>
          <a:lstStyle/>
          <a:p>
            <a:r>
              <a:rPr lang="en-US" noProof="0" dirty="0"/>
              <a:t>Jay</a:t>
            </a:r>
          </a:p>
        </p:txBody>
      </p:sp>
      <p:sp>
        <p:nvSpPr>
          <p:cNvPr id="5" name="Text Placeholder 4">
            <a:extLst>
              <a:ext uri="{FF2B5EF4-FFF2-40B4-BE49-F238E27FC236}">
                <a16:creationId xmlns:a16="http://schemas.microsoft.com/office/drawing/2014/main" id="{AE2CFF61-D2CF-1774-35D6-3E6E47BB042E}"/>
              </a:ext>
            </a:extLst>
          </p:cNvPr>
          <p:cNvSpPr>
            <a:spLocks noGrp="1"/>
          </p:cNvSpPr>
          <p:nvPr>
            <p:ph type="body" sz="quarter" idx="13"/>
          </p:nvPr>
        </p:nvSpPr>
        <p:spPr>
          <a:xfrm>
            <a:off x="536240" y="6020060"/>
            <a:ext cx="10896000" cy="324000"/>
          </a:xfrm>
        </p:spPr>
        <p:txBody>
          <a:bodyPr/>
          <a:lstStyle/>
          <a:p>
            <a:r>
              <a:rPr lang="en-US" noProof="0" dirty="0"/>
              <a:t>BMI, body mass index; HbA</a:t>
            </a:r>
            <a:r>
              <a:rPr lang="en-US" baseline="-25000" noProof="0" dirty="0"/>
              <a:t>1c</a:t>
            </a:r>
            <a:r>
              <a:rPr lang="en-US" noProof="0" dirty="0"/>
              <a:t>, glycated hemoglobin</a:t>
            </a:r>
            <a:r>
              <a:rPr lang="en-US" dirty="0"/>
              <a:t>.</a:t>
            </a:r>
            <a:endParaRPr lang="en-US" noProof="0" dirty="0"/>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US" sz="1200" b="1" noProof="0" dirty="0"/>
              <a:t>Age </a:t>
            </a:r>
            <a:r>
              <a:rPr lang="en-US" sz="1200" noProof="0" dirty="0"/>
              <a:t>(yrs)</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US" sz="1200" b="1" noProof="0" dirty="0"/>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US" sz="1200" b="1" noProof="0" dirty="0"/>
              <a:t>Weight </a:t>
            </a:r>
            <a:r>
              <a:rPr lang="en-US" sz="1200" noProof="0" dirty="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US" sz="1200" b="1" noProof="0" dirty="0"/>
              <a:t>Height </a:t>
            </a:r>
            <a:r>
              <a:rPr lang="en-US" sz="1200" noProof="0" dirty="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US" sz="1200" b="1" noProof="0" dirty="0"/>
              <a:t>BMI </a:t>
            </a:r>
            <a:r>
              <a:rPr lang="en-US" sz="1200" noProof="0" dirty="0"/>
              <a:t>(kg/</a:t>
            </a:r>
            <a:r>
              <a:rPr lang="en-US" sz="1200" noProof="0" dirty="0">
                <a:latin typeface="Arial" panose="020B0604020202020204" pitchFamily="34" charset="0"/>
                <a:ea typeface="Apis For Office" panose="020B0504010101010104" pitchFamily="34" charset="0"/>
                <a:cs typeface="Arial" panose="020B0604020202020204" pitchFamily="34" charset="0"/>
              </a:rPr>
              <a:t>m</a:t>
            </a:r>
            <a:r>
              <a:rPr lang="en-US" sz="1200" baseline="30000" noProof="0" dirty="0">
                <a:latin typeface="Arial" panose="020B0604020202020204" pitchFamily="34" charset="0"/>
                <a:ea typeface="Apis For Office" panose="020B0504010101010104" pitchFamily="34" charset="0"/>
                <a:cs typeface="Arial" panose="020B0604020202020204" pitchFamily="34" charset="0"/>
              </a:rPr>
              <a:t>2</a:t>
            </a:r>
            <a:r>
              <a:rPr lang="en-US" sz="1200" noProof="0" dirty="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258922" y="4320079"/>
            <a:ext cx="1140296" cy="276999"/>
          </a:xfrm>
          <a:prstGeom prst="rect">
            <a:avLst/>
          </a:prstGeom>
          <a:noFill/>
        </p:spPr>
        <p:txBody>
          <a:bodyPr wrap="square" rtlCol="0">
            <a:spAutoFit/>
          </a:bodyPr>
          <a:lstStyle/>
          <a:p>
            <a:pPr algn="ctr"/>
            <a:r>
              <a:rPr lang="en-US" sz="1200" b="1" noProof="0" dirty="0"/>
              <a:t>Waist Ø </a:t>
            </a:r>
            <a:r>
              <a:rPr lang="en-US" sz="1200" noProof="0" dirty="0"/>
              <a:t>(in)</a:t>
            </a: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08262" cy="1749197"/>
          </a:xfrm>
          <a:prstGeom prst="rect">
            <a:avLst/>
          </a:prstGeom>
          <a:noFill/>
        </p:spPr>
        <p:txBody>
          <a:bodyPr wrap="square" lIns="91440" tIns="45720" rIns="91440" bIns="45720" rtlCol="0" anchor="t">
            <a:spAutoFit/>
          </a:bodyPr>
          <a:lstStyle/>
          <a:p>
            <a:r>
              <a:rPr lang="en-US" sz="1200" b="1" noProof="0" dirty="0"/>
              <a:t>Current medications:</a:t>
            </a:r>
          </a:p>
          <a:p>
            <a:r>
              <a:rPr lang="en-US" sz="1100" noProof="0" dirty="0"/>
              <a:t>Metformin for managing blood glucose </a:t>
            </a:r>
          </a:p>
          <a:p>
            <a:pPr>
              <a:spcBef>
                <a:spcPts val="400"/>
              </a:spcBef>
            </a:pPr>
            <a:r>
              <a:rPr lang="en-US" sz="1100" noProof="0" dirty="0"/>
              <a:t>Atorvastatin for managing lipids</a:t>
            </a:r>
          </a:p>
          <a:p>
            <a:pPr>
              <a:spcBef>
                <a:spcPts val="400"/>
              </a:spcBef>
            </a:pPr>
            <a:r>
              <a:rPr lang="en-US" sz="1100" noProof="0" dirty="0"/>
              <a:t>Empagliflozin for diabetes </a:t>
            </a:r>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t>51</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noProof="0" dirty="0"/>
              <a:t>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251</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72</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a:t>34</a:t>
            </a:r>
            <a:endParaRPr lang="en-US" sz="1600" noProof="0" dirty="0"/>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46</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49192" y="3439059"/>
            <a:ext cx="2346894" cy="1446550"/>
          </a:xfrm>
          <a:prstGeom prst="rect">
            <a:avLst/>
          </a:prstGeom>
          <a:noFill/>
        </p:spPr>
        <p:txBody>
          <a:bodyPr wrap="square" lIns="91440" tIns="45720" rIns="91440" bIns="45720" rtlCol="0" anchor="t">
            <a:spAutoFit/>
          </a:bodyPr>
          <a:lstStyle/>
          <a:p>
            <a:r>
              <a:rPr lang="en-US" sz="1100" b="1" noProof="0" dirty="0"/>
              <a:t>Biography</a:t>
            </a:r>
          </a:p>
          <a:p>
            <a:r>
              <a:rPr lang="en-US" sz="1100" noProof="0" dirty="0"/>
              <a:t>Jay is married to their partner of 12 years, Nancy. Jay is a truck driver who works long hours. </a:t>
            </a:r>
          </a:p>
          <a:p>
            <a:endParaRPr lang="en-US" sz="1100" noProof="0" dirty="0"/>
          </a:p>
          <a:p>
            <a:r>
              <a:rPr lang="en-US" sz="1100" noProof="0" dirty="0"/>
              <a:t>Jay was diagnosed with type 2 diabetes over a year ago.</a:t>
            </a:r>
          </a:p>
          <a:p>
            <a:endParaRPr lang="en-US" sz="1100" strike="sngStrike" noProof="0" dirty="0"/>
          </a:p>
        </p:txBody>
      </p:sp>
      <p:sp>
        <p:nvSpPr>
          <p:cNvPr id="7" name="TextBox 6">
            <a:extLst>
              <a:ext uri="{FF2B5EF4-FFF2-40B4-BE49-F238E27FC236}">
                <a16:creationId xmlns:a16="http://schemas.microsoft.com/office/drawing/2014/main" id="{1444EFE3-9967-ABE7-708E-955D44F3D3E1}"/>
              </a:ext>
            </a:extLst>
          </p:cNvPr>
          <p:cNvSpPr txBox="1"/>
          <p:nvPr/>
        </p:nvSpPr>
        <p:spPr>
          <a:xfrm>
            <a:off x="6049192" y="4880949"/>
            <a:ext cx="2525638" cy="769441"/>
          </a:xfrm>
          <a:prstGeom prst="rect">
            <a:avLst/>
          </a:prstGeom>
          <a:noFill/>
        </p:spPr>
        <p:txBody>
          <a:bodyPr wrap="square" rtlCol="0">
            <a:spAutoFit/>
          </a:bodyPr>
          <a:lstStyle/>
          <a:p>
            <a:r>
              <a:rPr lang="en-US" sz="1100" b="1" noProof="0" dirty="0"/>
              <a:t>Nutrition</a:t>
            </a:r>
          </a:p>
          <a:p>
            <a:r>
              <a:rPr lang="en-US" sz="1100" noProof="0" dirty="0"/>
              <a:t>Diet high in saturated fats. Jay’s favorite food is burger and fries. They eat at restaurants often. </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752281" y="3439059"/>
            <a:ext cx="2336400" cy="769441"/>
          </a:xfrm>
          <a:prstGeom prst="rect">
            <a:avLst/>
          </a:prstGeom>
          <a:noFill/>
        </p:spPr>
        <p:txBody>
          <a:bodyPr wrap="square" rtlCol="0">
            <a:spAutoFit/>
          </a:bodyPr>
          <a:lstStyle/>
          <a:p>
            <a:r>
              <a:rPr lang="en-US" sz="1100" b="1" noProof="0" dirty="0"/>
              <a:t>Exercise</a:t>
            </a:r>
          </a:p>
          <a:p>
            <a:r>
              <a:rPr lang="en-US" sz="1100" noProof="0" dirty="0"/>
              <a:t>Despite being on the road a lot for their job, Jay manages to lift weights at a gym regularly.</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752280" y="4234435"/>
            <a:ext cx="2389163" cy="600164"/>
          </a:xfrm>
          <a:prstGeom prst="rect">
            <a:avLst/>
          </a:prstGeom>
          <a:noFill/>
        </p:spPr>
        <p:txBody>
          <a:bodyPr wrap="square" rtlCol="0">
            <a:spAutoFit/>
          </a:bodyPr>
          <a:lstStyle/>
          <a:p>
            <a:r>
              <a:rPr lang="en-US" sz="1100" b="1" noProof="0" dirty="0"/>
              <a:t>Sleep</a:t>
            </a:r>
          </a:p>
          <a:p>
            <a:r>
              <a:rPr lang="en-US" sz="1100" noProof="0" dirty="0"/>
              <a:t>Irregular sleep schedule, with poor sleep quality. </a:t>
            </a:r>
          </a:p>
        </p:txBody>
      </p:sp>
      <p:sp>
        <p:nvSpPr>
          <p:cNvPr id="32" name="TextBox 31">
            <a:extLst>
              <a:ext uri="{FF2B5EF4-FFF2-40B4-BE49-F238E27FC236}">
                <a16:creationId xmlns:a16="http://schemas.microsoft.com/office/drawing/2014/main" id="{4C3CAF27-0629-7352-28D1-15D9D0AA9641}"/>
              </a:ext>
            </a:extLst>
          </p:cNvPr>
          <p:cNvSpPr txBox="1"/>
          <p:nvPr/>
        </p:nvSpPr>
        <p:spPr>
          <a:xfrm>
            <a:off x="8748653" y="4860535"/>
            <a:ext cx="2389161" cy="938719"/>
          </a:xfrm>
          <a:prstGeom prst="rect">
            <a:avLst/>
          </a:prstGeom>
          <a:noFill/>
        </p:spPr>
        <p:txBody>
          <a:bodyPr wrap="square" rtlCol="0">
            <a:spAutoFit/>
          </a:bodyPr>
          <a:lstStyle/>
          <a:p>
            <a:r>
              <a:rPr lang="en-US" sz="1100" b="1" noProof="0" dirty="0"/>
              <a:t>Family history</a:t>
            </a:r>
          </a:p>
          <a:p>
            <a:r>
              <a:rPr lang="en-US" sz="1100" noProof="0" dirty="0"/>
              <a:t>No family history of diabetes nor cardiovascular disease. Most family members are not overweight.</a:t>
            </a:r>
          </a:p>
          <a:p>
            <a:endParaRPr lang="en-US" sz="1100" noProof="0" dirty="0"/>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613268"/>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66A267BE-1DF8-6EA2-39B6-11EB2819C524}"/>
              </a:ext>
            </a:extLst>
          </p:cNvPr>
          <p:cNvSpPr/>
          <p:nvPr/>
        </p:nvSpPr>
        <p:spPr>
          <a:xfrm>
            <a:off x="965200" y="5251903"/>
            <a:ext cx="4783470" cy="867985"/>
          </a:xfrm>
          <a:prstGeom prst="roundRect">
            <a:avLst>
              <a:gd name="adj" fmla="val 7439"/>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Box 12">
            <a:extLst>
              <a:ext uri="{FF2B5EF4-FFF2-40B4-BE49-F238E27FC236}">
                <a16:creationId xmlns:a16="http://schemas.microsoft.com/office/drawing/2014/main" id="{9A63BE99-9A80-3290-7608-D8172AD0D446}"/>
              </a:ext>
            </a:extLst>
          </p:cNvPr>
          <p:cNvSpPr txBox="1"/>
          <p:nvPr/>
        </p:nvSpPr>
        <p:spPr>
          <a:xfrm>
            <a:off x="1079499" y="5362729"/>
            <a:ext cx="4456519" cy="646331"/>
          </a:xfrm>
          <a:prstGeom prst="rect">
            <a:avLst/>
          </a:prstGeom>
          <a:noFill/>
        </p:spPr>
        <p:txBody>
          <a:bodyPr wrap="square" rtlCol="0">
            <a:spAutoFit/>
          </a:bodyPr>
          <a:lstStyle/>
          <a:p>
            <a:pPr algn="ctr"/>
            <a:r>
              <a:rPr lang="en-US" sz="1200" b="1" noProof="0" dirty="0"/>
              <a:t>Comorbidities:</a:t>
            </a:r>
          </a:p>
          <a:p>
            <a:pPr algn="ctr"/>
            <a:r>
              <a:rPr lang="en-US" sz="1200" noProof="0" dirty="0"/>
              <a:t>Type 2 diabetes (HbA</a:t>
            </a:r>
            <a:r>
              <a:rPr lang="en-US" sz="1200" baseline="-25000" noProof="0" dirty="0"/>
              <a:t>1c </a:t>
            </a:r>
            <a:r>
              <a:rPr lang="en-US" sz="1200" noProof="0" dirty="0"/>
              <a:t>of 6.3%), high cholesterol, and obstructive sleep apnea</a:t>
            </a:r>
          </a:p>
        </p:txBody>
      </p:sp>
      <p:grpSp>
        <p:nvGrpSpPr>
          <p:cNvPr id="14" name="Group 13">
            <a:extLst>
              <a:ext uri="{FF2B5EF4-FFF2-40B4-BE49-F238E27FC236}">
                <a16:creationId xmlns:a16="http://schemas.microsoft.com/office/drawing/2014/main" id="{B547B3E0-4AAA-9ED9-868B-9800246FF5BC}"/>
              </a:ext>
            </a:extLst>
          </p:cNvPr>
          <p:cNvGrpSpPr/>
          <p:nvPr/>
        </p:nvGrpSpPr>
        <p:grpSpPr>
          <a:xfrm>
            <a:off x="2473305" y="1670635"/>
            <a:ext cx="8451044" cy="1264561"/>
            <a:chOff x="2836191" y="1525549"/>
            <a:chExt cx="8451044" cy="1409511"/>
          </a:xfrm>
        </p:grpSpPr>
        <p:sp>
          <p:nvSpPr>
            <p:cNvPr id="15" name="Rectangle: Rounded Corners 14">
              <a:extLst>
                <a:ext uri="{FF2B5EF4-FFF2-40B4-BE49-F238E27FC236}">
                  <a16:creationId xmlns:a16="http://schemas.microsoft.com/office/drawing/2014/main" id="{6575CD34-FB92-1565-9868-E959C8B612D0}"/>
                </a:ext>
              </a:extLst>
            </p:cNvPr>
            <p:cNvSpPr/>
            <p:nvPr/>
          </p:nvSpPr>
          <p:spPr>
            <a:xfrm>
              <a:off x="2836191" y="1525549"/>
              <a:ext cx="1656296" cy="1406515"/>
            </a:xfrm>
            <a:prstGeom prst="roundRect">
              <a:avLst>
                <a:gd name="adj" fmla="val 36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noProof="0" dirty="0"/>
                <a:t>Recent </a:t>
              </a:r>
              <a:br>
                <a:rPr lang="en-US" sz="1400" b="1" noProof="0" dirty="0"/>
              </a:br>
              <a:r>
                <a:rPr lang="en-US" sz="1400" b="1" noProof="0" dirty="0"/>
                <a:t>history/</a:t>
              </a:r>
              <a:br>
                <a:rPr lang="en-US" sz="1400" b="1" noProof="0" dirty="0"/>
              </a:br>
              <a:r>
                <a:rPr lang="en-US" sz="1400" b="1" noProof="0" dirty="0"/>
                <a:t>Presentation</a:t>
              </a:r>
            </a:p>
          </p:txBody>
        </p:sp>
        <p:sp>
          <p:nvSpPr>
            <p:cNvPr id="16" name="Rectangle 15">
              <a:extLst>
                <a:ext uri="{FF2B5EF4-FFF2-40B4-BE49-F238E27FC236}">
                  <a16:creationId xmlns:a16="http://schemas.microsoft.com/office/drawing/2014/main" id="{7D15F3A3-13A9-3AA7-499E-95A1377EC466}"/>
                </a:ext>
              </a:extLst>
            </p:cNvPr>
            <p:cNvSpPr/>
            <p:nvPr/>
          </p:nvSpPr>
          <p:spPr>
            <a:xfrm>
              <a:off x="4237702" y="1526884"/>
              <a:ext cx="7049533" cy="1408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100" noProof="0" dirty="0">
                  <a:solidFill>
                    <a:schemeClr val="tx1"/>
                  </a:solidFill>
                </a:rPr>
                <a:t>Jay is frustrated by the fact that the weight cannot stay off and ends up regaining weight after losing it. This was never was an issue at a younger age. Jay has tried numerous diets as well as some weight loss medications, but nothing has helped.</a:t>
              </a:r>
            </a:p>
            <a:p>
              <a:endParaRPr lang="en-US" sz="1100" noProof="0" dirty="0">
                <a:solidFill>
                  <a:schemeClr val="tx1"/>
                </a:solidFill>
              </a:endParaRPr>
            </a:p>
            <a:p>
              <a:r>
                <a:rPr lang="en-US" sz="1100" noProof="0" dirty="0">
                  <a:solidFill>
                    <a:schemeClr val="tx1"/>
                  </a:solidFill>
                </a:rPr>
                <a:t>Jay used to be a former athlete who had no issues losing weight. Despite a sedentary work environment, the goal is to aim for working out at the gym 2–3 times a week. </a:t>
              </a:r>
              <a:endParaRPr lang="en-US" sz="1100" strike="sngStrike" noProof="0" dirty="0">
                <a:solidFill>
                  <a:schemeClr val="tx1"/>
                </a:solidFill>
              </a:endParaRPr>
            </a:p>
          </p:txBody>
        </p:sp>
      </p:grpSp>
      <p:grpSp>
        <p:nvGrpSpPr>
          <p:cNvPr id="87" name="Group 86">
            <a:extLst>
              <a:ext uri="{FF2B5EF4-FFF2-40B4-BE49-F238E27FC236}">
                <a16:creationId xmlns:a16="http://schemas.microsoft.com/office/drawing/2014/main" id="{69F0A54E-770F-03FE-18DF-3494CF1A0B01}"/>
              </a:ext>
            </a:extLst>
          </p:cNvPr>
          <p:cNvGrpSpPr/>
          <p:nvPr/>
        </p:nvGrpSpPr>
        <p:grpSpPr>
          <a:xfrm>
            <a:off x="1274379" y="1674893"/>
            <a:ext cx="1261872" cy="1261872"/>
            <a:chOff x="1155413" y="1533366"/>
            <a:chExt cx="1410046" cy="1410046"/>
          </a:xfrm>
        </p:grpSpPr>
        <p:sp>
          <p:nvSpPr>
            <p:cNvPr id="88" name="Oval 87">
              <a:extLst>
                <a:ext uri="{FF2B5EF4-FFF2-40B4-BE49-F238E27FC236}">
                  <a16:creationId xmlns:a16="http://schemas.microsoft.com/office/drawing/2014/main" id="{50EAB5E6-D2CF-6693-5C59-72A186202561}"/>
                </a:ext>
              </a:extLst>
            </p:cNvPr>
            <p:cNvSpPr/>
            <p:nvPr/>
          </p:nvSpPr>
          <p:spPr>
            <a:xfrm>
              <a:off x="1155413" y="15333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9" name="Group 88">
              <a:extLst>
                <a:ext uri="{FF2B5EF4-FFF2-40B4-BE49-F238E27FC236}">
                  <a16:creationId xmlns:a16="http://schemas.microsoft.com/office/drawing/2014/main" id="{C663C915-80B6-3728-81C7-70E38F1AD788}"/>
                </a:ext>
              </a:extLst>
            </p:cNvPr>
            <p:cNvGrpSpPr/>
            <p:nvPr/>
          </p:nvGrpSpPr>
          <p:grpSpPr>
            <a:xfrm>
              <a:off x="1257768" y="1653406"/>
              <a:ext cx="1207612" cy="1290006"/>
              <a:chOff x="1257768" y="1653406"/>
              <a:chExt cx="1207612" cy="1290006"/>
            </a:xfrm>
          </p:grpSpPr>
          <p:sp>
            <p:nvSpPr>
              <p:cNvPr id="91" name="Free-form: Shape 69">
                <a:extLst>
                  <a:ext uri="{FF2B5EF4-FFF2-40B4-BE49-F238E27FC236}">
                    <a16:creationId xmlns:a16="http://schemas.microsoft.com/office/drawing/2014/main" id="{36EDA702-C84F-8A0B-D4BF-7EFE5AFB98F6}"/>
                  </a:ext>
                </a:extLst>
              </p:cNvPr>
              <p:cNvSpPr>
                <a:spLocks/>
              </p:cNvSpPr>
              <p:nvPr/>
            </p:nvSpPr>
            <p:spPr bwMode="auto">
              <a:xfrm>
                <a:off x="1257768" y="2371330"/>
                <a:ext cx="1207612" cy="572082"/>
              </a:xfrm>
              <a:custGeom>
                <a:avLst/>
                <a:gdLst>
                  <a:gd name="connsiteX0" fmla="*/ 591328 w 1207612"/>
                  <a:gd name="connsiteY0" fmla="*/ 8 h 572082"/>
                  <a:gd name="connsiteX1" fmla="*/ 726237 w 1207612"/>
                  <a:gd name="connsiteY1" fmla="*/ 15495 h 572082"/>
                  <a:gd name="connsiteX2" fmla="*/ 1087345 w 1207612"/>
                  <a:gd name="connsiteY2" fmla="*/ 133026 h 572082"/>
                  <a:gd name="connsiteX3" fmla="*/ 1157413 w 1207612"/>
                  <a:gd name="connsiteY3" fmla="*/ 182248 h 572082"/>
                  <a:gd name="connsiteX4" fmla="*/ 1207612 w 1207612"/>
                  <a:gd name="connsiteY4" fmla="*/ 223792 h 572082"/>
                  <a:gd name="connsiteX5" fmla="*/ 1187284 w 1207612"/>
                  <a:gd name="connsiteY5" fmla="*/ 261244 h 572082"/>
                  <a:gd name="connsiteX6" fmla="*/ 602668 w 1207612"/>
                  <a:gd name="connsiteY6" fmla="*/ 572082 h 572082"/>
                  <a:gd name="connsiteX7" fmla="*/ 18052 w 1207612"/>
                  <a:gd name="connsiteY7" fmla="*/ 261244 h 572082"/>
                  <a:gd name="connsiteX8" fmla="*/ 0 w 1207612"/>
                  <a:gd name="connsiteY8" fmla="*/ 227985 h 572082"/>
                  <a:gd name="connsiteX9" fmla="*/ 1202 w 1207612"/>
                  <a:gd name="connsiteY9" fmla="*/ 226452 h 572082"/>
                  <a:gd name="connsiteX10" fmla="*/ 92726 w 1207612"/>
                  <a:gd name="connsiteY10" fmla="*/ 149711 h 572082"/>
                  <a:gd name="connsiteX11" fmla="*/ 456081 w 1207612"/>
                  <a:gd name="connsiteY11" fmla="*/ 15935 h 572082"/>
                  <a:gd name="connsiteX12" fmla="*/ 591328 w 1207612"/>
                  <a:gd name="connsiteY12" fmla="*/ 8 h 5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7612" h="572082">
                    <a:moveTo>
                      <a:pt x="591328" y="8"/>
                    </a:moveTo>
                    <a:cubicBezTo>
                      <a:pt x="632514" y="253"/>
                      <a:pt x="673645" y="5734"/>
                      <a:pt x="726237" y="15495"/>
                    </a:cubicBezTo>
                    <a:cubicBezTo>
                      <a:pt x="831423" y="35018"/>
                      <a:pt x="907241" y="17893"/>
                      <a:pt x="1087345" y="133026"/>
                    </a:cubicBezTo>
                    <a:cubicBezTo>
                      <a:pt x="1109858" y="147417"/>
                      <a:pt x="1133558" y="164038"/>
                      <a:pt x="1157413" y="182248"/>
                    </a:cubicBezTo>
                    <a:lnTo>
                      <a:pt x="1207612" y="223792"/>
                    </a:lnTo>
                    <a:lnTo>
                      <a:pt x="1187284" y="261244"/>
                    </a:lnTo>
                    <a:cubicBezTo>
                      <a:pt x="1060586" y="448781"/>
                      <a:pt x="846026" y="572082"/>
                      <a:pt x="602668" y="572082"/>
                    </a:cubicBezTo>
                    <a:cubicBezTo>
                      <a:pt x="359310" y="572082"/>
                      <a:pt x="144750" y="448781"/>
                      <a:pt x="18052" y="261244"/>
                    </a:cubicBezTo>
                    <a:lnTo>
                      <a:pt x="0" y="227985"/>
                    </a:lnTo>
                    <a:lnTo>
                      <a:pt x="1202" y="226452"/>
                    </a:lnTo>
                    <a:cubicBezTo>
                      <a:pt x="30928" y="192619"/>
                      <a:pt x="62122" y="165417"/>
                      <a:pt x="92726" y="149711"/>
                    </a:cubicBezTo>
                    <a:cubicBezTo>
                      <a:pt x="215143" y="86884"/>
                      <a:pt x="350446" y="38297"/>
                      <a:pt x="456081" y="15935"/>
                    </a:cubicBezTo>
                    <a:cubicBezTo>
                      <a:pt x="508899" y="4755"/>
                      <a:pt x="550141" y="-236"/>
                      <a:pt x="591328" y="8"/>
                    </a:cubicBezTo>
                    <a:close/>
                  </a:path>
                </a:pathLst>
              </a:custGeom>
              <a:solidFill>
                <a:srgbClr val="46A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92" name="Free-form: Shape 70">
                <a:extLst>
                  <a:ext uri="{FF2B5EF4-FFF2-40B4-BE49-F238E27FC236}">
                    <a16:creationId xmlns:a16="http://schemas.microsoft.com/office/drawing/2014/main" id="{02423A4A-52BC-A016-4D36-9D276EECCB7E}"/>
                  </a:ext>
                </a:extLst>
              </p:cNvPr>
              <p:cNvSpPr/>
              <p:nvPr/>
            </p:nvSpPr>
            <p:spPr>
              <a:xfrm>
                <a:off x="1359373" y="2547172"/>
                <a:ext cx="146260" cy="208599"/>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 name="connsiteX0" fmla="*/ 150221 w 150232"/>
                  <a:gd name="connsiteY0" fmla="*/ 61947 h 266658"/>
                  <a:gd name="connsiteX1" fmla="*/ 84138 w 150232"/>
                  <a:gd name="connsiteY1" fmla="*/ 120706 h 266658"/>
                  <a:gd name="connsiteX2" fmla="*/ 26988 w 150232"/>
                  <a:gd name="connsiteY2" fmla="*/ 260406 h 266658"/>
                  <a:gd name="connsiteX3" fmla="*/ 25389 w 150232"/>
                  <a:gd name="connsiteY3" fmla="*/ 266658 h 266658"/>
                  <a:gd name="connsiteX4" fmla="*/ 2537 w 150232"/>
                  <a:gd name="connsiteY4" fmla="*/ 247804 h 266658"/>
                  <a:gd name="connsiteX5" fmla="*/ 0 w 150232"/>
                  <a:gd name="connsiteY5" fmla="*/ 244729 h 266658"/>
                  <a:gd name="connsiteX6" fmla="*/ 4763 w 150232"/>
                  <a:gd name="connsiteY6" fmla="*/ 225481 h 266658"/>
                  <a:gd name="connsiteX7" fmla="*/ 128588 w 150232"/>
                  <a:gd name="connsiteY7" fmla="*/ 56 h 266658"/>
                  <a:gd name="connsiteX8" fmla="*/ 150221 w 150232"/>
                  <a:gd name="connsiteY8" fmla="*/ 61947 h 266658"/>
                  <a:gd name="connsiteX0" fmla="*/ 128588 w 131186"/>
                  <a:gd name="connsiteY0" fmla="*/ 2123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0" fmla="*/ 144463 w 146525"/>
                  <a:gd name="connsiteY0" fmla="*/ 3930 h 210207"/>
                  <a:gd name="connsiteX1" fmla="*/ 84138 w 146525"/>
                  <a:gd name="connsiteY1" fmla="*/ 64255 h 210207"/>
                  <a:gd name="connsiteX2" fmla="*/ 26988 w 146525"/>
                  <a:gd name="connsiteY2" fmla="*/ 203955 h 210207"/>
                  <a:gd name="connsiteX3" fmla="*/ 25389 w 146525"/>
                  <a:gd name="connsiteY3" fmla="*/ 210207 h 210207"/>
                  <a:gd name="connsiteX4" fmla="*/ 2537 w 146525"/>
                  <a:gd name="connsiteY4" fmla="*/ 191353 h 210207"/>
                  <a:gd name="connsiteX5" fmla="*/ 0 w 146525"/>
                  <a:gd name="connsiteY5" fmla="*/ 188278 h 210207"/>
                  <a:gd name="connsiteX6" fmla="*/ 4763 w 146525"/>
                  <a:gd name="connsiteY6" fmla="*/ 169030 h 210207"/>
                  <a:gd name="connsiteX7" fmla="*/ 144463 w 146525"/>
                  <a:gd name="connsiteY7" fmla="*/ 3930 h 210207"/>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4763 w 146260"/>
                  <a:gd name="connsiteY6" fmla="*/ 167422 h 208599"/>
                  <a:gd name="connsiteX7" fmla="*/ 144463 w 146260"/>
                  <a:gd name="connsiteY7" fmla="*/ 2322 h 208599"/>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144463 w 146260"/>
                  <a:gd name="connsiteY6" fmla="*/ 2322 h 20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60" h="208599">
                    <a:moveTo>
                      <a:pt x="144463" y="2322"/>
                    </a:moveTo>
                    <a:cubicBezTo>
                      <a:pt x="157692" y="-15141"/>
                      <a:pt x="94192" y="70585"/>
                      <a:pt x="74613" y="103922"/>
                    </a:cubicBezTo>
                    <a:cubicBezTo>
                      <a:pt x="55034" y="137260"/>
                      <a:pt x="45509" y="138318"/>
                      <a:pt x="26988" y="202347"/>
                    </a:cubicBezTo>
                    <a:lnTo>
                      <a:pt x="25389" y="208599"/>
                    </a:lnTo>
                    <a:lnTo>
                      <a:pt x="2537" y="189745"/>
                    </a:lnTo>
                    <a:lnTo>
                      <a:pt x="0" y="186670"/>
                    </a:lnTo>
                    <a:lnTo>
                      <a:pt x="144463" y="2322"/>
                    </a:ln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3" name="Free-form: Shape 71">
                <a:extLst>
                  <a:ext uri="{FF2B5EF4-FFF2-40B4-BE49-F238E27FC236}">
                    <a16:creationId xmlns:a16="http://schemas.microsoft.com/office/drawing/2014/main" id="{F7A0D7ED-B94D-3034-4140-02A1C8826704}"/>
                  </a:ext>
                </a:extLst>
              </p:cNvPr>
              <p:cNvSpPr/>
              <p:nvPr/>
            </p:nvSpPr>
            <p:spPr>
              <a:xfrm flipH="1">
                <a:off x="2211783" y="2547172"/>
                <a:ext cx="146260" cy="208599"/>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 name="connsiteX0" fmla="*/ 150221 w 150232"/>
                  <a:gd name="connsiteY0" fmla="*/ 61947 h 266658"/>
                  <a:gd name="connsiteX1" fmla="*/ 84138 w 150232"/>
                  <a:gd name="connsiteY1" fmla="*/ 120706 h 266658"/>
                  <a:gd name="connsiteX2" fmla="*/ 26988 w 150232"/>
                  <a:gd name="connsiteY2" fmla="*/ 260406 h 266658"/>
                  <a:gd name="connsiteX3" fmla="*/ 25389 w 150232"/>
                  <a:gd name="connsiteY3" fmla="*/ 266658 h 266658"/>
                  <a:gd name="connsiteX4" fmla="*/ 2537 w 150232"/>
                  <a:gd name="connsiteY4" fmla="*/ 247804 h 266658"/>
                  <a:gd name="connsiteX5" fmla="*/ 0 w 150232"/>
                  <a:gd name="connsiteY5" fmla="*/ 244729 h 266658"/>
                  <a:gd name="connsiteX6" fmla="*/ 4763 w 150232"/>
                  <a:gd name="connsiteY6" fmla="*/ 225481 h 266658"/>
                  <a:gd name="connsiteX7" fmla="*/ 128588 w 150232"/>
                  <a:gd name="connsiteY7" fmla="*/ 56 h 266658"/>
                  <a:gd name="connsiteX8" fmla="*/ 150221 w 150232"/>
                  <a:gd name="connsiteY8" fmla="*/ 61947 h 266658"/>
                  <a:gd name="connsiteX0" fmla="*/ 128588 w 131186"/>
                  <a:gd name="connsiteY0" fmla="*/ 2123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0" fmla="*/ 144463 w 146525"/>
                  <a:gd name="connsiteY0" fmla="*/ 3930 h 210207"/>
                  <a:gd name="connsiteX1" fmla="*/ 84138 w 146525"/>
                  <a:gd name="connsiteY1" fmla="*/ 64255 h 210207"/>
                  <a:gd name="connsiteX2" fmla="*/ 26988 w 146525"/>
                  <a:gd name="connsiteY2" fmla="*/ 203955 h 210207"/>
                  <a:gd name="connsiteX3" fmla="*/ 25389 w 146525"/>
                  <a:gd name="connsiteY3" fmla="*/ 210207 h 210207"/>
                  <a:gd name="connsiteX4" fmla="*/ 2537 w 146525"/>
                  <a:gd name="connsiteY4" fmla="*/ 191353 h 210207"/>
                  <a:gd name="connsiteX5" fmla="*/ 0 w 146525"/>
                  <a:gd name="connsiteY5" fmla="*/ 188278 h 210207"/>
                  <a:gd name="connsiteX6" fmla="*/ 4763 w 146525"/>
                  <a:gd name="connsiteY6" fmla="*/ 169030 h 210207"/>
                  <a:gd name="connsiteX7" fmla="*/ 144463 w 146525"/>
                  <a:gd name="connsiteY7" fmla="*/ 3930 h 210207"/>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4763 w 146260"/>
                  <a:gd name="connsiteY6" fmla="*/ 167422 h 208599"/>
                  <a:gd name="connsiteX7" fmla="*/ 144463 w 146260"/>
                  <a:gd name="connsiteY7" fmla="*/ 2322 h 208599"/>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144463 w 146260"/>
                  <a:gd name="connsiteY6" fmla="*/ 2322 h 20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60" h="208599">
                    <a:moveTo>
                      <a:pt x="144463" y="2322"/>
                    </a:moveTo>
                    <a:cubicBezTo>
                      <a:pt x="157692" y="-15141"/>
                      <a:pt x="94192" y="70585"/>
                      <a:pt x="74613" y="103922"/>
                    </a:cubicBezTo>
                    <a:cubicBezTo>
                      <a:pt x="55034" y="137260"/>
                      <a:pt x="45509" y="138318"/>
                      <a:pt x="26988" y="202347"/>
                    </a:cubicBezTo>
                    <a:lnTo>
                      <a:pt x="25389" y="208599"/>
                    </a:lnTo>
                    <a:lnTo>
                      <a:pt x="2537" y="189745"/>
                    </a:lnTo>
                    <a:lnTo>
                      <a:pt x="0" y="186670"/>
                    </a:lnTo>
                    <a:lnTo>
                      <a:pt x="144463" y="2322"/>
                    </a:ln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4" name="Free-form: Shape 74">
                <a:extLst>
                  <a:ext uri="{FF2B5EF4-FFF2-40B4-BE49-F238E27FC236}">
                    <a16:creationId xmlns:a16="http://schemas.microsoft.com/office/drawing/2014/main" id="{D42E47C6-8407-AAEA-03C0-FCBF5D7667C6}"/>
                  </a:ext>
                </a:extLst>
              </p:cNvPr>
              <p:cNvSpPr/>
              <p:nvPr/>
            </p:nvSpPr>
            <p:spPr>
              <a:xfrm>
                <a:off x="1651402" y="2384179"/>
                <a:ext cx="458891" cy="140632"/>
              </a:xfrm>
              <a:custGeom>
                <a:avLst/>
                <a:gdLst>
                  <a:gd name="connsiteX0" fmla="*/ 315825 w 458891"/>
                  <a:gd name="connsiteY0" fmla="*/ 0 h 140632"/>
                  <a:gd name="connsiteX1" fmla="*/ 332603 w 458891"/>
                  <a:gd name="connsiteY1" fmla="*/ 2646 h 140632"/>
                  <a:gd name="connsiteX2" fmla="*/ 408074 w 458891"/>
                  <a:gd name="connsiteY2" fmla="*/ 13056 h 140632"/>
                  <a:gd name="connsiteX3" fmla="*/ 445959 w 458891"/>
                  <a:gd name="connsiteY3" fmla="*/ 19208 h 140632"/>
                  <a:gd name="connsiteX4" fmla="*/ 458891 w 458891"/>
                  <a:gd name="connsiteY4" fmla="*/ 34730 h 140632"/>
                  <a:gd name="connsiteX5" fmla="*/ 237596 w 458891"/>
                  <a:gd name="connsiteY5" fmla="*/ 140571 h 140632"/>
                  <a:gd name="connsiteX6" fmla="*/ 426 w 458891"/>
                  <a:gd name="connsiteY6" fmla="*/ 22030 h 140632"/>
                  <a:gd name="connsiteX7" fmla="*/ 13733 w 458891"/>
                  <a:gd name="connsiteY7" fmla="*/ 15537 h 140632"/>
                  <a:gd name="connsiteX8" fmla="*/ 47671 w 458891"/>
                  <a:gd name="connsiteY8" fmla="*/ 6863 h 140632"/>
                  <a:gd name="connsiteX9" fmla="*/ 92143 w 458891"/>
                  <a:gd name="connsiteY9" fmla="*/ 2512 h 140632"/>
                  <a:gd name="connsiteX10" fmla="*/ 240771 w 458891"/>
                  <a:gd name="connsiteY10" fmla="*/ 1914 h 140632"/>
                  <a:gd name="connsiteX11" fmla="*/ 307088 w 458891"/>
                  <a:gd name="connsiteY11" fmla="*/ 208 h 14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891" h="140632">
                    <a:moveTo>
                      <a:pt x="315825" y="0"/>
                    </a:moveTo>
                    <a:lnTo>
                      <a:pt x="332603" y="2646"/>
                    </a:lnTo>
                    <a:cubicBezTo>
                      <a:pt x="358900" y="7527"/>
                      <a:pt x="383361" y="10117"/>
                      <a:pt x="408074" y="13056"/>
                    </a:cubicBezTo>
                    <a:lnTo>
                      <a:pt x="445959" y="19208"/>
                    </a:lnTo>
                    <a:lnTo>
                      <a:pt x="458891" y="34730"/>
                    </a:lnTo>
                    <a:cubicBezTo>
                      <a:pt x="458891" y="89677"/>
                      <a:pt x="314007" y="142688"/>
                      <a:pt x="237596" y="140571"/>
                    </a:cubicBezTo>
                    <a:cubicBezTo>
                      <a:pt x="161185" y="138454"/>
                      <a:pt x="-9628" y="108639"/>
                      <a:pt x="426" y="22030"/>
                    </a:cubicBezTo>
                    <a:lnTo>
                      <a:pt x="13733" y="15537"/>
                    </a:lnTo>
                    <a:lnTo>
                      <a:pt x="47671" y="6863"/>
                    </a:lnTo>
                    <a:lnTo>
                      <a:pt x="92143" y="2512"/>
                    </a:lnTo>
                    <a:cubicBezTo>
                      <a:pt x="142612" y="107"/>
                      <a:pt x="202566" y="856"/>
                      <a:pt x="240771" y="1914"/>
                    </a:cubicBezTo>
                    <a:cubicBezTo>
                      <a:pt x="259874" y="2443"/>
                      <a:pt x="283058" y="1325"/>
                      <a:pt x="307088" y="208"/>
                    </a:cubicBez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5" name="Freeform 100">
                <a:extLst>
                  <a:ext uri="{FF2B5EF4-FFF2-40B4-BE49-F238E27FC236}">
                    <a16:creationId xmlns:a16="http://schemas.microsoft.com/office/drawing/2014/main" id="{026B7DBB-5E98-B765-8EEC-600519322395}"/>
                  </a:ext>
                </a:extLst>
              </p:cNvPr>
              <p:cNvSpPr>
                <a:spLocks/>
              </p:cNvSpPr>
              <p:nvPr/>
            </p:nvSpPr>
            <p:spPr bwMode="auto">
              <a:xfrm>
                <a:off x="1539758" y="1653406"/>
                <a:ext cx="634000" cy="557843"/>
              </a:xfrm>
              <a:custGeom>
                <a:avLst/>
                <a:gdLst>
                  <a:gd name="T0" fmla="*/ 1261 w 1382"/>
                  <a:gd name="T1" fmla="*/ 625 h 1218"/>
                  <a:gd name="T2" fmla="*/ 1242 w 1382"/>
                  <a:gd name="T3" fmla="*/ 609 h 1218"/>
                  <a:gd name="T4" fmla="*/ 1151 w 1382"/>
                  <a:gd name="T5" fmla="*/ 335 h 1218"/>
                  <a:gd name="T6" fmla="*/ 855 w 1382"/>
                  <a:gd name="T7" fmla="*/ 152 h 1218"/>
                  <a:gd name="T8" fmla="*/ 401 w 1382"/>
                  <a:gd name="T9" fmla="*/ 151 h 1218"/>
                  <a:gd name="T10" fmla="*/ 331 w 1382"/>
                  <a:gd name="T11" fmla="*/ 142 h 1218"/>
                  <a:gd name="T12" fmla="*/ 131 w 1382"/>
                  <a:gd name="T13" fmla="*/ 254 h 1218"/>
                  <a:gd name="T14" fmla="*/ 123 w 1382"/>
                  <a:gd name="T15" fmla="*/ 442 h 1218"/>
                  <a:gd name="T16" fmla="*/ 44 w 1382"/>
                  <a:gd name="T17" fmla="*/ 522 h 1218"/>
                  <a:gd name="T18" fmla="*/ 13 w 1382"/>
                  <a:gd name="T19" fmla="*/ 705 h 1218"/>
                  <a:gd name="T20" fmla="*/ 163 w 1382"/>
                  <a:gd name="T21" fmla="*/ 903 h 1218"/>
                  <a:gd name="T22" fmla="*/ 306 w 1382"/>
                  <a:gd name="T23" fmla="*/ 1189 h 1218"/>
                  <a:gd name="T24" fmla="*/ 1042 w 1382"/>
                  <a:gd name="T25" fmla="*/ 1189 h 1218"/>
                  <a:gd name="T26" fmla="*/ 1222 w 1382"/>
                  <a:gd name="T27" fmla="*/ 1075 h 1218"/>
                  <a:gd name="T28" fmla="*/ 1222 w 1382"/>
                  <a:gd name="T29" fmla="*/ 964 h 1218"/>
                  <a:gd name="T30" fmla="*/ 1261 w 1382"/>
                  <a:gd name="T31" fmla="*/ 62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2" h="1218">
                    <a:moveTo>
                      <a:pt x="1261" y="625"/>
                    </a:moveTo>
                    <a:cubicBezTo>
                      <a:pt x="1255" y="620"/>
                      <a:pt x="1248" y="614"/>
                      <a:pt x="1242" y="609"/>
                    </a:cubicBezTo>
                    <a:cubicBezTo>
                      <a:pt x="1318" y="456"/>
                      <a:pt x="1241" y="361"/>
                      <a:pt x="1151" y="335"/>
                    </a:cubicBezTo>
                    <a:cubicBezTo>
                      <a:pt x="1172" y="153"/>
                      <a:pt x="979" y="90"/>
                      <a:pt x="855" y="152"/>
                    </a:cubicBezTo>
                    <a:cubicBezTo>
                      <a:pt x="724" y="13"/>
                      <a:pt x="516" y="0"/>
                      <a:pt x="401" y="151"/>
                    </a:cubicBezTo>
                    <a:cubicBezTo>
                      <a:pt x="378" y="146"/>
                      <a:pt x="355" y="143"/>
                      <a:pt x="331" y="142"/>
                    </a:cubicBezTo>
                    <a:cubicBezTo>
                      <a:pt x="248" y="138"/>
                      <a:pt x="175" y="187"/>
                      <a:pt x="131" y="254"/>
                    </a:cubicBezTo>
                    <a:cubicBezTo>
                      <a:pt x="95" y="309"/>
                      <a:pt x="95" y="383"/>
                      <a:pt x="123" y="442"/>
                    </a:cubicBezTo>
                    <a:cubicBezTo>
                      <a:pt x="91" y="461"/>
                      <a:pt x="65" y="488"/>
                      <a:pt x="44" y="522"/>
                    </a:cubicBezTo>
                    <a:cubicBezTo>
                      <a:pt x="8" y="578"/>
                      <a:pt x="0" y="642"/>
                      <a:pt x="13" y="705"/>
                    </a:cubicBezTo>
                    <a:cubicBezTo>
                      <a:pt x="32" y="796"/>
                      <a:pt x="87" y="856"/>
                      <a:pt x="163" y="903"/>
                    </a:cubicBezTo>
                    <a:cubicBezTo>
                      <a:pt x="86" y="1080"/>
                      <a:pt x="166" y="1163"/>
                      <a:pt x="306" y="1189"/>
                    </a:cubicBezTo>
                    <a:cubicBezTo>
                      <a:pt x="462" y="1218"/>
                      <a:pt x="1015" y="1189"/>
                      <a:pt x="1042" y="1189"/>
                    </a:cubicBezTo>
                    <a:cubicBezTo>
                      <a:pt x="1123" y="1189"/>
                      <a:pt x="1196" y="1146"/>
                      <a:pt x="1222" y="1075"/>
                    </a:cubicBezTo>
                    <a:cubicBezTo>
                      <a:pt x="1235" y="1038"/>
                      <a:pt x="1234" y="1000"/>
                      <a:pt x="1222" y="964"/>
                    </a:cubicBezTo>
                    <a:cubicBezTo>
                      <a:pt x="1329" y="905"/>
                      <a:pt x="1382" y="727"/>
                      <a:pt x="1261" y="625"/>
                    </a:cubicBezTo>
                    <a:close/>
                  </a:path>
                </a:pathLst>
              </a:custGeom>
              <a:solidFill>
                <a:srgbClr val="AF9B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 name="Free-form: Shape 67">
                <a:extLst>
                  <a:ext uri="{FF2B5EF4-FFF2-40B4-BE49-F238E27FC236}">
                    <a16:creationId xmlns:a16="http://schemas.microsoft.com/office/drawing/2014/main" id="{22A2B60B-CA82-B1B8-AB98-95CE931603F8}"/>
                  </a:ext>
                </a:extLst>
              </p:cNvPr>
              <p:cNvSpPr/>
              <p:nvPr/>
            </p:nvSpPr>
            <p:spPr>
              <a:xfrm flipH="1">
                <a:off x="1545786" y="1724016"/>
                <a:ext cx="602740" cy="479326"/>
              </a:xfrm>
              <a:custGeom>
                <a:avLst/>
                <a:gdLst>
                  <a:gd name="connsiteX0" fmla="*/ 148283 w 602740"/>
                  <a:gd name="connsiteY0" fmla="*/ 344420 h 479326"/>
                  <a:gd name="connsiteX1" fmla="*/ 124631 w 602740"/>
                  <a:gd name="connsiteY1" fmla="*/ 429278 h 479326"/>
                  <a:gd name="connsiteX2" fmla="*/ 101563 w 602740"/>
                  <a:gd name="connsiteY2" fmla="*/ 463955 h 479326"/>
                  <a:gd name="connsiteX3" fmla="*/ 100214 w 602740"/>
                  <a:gd name="connsiteY3" fmla="*/ 465582 h 479326"/>
                  <a:gd name="connsiteX4" fmla="*/ 130745 w 602740"/>
                  <a:gd name="connsiteY4" fmla="*/ 473951 h 479326"/>
                  <a:gd name="connsiteX5" fmla="*/ 178663 w 602740"/>
                  <a:gd name="connsiteY5" fmla="*/ 475819 h 479326"/>
                  <a:gd name="connsiteX6" fmla="*/ 203637 w 602740"/>
                  <a:gd name="connsiteY6" fmla="*/ 476716 h 479326"/>
                  <a:gd name="connsiteX7" fmla="*/ 197259 w 602740"/>
                  <a:gd name="connsiteY7" fmla="*/ 453090 h 479326"/>
                  <a:gd name="connsiteX8" fmla="*/ 153206 w 602740"/>
                  <a:gd name="connsiteY8" fmla="*/ 348315 h 479326"/>
                  <a:gd name="connsiteX9" fmla="*/ 148283 w 602740"/>
                  <a:gd name="connsiteY9" fmla="*/ 344420 h 479326"/>
                  <a:gd name="connsiteX10" fmla="*/ 453237 w 602740"/>
                  <a:gd name="connsiteY10" fmla="*/ 329489 h 479326"/>
                  <a:gd name="connsiteX11" fmla="*/ 448314 w 602740"/>
                  <a:gd name="connsiteY11" fmla="*/ 333384 h 479326"/>
                  <a:gd name="connsiteX12" fmla="*/ 404261 w 602740"/>
                  <a:gd name="connsiteY12" fmla="*/ 438159 h 479326"/>
                  <a:gd name="connsiteX13" fmla="*/ 393148 w 602740"/>
                  <a:gd name="connsiteY13" fmla="*/ 479326 h 479326"/>
                  <a:gd name="connsiteX14" fmla="*/ 433842 w 602740"/>
                  <a:gd name="connsiteY14" fmla="*/ 477765 h 479326"/>
                  <a:gd name="connsiteX15" fmla="*/ 468389 w 602740"/>
                  <a:gd name="connsiteY15" fmla="*/ 473951 h 479326"/>
                  <a:gd name="connsiteX16" fmla="*/ 509323 w 602740"/>
                  <a:gd name="connsiteY16" fmla="*/ 460320 h 479326"/>
                  <a:gd name="connsiteX17" fmla="*/ 499958 w 602740"/>
                  <a:gd name="connsiteY17" fmla="*/ 449024 h 479326"/>
                  <a:gd name="connsiteX18" fmla="*/ 476889 w 602740"/>
                  <a:gd name="connsiteY18" fmla="*/ 414347 h 479326"/>
                  <a:gd name="connsiteX19" fmla="*/ 453237 w 602740"/>
                  <a:gd name="connsiteY19" fmla="*/ 329489 h 479326"/>
                  <a:gd name="connsiteX20" fmla="*/ 79165 w 602740"/>
                  <a:gd name="connsiteY20" fmla="*/ 183618 h 479326"/>
                  <a:gd name="connsiteX21" fmla="*/ 56729 w 602740"/>
                  <a:gd name="connsiteY21" fmla="*/ 186334 h 479326"/>
                  <a:gd name="connsiteX22" fmla="*/ 41790 w 602740"/>
                  <a:gd name="connsiteY22" fmla="*/ 201701 h 479326"/>
                  <a:gd name="connsiteX23" fmla="*/ 38457 w 602740"/>
                  <a:gd name="connsiteY23" fmla="*/ 206488 h 479326"/>
                  <a:gd name="connsiteX24" fmla="*/ 38994 w 602740"/>
                  <a:gd name="connsiteY24" fmla="*/ 208312 h 479326"/>
                  <a:gd name="connsiteX25" fmla="*/ 34633 w 602740"/>
                  <a:gd name="connsiteY25" fmla="*/ 211978 h 479326"/>
                  <a:gd name="connsiteX26" fmla="*/ 27410 w 602740"/>
                  <a:gd name="connsiteY26" fmla="*/ 222351 h 479326"/>
                  <a:gd name="connsiteX27" fmla="*/ 4341 w 602740"/>
                  <a:gd name="connsiteY27" fmla="*/ 262534 h 479326"/>
                  <a:gd name="connsiteX28" fmla="*/ 2126 w 602740"/>
                  <a:gd name="connsiteY28" fmla="*/ 266005 h 479326"/>
                  <a:gd name="connsiteX29" fmla="*/ 0 w 602740"/>
                  <a:gd name="connsiteY29" fmla="*/ 300656 h 479326"/>
                  <a:gd name="connsiteX30" fmla="*/ 16859 w 602740"/>
                  <a:gd name="connsiteY30" fmla="*/ 341811 h 479326"/>
                  <a:gd name="connsiteX31" fmla="*/ 36461 w 602740"/>
                  <a:gd name="connsiteY31" fmla="*/ 360023 h 479326"/>
                  <a:gd name="connsiteX32" fmla="*/ 36209 w 602740"/>
                  <a:gd name="connsiteY32" fmla="*/ 353840 h 479326"/>
                  <a:gd name="connsiteX33" fmla="*/ 35297 w 602740"/>
                  <a:gd name="connsiteY33" fmla="*/ 331590 h 479326"/>
                  <a:gd name="connsiteX34" fmla="*/ 30535 w 602740"/>
                  <a:gd name="connsiteY34" fmla="*/ 260153 h 479326"/>
                  <a:gd name="connsiteX35" fmla="*/ 75779 w 602740"/>
                  <a:gd name="connsiteY35" fmla="*/ 205384 h 479326"/>
                  <a:gd name="connsiteX36" fmla="*/ 149597 w 602740"/>
                  <a:gd name="connsiteY36" fmla="*/ 212528 h 479326"/>
                  <a:gd name="connsiteX37" fmla="*/ 79165 w 602740"/>
                  <a:gd name="connsiteY37" fmla="*/ 183618 h 479326"/>
                  <a:gd name="connsiteX38" fmla="*/ 530653 w 602740"/>
                  <a:gd name="connsiteY38" fmla="*/ 178268 h 479326"/>
                  <a:gd name="connsiteX39" fmla="*/ 460221 w 602740"/>
                  <a:gd name="connsiteY39" fmla="*/ 207178 h 479326"/>
                  <a:gd name="connsiteX40" fmla="*/ 534039 w 602740"/>
                  <a:gd name="connsiteY40" fmla="*/ 200034 h 479326"/>
                  <a:gd name="connsiteX41" fmla="*/ 579283 w 602740"/>
                  <a:gd name="connsiteY41" fmla="*/ 254803 h 479326"/>
                  <a:gd name="connsiteX42" fmla="*/ 579304 w 602740"/>
                  <a:gd name="connsiteY42" fmla="*/ 257281 h 479326"/>
                  <a:gd name="connsiteX43" fmla="*/ 567377 w 602740"/>
                  <a:gd name="connsiteY43" fmla="*/ 240515 h 479326"/>
                  <a:gd name="connsiteX44" fmla="*/ 524514 w 602740"/>
                  <a:gd name="connsiteY44" fmla="*/ 211940 h 479326"/>
                  <a:gd name="connsiteX45" fmla="*/ 474508 w 602740"/>
                  <a:gd name="connsiteY45" fmla="*/ 230990 h 479326"/>
                  <a:gd name="connsiteX46" fmla="*/ 543564 w 602740"/>
                  <a:gd name="connsiteY46" fmla="*/ 240515 h 479326"/>
                  <a:gd name="connsiteX47" fmla="*/ 565591 w 602740"/>
                  <a:gd name="connsiteY47" fmla="*/ 260458 h 479326"/>
                  <a:gd name="connsiteX48" fmla="*/ 579487 w 602740"/>
                  <a:gd name="connsiteY48" fmla="*/ 278452 h 479326"/>
                  <a:gd name="connsiteX49" fmla="*/ 579581 w 602740"/>
                  <a:gd name="connsiteY49" fmla="*/ 289331 h 479326"/>
                  <a:gd name="connsiteX50" fmla="*/ 577303 w 602740"/>
                  <a:gd name="connsiteY50" fmla="*/ 305948 h 479326"/>
                  <a:gd name="connsiteX51" fmla="*/ 578203 w 602740"/>
                  <a:gd name="connsiteY51" fmla="*/ 305178 h 479326"/>
                  <a:gd name="connsiteX52" fmla="*/ 602740 w 602740"/>
                  <a:gd name="connsiteY52" fmla="*/ 252417 h 479326"/>
                  <a:gd name="connsiteX53" fmla="*/ 582409 w 602740"/>
                  <a:gd name="connsiteY53" fmla="*/ 217001 h 479326"/>
                  <a:gd name="connsiteX54" fmla="*/ 553089 w 602740"/>
                  <a:gd name="connsiteY54" fmla="*/ 180984 h 479326"/>
                  <a:gd name="connsiteX55" fmla="*/ 530653 w 602740"/>
                  <a:gd name="connsiteY55" fmla="*/ 178268 h 479326"/>
                  <a:gd name="connsiteX56" fmla="*/ 498208 w 602740"/>
                  <a:gd name="connsiteY56" fmla="*/ 3127 h 479326"/>
                  <a:gd name="connsiteX57" fmla="*/ 499214 w 602740"/>
                  <a:gd name="connsiteY57" fmla="*/ 8195 h 479326"/>
                  <a:gd name="connsiteX58" fmla="*/ 505464 w 602740"/>
                  <a:gd name="connsiteY58" fmla="*/ 69065 h 479326"/>
                  <a:gd name="connsiteX59" fmla="*/ 479271 w 602740"/>
                  <a:gd name="connsiteY59" fmla="*/ 142884 h 479326"/>
                  <a:gd name="connsiteX60" fmla="*/ 419739 w 602740"/>
                  <a:gd name="connsiteY60" fmla="*/ 190509 h 479326"/>
                  <a:gd name="connsiteX61" fmla="*/ 531658 w 602740"/>
                  <a:gd name="connsiteY61" fmla="*/ 138122 h 479326"/>
                  <a:gd name="connsiteX62" fmla="*/ 548327 w 602740"/>
                  <a:gd name="connsiteY62" fmla="*/ 71447 h 479326"/>
                  <a:gd name="connsiteX63" fmla="*/ 548195 w 602740"/>
                  <a:gd name="connsiteY63" fmla="*/ 45262 h 479326"/>
                  <a:gd name="connsiteX64" fmla="*/ 509505 w 602740"/>
                  <a:gd name="connsiteY64" fmla="*/ 7880 h 479326"/>
                  <a:gd name="connsiteX65" fmla="*/ 348302 w 602740"/>
                  <a:gd name="connsiteY65" fmla="*/ 10 h 479326"/>
                  <a:gd name="connsiteX66" fmla="*/ 293533 w 602740"/>
                  <a:gd name="connsiteY66" fmla="*/ 4772 h 479326"/>
                  <a:gd name="connsiteX67" fmla="*/ 224477 w 602740"/>
                  <a:gd name="connsiteY67" fmla="*/ 38109 h 479326"/>
                  <a:gd name="connsiteX68" fmla="*/ 144612 w 602740"/>
                  <a:gd name="connsiteY68" fmla="*/ 13720 h 479326"/>
                  <a:gd name="connsiteX69" fmla="*/ 122406 w 602740"/>
                  <a:gd name="connsiteY69" fmla="*/ 206 h 479326"/>
                  <a:gd name="connsiteX70" fmla="*/ 102767 w 602740"/>
                  <a:gd name="connsiteY70" fmla="*/ 18545 h 479326"/>
                  <a:gd name="connsiteX71" fmla="*/ 133692 w 602740"/>
                  <a:gd name="connsiteY71" fmla="*/ 45848 h 479326"/>
                  <a:gd name="connsiteX72" fmla="*/ 181614 w 602740"/>
                  <a:gd name="connsiteY72" fmla="*/ 59540 h 479326"/>
                  <a:gd name="connsiteX73" fmla="*/ 326871 w 602740"/>
                  <a:gd name="connsiteY73" fmla="*/ 26203 h 479326"/>
                  <a:gd name="connsiteX74" fmla="*/ 386402 w 602740"/>
                  <a:gd name="connsiteY74" fmla="*/ 35728 h 479326"/>
                  <a:gd name="connsiteX75" fmla="*/ 450696 w 602740"/>
                  <a:gd name="connsiteY75" fmla="*/ 133359 h 479326"/>
                  <a:gd name="connsiteX76" fmla="*/ 400689 w 602740"/>
                  <a:gd name="connsiteY76" fmla="*/ 14297 h 479326"/>
                  <a:gd name="connsiteX77" fmla="*/ 348302 w 602740"/>
                  <a:gd name="connsiteY77" fmla="*/ 10 h 47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2740" h="479326">
                    <a:moveTo>
                      <a:pt x="148283" y="344420"/>
                    </a:moveTo>
                    <a:cubicBezTo>
                      <a:pt x="138044" y="344979"/>
                      <a:pt x="135744" y="408095"/>
                      <a:pt x="124631" y="429278"/>
                    </a:cubicBezTo>
                    <a:cubicBezTo>
                      <a:pt x="118281" y="441383"/>
                      <a:pt x="110046" y="453090"/>
                      <a:pt x="101563" y="463955"/>
                    </a:cubicBezTo>
                    <a:lnTo>
                      <a:pt x="100214" y="465582"/>
                    </a:lnTo>
                    <a:lnTo>
                      <a:pt x="130745" y="473951"/>
                    </a:lnTo>
                    <a:cubicBezTo>
                      <a:pt x="133842" y="473951"/>
                      <a:pt x="152020" y="474781"/>
                      <a:pt x="178663" y="475819"/>
                    </a:cubicBezTo>
                    <a:lnTo>
                      <a:pt x="203637" y="476716"/>
                    </a:lnTo>
                    <a:lnTo>
                      <a:pt x="197259" y="453090"/>
                    </a:lnTo>
                    <a:cubicBezTo>
                      <a:pt x="181285" y="405862"/>
                      <a:pt x="160548" y="359428"/>
                      <a:pt x="153206" y="348315"/>
                    </a:cubicBezTo>
                    <a:cubicBezTo>
                      <a:pt x="151371" y="345537"/>
                      <a:pt x="149746" y="344340"/>
                      <a:pt x="148283" y="344420"/>
                    </a:cubicBezTo>
                    <a:close/>
                    <a:moveTo>
                      <a:pt x="453237" y="329489"/>
                    </a:moveTo>
                    <a:cubicBezTo>
                      <a:pt x="451774" y="329409"/>
                      <a:pt x="450150" y="330606"/>
                      <a:pt x="448314" y="333384"/>
                    </a:cubicBezTo>
                    <a:cubicBezTo>
                      <a:pt x="440972" y="344497"/>
                      <a:pt x="420235" y="390931"/>
                      <a:pt x="404261" y="438159"/>
                    </a:cubicBezTo>
                    <a:lnTo>
                      <a:pt x="393148" y="479326"/>
                    </a:lnTo>
                    <a:lnTo>
                      <a:pt x="433842" y="477765"/>
                    </a:lnTo>
                    <a:cubicBezTo>
                      <a:pt x="447652" y="476857"/>
                      <a:pt x="459443" y="475611"/>
                      <a:pt x="468389" y="473951"/>
                    </a:cubicBezTo>
                    <a:lnTo>
                      <a:pt x="509323" y="460320"/>
                    </a:lnTo>
                    <a:lnTo>
                      <a:pt x="499958" y="449024"/>
                    </a:lnTo>
                    <a:cubicBezTo>
                      <a:pt x="491474" y="438159"/>
                      <a:pt x="483239" y="426452"/>
                      <a:pt x="476889" y="414347"/>
                    </a:cubicBezTo>
                    <a:cubicBezTo>
                      <a:pt x="465777" y="393164"/>
                      <a:pt x="463476" y="330048"/>
                      <a:pt x="453237" y="329489"/>
                    </a:cubicBezTo>
                    <a:close/>
                    <a:moveTo>
                      <a:pt x="79165" y="183618"/>
                    </a:moveTo>
                    <a:cubicBezTo>
                      <a:pt x="69776" y="182117"/>
                      <a:pt x="61690" y="182564"/>
                      <a:pt x="56729" y="186334"/>
                    </a:cubicBezTo>
                    <a:cubicBezTo>
                      <a:pt x="51768" y="190104"/>
                      <a:pt x="46733" y="195462"/>
                      <a:pt x="41790" y="201701"/>
                    </a:cubicBezTo>
                    <a:lnTo>
                      <a:pt x="38457" y="206488"/>
                    </a:lnTo>
                    <a:lnTo>
                      <a:pt x="38994" y="208312"/>
                    </a:lnTo>
                    <a:lnTo>
                      <a:pt x="34633" y="211978"/>
                    </a:lnTo>
                    <a:lnTo>
                      <a:pt x="27410" y="222351"/>
                    </a:lnTo>
                    <a:cubicBezTo>
                      <a:pt x="18232" y="236936"/>
                      <a:pt x="10096" y="252216"/>
                      <a:pt x="4341" y="262534"/>
                    </a:cubicBezTo>
                    <a:lnTo>
                      <a:pt x="2126" y="266005"/>
                    </a:lnTo>
                    <a:lnTo>
                      <a:pt x="0" y="300656"/>
                    </a:lnTo>
                    <a:cubicBezTo>
                      <a:pt x="2638" y="315455"/>
                      <a:pt x="8544" y="329638"/>
                      <a:pt x="16859" y="341811"/>
                    </a:cubicBezTo>
                    <a:lnTo>
                      <a:pt x="36461" y="360023"/>
                    </a:lnTo>
                    <a:lnTo>
                      <a:pt x="36209" y="353840"/>
                    </a:lnTo>
                    <a:cubicBezTo>
                      <a:pt x="35793" y="345505"/>
                      <a:pt x="35396" y="337642"/>
                      <a:pt x="35297" y="331590"/>
                    </a:cubicBezTo>
                    <a:cubicBezTo>
                      <a:pt x="34900" y="307381"/>
                      <a:pt x="23788" y="281187"/>
                      <a:pt x="30535" y="260153"/>
                    </a:cubicBezTo>
                    <a:cubicBezTo>
                      <a:pt x="37282" y="239119"/>
                      <a:pt x="55935" y="213321"/>
                      <a:pt x="75779" y="205384"/>
                    </a:cubicBezTo>
                    <a:cubicBezTo>
                      <a:pt x="95623" y="197447"/>
                      <a:pt x="152772" y="215703"/>
                      <a:pt x="149597" y="212528"/>
                    </a:cubicBezTo>
                    <a:cubicBezTo>
                      <a:pt x="147216" y="210147"/>
                      <a:pt x="107330" y="188120"/>
                      <a:pt x="79165" y="183618"/>
                    </a:cubicBezTo>
                    <a:close/>
                    <a:moveTo>
                      <a:pt x="530653" y="178268"/>
                    </a:moveTo>
                    <a:cubicBezTo>
                      <a:pt x="502488" y="182770"/>
                      <a:pt x="462602" y="204797"/>
                      <a:pt x="460221" y="207178"/>
                    </a:cubicBezTo>
                    <a:cubicBezTo>
                      <a:pt x="457046" y="210353"/>
                      <a:pt x="514195" y="192097"/>
                      <a:pt x="534039" y="200034"/>
                    </a:cubicBezTo>
                    <a:cubicBezTo>
                      <a:pt x="553883" y="207971"/>
                      <a:pt x="572536" y="233769"/>
                      <a:pt x="579283" y="254803"/>
                    </a:cubicBezTo>
                    <a:lnTo>
                      <a:pt x="579304" y="257281"/>
                    </a:lnTo>
                    <a:lnTo>
                      <a:pt x="567377" y="240515"/>
                    </a:lnTo>
                    <a:cubicBezTo>
                      <a:pt x="545549" y="213131"/>
                      <a:pt x="539992" y="213527"/>
                      <a:pt x="524514" y="211940"/>
                    </a:cubicBezTo>
                    <a:cubicBezTo>
                      <a:pt x="509036" y="210352"/>
                      <a:pt x="471333" y="226228"/>
                      <a:pt x="474508" y="230990"/>
                    </a:cubicBezTo>
                    <a:cubicBezTo>
                      <a:pt x="477683" y="235752"/>
                      <a:pt x="526498" y="231387"/>
                      <a:pt x="543564" y="240515"/>
                    </a:cubicBezTo>
                    <a:cubicBezTo>
                      <a:pt x="552097" y="245079"/>
                      <a:pt x="558745" y="251925"/>
                      <a:pt x="565591" y="260458"/>
                    </a:cubicBezTo>
                    <a:lnTo>
                      <a:pt x="579487" y="278452"/>
                    </a:lnTo>
                    <a:lnTo>
                      <a:pt x="579581" y="289331"/>
                    </a:lnTo>
                    <a:lnTo>
                      <a:pt x="577303" y="305948"/>
                    </a:lnTo>
                    <a:lnTo>
                      <a:pt x="578203" y="305178"/>
                    </a:lnTo>
                    <a:lnTo>
                      <a:pt x="602740" y="252417"/>
                    </a:lnTo>
                    <a:lnTo>
                      <a:pt x="582409" y="217001"/>
                    </a:lnTo>
                    <a:cubicBezTo>
                      <a:pt x="573231" y="202415"/>
                      <a:pt x="563011" y="188525"/>
                      <a:pt x="553089" y="180984"/>
                    </a:cubicBezTo>
                    <a:cubicBezTo>
                      <a:pt x="548128" y="177214"/>
                      <a:pt x="540042" y="176767"/>
                      <a:pt x="530653" y="178268"/>
                    </a:cubicBezTo>
                    <a:close/>
                    <a:moveTo>
                      <a:pt x="498208" y="3127"/>
                    </a:moveTo>
                    <a:lnTo>
                      <a:pt x="499214" y="8195"/>
                    </a:lnTo>
                    <a:cubicBezTo>
                      <a:pt x="503182" y="30469"/>
                      <a:pt x="506060" y="52793"/>
                      <a:pt x="505464" y="69065"/>
                    </a:cubicBezTo>
                    <a:cubicBezTo>
                      <a:pt x="504274" y="101609"/>
                      <a:pt x="493558" y="122643"/>
                      <a:pt x="479271" y="142884"/>
                    </a:cubicBezTo>
                    <a:cubicBezTo>
                      <a:pt x="464984" y="163125"/>
                      <a:pt x="411008" y="191303"/>
                      <a:pt x="419739" y="190509"/>
                    </a:cubicBezTo>
                    <a:cubicBezTo>
                      <a:pt x="428470" y="189715"/>
                      <a:pt x="511814" y="159156"/>
                      <a:pt x="531658" y="138122"/>
                    </a:cubicBezTo>
                    <a:cubicBezTo>
                      <a:pt x="551502" y="117088"/>
                      <a:pt x="547533" y="93672"/>
                      <a:pt x="548327" y="71447"/>
                    </a:cubicBezTo>
                    <a:lnTo>
                      <a:pt x="548195" y="45262"/>
                    </a:lnTo>
                    <a:lnTo>
                      <a:pt x="509505" y="7880"/>
                    </a:lnTo>
                    <a:close/>
                    <a:moveTo>
                      <a:pt x="348302" y="10"/>
                    </a:moveTo>
                    <a:cubicBezTo>
                      <a:pt x="328458" y="-189"/>
                      <a:pt x="308218" y="2788"/>
                      <a:pt x="293533" y="4772"/>
                    </a:cubicBezTo>
                    <a:cubicBezTo>
                      <a:pt x="264164" y="8741"/>
                      <a:pt x="253052" y="38903"/>
                      <a:pt x="224477" y="38109"/>
                    </a:cubicBezTo>
                    <a:cubicBezTo>
                      <a:pt x="203046" y="37514"/>
                      <a:pt x="170229" y="26872"/>
                      <a:pt x="144612" y="13720"/>
                    </a:cubicBezTo>
                    <a:lnTo>
                      <a:pt x="122406" y="206"/>
                    </a:lnTo>
                    <a:lnTo>
                      <a:pt x="102767" y="18545"/>
                    </a:lnTo>
                    <a:lnTo>
                      <a:pt x="133692" y="45848"/>
                    </a:lnTo>
                    <a:cubicBezTo>
                      <a:pt x="146987" y="53587"/>
                      <a:pt x="162763" y="58747"/>
                      <a:pt x="181614" y="59540"/>
                    </a:cubicBezTo>
                    <a:cubicBezTo>
                      <a:pt x="219317" y="61127"/>
                      <a:pt x="292740" y="30172"/>
                      <a:pt x="326871" y="26203"/>
                    </a:cubicBezTo>
                    <a:cubicBezTo>
                      <a:pt x="361002" y="22234"/>
                      <a:pt x="365368" y="19456"/>
                      <a:pt x="386402" y="35728"/>
                    </a:cubicBezTo>
                    <a:cubicBezTo>
                      <a:pt x="407436" y="52000"/>
                      <a:pt x="448315" y="136931"/>
                      <a:pt x="450696" y="133359"/>
                    </a:cubicBezTo>
                    <a:cubicBezTo>
                      <a:pt x="453077" y="129787"/>
                      <a:pt x="426883" y="35728"/>
                      <a:pt x="400689" y="14297"/>
                    </a:cubicBezTo>
                    <a:cubicBezTo>
                      <a:pt x="387592" y="3582"/>
                      <a:pt x="368145" y="208"/>
                      <a:pt x="348302" y="10"/>
                    </a:cubicBezTo>
                    <a:close/>
                  </a:path>
                </a:pathLst>
              </a:custGeom>
              <a:solidFill>
                <a:srgbClr val="D2C7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7" name="Free-form: Shape 55">
                <a:extLst>
                  <a:ext uri="{FF2B5EF4-FFF2-40B4-BE49-F238E27FC236}">
                    <a16:creationId xmlns:a16="http://schemas.microsoft.com/office/drawing/2014/main" id="{6C36E295-AA1A-75F5-E024-6CDD55CD04C2}"/>
                  </a:ext>
                </a:extLst>
              </p:cNvPr>
              <p:cNvSpPr/>
              <p:nvPr/>
            </p:nvSpPr>
            <p:spPr>
              <a:xfrm>
                <a:off x="1695450" y="1799496"/>
                <a:ext cx="338399" cy="139015"/>
              </a:xfrm>
              <a:custGeom>
                <a:avLst/>
                <a:gdLst>
                  <a:gd name="connsiteX0" fmla="*/ 64173 w 338399"/>
                  <a:gd name="connsiteY0" fmla="*/ 61729 h 139015"/>
                  <a:gd name="connsiteX1" fmla="*/ 233036 w 338399"/>
                  <a:gd name="connsiteY1" fmla="*/ 122102 h 139015"/>
                  <a:gd name="connsiteX2" fmla="*/ 269108 w 338399"/>
                  <a:gd name="connsiteY2" fmla="*/ 118510 h 139015"/>
                  <a:gd name="connsiteX3" fmla="*/ 253008 w 338399"/>
                  <a:gd name="connsiteY3" fmla="*/ 127977 h 139015"/>
                  <a:gd name="connsiteX4" fmla="*/ 202406 w 338399"/>
                  <a:gd name="connsiteY4" fmla="*/ 138842 h 139015"/>
                  <a:gd name="connsiteX5" fmla="*/ 100013 w 338399"/>
                  <a:gd name="connsiteY5" fmla="*/ 115029 h 139015"/>
                  <a:gd name="connsiteX6" fmla="*/ 57150 w 338399"/>
                  <a:gd name="connsiteY6" fmla="*/ 76929 h 139015"/>
                  <a:gd name="connsiteX7" fmla="*/ 22325 w 338399"/>
                  <a:gd name="connsiteY7" fmla="*/ 73060 h 139015"/>
                  <a:gd name="connsiteX8" fmla="*/ 13856 w 338399"/>
                  <a:gd name="connsiteY8" fmla="*/ 72106 h 139015"/>
                  <a:gd name="connsiteX9" fmla="*/ 36368 w 338399"/>
                  <a:gd name="connsiteY9" fmla="*/ 62194 h 139015"/>
                  <a:gd name="connsiteX10" fmla="*/ 64173 w 338399"/>
                  <a:gd name="connsiteY10" fmla="*/ 61729 h 139015"/>
                  <a:gd name="connsiteX11" fmla="*/ 66675 w 338399"/>
                  <a:gd name="connsiteY11" fmla="*/ 729 h 139015"/>
                  <a:gd name="connsiteX12" fmla="*/ 161925 w 338399"/>
                  <a:gd name="connsiteY12" fmla="*/ 31685 h 139015"/>
                  <a:gd name="connsiteX13" fmla="*/ 254794 w 338399"/>
                  <a:gd name="connsiteY13" fmla="*/ 53117 h 139015"/>
                  <a:gd name="connsiteX14" fmla="*/ 330994 w 338399"/>
                  <a:gd name="connsiteY14" fmla="*/ 15017 h 139015"/>
                  <a:gd name="connsiteX15" fmla="*/ 303923 w 338399"/>
                  <a:gd name="connsiteY15" fmla="*/ 91703 h 139015"/>
                  <a:gd name="connsiteX16" fmla="*/ 296280 w 338399"/>
                  <a:gd name="connsiteY16" fmla="*/ 101796 h 139015"/>
                  <a:gd name="connsiteX17" fmla="*/ 295767 w 338399"/>
                  <a:gd name="connsiteY17" fmla="*/ 95633 h 139015"/>
                  <a:gd name="connsiteX18" fmla="*/ 293753 w 338399"/>
                  <a:gd name="connsiteY18" fmla="*/ 76263 h 139015"/>
                  <a:gd name="connsiteX19" fmla="*/ 38129 w 338399"/>
                  <a:gd name="connsiteY19" fmla="*/ 49193 h 139015"/>
                  <a:gd name="connsiteX20" fmla="*/ 4206 w 338399"/>
                  <a:gd name="connsiteY20" fmla="*/ 69280 h 139015"/>
                  <a:gd name="connsiteX21" fmla="*/ 0 w 338399"/>
                  <a:gd name="connsiteY21" fmla="*/ 65023 h 139015"/>
                  <a:gd name="connsiteX22" fmla="*/ 66675 w 338399"/>
                  <a:gd name="connsiteY22" fmla="*/ 729 h 13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99" h="139015">
                    <a:moveTo>
                      <a:pt x="64173" y="61729"/>
                    </a:moveTo>
                    <a:cubicBezTo>
                      <a:pt x="107280" y="70594"/>
                      <a:pt x="139102" y="121497"/>
                      <a:pt x="233036" y="122102"/>
                    </a:cubicBezTo>
                    <a:lnTo>
                      <a:pt x="269108" y="118510"/>
                    </a:lnTo>
                    <a:lnTo>
                      <a:pt x="253008" y="127977"/>
                    </a:lnTo>
                    <a:cubicBezTo>
                      <a:pt x="236538" y="134080"/>
                      <a:pt x="218678" y="137850"/>
                      <a:pt x="202406" y="138842"/>
                    </a:cubicBezTo>
                    <a:cubicBezTo>
                      <a:pt x="169862" y="140826"/>
                      <a:pt x="124222" y="125348"/>
                      <a:pt x="100013" y="115029"/>
                    </a:cubicBezTo>
                    <a:cubicBezTo>
                      <a:pt x="75804" y="104710"/>
                      <a:pt x="72231" y="84073"/>
                      <a:pt x="57150" y="76929"/>
                    </a:cubicBezTo>
                    <a:cubicBezTo>
                      <a:pt x="49610" y="73357"/>
                      <a:pt x="34925" y="73556"/>
                      <a:pt x="22325" y="73060"/>
                    </a:cubicBezTo>
                    <a:lnTo>
                      <a:pt x="13856" y="72106"/>
                    </a:lnTo>
                    <a:lnTo>
                      <a:pt x="36368" y="62194"/>
                    </a:lnTo>
                    <a:cubicBezTo>
                      <a:pt x="46479" y="59865"/>
                      <a:pt x="55552" y="59956"/>
                      <a:pt x="64173" y="61729"/>
                    </a:cubicBezTo>
                    <a:close/>
                    <a:moveTo>
                      <a:pt x="66675" y="729"/>
                    </a:moveTo>
                    <a:cubicBezTo>
                      <a:pt x="93662" y="-4827"/>
                      <a:pt x="130572" y="22954"/>
                      <a:pt x="161925" y="31685"/>
                    </a:cubicBezTo>
                    <a:cubicBezTo>
                      <a:pt x="193278" y="40416"/>
                      <a:pt x="226616" y="55895"/>
                      <a:pt x="254794" y="53117"/>
                    </a:cubicBezTo>
                    <a:cubicBezTo>
                      <a:pt x="282972" y="50339"/>
                      <a:pt x="307578" y="56689"/>
                      <a:pt x="330994" y="15017"/>
                    </a:cubicBezTo>
                    <a:cubicBezTo>
                      <a:pt x="351483" y="-21446"/>
                      <a:pt x="325177" y="57557"/>
                      <a:pt x="303923" y="91703"/>
                    </a:cubicBezTo>
                    <a:lnTo>
                      <a:pt x="296280" y="101796"/>
                    </a:lnTo>
                    <a:lnTo>
                      <a:pt x="295767" y="95633"/>
                    </a:lnTo>
                    <a:cubicBezTo>
                      <a:pt x="295134" y="87839"/>
                      <a:pt x="294444" y="80160"/>
                      <a:pt x="293753" y="76263"/>
                    </a:cubicBezTo>
                    <a:cubicBezTo>
                      <a:pt x="125771" y="112767"/>
                      <a:pt x="110060" y="20103"/>
                      <a:pt x="38129" y="49193"/>
                    </a:cubicBezTo>
                    <a:lnTo>
                      <a:pt x="4206" y="69280"/>
                    </a:lnTo>
                    <a:lnTo>
                      <a:pt x="0" y="65023"/>
                    </a:lnTo>
                    <a:cubicBezTo>
                      <a:pt x="1587" y="52323"/>
                      <a:pt x="39688" y="6285"/>
                      <a:pt x="66675" y="729"/>
                    </a:cubicBezTo>
                    <a:close/>
                  </a:path>
                </a:pathLst>
              </a:custGeom>
              <a:solidFill>
                <a:srgbClr val="D2C7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8" name="Freeform 98">
                <a:extLst>
                  <a:ext uri="{FF2B5EF4-FFF2-40B4-BE49-F238E27FC236}">
                    <a16:creationId xmlns:a16="http://schemas.microsoft.com/office/drawing/2014/main" id="{B25BB370-B6A5-7C9F-F53F-6676A868380A}"/>
                  </a:ext>
                </a:extLst>
              </p:cNvPr>
              <p:cNvSpPr>
                <a:spLocks/>
              </p:cNvSpPr>
              <p:nvPr/>
            </p:nvSpPr>
            <p:spPr bwMode="auto">
              <a:xfrm>
                <a:off x="1651829" y="2249327"/>
                <a:ext cx="403495" cy="236999"/>
              </a:xfrm>
              <a:custGeom>
                <a:avLst/>
                <a:gdLst>
                  <a:gd name="T0" fmla="*/ 3 w 587"/>
                  <a:gd name="T1" fmla="*/ 0 h 640"/>
                  <a:gd name="T2" fmla="*/ 0 w 587"/>
                  <a:gd name="T3" fmla="*/ 440 h 640"/>
                  <a:gd name="T4" fmla="*/ 291 w 587"/>
                  <a:gd name="T5" fmla="*/ 639 h 640"/>
                  <a:gd name="T6" fmla="*/ 585 w 587"/>
                  <a:gd name="T7" fmla="*/ 443 h 640"/>
                  <a:gd name="T8" fmla="*/ 587 w 587"/>
                  <a:gd name="T9" fmla="*/ 4 h 640"/>
                  <a:gd name="T10" fmla="*/ 3 w 587"/>
                  <a:gd name="T11" fmla="*/ 0 h 640"/>
                  <a:gd name="connsiteX0" fmla="*/ 903 w 10852"/>
                  <a:gd name="connsiteY0" fmla="*/ 0 h 9984"/>
                  <a:gd name="connsiteX1" fmla="*/ 0 w 10852"/>
                  <a:gd name="connsiteY1" fmla="*/ 6875 h 9984"/>
                  <a:gd name="connsiteX2" fmla="*/ 5809 w 10852"/>
                  <a:gd name="connsiteY2" fmla="*/ 9984 h 9984"/>
                  <a:gd name="connsiteX3" fmla="*/ 10818 w 10852"/>
                  <a:gd name="connsiteY3" fmla="*/ 6922 h 9984"/>
                  <a:gd name="connsiteX4" fmla="*/ 10852 w 10852"/>
                  <a:gd name="connsiteY4" fmla="*/ 63 h 9984"/>
                  <a:gd name="connsiteX5" fmla="*/ 903 w 10852"/>
                  <a:gd name="connsiteY5" fmla="*/ 0 h 9984"/>
                  <a:gd name="connsiteX0" fmla="*/ 832 w 10754"/>
                  <a:gd name="connsiteY0" fmla="*/ 0 h 10000"/>
                  <a:gd name="connsiteX1" fmla="*/ 0 w 10754"/>
                  <a:gd name="connsiteY1" fmla="*/ 6886 h 10000"/>
                  <a:gd name="connsiteX2" fmla="*/ 5353 w 10754"/>
                  <a:gd name="connsiteY2" fmla="*/ 10000 h 10000"/>
                  <a:gd name="connsiteX3" fmla="*/ 10754 w 10754"/>
                  <a:gd name="connsiteY3" fmla="*/ 6832 h 10000"/>
                  <a:gd name="connsiteX4" fmla="*/ 10000 w 10754"/>
                  <a:gd name="connsiteY4" fmla="*/ 63 h 10000"/>
                  <a:gd name="connsiteX5" fmla="*/ 832 w 10754"/>
                  <a:gd name="connsiteY5" fmla="*/ 0 h 10000"/>
                  <a:gd name="connsiteX0" fmla="*/ 832 w 11081"/>
                  <a:gd name="connsiteY0" fmla="*/ 0 h 10000"/>
                  <a:gd name="connsiteX1" fmla="*/ 0 w 11081"/>
                  <a:gd name="connsiteY1" fmla="*/ 6886 h 10000"/>
                  <a:gd name="connsiteX2" fmla="*/ 5353 w 11081"/>
                  <a:gd name="connsiteY2" fmla="*/ 10000 h 10000"/>
                  <a:gd name="connsiteX3" fmla="*/ 11081 w 11081"/>
                  <a:gd name="connsiteY3" fmla="*/ 6732 h 10000"/>
                  <a:gd name="connsiteX4" fmla="*/ 10000 w 11081"/>
                  <a:gd name="connsiteY4" fmla="*/ 63 h 10000"/>
                  <a:gd name="connsiteX5" fmla="*/ 832 w 1108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1" h="10000">
                    <a:moveTo>
                      <a:pt x="832" y="0"/>
                    </a:moveTo>
                    <a:cubicBezTo>
                      <a:pt x="785" y="6886"/>
                      <a:pt x="0" y="6886"/>
                      <a:pt x="0" y="6886"/>
                    </a:cubicBezTo>
                    <a:cubicBezTo>
                      <a:pt x="0" y="8592"/>
                      <a:pt x="3506" y="10026"/>
                      <a:pt x="5353" y="10000"/>
                    </a:cubicBezTo>
                    <a:cubicBezTo>
                      <a:pt x="7200" y="9974"/>
                      <a:pt x="11065" y="8438"/>
                      <a:pt x="11081" y="6732"/>
                    </a:cubicBezTo>
                    <a:cubicBezTo>
                      <a:pt x="10830" y="4476"/>
                      <a:pt x="10251" y="2319"/>
                      <a:pt x="10000" y="63"/>
                    </a:cubicBezTo>
                    <a:lnTo>
                      <a:pt x="832" y="0"/>
                    </a:lnTo>
                    <a:close/>
                  </a:path>
                </a:pathLst>
              </a:custGeom>
              <a:solidFill>
                <a:srgbClr val="E97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 name="Freeform 99">
                <a:extLst>
                  <a:ext uri="{FF2B5EF4-FFF2-40B4-BE49-F238E27FC236}">
                    <a16:creationId xmlns:a16="http://schemas.microsoft.com/office/drawing/2014/main" id="{79BFC9CE-919B-21A0-CFBE-FECB944F3D04}"/>
                  </a:ext>
                </a:extLst>
              </p:cNvPr>
              <p:cNvSpPr>
                <a:spLocks/>
              </p:cNvSpPr>
              <p:nvPr/>
            </p:nvSpPr>
            <p:spPr bwMode="auto">
              <a:xfrm>
                <a:off x="1682551" y="2204039"/>
                <a:ext cx="369482" cy="216132"/>
              </a:xfrm>
              <a:custGeom>
                <a:avLst/>
                <a:gdLst>
                  <a:gd name="T0" fmla="*/ 559 w 586"/>
                  <a:gd name="T1" fmla="*/ 574 h 574"/>
                  <a:gd name="T2" fmla="*/ 584 w 586"/>
                  <a:gd name="T3" fmla="*/ 443 h 574"/>
                  <a:gd name="T4" fmla="*/ 586 w 586"/>
                  <a:gd name="T5" fmla="*/ 4 h 574"/>
                  <a:gd name="T6" fmla="*/ 2 w 586"/>
                  <a:gd name="T7" fmla="*/ 0 h 574"/>
                  <a:gd name="T8" fmla="*/ 0 w 586"/>
                  <a:gd name="T9" fmla="*/ 266 h 574"/>
                  <a:gd name="T10" fmla="*/ 559 w 586"/>
                  <a:gd name="T11" fmla="*/ 574 h 574"/>
                  <a:gd name="connsiteX0" fmla="*/ 10897 w 10984"/>
                  <a:gd name="connsiteY0" fmla="*/ 9324 h 9324"/>
                  <a:gd name="connsiteX1" fmla="*/ 9966 w 10984"/>
                  <a:gd name="connsiteY1" fmla="*/ 7718 h 9324"/>
                  <a:gd name="connsiteX2" fmla="*/ 10000 w 10984"/>
                  <a:gd name="connsiteY2" fmla="*/ 70 h 9324"/>
                  <a:gd name="connsiteX3" fmla="*/ 34 w 10984"/>
                  <a:gd name="connsiteY3" fmla="*/ 0 h 9324"/>
                  <a:gd name="connsiteX4" fmla="*/ 0 w 10984"/>
                  <a:gd name="connsiteY4" fmla="*/ 4634 h 9324"/>
                  <a:gd name="connsiteX5" fmla="*/ 10897 w 10984"/>
                  <a:gd name="connsiteY5" fmla="*/ 9324 h 9324"/>
                  <a:gd name="connsiteX0" fmla="*/ 9921 w 10096"/>
                  <a:gd name="connsiteY0" fmla="*/ 10480 h 10480"/>
                  <a:gd name="connsiteX1" fmla="*/ 9919 w 10096"/>
                  <a:gd name="connsiteY1" fmla="*/ 7791 h 10480"/>
                  <a:gd name="connsiteX2" fmla="*/ 9104 w 10096"/>
                  <a:gd name="connsiteY2" fmla="*/ 555 h 10480"/>
                  <a:gd name="connsiteX3" fmla="*/ 31 w 10096"/>
                  <a:gd name="connsiteY3" fmla="*/ 480 h 10480"/>
                  <a:gd name="connsiteX4" fmla="*/ 0 w 10096"/>
                  <a:gd name="connsiteY4" fmla="*/ 5450 h 10480"/>
                  <a:gd name="connsiteX5" fmla="*/ 9921 w 10096"/>
                  <a:gd name="connsiteY5" fmla="*/ 10480 h 10480"/>
                  <a:gd name="connsiteX0" fmla="*/ 9921 w 10096"/>
                  <a:gd name="connsiteY0" fmla="*/ 10841 h 10841"/>
                  <a:gd name="connsiteX1" fmla="*/ 9919 w 10096"/>
                  <a:gd name="connsiteY1" fmla="*/ 8152 h 10841"/>
                  <a:gd name="connsiteX2" fmla="*/ 9104 w 10096"/>
                  <a:gd name="connsiteY2" fmla="*/ 916 h 10841"/>
                  <a:gd name="connsiteX3" fmla="*/ 31 w 10096"/>
                  <a:gd name="connsiteY3" fmla="*/ 841 h 10841"/>
                  <a:gd name="connsiteX4" fmla="*/ 0 w 10096"/>
                  <a:gd name="connsiteY4" fmla="*/ 5811 h 10841"/>
                  <a:gd name="connsiteX5" fmla="*/ 9921 w 10096"/>
                  <a:gd name="connsiteY5" fmla="*/ 10841 h 10841"/>
                  <a:gd name="connsiteX0" fmla="*/ 9921 w 10096"/>
                  <a:gd name="connsiteY0" fmla="*/ 10849 h 10849"/>
                  <a:gd name="connsiteX1" fmla="*/ 9919 w 10096"/>
                  <a:gd name="connsiteY1" fmla="*/ 8160 h 10849"/>
                  <a:gd name="connsiteX2" fmla="*/ 9104 w 10096"/>
                  <a:gd name="connsiteY2" fmla="*/ 924 h 10849"/>
                  <a:gd name="connsiteX3" fmla="*/ 31 w 10096"/>
                  <a:gd name="connsiteY3" fmla="*/ 849 h 10849"/>
                  <a:gd name="connsiteX4" fmla="*/ 0 w 10096"/>
                  <a:gd name="connsiteY4" fmla="*/ 5819 h 10849"/>
                  <a:gd name="connsiteX5" fmla="*/ 9921 w 10096"/>
                  <a:gd name="connsiteY5" fmla="*/ 10849 h 10849"/>
                  <a:gd name="connsiteX0" fmla="*/ 9921 w 10096"/>
                  <a:gd name="connsiteY0" fmla="*/ 10849 h 10849"/>
                  <a:gd name="connsiteX1" fmla="*/ 9919 w 10096"/>
                  <a:gd name="connsiteY1" fmla="*/ 8160 h 10849"/>
                  <a:gd name="connsiteX2" fmla="*/ 9104 w 10096"/>
                  <a:gd name="connsiteY2" fmla="*/ 924 h 10849"/>
                  <a:gd name="connsiteX3" fmla="*/ 31 w 10096"/>
                  <a:gd name="connsiteY3" fmla="*/ 849 h 10849"/>
                  <a:gd name="connsiteX4" fmla="*/ 0 w 10096"/>
                  <a:gd name="connsiteY4" fmla="*/ 5819 h 10849"/>
                  <a:gd name="connsiteX5" fmla="*/ 9921 w 10096"/>
                  <a:gd name="connsiteY5" fmla="*/ 10849 h 10849"/>
                  <a:gd name="connsiteX0" fmla="*/ 9921 w 10096"/>
                  <a:gd name="connsiteY0" fmla="*/ 10849 h 10968"/>
                  <a:gd name="connsiteX1" fmla="*/ 9919 w 10096"/>
                  <a:gd name="connsiteY1" fmla="*/ 8160 h 10968"/>
                  <a:gd name="connsiteX2" fmla="*/ 9104 w 10096"/>
                  <a:gd name="connsiteY2" fmla="*/ 924 h 10968"/>
                  <a:gd name="connsiteX3" fmla="*/ 31 w 10096"/>
                  <a:gd name="connsiteY3" fmla="*/ 849 h 10968"/>
                  <a:gd name="connsiteX4" fmla="*/ 0 w 10096"/>
                  <a:gd name="connsiteY4" fmla="*/ 5819 h 10968"/>
                  <a:gd name="connsiteX5" fmla="*/ 9921 w 10096"/>
                  <a:gd name="connsiteY5" fmla="*/ 10849 h 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 h="10968">
                    <a:moveTo>
                      <a:pt x="9921" y="10849"/>
                    </a:moveTo>
                    <a:cubicBezTo>
                      <a:pt x="10325" y="10288"/>
                      <a:pt x="9904" y="8888"/>
                      <a:pt x="9919" y="8160"/>
                    </a:cubicBezTo>
                    <a:cubicBezTo>
                      <a:pt x="9647" y="5748"/>
                      <a:pt x="9061" y="2505"/>
                      <a:pt x="9104" y="924"/>
                    </a:cubicBezTo>
                    <a:cubicBezTo>
                      <a:pt x="9160" y="-1124"/>
                      <a:pt x="3055" y="874"/>
                      <a:pt x="31" y="849"/>
                    </a:cubicBezTo>
                    <a:cubicBezTo>
                      <a:pt x="21" y="2506"/>
                      <a:pt x="10" y="4162"/>
                      <a:pt x="0" y="5819"/>
                    </a:cubicBezTo>
                    <a:cubicBezTo>
                      <a:pt x="2635" y="11001"/>
                      <a:pt x="6571" y="11226"/>
                      <a:pt x="9921" y="10849"/>
                    </a:cubicBez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 name="Freeform 101">
                <a:extLst>
                  <a:ext uri="{FF2B5EF4-FFF2-40B4-BE49-F238E27FC236}">
                    <a16:creationId xmlns:a16="http://schemas.microsoft.com/office/drawing/2014/main" id="{F66EA083-47EF-CC71-FC30-14AE50CB35AE}"/>
                  </a:ext>
                </a:extLst>
              </p:cNvPr>
              <p:cNvSpPr>
                <a:spLocks/>
              </p:cNvSpPr>
              <p:nvPr/>
            </p:nvSpPr>
            <p:spPr bwMode="auto">
              <a:xfrm>
                <a:off x="1857708" y="1838085"/>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 name="Freeform 102">
                <a:extLst>
                  <a:ext uri="{FF2B5EF4-FFF2-40B4-BE49-F238E27FC236}">
                    <a16:creationId xmlns:a16="http://schemas.microsoft.com/office/drawing/2014/main" id="{9A87679D-85D3-8B47-7CD2-E459DF979AE2}"/>
                  </a:ext>
                </a:extLst>
              </p:cNvPr>
              <p:cNvSpPr>
                <a:spLocks/>
              </p:cNvSpPr>
              <p:nvPr/>
            </p:nvSpPr>
            <p:spPr bwMode="auto">
              <a:xfrm>
                <a:off x="1861516" y="1921857"/>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 name="Freeform 103">
                <a:extLst>
                  <a:ext uri="{FF2B5EF4-FFF2-40B4-BE49-F238E27FC236}">
                    <a16:creationId xmlns:a16="http://schemas.microsoft.com/office/drawing/2014/main" id="{F02C8188-F4AC-B461-4993-4DC741E503F5}"/>
                  </a:ext>
                </a:extLst>
              </p:cNvPr>
              <p:cNvSpPr>
                <a:spLocks/>
              </p:cNvSpPr>
              <p:nvPr/>
            </p:nvSpPr>
            <p:spPr bwMode="auto">
              <a:xfrm>
                <a:off x="1857708" y="1921857"/>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 name="Freeform 104">
                <a:extLst>
                  <a:ext uri="{FF2B5EF4-FFF2-40B4-BE49-F238E27FC236}">
                    <a16:creationId xmlns:a16="http://schemas.microsoft.com/office/drawing/2014/main" id="{B3F05203-898B-AA0D-03B8-CFC3335BD3EF}"/>
                  </a:ext>
                </a:extLst>
              </p:cNvPr>
              <p:cNvSpPr>
                <a:spLocks/>
              </p:cNvSpPr>
              <p:nvPr/>
            </p:nvSpPr>
            <p:spPr bwMode="auto">
              <a:xfrm>
                <a:off x="1617813" y="1925664"/>
                <a:ext cx="112331" cy="171351"/>
              </a:xfrm>
              <a:custGeom>
                <a:avLst/>
                <a:gdLst>
                  <a:gd name="T0" fmla="*/ 238 w 247"/>
                  <a:gd name="T1" fmla="*/ 246 h 374"/>
                  <a:gd name="T2" fmla="*/ 152 w 247"/>
                  <a:gd name="T3" fmla="*/ 365 h 374"/>
                  <a:gd name="T4" fmla="*/ 152 w 247"/>
                  <a:gd name="T5" fmla="*/ 365 h 374"/>
                  <a:gd name="T6" fmla="*/ 34 w 247"/>
                  <a:gd name="T7" fmla="*/ 279 h 374"/>
                  <a:gd name="T8" fmla="*/ 9 w 247"/>
                  <a:gd name="T9" fmla="*/ 128 h 374"/>
                  <a:gd name="T10" fmla="*/ 96 w 247"/>
                  <a:gd name="T11" fmla="*/ 9 h 374"/>
                  <a:gd name="T12" fmla="*/ 96 w 247"/>
                  <a:gd name="T13" fmla="*/ 9 h 374"/>
                  <a:gd name="T14" fmla="*/ 214 w 247"/>
                  <a:gd name="T15" fmla="*/ 95 h 374"/>
                  <a:gd name="T16" fmla="*/ 238 w 247"/>
                  <a:gd name="T17" fmla="*/ 2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74">
                    <a:moveTo>
                      <a:pt x="238" y="246"/>
                    </a:moveTo>
                    <a:cubicBezTo>
                      <a:pt x="247" y="303"/>
                      <a:pt x="209" y="356"/>
                      <a:pt x="152" y="365"/>
                    </a:cubicBezTo>
                    <a:cubicBezTo>
                      <a:pt x="152" y="365"/>
                      <a:pt x="152" y="365"/>
                      <a:pt x="152" y="365"/>
                    </a:cubicBezTo>
                    <a:cubicBezTo>
                      <a:pt x="96" y="374"/>
                      <a:pt x="43" y="335"/>
                      <a:pt x="34" y="279"/>
                    </a:cubicBezTo>
                    <a:cubicBezTo>
                      <a:pt x="9" y="128"/>
                      <a:pt x="9" y="128"/>
                      <a:pt x="9" y="128"/>
                    </a:cubicBezTo>
                    <a:cubicBezTo>
                      <a:pt x="0" y="71"/>
                      <a:pt x="39" y="18"/>
                      <a:pt x="96" y="9"/>
                    </a:cubicBezTo>
                    <a:cubicBezTo>
                      <a:pt x="96" y="9"/>
                      <a:pt x="96" y="9"/>
                      <a:pt x="96" y="9"/>
                    </a:cubicBezTo>
                    <a:cubicBezTo>
                      <a:pt x="152" y="0"/>
                      <a:pt x="205" y="39"/>
                      <a:pt x="214" y="95"/>
                    </a:cubicBezTo>
                    <a:lnTo>
                      <a:pt x="238" y="246"/>
                    </a:ln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 name="Freeform 105">
                <a:extLst>
                  <a:ext uri="{FF2B5EF4-FFF2-40B4-BE49-F238E27FC236}">
                    <a16:creationId xmlns:a16="http://schemas.microsoft.com/office/drawing/2014/main" id="{4F522442-7940-2E92-7C84-33C70E38E0F7}"/>
                  </a:ext>
                </a:extLst>
              </p:cNvPr>
              <p:cNvSpPr>
                <a:spLocks/>
              </p:cNvSpPr>
              <p:nvPr/>
            </p:nvSpPr>
            <p:spPr bwMode="auto">
              <a:xfrm>
                <a:off x="1962428" y="1925664"/>
                <a:ext cx="112331" cy="171351"/>
              </a:xfrm>
              <a:custGeom>
                <a:avLst/>
                <a:gdLst>
                  <a:gd name="T0" fmla="*/ 9 w 247"/>
                  <a:gd name="T1" fmla="*/ 246 h 374"/>
                  <a:gd name="T2" fmla="*/ 96 w 247"/>
                  <a:gd name="T3" fmla="*/ 365 h 374"/>
                  <a:gd name="T4" fmla="*/ 96 w 247"/>
                  <a:gd name="T5" fmla="*/ 365 h 374"/>
                  <a:gd name="T6" fmla="*/ 214 w 247"/>
                  <a:gd name="T7" fmla="*/ 279 h 374"/>
                  <a:gd name="T8" fmla="*/ 238 w 247"/>
                  <a:gd name="T9" fmla="*/ 128 h 374"/>
                  <a:gd name="T10" fmla="*/ 152 w 247"/>
                  <a:gd name="T11" fmla="*/ 9 h 374"/>
                  <a:gd name="T12" fmla="*/ 152 w 247"/>
                  <a:gd name="T13" fmla="*/ 9 h 374"/>
                  <a:gd name="T14" fmla="*/ 34 w 247"/>
                  <a:gd name="T15" fmla="*/ 95 h 374"/>
                  <a:gd name="T16" fmla="*/ 9 w 247"/>
                  <a:gd name="T17" fmla="*/ 2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74">
                    <a:moveTo>
                      <a:pt x="9" y="246"/>
                    </a:moveTo>
                    <a:cubicBezTo>
                      <a:pt x="0" y="303"/>
                      <a:pt x="39" y="356"/>
                      <a:pt x="96" y="365"/>
                    </a:cubicBezTo>
                    <a:cubicBezTo>
                      <a:pt x="96" y="365"/>
                      <a:pt x="96" y="365"/>
                      <a:pt x="96" y="365"/>
                    </a:cubicBezTo>
                    <a:cubicBezTo>
                      <a:pt x="152" y="374"/>
                      <a:pt x="205" y="335"/>
                      <a:pt x="214" y="279"/>
                    </a:cubicBezTo>
                    <a:cubicBezTo>
                      <a:pt x="238" y="128"/>
                      <a:pt x="238" y="128"/>
                      <a:pt x="238" y="128"/>
                    </a:cubicBezTo>
                    <a:cubicBezTo>
                      <a:pt x="247" y="71"/>
                      <a:pt x="209" y="18"/>
                      <a:pt x="152" y="9"/>
                    </a:cubicBezTo>
                    <a:cubicBezTo>
                      <a:pt x="152" y="9"/>
                      <a:pt x="152" y="9"/>
                      <a:pt x="152" y="9"/>
                    </a:cubicBezTo>
                    <a:cubicBezTo>
                      <a:pt x="96" y="0"/>
                      <a:pt x="43" y="39"/>
                      <a:pt x="34" y="95"/>
                    </a:cubicBezTo>
                    <a:lnTo>
                      <a:pt x="9" y="246"/>
                    </a:ln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 name="Freeform 106">
                <a:extLst>
                  <a:ext uri="{FF2B5EF4-FFF2-40B4-BE49-F238E27FC236}">
                    <a16:creationId xmlns:a16="http://schemas.microsoft.com/office/drawing/2014/main" id="{CE9DDCE6-936B-8B6D-8A90-5A16E69C5458}"/>
                  </a:ext>
                </a:extLst>
              </p:cNvPr>
              <p:cNvSpPr>
                <a:spLocks/>
              </p:cNvSpPr>
              <p:nvPr/>
            </p:nvSpPr>
            <p:spPr bwMode="auto">
              <a:xfrm>
                <a:off x="1656174" y="1794296"/>
                <a:ext cx="384818" cy="557843"/>
              </a:xfrm>
              <a:custGeom>
                <a:avLst/>
                <a:gdLst>
                  <a:gd name="T0" fmla="*/ 694 w 754"/>
                  <a:gd name="T1" fmla="*/ 186 h 1215"/>
                  <a:gd name="T2" fmla="*/ 63 w 754"/>
                  <a:gd name="T3" fmla="*/ 172 h 1215"/>
                  <a:gd name="T4" fmla="*/ 29 w 754"/>
                  <a:gd name="T5" fmla="*/ 867 h 1215"/>
                  <a:gd name="T6" fmla="*/ 378 w 754"/>
                  <a:gd name="T7" fmla="*/ 1199 h 1215"/>
                  <a:gd name="T8" fmla="*/ 726 w 754"/>
                  <a:gd name="T9" fmla="*/ 867 h 1215"/>
                  <a:gd name="T10" fmla="*/ 694 w 754"/>
                  <a:gd name="T11" fmla="*/ 186 h 1215"/>
                </a:gdLst>
                <a:ahLst/>
                <a:cxnLst>
                  <a:cxn ang="0">
                    <a:pos x="T0" y="T1"/>
                  </a:cxn>
                  <a:cxn ang="0">
                    <a:pos x="T2" y="T3"/>
                  </a:cxn>
                  <a:cxn ang="0">
                    <a:pos x="T4" y="T5"/>
                  </a:cxn>
                  <a:cxn ang="0">
                    <a:pos x="T6" y="T7"/>
                  </a:cxn>
                  <a:cxn ang="0">
                    <a:pos x="T8" y="T9"/>
                  </a:cxn>
                  <a:cxn ang="0">
                    <a:pos x="T10" y="T11"/>
                  </a:cxn>
                </a:cxnLst>
                <a:rect l="0" t="0" r="r" b="b"/>
                <a:pathLst>
                  <a:path w="754" h="1215">
                    <a:moveTo>
                      <a:pt x="694" y="186"/>
                    </a:moveTo>
                    <a:cubicBezTo>
                      <a:pt x="277" y="277"/>
                      <a:pt x="292" y="0"/>
                      <a:pt x="63" y="172"/>
                    </a:cubicBezTo>
                    <a:cubicBezTo>
                      <a:pt x="33" y="353"/>
                      <a:pt x="0" y="653"/>
                      <a:pt x="29" y="867"/>
                    </a:cubicBezTo>
                    <a:cubicBezTo>
                      <a:pt x="62" y="1067"/>
                      <a:pt x="184" y="1215"/>
                      <a:pt x="378" y="1199"/>
                    </a:cubicBezTo>
                    <a:cubicBezTo>
                      <a:pt x="571" y="1215"/>
                      <a:pt x="693" y="1067"/>
                      <a:pt x="726" y="867"/>
                    </a:cubicBezTo>
                    <a:cubicBezTo>
                      <a:pt x="754" y="658"/>
                      <a:pt x="723" y="372"/>
                      <a:pt x="694" y="186"/>
                    </a:cubicBezTo>
                    <a:close/>
                  </a:path>
                </a:pathLst>
              </a:custGeom>
              <a:solidFill>
                <a:srgbClr val="E97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 name="Freeform 107">
                <a:extLst>
                  <a:ext uri="{FF2B5EF4-FFF2-40B4-BE49-F238E27FC236}">
                    <a16:creationId xmlns:a16="http://schemas.microsoft.com/office/drawing/2014/main" id="{6820CC48-ED79-776B-4B07-30D0703BAEE7}"/>
                  </a:ext>
                </a:extLst>
              </p:cNvPr>
              <p:cNvSpPr>
                <a:spLocks/>
              </p:cNvSpPr>
              <p:nvPr/>
            </p:nvSpPr>
            <p:spPr bwMode="auto">
              <a:xfrm>
                <a:off x="1697781" y="1790488"/>
                <a:ext cx="317953" cy="161832"/>
              </a:xfrm>
              <a:custGeom>
                <a:avLst/>
                <a:gdLst>
                  <a:gd name="T0" fmla="*/ 641 w 641"/>
                  <a:gd name="T1" fmla="*/ 272 h 353"/>
                  <a:gd name="T2" fmla="*/ 633 w 641"/>
                  <a:gd name="T3" fmla="*/ 186 h 353"/>
                  <a:gd name="T4" fmla="*/ 2 w 641"/>
                  <a:gd name="T5" fmla="*/ 172 h 353"/>
                  <a:gd name="T6" fmla="*/ 0 w 641"/>
                  <a:gd name="T7" fmla="*/ 188 h 353"/>
                  <a:gd name="T8" fmla="*/ 641 w 641"/>
                  <a:gd name="T9" fmla="*/ 272 h 353"/>
                </a:gdLst>
                <a:ahLst/>
                <a:cxnLst>
                  <a:cxn ang="0">
                    <a:pos x="T0" y="T1"/>
                  </a:cxn>
                  <a:cxn ang="0">
                    <a:pos x="T2" y="T3"/>
                  </a:cxn>
                  <a:cxn ang="0">
                    <a:pos x="T4" y="T5"/>
                  </a:cxn>
                  <a:cxn ang="0">
                    <a:pos x="T6" y="T7"/>
                  </a:cxn>
                  <a:cxn ang="0">
                    <a:pos x="T8" y="T9"/>
                  </a:cxn>
                </a:cxnLst>
                <a:rect l="0" t="0" r="r" b="b"/>
                <a:pathLst>
                  <a:path w="641" h="353">
                    <a:moveTo>
                      <a:pt x="641" y="272"/>
                    </a:moveTo>
                    <a:cubicBezTo>
                      <a:pt x="639" y="253"/>
                      <a:pt x="636" y="203"/>
                      <a:pt x="633" y="186"/>
                    </a:cubicBezTo>
                    <a:cubicBezTo>
                      <a:pt x="216" y="277"/>
                      <a:pt x="231" y="0"/>
                      <a:pt x="2" y="172"/>
                    </a:cubicBezTo>
                    <a:cubicBezTo>
                      <a:pt x="0" y="184"/>
                      <a:pt x="2" y="175"/>
                      <a:pt x="0" y="188"/>
                    </a:cubicBezTo>
                    <a:cubicBezTo>
                      <a:pt x="222" y="50"/>
                      <a:pt x="218" y="353"/>
                      <a:pt x="641" y="272"/>
                    </a:cubicBez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0" name="Oval 89">
              <a:extLst>
                <a:ext uri="{FF2B5EF4-FFF2-40B4-BE49-F238E27FC236}">
                  <a16:creationId xmlns:a16="http://schemas.microsoft.com/office/drawing/2014/main" id="{F7DBB9EB-2753-5920-53AA-E7E1CE817D00}"/>
                </a:ext>
              </a:extLst>
            </p:cNvPr>
            <p:cNvSpPr/>
            <p:nvPr/>
          </p:nvSpPr>
          <p:spPr>
            <a:xfrm>
              <a:off x="1155413" y="15333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9" name="Rectangle: Rounded Corners 28">
            <a:extLst>
              <a:ext uri="{FF2B5EF4-FFF2-40B4-BE49-F238E27FC236}">
                <a16:creationId xmlns:a16="http://schemas.microsoft.com/office/drawing/2014/main" id="{7B766083-903E-FC1D-E763-2C9815C90562}"/>
              </a:ext>
            </a:extLst>
          </p:cNvPr>
          <p:cNvSpPr/>
          <p:nvPr/>
        </p:nvSpPr>
        <p:spPr>
          <a:xfrm>
            <a:off x="965200" y="3026865"/>
            <a:ext cx="4775422"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Metrics</a:t>
            </a:r>
          </a:p>
        </p:txBody>
      </p:sp>
      <p:sp>
        <p:nvSpPr>
          <p:cNvPr id="31" name="Rectangle: Rounded Corners 30">
            <a:extLst>
              <a:ext uri="{FF2B5EF4-FFF2-40B4-BE49-F238E27FC236}">
                <a16:creationId xmlns:a16="http://schemas.microsoft.com/office/drawing/2014/main" id="{A42BCA82-C01B-494E-3602-AE9D58D5321C}"/>
              </a:ext>
            </a:extLst>
          </p:cNvPr>
          <p:cNvSpPr/>
          <p:nvPr/>
        </p:nvSpPr>
        <p:spPr>
          <a:xfrm>
            <a:off x="5863146" y="3026865"/>
            <a:ext cx="5424086"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Lifestyle</a:t>
            </a:r>
          </a:p>
        </p:txBody>
      </p:sp>
      <p:grpSp>
        <p:nvGrpSpPr>
          <p:cNvPr id="50" name="Group 49">
            <a:extLst>
              <a:ext uri="{FF2B5EF4-FFF2-40B4-BE49-F238E27FC236}">
                <a16:creationId xmlns:a16="http://schemas.microsoft.com/office/drawing/2014/main" id="{CCD5B06E-D510-2E12-3E3F-6B72D3572EF6}"/>
              </a:ext>
            </a:extLst>
          </p:cNvPr>
          <p:cNvGrpSpPr/>
          <p:nvPr/>
        </p:nvGrpSpPr>
        <p:grpSpPr>
          <a:xfrm>
            <a:off x="2355358" y="2980006"/>
            <a:ext cx="502142" cy="502142"/>
            <a:chOff x="1494882" y="-349839"/>
            <a:chExt cx="699678" cy="699678"/>
          </a:xfrm>
        </p:grpSpPr>
        <p:sp>
          <p:nvSpPr>
            <p:cNvPr id="53" name="Oval 52">
              <a:extLst>
                <a:ext uri="{FF2B5EF4-FFF2-40B4-BE49-F238E27FC236}">
                  <a16:creationId xmlns:a16="http://schemas.microsoft.com/office/drawing/2014/main" id="{AC037BF4-DF2B-A452-5F4C-EB80CF515802}"/>
                </a:ext>
              </a:extLst>
            </p:cNvPr>
            <p:cNvSpPr/>
            <p:nvPr/>
          </p:nvSpPr>
          <p:spPr>
            <a:xfrm>
              <a:off x="14948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4" name="Graphic 53">
              <a:extLst>
                <a:ext uri="{FF2B5EF4-FFF2-40B4-BE49-F238E27FC236}">
                  <a16:creationId xmlns:a16="http://schemas.microsoft.com/office/drawing/2014/main" id="{423ACAFD-3122-E3BD-83DD-73E96A2BA3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900" y="-251460"/>
              <a:ext cx="447180" cy="447180"/>
            </a:xfrm>
            <a:prstGeom prst="rect">
              <a:avLst/>
            </a:prstGeom>
          </p:spPr>
        </p:pic>
      </p:grpSp>
      <p:grpSp>
        <p:nvGrpSpPr>
          <p:cNvPr id="55" name="Group 54">
            <a:extLst>
              <a:ext uri="{FF2B5EF4-FFF2-40B4-BE49-F238E27FC236}">
                <a16:creationId xmlns:a16="http://schemas.microsoft.com/office/drawing/2014/main" id="{540A16C0-1C70-8631-77A3-105519D948A2}"/>
              </a:ext>
            </a:extLst>
          </p:cNvPr>
          <p:cNvGrpSpPr/>
          <p:nvPr/>
        </p:nvGrpSpPr>
        <p:grpSpPr>
          <a:xfrm>
            <a:off x="7536681" y="2980006"/>
            <a:ext cx="502142" cy="502142"/>
            <a:chOff x="2942682" y="-349839"/>
            <a:chExt cx="699678" cy="699678"/>
          </a:xfrm>
        </p:grpSpPr>
        <p:sp>
          <p:nvSpPr>
            <p:cNvPr id="58" name="Oval 57">
              <a:extLst>
                <a:ext uri="{FF2B5EF4-FFF2-40B4-BE49-F238E27FC236}">
                  <a16:creationId xmlns:a16="http://schemas.microsoft.com/office/drawing/2014/main" id="{E6541268-B857-FD7B-C600-F6DA1E4B0182}"/>
                </a:ext>
              </a:extLst>
            </p:cNvPr>
            <p:cNvSpPr/>
            <p:nvPr/>
          </p:nvSpPr>
          <p:spPr>
            <a:xfrm>
              <a:off x="29426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9" name="Graphic 58">
              <a:extLst>
                <a:ext uri="{FF2B5EF4-FFF2-40B4-BE49-F238E27FC236}">
                  <a16:creationId xmlns:a16="http://schemas.microsoft.com/office/drawing/2014/main" id="{3DD0B2DA-2144-D139-AB34-8731292206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9597" y="-285045"/>
              <a:ext cx="514350" cy="514350"/>
            </a:xfrm>
            <a:prstGeom prst="rect">
              <a:avLst/>
            </a:prstGeom>
          </p:spPr>
        </p:pic>
      </p:grpSp>
    </p:spTree>
    <p:extLst>
      <p:ext uri="{BB962C8B-B14F-4D97-AF65-F5344CB8AC3E}">
        <p14:creationId xmlns:p14="http://schemas.microsoft.com/office/powerpoint/2010/main" val="21507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AFFCF-2762-F4F9-5B28-E6F9EE2B5487}"/>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222CCE2D-788B-58E6-72F5-68E8D9B5DC46}"/>
              </a:ext>
            </a:extLst>
          </p:cNvPr>
          <p:cNvSpPr/>
          <p:nvPr/>
        </p:nvSpPr>
        <p:spPr>
          <a:xfrm>
            <a:off x="6441042" y="5419649"/>
            <a:ext cx="228600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0" name="Rectangle: Rounded Corners 19">
            <a:extLst>
              <a:ext uri="{FF2B5EF4-FFF2-40B4-BE49-F238E27FC236}">
                <a16:creationId xmlns:a16="http://schemas.microsoft.com/office/drawing/2014/main" id="{2B43904E-894A-3451-7D39-EB5374EE2C5E}"/>
              </a:ext>
            </a:extLst>
          </p:cNvPr>
          <p:cNvSpPr/>
          <p:nvPr/>
        </p:nvSpPr>
        <p:spPr>
          <a:xfrm>
            <a:off x="6441042" y="4520921"/>
            <a:ext cx="457200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9" name="Rectangle: Rounded Corners 18">
            <a:extLst>
              <a:ext uri="{FF2B5EF4-FFF2-40B4-BE49-F238E27FC236}">
                <a16:creationId xmlns:a16="http://schemas.microsoft.com/office/drawing/2014/main" id="{3E57C67E-B5BD-A2A7-B7E1-71EAD75EF72B}"/>
              </a:ext>
            </a:extLst>
          </p:cNvPr>
          <p:cNvSpPr/>
          <p:nvPr/>
        </p:nvSpPr>
        <p:spPr>
          <a:xfrm>
            <a:off x="6441042" y="3012159"/>
            <a:ext cx="210312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Rectangle: Rounded Corners 15">
            <a:extLst>
              <a:ext uri="{FF2B5EF4-FFF2-40B4-BE49-F238E27FC236}">
                <a16:creationId xmlns:a16="http://schemas.microsoft.com/office/drawing/2014/main" id="{778FC74A-5C26-8D77-A3C1-435C0D407891}"/>
              </a:ext>
            </a:extLst>
          </p:cNvPr>
          <p:cNvSpPr/>
          <p:nvPr/>
        </p:nvSpPr>
        <p:spPr>
          <a:xfrm>
            <a:off x="6441042" y="1679481"/>
            <a:ext cx="155448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3" name="Group 2">
            <a:extLst>
              <a:ext uri="{FF2B5EF4-FFF2-40B4-BE49-F238E27FC236}">
                <a16:creationId xmlns:a16="http://schemas.microsoft.com/office/drawing/2014/main" id="{212C1CDC-3B31-D34B-6D0D-001DF765BB21}"/>
              </a:ext>
            </a:extLst>
          </p:cNvPr>
          <p:cNvGrpSpPr/>
          <p:nvPr/>
        </p:nvGrpSpPr>
        <p:grpSpPr>
          <a:xfrm>
            <a:off x="5779167" y="767048"/>
            <a:ext cx="5841332" cy="1507126"/>
            <a:chOff x="5779167" y="364646"/>
            <a:chExt cx="5841332" cy="1507126"/>
          </a:xfrm>
        </p:grpSpPr>
        <p:grpSp>
          <p:nvGrpSpPr>
            <p:cNvPr id="22" name="Group 21">
              <a:extLst>
                <a:ext uri="{FF2B5EF4-FFF2-40B4-BE49-F238E27FC236}">
                  <a16:creationId xmlns:a16="http://schemas.microsoft.com/office/drawing/2014/main" id="{EC1BDBC0-CB80-F661-6258-47A797D78692}"/>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DD660671-9E02-E72A-3C32-F3A3A6678FAB}"/>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483DDE7D-9720-6B63-1D4D-D7C1029E8589}"/>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C2A362FB-D26D-8494-9D38-120EBEE7CC87}"/>
                </a:ext>
              </a:extLst>
            </p:cNvPr>
            <p:cNvSpPr txBox="1"/>
            <p:nvPr/>
          </p:nvSpPr>
          <p:spPr>
            <a:xfrm>
              <a:off x="6479144" y="450870"/>
              <a:ext cx="5141355" cy="1420902"/>
            </a:xfrm>
            <a:prstGeom prst="rect">
              <a:avLst/>
            </a:prstGeom>
            <a:noFill/>
          </p:spPr>
          <p:txBody>
            <a:bodyPr wrap="square" lIns="0" tIns="0" rIns="0" bIns="0">
              <a:spAutoFit/>
            </a:bodyPr>
            <a:lstStyle/>
            <a:p>
              <a:pPr>
                <a:spcAft>
                  <a:spcPts val="100"/>
                </a:spcAft>
              </a:pPr>
              <a:r>
                <a:rPr lang="en-US" sz="1050" b="1" noProof="0" dirty="0">
                  <a:effectLst/>
                  <a:latin typeface="Arial"/>
                  <a:ea typeface="Calibri" panose="020F0502020204030204" pitchFamily="34" charset="0"/>
                  <a:cs typeface="Times New Roman"/>
                </a:rPr>
                <a:t>You discuss with Jay that their frustration may be due to metabolic adaptations that occur with weight loss. Which one of the following physiological changes does NOT occur in Jay after weight loss due to caloric restriction?</a:t>
              </a:r>
            </a:p>
            <a:p>
              <a:pPr marL="228600" indent="-228600">
                <a:spcAft>
                  <a:spcPts val="100"/>
                </a:spcAft>
                <a:buFont typeface="+mj-lt"/>
                <a:buAutoNum type="alphaLcPeriod"/>
              </a:pPr>
              <a:r>
                <a:rPr lang="en-US" sz="1050" noProof="0" dirty="0">
                  <a:effectLst/>
                  <a:latin typeface="Arial"/>
                  <a:ea typeface="Calibri" panose="020F0502020204030204" pitchFamily="34" charset="0"/>
                  <a:cs typeface="Times New Roman"/>
                </a:rPr>
                <a:t>Jay is hungrier more often</a:t>
              </a:r>
            </a:p>
            <a:p>
              <a:pPr marL="228600" indent="-228600">
                <a:spcAft>
                  <a:spcPts val="100"/>
                </a:spcAft>
                <a:buFont typeface="+mj-lt"/>
                <a:buAutoNum type="alphaLcPeriod"/>
              </a:pPr>
              <a:r>
                <a:rPr lang="en-US" sz="1050" noProof="0" dirty="0">
                  <a:effectLst/>
                  <a:latin typeface="Arial"/>
                  <a:ea typeface="Calibri" panose="020F0502020204030204" pitchFamily="34" charset="0"/>
                  <a:cs typeface="Times New Roman"/>
                </a:rPr>
                <a:t>Jay’s metabolism decreases</a:t>
              </a:r>
            </a:p>
            <a:p>
              <a:pPr marL="228600" indent="-228600">
                <a:spcAft>
                  <a:spcPts val="100"/>
                </a:spcAft>
                <a:buFont typeface="+mj-lt"/>
                <a:buAutoNum type="alphaLcPeriod"/>
              </a:pPr>
              <a:r>
                <a:rPr lang="en-US" sz="1050" noProof="0" dirty="0">
                  <a:effectLst/>
                  <a:latin typeface="Arial"/>
                  <a:ea typeface="Calibri" panose="020F0502020204030204" pitchFamily="34" charset="0"/>
                  <a:cs typeface="Times New Roman"/>
                </a:rPr>
                <a:t>Increase in GLP-1  </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Increase in ghrelin </a:t>
              </a:r>
            </a:p>
            <a:p>
              <a:pPr marL="228600" indent="-228600">
                <a:spcAft>
                  <a:spcPts val="200"/>
                </a:spcAft>
                <a:buFont typeface="+mj-lt"/>
                <a:buAutoNum type="alphaLcPeriod"/>
              </a:pPr>
              <a:endParaRPr lang="en-US" sz="1050" noProof="0" dirty="0">
                <a:effectLst/>
                <a:latin typeface="Arial"/>
                <a:ea typeface="Calibri" panose="020F0502020204030204" pitchFamily="34" charset="0"/>
                <a:cs typeface="Times New Roman"/>
              </a:endParaRPr>
            </a:p>
          </p:txBody>
        </p:sp>
      </p:grpSp>
      <p:grpSp>
        <p:nvGrpSpPr>
          <p:cNvPr id="4" name="Group 3">
            <a:extLst>
              <a:ext uri="{FF2B5EF4-FFF2-40B4-BE49-F238E27FC236}">
                <a16:creationId xmlns:a16="http://schemas.microsoft.com/office/drawing/2014/main" id="{88081A89-E339-C4F5-B3FF-43636CD22E8A}"/>
              </a:ext>
            </a:extLst>
          </p:cNvPr>
          <p:cNvGrpSpPr/>
          <p:nvPr/>
        </p:nvGrpSpPr>
        <p:grpSpPr>
          <a:xfrm>
            <a:off x="5779167" y="2038316"/>
            <a:ext cx="5879434" cy="1341521"/>
            <a:chOff x="5779167" y="3403479"/>
            <a:chExt cx="5879434" cy="1341521"/>
          </a:xfrm>
        </p:grpSpPr>
        <p:grpSp>
          <p:nvGrpSpPr>
            <p:cNvPr id="24" name="Group 23">
              <a:extLst>
                <a:ext uri="{FF2B5EF4-FFF2-40B4-BE49-F238E27FC236}">
                  <a16:creationId xmlns:a16="http://schemas.microsoft.com/office/drawing/2014/main" id="{2D819D30-9026-70EC-EE76-A47E6DE585D7}"/>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9489A432-5CB3-4503-BA63-FBA2E0C373D2}"/>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dirty="0">
                    <a:solidFill>
                      <a:schemeClr val="accent1">
                        <a:lumMod val="40000"/>
                        <a:lumOff val="60000"/>
                      </a:schemeClr>
                    </a:solidFill>
                  </a:rPr>
                  <a:t>2</a:t>
                </a:r>
                <a:endParaRPr lang="en-US" sz="8000" b="1" noProof="0" dirty="0">
                  <a:solidFill>
                    <a:schemeClr val="accent1">
                      <a:lumMod val="40000"/>
                      <a:lumOff val="60000"/>
                    </a:schemeClr>
                  </a:solidFill>
                </a:endParaRPr>
              </a:p>
            </p:txBody>
          </p:sp>
          <p:cxnSp>
            <p:nvCxnSpPr>
              <p:cNvPr id="13" name="Straight Connector 12">
                <a:extLst>
                  <a:ext uri="{FF2B5EF4-FFF2-40B4-BE49-F238E27FC236}">
                    <a16:creationId xmlns:a16="http://schemas.microsoft.com/office/drawing/2014/main" id="{B5055899-F34B-E480-C377-F0538BA706A8}"/>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64471C92-3803-2B6B-32BA-D7CC0CAE2A23}"/>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
                </a:spcAft>
                <a:buNone/>
              </a:pPr>
              <a:r>
                <a:rPr lang="en-US" sz="1050" b="1" noProof="0" dirty="0">
                  <a:latin typeface="Arial"/>
                  <a:cs typeface="Times New Roman"/>
                </a:rPr>
                <a:t>Based on their BMI and presence of obesity-related comorbidities, Jay is a potential candidate for bariatric surgery. Which one of the following is NOT a relevant medical aspect of the pre-operative evaluations for them?</a:t>
              </a:r>
            </a:p>
            <a:p>
              <a:pPr>
                <a:lnSpc>
                  <a:spcPct val="100000"/>
                </a:lnSpc>
                <a:spcBef>
                  <a:spcPts val="0"/>
                </a:spcBef>
                <a:spcAft>
                  <a:spcPts val="100"/>
                </a:spcAft>
                <a:buFont typeface="+mj-lt"/>
                <a:buAutoNum type="alphaLcPeriod"/>
              </a:pPr>
              <a:r>
                <a:rPr lang="en-US" sz="1050" noProof="0" dirty="0">
                  <a:latin typeface="Arial"/>
                  <a:cs typeface="Times New Roman"/>
                </a:rPr>
                <a:t>Screening for active mental illness</a:t>
              </a:r>
            </a:p>
            <a:p>
              <a:pPr>
                <a:lnSpc>
                  <a:spcPct val="100000"/>
                </a:lnSpc>
                <a:spcBef>
                  <a:spcPts val="0"/>
                </a:spcBef>
                <a:spcAft>
                  <a:spcPts val="100"/>
                </a:spcAft>
                <a:buFont typeface="+mj-lt"/>
                <a:buAutoNum type="alphaLcPeriod"/>
              </a:pPr>
              <a:r>
                <a:rPr lang="en-US" sz="1050" noProof="0" dirty="0">
                  <a:latin typeface="Arial"/>
                  <a:cs typeface="Times New Roman"/>
                </a:rPr>
                <a:t>Macronutrient deficiencies</a:t>
              </a:r>
            </a:p>
            <a:p>
              <a:pPr>
                <a:lnSpc>
                  <a:spcPct val="100000"/>
                </a:lnSpc>
                <a:spcBef>
                  <a:spcPts val="0"/>
                </a:spcBef>
                <a:spcAft>
                  <a:spcPts val="100"/>
                </a:spcAft>
                <a:buFont typeface="+mj-lt"/>
                <a:buAutoNum type="alphaLcPeriod"/>
              </a:pPr>
              <a:r>
                <a:rPr lang="en-US" sz="1050" noProof="0" dirty="0">
                  <a:latin typeface="Arial"/>
                  <a:cs typeface="Times New Roman"/>
                </a:rPr>
                <a:t>Evaluation for CVD risk</a:t>
              </a:r>
            </a:p>
            <a:p>
              <a:pPr>
                <a:lnSpc>
                  <a:spcPct val="100000"/>
                </a:lnSpc>
                <a:spcBef>
                  <a:spcPts val="0"/>
                </a:spcBef>
                <a:spcAft>
                  <a:spcPts val="200"/>
                </a:spcAft>
                <a:buFont typeface="+mj-lt"/>
                <a:buAutoNum type="alphaLcPeriod"/>
              </a:pPr>
              <a:r>
                <a:rPr lang="en-US" sz="1050" noProof="0" dirty="0">
                  <a:latin typeface="Arial"/>
                  <a:cs typeface="Times New Roman"/>
                </a:rPr>
                <a:t>Post-operative weight loss plan</a:t>
              </a:r>
            </a:p>
            <a:p>
              <a:pPr marL="179388" lvl="1" indent="-173038">
                <a:lnSpc>
                  <a:spcPct val="100000"/>
                </a:lnSpc>
                <a:spcBef>
                  <a:spcPts val="0"/>
                </a:spcBef>
                <a:buFont typeface="+mj-lt"/>
                <a:buAutoNum type="alphaLcPeriod"/>
              </a:pPr>
              <a:endParaRPr lang="en-US" sz="1050" noProof="0" dirty="0">
                <a:latin typeface="Arial" panose="020B0604020202020204" pitchFamily="34" charset="0"/>
                <a:cs typeface="Times New Roman" panose="02020603050405020304" pitchFamily="18" charset="0"/>
              </a:endParaRPr>
            </a:p>
          </p:txBody>
        </p:sp>
      </p:grpSp>
      <p:sp>
        <p:nvSpPr>
          <p:cNvPr id="35" name="Title 1">
            <a:extLst>
              <a:ext uri="{FF2B5EF4-FFF2-40B4-BE49-F238E27FC236}">
                <a16:creationId xmlns:a16="http://schemas.microsoft.com/office/drawing/2014/main" id="{282E6566-40DB-D53E-90E1-200111F1D16E}"/>
              </a:ext>
            </a:extLst>
          </p:cNvPr>
          <p:cNvSpPr>
            <a:spLocks noGrp="1"/>
          </p:cNvSpPr>
          <p:nvPr>
            <p:ph type="title"/>
          </p:nvPr>
        </p:nvSpPr>
        <p:spPr>
          <a:xfrm>
            <a:off x="2210605" y="414320"/>
            <a:ext cx="2700251" cy="5562000"/>
          </a:xfrm>
        </p:spPr>
        <p:txBody>
          <a:bodyPr/>
          <a:lstStyle/>
          <a:p>
            <a:r>
              <a:rPr lang="en-US" noProof="0" dirty="0"/>
              <a:t>Questions</a:t>
            </a:r>
            <a:endParaRPr lang="en-US" noProof="0" dirty="0">
              <a:latin typeface="Arial"/>
              <a:cs typeface="Arial"/>
            </a:endParaRPr>
          </a:p>
        </p:txBody>
      </p:sp>
      <p:grpSp>
        <p:nvGrpSpPr>
          <p:cNvPr id="5" name="Group 4">
            <a:extLst>
              <a:ext uri="{FF2B5EF4-FFF2-40B4-BE49-F238E27FC236}">
                <a16:creationId xmlns:a16="http://schemas.microsoft.com/office/drawing/2014/main" id="{80FABAA9-6C2E-84B2-6719-B908DC3A1DDB}"/>
              </a:ext>
            </a:extLst>
          </p:cNvPr>
          <p:cNvGrpSpPr/>
          <p:nvPr/>
        </p:nvGrpSpPr>
        <p:grpSpPr>
          <a:xfrm>
            <a:off x="5779167" y="3519633"/>
            <a:ext cx="5879434" cy="1341521"/>
            <a:chOff x="5779167" y="3403479"/>
            <a:chExt cx="5879434" cy="1341521"/>
          </a:xfrm>
        </p:grpSpPr>
        <p:grpSp>
          <p:nvGrpSpPr>
            <p:cNvPr id="6" name="Group 5">
              <a:extLst>
                <a:ext uri="{FF2B5EF4-FFF2-40B4-BE49-F238E27FC236}">
                  <a16:creationId xmlns:a16="http://schemas.microsoft.com/office/drawing/2014/main" id="{993C82E2-B9C5-C424-C339-527370E683E7}"/>
                </a:ext>
              </a:extLst>
            </p:cNvPr>
            <p:cNvGrpSpPr/>
            <p:nvPr/>
          </p:nvGrpSpPr>
          <p:grpSpPr>
            <a:xfrm>
              <a:off x="5779167" y="3403479"/>
              <a:ext cx="606666" cy="1341521"/>
              <a:chOff x="5779167" y="4120026"/>
              <a:chExt cx="606666" cy="1341521"/>
            </a:xfrm>
          </p:grpSpPr>
          <p:sp>
            <p:nvSpPr>
              <p:cNvPr id="8" name="TextBox 7">
                <a:extLst>
                  <a:ext uri="{FF2B5EF4-FFF2-40B4-BE49-F238E27FC236}">
                    <a16:creationId xmlns:a16="http://schemas.microsoft.com/office/drawing/2014/main" id="{8BA293CB-6AAD-715D-2120-850A26DC2252}"/>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dirty="0">
                    <a:solidFill>
                      <a:schemeClr val="accent1">
                        <a:lumMod val="40000"/>
                        <a:lumOff val="60000"/>
                      </a:schemeClr>
                    </a:solidFill>
                  </a:rPr>
                  <a:t>3</a:t>
                </a:r>
                <a:endParaRPr lang="en-US" sz="8000" b="1" noProof="0" dirty="0">
                  <a:solidFill>
                    <a:schemeClr val="accent1">
                      <a:lumMod val="40000"/>
                      <a:lumOff val="60000"/>
                    </a:schemeClr>
                  </a:solidFill>
                </a:endParaRPr>
              </a:p>
            </p:txBody>
          </p:sp>
          <p:cxnSp>
            <p:nvCxnSpPr>
              <p:cNvPr id="15" name="Straight Connector 14">
                <a:extLst>
                  <a:ext uri="{FF2B5EF4-FFF2-40B4-BE49-F238E27FC236}">
                    <a16:creationId xmlns:a16="http://schemas.microsoft.com/office/drawing/2014/main" id="{27E8966C-94F4-D326-C9A8-774621637084}"/>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7D0A756E-CC83-60D6-FA54-23205336760D}"/>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
                </a:spcAft>
                <a:buNone/>
              </a:pPr>
              <a:r>
                <a:rPr lang="en-US" sz="1050" b="1" noProof="0" dirty="0">
                  <a:latin typeface="Arial"/>
                  <a:cs typeface="Times New Roman"/>
                </a:rPr>
                <a:t>What is the MOST appropriate next step that you would recommend for Jay?</a:t>
              </a:r>
            </a:p>
            <a:p>
              <a:pPr>
                <a:lnSpc>
                  <a:spcPct val="100000"/>
                </a:lnSpc>
                <a:spcBef>
                  <a:spcPts val="0"/>
                </a:spcBef>
                <a:spcAft>
                  <a:spcPts val="100"/>
                </a:spcAft>
                <a:buFont typeface="+mj-lt"/>
                <a:buAutoNum type="alphaLcPeriod"/>
              </a:pPr>
              <a:r>
                <a:rPr lang="en-US" sz="1050" noProof="0" dirty="0">
                  <a:latin typeface="Arial"/>
                  <a:cs typeface="Times New Roman"/>
                </a:rPr>
                <a:t>Eat less fast food</a:t>
              </a:r>
            </a:p>
            <a:p>
              <a:pPr>
                <a:lnSpc>
                  <a:spcPct val="100000"/>
                </a:lnSpc>
                <a:spcBef>
                  <a:spcPts val="0"/>
                </a:spcBef>
                <a:spcAft>
                  <a:spcPts val="100"/>
                </a:spcAft>
                <a:buFont typeface="+mj-lt"/>
                <a:buAutoNum type="alphaLcPeriod"/>
              </a:pPr>
              <a:r>
                <a:rPr lang="en-US" sz="1050" noProof="0" dirty="0">
                  <a:latin typeface="Arial"/>
                  <a:cs typeface="Times New Roman"/>
                </a:rPr>
                <a:t>Increase dose of metformin</a:t>
              </a:r>
            </a:p>
            <a:p>
              <a:pPr>
                <a:lnSpc>
                  <a:spcPct val="100000"/>
                </a:lnSpc>
                <a:spcBef>
                  <a:spcPts val="0"/>
                </a:spcBef>
                <a:spcAft>
                  <a:spcPts val="100"/>
                </a:spcAft>
                <a:buFont typeface="+mj-lt"/>
                <a:buAutoNum type="alphaLcPeriod"/>
              </a:pPr>
              <a:r>
                <a:rPr lang="en-US" sz="1050" noProof="0" dirty="0">
                  <a:latin typeface="Arial"/>
                  <a:cs typeface="Times New Roman"/>
                </a:rPr>
                <a:t>Quit smoking</a:t>
              </a:r>
            </a:p>
            <a:p>
              <a:pPr>
                <a:lnSpc>
                  <a:spcPct val="100000"/>
                </a:lnSpc>
                <a:spcBef>
                  <a:spcPts val="0"/>
                </a:spcBef>
                <a:spcAft>
                  <a:spcPts val="200"/>
                </a:spcAft>
                <a:buFont typeface="+mj-lt"/>
                <a:buAutoNum type="alphaLcPeriod"/>
              </a:pPr>
              <a:r>
                <a:rPr lang="en-US" sz="1050" dirty="0">
                  <a:ea typeface="Calibri" panose="020F0502020204030204" pitchFamily="34" charset="0"/>
                  <a:cs typeface="Times New Roman"/>
                </a:rPr>
                <a:t>Ask if he’d like to try a medication for weight loss or consider surgery</a:t>
              </a:r>
              <a:endParaRPr lang="en-US" sz="1050" noProof="0" dirty="0">
                <a:latin typeface="Arial"/>
                <a:cs typeface="Times New Roman"/>
              </a:endParaRPr>
            </a:p>
          </p:txBody>
        </p:sp>
      </p:grpSp>
      <p:grpSp>
        <p:nvGrpSpPr>
          <p:cNvPr id="33" name="Group 32">
            <a:extLst>
              <a:ext uri="{FF2B5EF4-FFF2-40B4-BE49-F238E27FC236}">
                <a16:creationId xmlns:a16="http://schemas.microsoft.com/office/drawing/2014/main" id="{9A708345-25F8-95F9-A754-8AC09F269733}"/>
              </a:ext>
            </a:extLst>
          </p:cNvPr>
          <p:cNvGrpSpPr/>
          <p:nvPr/>
        </p:nvGrpSpPr>
        <p:grpSpPr>
          <a:xfrm>
            <a:off x="581410" y="2490297"/>
            <a:ext cx="1410046" cy="1410046"/>
            <a:chOff x="1155413" y="1533366"/>
            <a:chExt cx="1410046" cy="1410046"/>
          </a:xfrm>
        </p:grpSpPr>
        <p:sp>
          <p:nvSpPr>
            <p:cNvPr id="34" name="Oval 33">
              <a:extLst>
                <a:ext uri="{FF2B5EF4-FFF2-40B4-BE49-F238E27FC236}">
                  <a16:creationId xmlns:a16="http://schemas.microsoft.com/office/drawing/2014/main" id="{386310D1-2CD1-02AD-90D7-5B83B27B43BD}"/>
                </a:ext>
              </a:extLst>
            </p:cNvPr>
            <p:cNvSpPr/>
            <p:nvPr/>
          </p:nvSpPr>
          <p:spPr>
            <a:xfrm>
              <a:off x="1155413" y="15333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1" name="Group 40">
              <a:extLst>
                <a:ext uri="{FF2B5EF4-FFF2-40B4-BE49-F238E27FC236}">
                  <a16:creationId xmlns:a16="http://schemas.microsoft.com/office/drawing/2014/main" id="{7CBFE63D-860F-F7ED-E6BF-9256DEF43115}"/>
                </a:ext>
              </a:extLst>
            </p:cNvPr>
            <p:cNvGrpSpPr/>
            <p:nvPr/>
          </p:nvGrpSpPr>
          <p:grpSpPr>
            <a:xfrm>
              <a:off x="1257768" y="1653406"/>
              <a:ext cx="1207612" cy="1290006"/>
              <a:chOff x="1257768" y="1653406"/>
              <a:chExt cx="1207612" cy="1290006"/>
            </a:xfrm>
          </p:grpSpPr>
          <p:sp>
            <p:nvSpPr>
              <p:cNvPr id="43" name="Free-form: Shape 69">
                <a:extLst>
                  <a:ext uri="{FF2B5EF4-FFF2-40B4-BE49-F238E27FC236}">
                    <a16:creationId xmlns:a16="http://schemas.microsoft.com/office/drawing/2014/main" id="{8BBE4A66-EA78-6DBD-238A-5A2FB0A0E3EA}"/>
                  </a:ext>
                </a:extLst>
              </p:cNvPr>
              <p:cNvSpPr>
                <a:spLocks/>
              </p:cNvSpPr>
              <p:nvPr/>
            </p:nvSpPr>
            <p:spPr bwMode="auto">
              <a:xfrm>
                <a:off x="1257768" y="2371330"/>
                <a:ext cx="1207612" cy="572082"/>
              </a:xfrm>
              <a:custGeom>
                <a:avLst/>
                <a:gdLst>
                  <a:gd name="connsiteX0" fmla="*/ 591328 w 1207612"/>
                  <a:gd name="connsiteY0" fmla="*/ 8 h 572082"/>
                  <a:gd name="connsiteX1" fmla="*/ 726237 w 1207612"/>
                  <a:gd name="connsiteY1" fmla="*/ 15495 h 572082"/>
                  <a:gd name="connsiteX2" fmla="*/ 1087345 w 1207612"/>
                  <a:gd name="connsiteY2" fmla="*/ 133026 h 572082"/>
                  <a:gd name="connsiteX3" fmla="*/ 1157413 w 1207612"/>
                  <a:gd name="connsiteY3" fmla="*/ 182248 h 572082"/>
                  <a:gd name="connsiteX4" fmla="*/ 1207612 w 1207612"/>
                  <a:gd name="connsiteY4" fmla="*/ 223792 h 572082"/>
                  <a:gd name="connsiteX5" fmla="*/ 1187284 w 1207612"/>
                  <a:gd name="connsiteY5" fmla="*/ 261244 h 572082"/>
                  <a:gd name="connsiteX6" fmla="*/ 602668 w 1207612"/>
                  <a:gd name="connsiteY6" fmla="*/ 572082 h 572082"/>
                  <a:gd name="connsiteX7" fmla="*/ 18052 w 1207612"/>
                  <a:gd name="connsiteY7" fmla="*/ 261244 h 572082"/>
                  <a:gd name="connsiteX8" fmla="*/ 0 w 1207612"/>
                  <a:gd name="connsiteY8" fmla="*/ 227985 h 572082"/>
                  <a:gd name="connsiteX9" fmla="*/ 1202 w 1207612"/>
                  <a:gd name="connsiteY9" fmla="*/ 226452 h 572082"/>
                  <a:gd name="connsiteX10" fmla="*/ 92726 w 1207612"/>
                  <a:gd name="connsiteY10" fmla="*/ 149711 h 572082"/>
                  <a:gd name="connsiteX11" fmla="*/ 456081 w 1207612"/>
                  <a:gd name="connsiteY11" fmla="*/ 15935 h 572082"/>
                  <a:gd name="connsiteX12" fmla="*/ 591328 w 1207612"/>
                  <a:gd name="connsiteY12" fmla="*/ 8 h 5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7612" h="572082">
                    <a:moveTo>
                      <a:pt x="591328" y="8"/>
                    </a:moveTo>
                    <a:cubicBezTo>
                      <a:pt x="632514" y="253"/>
                      <a:pt x="673645" y="5734"/>
                      <a:pt x="726237" y="15495"/>
                    </a:cubicBezTo>
                    <a:cubicBezTo>
                      <a:pt x="831423" y="35018"/>
                      <a:pt x="907241" y="17893"/>
                      <a:pt x="1087345" y="133026"/>
                    </a:cubicBezTo>
                    <a:cubicBezTo>
                      <a:pt x="1109858" y="147417"/>
                      <a:pt x="1133558" y="164038"/>
                      <a:pt x="1157413" y="182248"/>
                    </a:cubicBezTo>
                    <a:lnTo>
                      <a:pt x="1207612" y="223792"/>
                    </a:lnTo>
                    <a:lnTo>
                      <a:pt x="1187284" y="261244"/>
                    </a:lnTo>
                    <a:cubicBezTo>
                      <a:pt x="1060586" y="448781"/>
                      <a:pt x="846026" y="572082"/>
                      <a:pt x="602668" y="572082"/>
                    </a:cubicBezTo>
                    <a:cubicBezTo>
                      <a:pt x="359310" y="572082"/>
                      <a:pt x="144750" y="448781"/>
                      <a:pt x="18052" y="261244"/>
                    </a:cubicBezTo>
                    <a:lnTo>
                      <a:pt x="0" y="227985"/>
                    </a:lnTo>
                    <a:lnTo>
                      <a:pt x="1202" y="226452"/>
                    </a:lnTo>
                    <a:cubicBezTo>
                      <a:pt x="30928" y="192619"/>
                      <a:pt x="62122" y="165417"/>
                      <a:pt x="92726" y="149711"/>
                    </a:cubicBezTo>
                    <a:cubicBezTo>
                      <a:pt x="215143" y="86884"/>
                      <a:pt x="350446" y="38297"/>
                      <a:pt x="456081" y="15935"/>
                    </a:cubicBezTo>
                    <a:cubicBezTo>
                      <a:pt x="508899" y="4755"/>
                      <a:pt x="550141" y="-236"/>
                      <a:pt x="591328" y="8"/>
                    </a:cubicBezTo>
                    <a:close/>
                  </a:path>
                </a:pathLst>
              </a:custGeom>
              <a:solidFill>
                <a:srgbClr val="46A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44" name="Free-form: Shape 70">
                <a:extLst>
                  <a:ext uri="{FF2B5EF4-FFF2-40B4-BE49-F238E27FC236}">
                    <a16:creationId xmlns:a16="http://schemas.microsoft.com/office/drawing/2014/main" id="{E87F57D9-E5DA-9298-97C8-A3EAAF72CDD6}"/>
                  </a:ext>
                </a:extLst>
              </p:cNvPr>
              <p:cNvSpPr/>
              <p:nvPr/>
            </p:nvSpPr>
            <p:spPr>
              <a:xfrm>
                <a:off x="1359373" y="2547172"/>
                <a:ext cx="146260" cy="208599"/>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 name="connsiteX0" fmla="*/ 150221 w 150232"/>
                  <a:gd name="connsiteY0" fmla="*/ 61947 h 266658"/>
                  <a:gd name="connsiteX1" fmla="*/ 84138 w 150232"/>
                  <a:gd name="connsiteY1" fmla="*/ 120706 h 266658"/>
                  <a:gd name="connsiteX2" fmla="*/ 26988 w 150232"/>
                  <a:gd name="connsiteY2" fmla="*/ 260406 h 266658"/>
                  <a:gd name="connsiteX3" fmla="*/ 25389 w 150232"/>
                  <a:gd name="connsiteY3" fmla="*/ 266658 h 266658"/>
                  <a:gd name="connsiteX4" fmla="*/ 2537 w 150232"/>
                  <a:gd name="connsiteY4" fmla="*/ 247804 h 266658"/>
                  <a:gd name="connsiteX5" fmla="*/ 0 w 150232"/>
                  <a:gd name="connsiteY5" fmla="*/ 244729 h 266658"/>
                  <a:gd name="connsiteX6" fmla="*/ 4763 w 150232"/>
                  <a:gd name="connsiteY6" fmla="*/ 225481 h 266658"/>
                  <a:gd name="connsiteX7" fmla="*/ 128588 w 150232"/>
                  <a:gd name="connsiteY7" fmla="*/ 56 h 266658"/>
                  <a:gd name="connsiteX8" fmla="*/ 150221 w 150232"/>
                  <a:gd name="connsiteY8" fmla="*/ 61947 h 266658"/>
                  <a:gd name="connsiteX0" fmla="*/ 128588 w 131186"/>
                  <a:gd name="connsiteY0" fmla="*/ 2123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0" fmla="*/ 144463 w 146525"/>
                  <a:gd name="connsiteY0" fmla="*/ 3930 h 210207"/>
                  <a:gd name="connsiteX1" fmla="*/ 84138 w 146525"/>
                  <a:gd name="connsiteY1" fmla="*/ 64255 h 210207"/>
                  <a:gd name="connsiteX2" fmla="*/ 26988 w 146525"/>
                  <a:gd name="connsiteY2" fmla="*/ 203955 h 210207"/>
                  <a:gd name="connsiteX3" fmla="*/ 25389 w 146525"/>
                  <a:gd name="connsiteY3" fmla="*/ 210207 h 210207"/>
                  <a:gd name="connsiteX4" fmla="*/ 2537 w 146525"/>
                  <a:gd name="connsiteY4" fmla="*/ 191353 h 210207"/>
                  <a:gd name="connsiteX5" fmla="*/ 0 w 146525"/>
                  <a:gd name="connsiteY5" fmla="*/ 188278 h 210207"/>
                  <a:gd name="connsiteX6" fmla="*/ 4763 w 146525"/>
                  <a:gd name="connsiteY6" fmla="*/ 169030 h 210207"/>
                  <a:gd name="connsiteX7" fmla="*/ 144463 w 146525"/>
                  <a:gd name="connsiteY7" fmla="*/ 3930 h 210207"/>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4763 w 146260"/>
                  <a:gd name="connsiteY6" fmla="*/ 167422 h 208599"/>
                  <a:gd name="connsiteX7" fmla="*/ 144463 w 146260"/>
                  <a:gd name="connsiteY7" fmla="*/ 2322 h 208599"/>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144463 w 146260"/>
                  <a:gd name="connsiteY6" fmla="*/ 2322 h 20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60" h="208599">
                    <a:moveTo>
                      <a:pt x="144463" y="2322"/>
                    </a:moveTo>
                    <a:cubicBezTo>
                      <a:pt x="157692" y="-15141"/>
                      <a:pt x="94192" y="70585"/>
                      <a:pt x="74613" y="103922"/>
                    </a:cubicBezTo>
                    <a:cubicBezTo>
                      <a:pt x="55034" y="137260"/>
                      <a:pt x="45509" y="138318"/>
                      <a:pt x="26988" y="202347"/>
                    </a:cubicBezTo>
                    <a:lnTo>
                      <a:pt x="25389" y="208599"/>
                    </a:lnTo>
                    <a:lnTo>
                      <a:pt x="2537" y="189745"/>
                    </a:lnTo>
                    <a:lnTo>
                      <a:pt x="0" y="186670"/>
                    </a:lnTo>
                    <a:lnTo>
                      <a:pt x="144463" y="2322"/>
                    </a:ln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5" name="Free-form: Shape 71">
                <a:extLst>
                  <a:ext uri="{FF2B5EF4-FFF2-40B4-BE49-F238E27FC236}">
                    <a16:creationId xmlns:a16="http://schemas.microsoft.com/office/drawing/2014/main" id="{C886766A-3374-1831-F567-F3B8351345C8}"/>
                  </a:ext>
                </a:extLst>
              </p:cNvPr>
              <p:cNvSpPr/>
              <p:nvPr/>
            </p:nvSpPr>
            <p:spPr>
              <a:xfrm flipH="1">
                <a:off x="2211783" y="2547172"/>
                <a:ext cx="146260" cy="208599"/>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 name="connsiteX0" fmla="*/ 150221 w 150232"/>
                  <a:gd name="connsiteY0" fmla="*/ 61947 h 266658"/>
                  <a:gd name="connsiteX1" fmla="*/ 84138 w 150232"/>
                  <a:gd name="connsiteY1" fmla="*/ 120706 h 266658"/>
                  <a:gd name="connsiteX2" fmla="*/ 26988 w 150232"/>
                  <a:gd name="connsiteY2" fmla="*/ 260406 h 266658"/>
                  <a:gd name="connsiteX3" fmla="*/ 25389 w 150232"/>
                  <a:gd name="connsiteY3" fmla="*/ 266658 h 266658"/>
                  <a:gd name="connsiteX4" fmla="*/ 2537 w 150232"/>
                  <a:gd name="connsiteY4" fmla="*/ 247804 h 266658"/>
                  <a:gd name="connsiteX5" fmla="*/ 0 w 150232"/>
                  <a:gd name="connsiteY5" fmla="*/ 244729 h 266658"/>
                  <a:gd name="connsiteX6" fmla="*/ 4763 w 150232"/>
                  <a:gd name="connsiteY6" fmla="*/ 225481 h 266658"/>
                  <a:gd name="connsiteX7" fmla="*/ 128588 w 150232"/>
                  <a:gd name="connsiteY7" fmla="*/ 56 h 266658"/>
                  <a:gd name="connsiteX8" fmla="*/ 150221 w 150232"/>
                  <a:gd name="connsiteY8" fmla="*/ 61947 h 266658"/>
                  <a:gd name="connsiteX0" fmla="*/ 128588 w 131186"/>
                  <a:gd name="connsiteY0" fmla="*/ 2123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0" fmla="*/ 144463 w 146525"/>
                  <a:gd name="connsiteY0" fmla="*/ 3930 h 210207"/>
                  <a:gd name="connsiteX1" fmla="*/ 84138 w 146525"/>
                  <a:gd name="connsiteY1" fmla="*/ 64255 h 210207"/>
                  <a:gd name="connsiteX2" fmla="*/ 26988 w 146525"/>
                  <a:gd name="connsiteY2" fmla="*/ 203955 h 210207"/>
                  <a:gd name="connsiteX3" fmla="*/ 25389 w 146525"/>
                  <a:gd name="connsiteY3" fmla="*/ 210207 h 210207"/>
                  <a:gd name="connsiteX4" fmla="*/ 2537 w 146525"/>
                  <a:gd name="connsiteY4" fmla="*/ 191353 h 210207"/>
                  <a:gd name="connsiteX5" fmla="*/ 0 w 146525"/>
                  <a:gd name="connsiteY5" fmla="*/ 188278 h 210207"/>
                  <a:gd name="connsiteX6" fmla="*/ 4763 w 146525"/>
                  <a:gd name="connsiteY6" fmla="*/ 169030 h 210207"/>
                  <a:gd name="connsiteX7" fmla="*/ 144463 w 146525"/>
                  <a:gd name="connsiteY7" fmla="*/ 3930 h 210207"/>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4763 w 146260"/>
                  <a:gd name="connsiteY6" fmla="*/ 167422 h 208599"/>
                  <a:gd name="connsiteX7" fmla="*/ 144463 w 146260"/>
                  <a:gd name="connsiteY7" fmla="*/ 2322 h 208599"/>
                  <a:gd name="connsiteX0" fmla="*/ 144463 w 146260"/>
                  <a:gd name="connsiteY0" fmla="*/ 2322 h 208599"/>
                  <a:gd name="connsiteX1" fmla="*/ 74613 w 146260"/>
                  <a:gd name="connsiteY1" fmla="*/ 103922 h 208599"/>
                  <a:gd name="connsiteX2" fmla="*/ 26988 w 146260"/>
                  <a:gd name="connsiteY2" fmla="*/ 202347 h 208599"/>
                  <a:gd name="connsiteX3" fmla="*/ 25389 w 146260"/>
                  <a:gd name="connsiteY3" fmla="*/ 208599 h 208599"/>
                  <a:gd name="connsiteX4" fmla="*/ 2537 w 146260"/>
                  <a:gd name="connsiteY4" fmla="*/ 189745 h 208599"/>
                  <a:gd name="connsiteX5" fmla="*/ 0 w 146260"/>
                  <a:gd name="connsiteY5" fmla="*/ 186670 h 208599"/>
                  <a:gd name="connsiteX6" fmla="*/ 144463 w 146260"/>
                  <a:gd name="connsiteY6" fmla="*/ 2322 h 20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60" h="208599">
                    <a:moveTo>
                      <a:pt x="144463" y="2322"/>
                    </a:moveTo>
                    <a:cubicBezTo>
                      <a:pt x="157692" y="-15141"/>
                      <a:pt x="94192" y="70585"/>
                      <a:pt x="74613" y="103922"/>
                    </a:cubicBezTo>
                    <a:cubicBezTo>
                      <a:pt x="55034" y="137260"/>
                      <a:pt x="45509" y="138318"/>
                      <a:pt x="26988" y="202347"/>
                    </a:cubicBezTo>
                    <a:lnTo>
                      <a:pt x="25389" y="208599"/>
                    </a:lnTo>
                    <a:lnTo>
                      <a:pt x="2537" y="189745"/>
                    </a:lnTo>
                    <a:lnTo>
                      <a:pt x="0" y="186670"/>
                    </a:lnTo>
                    <a:lnTo>
                      <a:pt x="144463" y="2322"/>
                    </a:ln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6" name="Free-form: Shape 74">
                <a:extLst>
                  <a:ext uri="{FF2B5EF4-FFF2-40B4-BE49-F238E27FC236}">
                    <a16:creationId xmlns:a16="http://schemas.microsoft.com/office/drawing/2014/main" id="{868562EC-7F46-98C0-B449-F50EE6BBAF77}"/>
                  </a:ext>
                </a:extLst>
              </p:cNvPr>
              <p:cNvSpPr/>
              <p:nvPr/>
            </p:nvSpPr>
            <p:spPr>
              <a:xfrm>
                <a:off x="1651402" y="2384179"/>
                <a:ext cx="458891" cy="140632"/>
              </a:xfrm>
              <a:custGeom>
                <a:avLst/>
                <a:gdLst>
                  <a:gd name="connsiteX0" fmla="*/ 315825 w 458891"/>
                  <a:gd name="connsiteY0" fmla="*/ 0 h 140632"/>
                  <a:gd name="connsiteX1" fmla="*/ 332603 w 458891"/>
                  <a:gd name="connsiteY1" fmla="*/ 2646 h 140632"/>
                  <a:gd name="connsiteX2" fmla="*/ 408074 w 458891"/>
                  <a:gd name="connsiteY2" fmla="*/ 13056 h 140632"/>
                  <a:gd name="connsiteX3" fmla="*/ 445959 w 458891"/>
                  <a:gd name="connsiteY3" fmla="*/ 19208 h 140632"/>
                  <a:gd name="connsiteX4" fmla="*/ 458891 w 458891"/>
                  <a:gd name="connsiteY4" fmla="*/ 34730 h 140632"/>
                  <a:gd name="connsiteX5" fmla="*/ 237596 w 458891"/>
                  <a:gd name="connsiteY5" fmla="*/ 140571 h 140632"/>
                  <a:gd name="connsiteX6" fmla="*/ 426 w 458891"/>
                  <a:gd name="connsiteY6" fmla="*/ 22030 h 140632"/>
                  <a:gd name="connsiteX7" fmla="*/ 13733 w 458891"/>
                  <a:gd name="connsiteY7" fmla="*/ 15537 h 140632"/>
                  <a:gd name="connsiteX8" fmla="*/ 47671 w 458891"/>
                  <a:gd name="connsiteY8" fmla="*/ 6863 h 140632"/>
                  <a:gd name="connsiteX9" fmla="*/ 92143 w 458891"/>
                  <a:gd name="connsiteY9" fmla="*/ 2512 h 140632"/>
                  <a:gd name="connsiteX10" fmla="*/ 240771 w 458891"/>
                  <a:gd name="connsiteY10" fmla="*/ 1914 h 140632"/>
                  <a:gd name="connsiteX11" fmla="*/ 307088 w 458891"/>
                  <a:gd name="connsiteY11" fmla="*/ 208 h 14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891" h="140632">
                    <a:moveTo>
                      <a:pt x="315825" y="0"/>
                    </a:moveTo>
                    <a:lnTo>
                      <a:pt x="332603" y="2646"/>
                    </a:lnTo>
                    <a:cubicBezTo>
                      <a:pt x="358900" y="7527"/>
                      <a:pt x="383361" y="10117"/>
                      <a:pt x="408074" y="13056"/>
                    </a:cubicBezTo>
                    <a:lnTo>
                      <a:pt x="445959" y="19208"/>
                    </a:lnTo>
                    <a:lnTo>
                      <a:pt x="458891" y="34730"/>
                    </a:lnTo>
                    <a:cubicBezTo>
                      <a:pt x="458891" y="89677"/>
                      <a:pt x="314007" y="142688"/>
                      <a:pt x="237596" y="140571"/>
                    </a:cubicBezTo>
                    <a:cubicBezTo>
                      <a:pt x="161185" y="138454"/>
                      <a:pt x="-9628" y="108639"/>
                      <a:pt x="426" y="22030"/>
                    </a:cubicBezTo>
                    <a:lnTo>
                      <a:pt x="13733" y="15537"/>
                    </a:lnTo>
                    <a:lnTo>
                      <a:pt x="47671" y="6863"/>
                    </a:lnTo>
                    <a:lnTo>
                      <a:pt x="92143" y="2512"/>
                    </a:lnTo>
                    <a:cubicBezTo>
                      <a:pt x="142612" y="107"/>
                      <a:pt x="202566" y="856"/>
                      <a:pt x="240771" y="1914"/>
                    </a:cubicBezTo>
                    <a:cubicBezTo>
                      <a:pt x="259874" y="2443"/>
                      <a:pt x="283058" y="1325"/>
                      <a:pt x="307088" y="208"/>
                    </a:cubicBezTo>
                    <a:close/>
                  </a:path>
                </a:pathLst>
              </a:custGeom>
              <a:solidFill>
                <a:srgbClr val="348DA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7" name="Freeform 100">
                <a:extLst>
                  <a:ext uri="{FF2B5EF4-FFF2-40B4-BE49-F238E27FC236}">
                    <a16:creationId xmlns:a16="http://schemas.microsoft.com/office/drawing/2014/main" id="{B57090B4-A472-8635-ADD6-A7059017003A}"/>
                  </a:ext>
                </a:extLst>
              </p:cNvPr>
              <p:cNvSpPr>
                <a:spLocks/>
              </p:cNvSpPr>
              <p:nvPr/>
            </p:nvSpPr>
            <p:spPr bwMode="auto">
              <a:xfrm>
                <a:off x="1539758" y="1653406"/>
                <a:ext cx="634000" cy="557843"/>
              </a:xfrm>
              <a:custGeom>
                <a:avLst/>
                <a:gdLst>
                  <a:gd name="T0" fmla="*/ 1261 w 1382"/>
                  <a:gd name="T1" fmla="*/ 625 h 1218"/>
                  <a:gd name="T2" fmla="*/ 1242 w 1382"/>
                  <a:gd name="T3" fmla="*/ 609 h 1218"/>
                  <a:gd name="T4" fmla="*/ 1151 w 1382"/>
                  <a:gd name="T5" fmla="*/ 335 h 1218"/>
                  <a:gd name="T6" fmla="*/ 855 w 1382"/>
                  <a:gd name="T7" fmla="*/ 152 h 1218"/>
                  <a:gd name="T8" fmla="*/ 401 w 1382"/>
                  <a:gd name="T9" fmla="*/ 151 h 1218"/>
                  <a:gd name="T10" fmla="*/ 331 w 1382"/>
                  <a:gd name="T11" fmla="*/ 142 h 1218"/>
                  <a:gd name="T12" fmla="*/ 131 w 1382"/>
                  <a:gd name="T13" fmla="*/ 254 h 1218"/>
                  <a:gd name="T14" fmla="*/ 123 w 1382"/>
                  <a:gd name="T15" fmla="*/ 442 h 1218"/>
                  <a:gd name="T16" fmla="*/ 44 w 1382"/>
                  <a:gd name="T17" fmla="*/ 522 h 1218"/>
                  <a:gd name="T18" fmla="*/ 13 w 1382"/>
                  <a:gd name="T19" fmla="*/ 705 h 1218"/>
                  <a:gd name="T20" fmla="*/ 163 w 1382"/>
                  <a:gd name="T21" fmla="*/ 903 h 1218"/>
                  <a:gd name="T22" fmla="*/ 306 w 1382"/>
                  <a:gd name="T23" fmla="*/ 1189 h 1218"/>
                  <a:gd name="T24" fmla="*/ 1042 w 1382"/>
                  <a:gd name="T25" fmla="*/ 1189 h 1218"/>
                  <a:gd name="T26" fmla="*/ 1222 w 1382"/>
                  <a:gd name="T27" fmla="*/ 1075 h 1218"/>
                  <a:gd name="T28" fmla="*/ 1222 w 1382"/>
                  <a:gd name="T29" fmla="*/ 964 h 1218"/>
                  <a:gd name="T30" fmla="*/ 1261 w 1382"/>
                  <a:gd name="T31" fmla="*/ 62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2" h="1218">
                    <a:moveTo>
                      <a:pt x="1261" y="625"/>
                    </a:moveTo>
                    <a:cubicBezTo>
                      <a:pt x="1255" y="620"/>
                      <a:pt x="1248" y="614"/>
                      <a:pt x="1242" y="609"/>
                    </a:cubicBezTo>
                    <a:cubicBezTo>
                      <a:pt x="1318" y="456"/>
                      <a:pt x="1241" y="361"/>
                      <a:pt x="1151" y="335"/>
                    </a:cubicBezTo>
                    <a:cubicBezTo>
                      <a:pt x="1172" y="153"/>
                      <a:pt x="979" y="90"/>
                      <a:pt x="855" y="152"/>
                    </a:cubicBezTo>
                    <a:cubicBezTo>
                      <a:pt x="724" y="13"/>
                      <a:pt x="516" y="0"/>
                      <a:pt x="401" y="151"/>
                    </a:cubicBezTo>
                    <a:cubicBezTo>
                      <a:pt x="378" y="146"/>
                      <a:pt x="355" y="143"/>
                      <a:pt x="331" y="142"/>
                    </a:cubicBezTo>
                    <a:cubicBezTo>
                      <a:pt x="248" y="138"/>
                      <a:pt x="175" y="187"/>
                      <a:pt x="131" y="254"/>
                    </a:cubicBezTo>
                    <a:cubicBezTo>
                      <a:pt x="95" y="309"/>
                      <a:pt x="95" y="383"/>
                      <a:pt x="123" y="442"/>
                    </a:cubicBezTo>
                    <a:cubicBezTo>
                      <a:pt x="91" y="461"/>
                      <a:pt x="65" y="488"/>
                      <a:pt x="44" y="522"/>
                    </a:cubicBezTo>
                    <a:cubicBezTo>
                      <a:pt x="8" y="578"/>
                      <a:pt x="0" y="642"/>
                      <a:pt x="13" y="705"/>
                    </a:cubicBezTo>
                    <a:cubicBezTo>
                      <a:pt x="32" y="796"/>
                      <a:pt x="87" y="856"/>
                      <a:pt x="163" y="903"/>
                    </a:cubicBezTo>
                    <a:cubicBezTo>
                      <a:pt x="86" y="1080"/>
                      <a:pt x="166" y="1163"/>
                      <a:pt x="306" y="1189"/>
                    </a:cubicBezTo>
                    <a:cubicBezTo>
                      <a:pt x="462" y="1218"/>
                      <a:pt x="1015" y="1189"/>
                      <a:pt x="1042" y="1189"/>
                    </a:cubicBezTo>
                    <a:cubicBezTo>
                      <a:pt x="1123" y="1189"/>
                      <a:pt x="1196" y="1146"/>
                      <a:pt x="1222" y="1075"/>
                    </a:cubicBezTo>
                    <a:cubicBezTo>
                      <a:pt x="1235" y="1038"/>
                      <a:pt x="1234" y="1000"/>
                      <a:pt x="1222" y="964"/>
                    </a:cubicBezTo>
                    <a:cubicBezTo>
                      <a:pt x="1329" y="905"/>
                      <a:pt x="1382" y="727"/>
                      <a:pt x="1261" y="625"/>
                    </a:cubicBezTo>
                    <a:close/>
                  </a:path>
                </a:pathLst>
              </a:custGeom>
              <a:solidFill>
                <a:srgbClr val="AF9B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Shape 67">
                <a:extLst>
                  <a:ext uri="{FF2B5EF4-FFF2-40B4-BE49-F238E27FC236}">
                    <a16:creationId xmlns:a16="http://schemas.microsoft.com/office/drawing/2014/main" id="{3C50609D-71BA-8544-9CC6-A0B58B6F7A09}"/>
                  </a:ext>
                </a:extLst>
              </p:cNvPr>
              <p:cNvSpPr/>
              <p:nvPr/>
            </p:nvSpPr>
            <p:spPr>
              <a:xfrm flipH="1">
                <a:off x="1545786" y="1724016"/>
                <a:ext cx="602740" cy="479326"/>
              </a:xfrm>
              <a:custGeom>
                <a:avLst/>
                <a:gdLst>
                  <a:gd name="connsiteX0" fmla="*/ 148283 w 602740"/>
                  <a:gd name="connsiteY0" fmla="*/ 344420 h 479326"/>
                  <a:gd name="connsiteX1" fmla="*/ 124631 w 602740"/>
                  <a:gd name="connsiteY1" fmla="*/ 429278 h 479326"/>
                  <a:gd name="connsiteX2" fmla="*/ 101563 w 602740"/>
                  <a:gd name="connsiteY2" fmla="*/ 463955 h 479326"/>
                  <a:gd name="connsiteX3" fmla="*/ 100214 w 602740"/>
                  <a:gd name="connsiteY3" fmla="*/ 465582 h 479326"/>
                  <a:gd name="connsiteX4" fmla="*/ 130745 w 602740"/>
                  <a:gd name="connsiteY4" fmla="*/ 473951 h 479326"/>
                  <a:gd name="connsiteX5" fmla="*/ 178663 w 602740"/>
                  <a:gd name="connsiteY5" fmla="*/ 475819 h 479326"/>
                  <a:gd name="connsiteX6" fmla="*/ 203637 w 602740"/>
                  <a:gd name="connsiteY6" fmla="*/ 476716 h 479326"/>
                  <a:gd name="connsiteX7" fmla="*/ 197259 w 602740"/>
                  <a:gd name="connsiteY7" fmla="*/ 453090 h 479326"/>
                  <a:gd name="connsiteX8" fmla="*/ 153206 w 602740"/>
                  <a:gd name="connsiteY8" fmla="*/ 348315 h 479326"/>
                  <a:gd name="connsiteX9" fmla="*/ 148283 w 602740"/>
                  <a:gd name="connsiteY9" fmla="*/ 344420 h 479326"/>
                  <a:gd name="connsiteX10" fmla="*/ 453237 w 602740"/>
                  <a:gd name="connsiteY10" fmla="*/ 329489 h 479326"/>
                  <a:gd name="connsiteX11" fmla="*/ 448314 w 602740"/>
                  <a:gd name="connsiteY11" fmla="*/ 333384 h 479326"/>
                  <a:gd name="connsiteX12" fmla="*/ 404261 w 602740"/>
                  <a:gd name="connsiteY12" fmla="*/ 438159 h 479326"/>
                  <a:gd name="connsiteX13" fmla="*/ 393148 w 602740"/>
                  <a:gd name="connsiteY13" fmla="*/ 479326 h 479326"/>
                  <a:gd name="connsiteX14" fmla="*/ 433842 w 602740"/>
                  <a:gd name="connsiteY14" fmla="*/ 477765 h 479326"/>
                  <a:gd name="connsiteX15" fmla="*/ 468389 w 602740"/>
                  <a:gd name="connsiteY15" fmla="*/ 473951 h 479326"/>
                  <a:gd name="connsiteX16" fmla="*/ 509323 w 602740"/>
                  <a:gd name="connsiteY16" fmla="*/ 460320 h 479326"/>
                  <a:gd name="connsiteX17" fmla="*/ 499958 w 602740"/>
                  <a:gd name="connsiteY17" fmla="*/ 449024 h 479326"/>
                  <a:gd name="connsiteX18" fmla="*/ 476889 w 602740"/>
                  <a:gd name="connsiteY18" fmla="*/ 414347 h 479326"/>
                  <a:gd name="connsiteX19" fmla="*/ 453237 w 602740"/>
                  <a:gd name="connsiteY19" fmla="*/ 329489 h 479326"/>
                  <a:gd name="connsiteX20" fmla="*/ 79165 w 602740"/>
                  <a:gd name="connsiteY20" fmla="*/ 183618 h 479326"/>
                  <a:gd name="connsiteX21" fmla="*/ 56729 w 602740"/>
                  <a:gd name="connsiteY21" fmla="*/ 186334 h 479326"/>
                  <a:gd name="connsiteX22" fmla="*/ 41790 w 602740"/>
                  <a:gd name="connsiteY22" fmla="*/ 201701 h 479326"/>
                  <a:gd name="connsiteX23" fmla="*/ 38457 w 602740"/>
                  <a:gd name="connsiteY23" fmla="*/ 206488 h 479326"/>
                  <a:gd name="connsiteX24" fmla="*/ 38994 w 602740"/>
                  <a:gd name="connsiteY24" fmla="*/ 208312 h 479326"/>
                  <a:gd name="connsiteX25" fmla="*/ 34633 w 602740"/>
                  <a:gd name="connsiteY25" fmla="*/ 211978 h 479326"/>
                  <a:gd name="connsiteX26" fmla="*/ 27410 w 602740"/>
                  <a:gd name="connsiteY26" fmla="*/ 222351 h 479326"/>
                  <a:gd name="connsiteX27" fmla="*/ 4341 w 602740"/>
                  <a:gd name="connsiteY27" fmla="*/ 262534 h 479326"/>
                  <a:gd name="connsiteX28" fmla="*/ 2126 w 602740"/>
                  <a:gd name="connsiteY28" fmla="*/ 266005 h 479326"/>
                  <a:gd name="connsiteX29" fmla="*/ 0 w 602740"/>
                  <a:gd name="connsiteY29" fmla="*/ 300656 h 479326"/>
                  <a:gd name="connsiteX30" fmla="*/ 16859 w 602740"/>
                  <a:gd name="connsiteY30" fmla="*/ 341811 h 479326"/>
                  <a:gd name="connsiteX31" fmla="*/ 36461 w 602740"/>
                  <a:gd name="connsiteY31" fmla="*/ 360023 h 479326"/>
                  <a:gd name="connsiteX32" fmla="*/ 36209 w 602740"/>
                  <a:gd name="connsiteY32" fmla="*/ 353840 h 479326"/>
                  <a:gd name="connsiteX33" fmla="*/ 35297 w 602740"/>
                  <a:gd name="connsiteY33" fmla="*/ 331590 h 479326"/>
                  <a:gd name="connsiteX34" fmla="*/ 30535 w 602740"/>
                  <a:gd name="connsiteY34" fmla="*/ 260153 h 479326"/>
                  <a:gd name="connsiteX35" fmla="*/ 75779 w 602740"/>
                  <a:gd name="connsiteY35" fmla="*/ 205384 h 479326"/>
                  <a:gd name="connsiteX36" fmla="*/ 149597 w 602740"/>
                  <a:gd name="connsiteY36" fmla="*/ 212528 h 479326"/>
                  <a:gd name="connsiteX37" fmla="*/ 79165 w 602740"/>
                  <a:gd name="connsiteY37" fmla="*/ 183618 h 479326"/>
                  <a:gd name="connsiteX38" fmla="*/ 530653 w 602740"/>
                  <a:gd name="connsiteY38" fmla="*/ 178268 h 479326"/>
                  <a:gd name="connsiteX39" fmla="*/ 460221 w 602740"/>
                  <a:gd name="connsiteY39" fmla="*/ 207178 h 479326"/>
                  <a:gd name="connsiteX40" fmla="*/ 534039 w 602740"/>
                  <a:gd name="connsiteY40" fmla="*/ 200034 h 479326"/>
                  <a:gd name="connsiteX41" fmla="*/ 579283 w 602740"/>
                  <a:gd name="connsiteY41" fmla="*/ 254803 h 479326"/>
                  <a:gd name="connsiteX42" fmla="*/ 579304 w 602740"/>
                  <a:gd name="connsiteY42" fmla="*/ 257281 h 479326"/>
                  <a:gd name="connsiteX43" fmla="*/ 567377 w 602740"/>
                  <a:gd name="connsiteY43" fmla="*/ 240515 h 479326"/>
                  <a:gd name="connsiteX44" fmla="*/ 524514 w 602740"/>
                  <a:gd name="connsiteY44" fmla="*/ 211940 h 479326"/>
                  <a:gd name="connsiteX45" fmla="*/ 474508 w 602740"/>
                  <a:gd name="connsiteY45" fmla="*/ 230990 h 479326"/>
                  <a:gd name="connsiteX46" fmla="*/ 543564 w 602740"/>
                  <a:gd name="connsiteY46" fmla="*/ 240515 h 479326"/>
                  <a:gd name="connsiteX47" fmla="*/ 565591 w 602740"/>
                  <a:gd name="connsiteY47" fmla="*/ 260458 h 479326"/>
                  <a:gd name="connsiteX48" fmla="*/ 579487 w 602740"/>
                  <a:gd name="connsiteY48" fmla="*/ 278452 h 479326"/>
                  <a:gd name="connsiteX49" fmla="*/ 579581 w 602740"/>
                  <a:gd name="connsiteY49" fmla="*/ 289331 h 479326"/>
                  <a:gd name="connsiteX50" fmla="*/ 577303 w 602740"/>
                  <a:gd name="connsiteY50" fmla="*/ 305948 h 479326"/>
                  <a:gd name="connsiteX51" fmla="*/ 578203 w 602740"/>
                  <a:gd name="connsiteY51" fmla="*/ 305178 h 479326"/>
                  <a:gd name="connsiteX52" fmla="*/ 602740 w 602740"/>
                  <a:gd name="connsiteY52" fmla="*/ 252417 h 479326"/>
                  <a:gd name="connsiteX53" fmla="*/ 582409 w 602740"/>
                  <a:gd name="connsiteY53" fmla="*/ 217001 h 479326"/>
                  <a:gd name="connsiteX54" fmla="*/ 553089 w 602740"/>
                  <a:gd name="connsiteY54" fmla="*/ 180984 h 479326"/>
                  <a:gd name="connsiteX55" fmla="*/ 530653 w 602740"/>
                  <a:gd name="connsiteY55" fmla="*/ 178268 h 479326"/>
                  <a:gd name="connsiteX56" fmla="*/ 498208 w 602740"/>
                  <a:gd name="connsiteY56" fmla="*/ 3127 h 479326"/>
                  <a:gd name="connsiteX57" fmla="*/ 499214 w 602740"/>
                  <a:gd name="connsiteY57" fmla="*/ 8195 h 479326"/>
                  <a:gd name="connsiteX58" fmla="*/ 505464 w 602740"/>
                  <a:gd name="connsiteY58" fmla="*/ 69065 h 479326"/>
                  <a:gd name="connsiteX59" fmla="*/ 479271 w 602740"/>
                  <a:gd name="connsiteY59" fmla="*/ 142884 h 479326"/>
                  <a:gd name="connsiteX60" fmla="*/ 419739 w 602740"/>
                  <a:gd name="connsiteY60" fmla="*/ 190509 h 479326"/>
                  <a:gd name="connsiteX61" fmla="*/ 531658 w 602740"/>
                  <a:gd name="connsiteY61" fmla="*/ 138122 h 479326"/>
                  <a:gd name="connsiteX62" fmla="*/ 548327 w 602740"/>
                  <a:gd name="connsiteY62" fmla="*/ 71447 h 479326"/>
                  <a:gd name="connsiteX63" fmla="*/ 548195 w 602740"/>
                  <a:gd name="connsiteY63" fmla="*/ 45262 h 479326"/>
                  <a:gd name="connsiteX64" fmla="*/ 509505 w 602740"/>
                  <a:gd name="connsiteY64" fmla="*/ 7880 h 479326"/>
                  <a:gd name="connsiteX65" fmla="*/ 348302 w 602740"/>
                  <a:gd name="connsiteY65" fmla="*/ 10 h 479326"/>
                  <a:gd name="connsiteX66" fmla="*/ 293533 w 602740"/>
                  <a:gd name="connsiteY66" fmla="*/ 4772 h 479326"/>
                  <a:gd name="connsiteX67" fmla="*/ 224477 w 602740"/>
                  <a:gd name="connsiteY67" fmla="*/ 38109 h 479326"/>
                  <a:gd name="connsiteX68" fmla="*/ 144612 w 602740"/>
                  <a:gd name="connsiteY68" fmla="*/ 13720 h 479326"/>
                  <a:gd name="connsiteX69" fmla="*/ 122406 w 602740"/>
                  <a:gd name="connsiteY69" fmla="*/ 206 h 479326"/>
                  <a:gd name="connsiteX70" fmla="*/ 102767 w 602740"/>
                  <a:gd name="connsiteY70" fmla="*/ 18545 h 479326"/>
                  <a:gd name="connsiteX71" fmla="*/ 133692 w 602740"/>
                  <a:gd name="connsiteY71" fmla="*/ 45848 h 479326"/>
                  <a:gd name="connsiteX72" fmla="*/ 181614 w 602740"/>
                  <a:gd name="connsiteY72" fmla="*/ 59540 h 479326"/>
                  <a:gd name="connsiteX73" fmla="*/ 326871 w 602740"/>
                  <a:gd name="connsiteY73" fmla="*/ 26203 h 479326"/>
                  <a:gd name="connsiteX74" fmla="*/ 386402 w 602740"/>
                  <a:gd name="connsiteY74" fmla="*/ 35728 h 479326"/>
                  <a:gd name="connsiteX75" fmla="*/ 450696 w 602740"/>
                  <a:gd name="connsiteY75" fmla="*/ 133359 h 479326"/>
                  <a:gd name="connsiteX76" fmla="*/ 400689 w 602740"/>
                  <a:gd name="connsiteY76" fmla="*/ 14297 h 479326"/>
                  <a:gd name="connsiteX77" fmla="*/ 348302 w 602740"/>
                  <a:gd name="connsiteY77" fmla="*/ 10 h 47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2740" h="479326">
                    <a:moveTo>
                      <a:pt x="148283" y="344420"/>
                    </a:moveTo>
                    <a:cubicBezTo>
                      <a:pt x="138044" y="344979"/>
                      <a:pt x="135744" y="408095"/>
                      <a:pt x="124631" y="429278"/>
                    </a:cubicBezTo>
                    <a:cubicBezTo>
                      <a:pt x="118281" y="441383"/>
                      <a:pt x="110046" y="453090"/>
                      <a:pt x="101563" y="463955"/>
                    </a:cubicBezTo>
                    <a:lnTo>
                      <a:pt x="100214" y="465582"/>
                    </a:lnTo>
                    <a:lnTo>
                      <a:pt x="130745" y="473951"/>
                    </a:lnTo>
                    <a:cubicBezTo>
                      <a:pt x="133842" y="473951"/>
                      <a:pt x="152020" y="474781"/>
                      <a:pt x="178663" y="475819"/>
                    </a:cubicBezTo>
                    <a:lnTo>
                      <a:pt x="203637" y="476716"/>
                    </a:lnTo>
                    <a:lnTo>
                      <a:pt x="197259" y="453090"/>
                    </a:lnTo>
                    <a:cubicBezTo>
                      <a:pt x="181285" y="405862"/>
                      <a:pt x="160548" y="359428"/>
                      <a:pt x="153206" y="348315"/>
                    </a:cubicBezTo>
                    <a:cubicBezTo>
                      <a:pt x="151371" y="345537"/>
                      <a:pt x="149746" y="344340"/>
                      <a:pt x="148283" y="344420"/>
                    </a:cubicBezTo>
                    <a:close/>
                    <a:moveTo>
                      <a:pt x="453237" y="329489"/>
                    </a:moveTo>
                    <a:cubicBezTo>
                      <a:pt x="451774" y="329409"/>
                      <a:pt x="450150" y="330606"/>
                      <a:pt x="448314" y="333384"/>
                    </a:cubicBezTo>
                    <a:cubicBezTo>
                      <a:pt x="440972" y="344497"/>
                      <a:pt x="420235" y="390931"/>
                      <a:pt x="404261" y="438159"/>
                    </a:cubicBezTo>
                    <a:lnTo>
                      <a:pt x="393148" y="479326"/>
                    </a:lnTo>
                    <a:lnTo>
                      <a:pt x="433842" y="477765"/>
                    </a:lnTo>
                    <a:cubicBezTo>
                      <a:pt x="447652" y="476857"/>
                      <a:pt x="459443" y="475611"/>
                      <a:pt x="468389" y="473951"/>
                    </a:cubicBezTo>
                    <a:lnTo>
                      <a:pt x="509323" y="460320"/>
                    </a:lnTo>
                    <a:lnTo>
                      <a:pt x="499958" y="449024"/>
                    </a:lnTo>
                    <a:cubicBezTo>
                      <a:pt x="491474" y="438159"/>
                      <a:pt x="483239" y="426452"/>
                      <a:pt x="476889" y="414347"/>
                    </a:cubicBezTo>
                    <a:cubicBezTo>
                      <a:pt x="465777" y="393164"/>
                      <a:pt x="463476" y="330048"/>
                      <a:pt x="453237" y="329489"/>
                    </a:cubicBezTo>
                    <a:close/>
                    <a:moveTo>
                      <a:pt x="79165" y="183618"/>
                    </a:moveTo>
                    <a:cubicBezTo>
                      <a:pt x="69776" y="182117"/>
                      <a:pt x="61690" y="182564"/>
                      <a:pt x="56729" y="186334"/>
                    </a:cubicBezTo>
                    <a:cubicBezTo>
                      <a:pt x="51768" y="190104"/>
                      <a:pt x="46733" y="195462"/>
                      <a:pt x="41790" y="201701"/>
                    </a:cubicBezTo>
                    <a:lnTo>
                      <a:pt x="38457" y="206488"/>
                    </a:lnTo>
                    <a:lnTo>
                      <a:pt x="38994" y="208312"/>
                    </a:lnTo>
                    <a:lnTo>
                      <a:pt x="34633" y="211978"/>
                    </a:lnTo>
                    <a:lnTo>
                      <a:pt x="27410" y="222351"/>
                    </a:lnTo>
                    <a:cubicBezTo>
                      <a:pt x="18232" y="236936"/>
                      <a:pt x="10096" y="252216"/>
                      <a:pt x="4341" y="262534"/>
                    </a:cubicBezTo>
                    <a:lnTo>
                      <a:pt x="2126" y="266005"/>
                    </a:lnTo>
                    <a:lnTo>
                      <a:pt x="0" y="300656"/>
                    </a:lnTo>
                    <a:cubicBezTo>
                      <a:pt x="2638" y="315455"/>
                      <a:pt x="8544" y="329638"/>
                      <a:pt x="16859" y="341811"/>
                    </a:cubicBezTo>
                    <a:lnTo>
                      <a:pt x="36461" y="360023"/>
                    </a:lnTo>
                    <a:lnTo>
                      <a:pt x="36209" y="353840"/>
                    </a:lnTo>
                    <a:cubicBezTo>
                      <a:pt x="35793" y="345505"/>
                      <a:pt x="35396" y="337642"/>
                      <a:pt x="35297" y="331590"/>
                    </a:cubicBezTo>
                    <a:cubicBezTo>
                      <a:pt x="34900" y="307381"/>
                      <a:pt x="23788" y="281187"/>
                      <a:pt x="30535" y="260153"/>
                    </a:cubicBezTo>
                    <a:cubicBezTo>
                      <a:pt x="37282" y="239119"/>
                      <a:pt x="55935" y="213321"/>
                      <a:pt x="75779" y="205384"/>
                    </a:cubicBezTo>
                    <a:cubicBezTo>
                      <a:pt x="95623" y="197447"/>
                      <a:pt x="152772" y="215703"/>
                      <a:pt x="149597" y="212528"/>
                    </a:cubicBezTo>
                    <a:cubicBezTo>
                      <a:pt x="147216" y="210147"/>
                      <a:pt x="107330" y="188120"/>
                      <a:pt x="79165" y="183618"/>
                    </a:cubicBezTo>
                    <a:close/>
                    <a:moveTo>
                      <a:pt x="530653" y="178268"/>
                    </a:moveTo>
                    <a:cubicBezTo>
                      <a:pt x="502488" y="182770"/>
                      <a:pt x="462602" y="204797"/>
                      <a:pt x="460221" y="207178"/>
                    </a:cubicBezTo>
                    <a:cubicBezTo>
                      <a:pt x="457046" y="210353"/>
                      <a:pt x="514195" y="192097"/>
                      <a:pt x="534039" y="200034"/>
                    </a:cubicBezTo>
                    <a:cubicBezTo>
                      <a:pt x="553883" y="207971"/>
                      <a:pt x="572536" y="233769"/>
                      <a:pt x="579283" y="254803"/>
                    </a:cubicBezTo>
                    <a:lnTo>
                      <a:pt x="579304" y="257281"/>
                    </a:lnTo>
                    <a:lnTo>
                      <a:pt x="567377" y="240515"/>
                    </a:lnTo>
                    <a:cubicBezTo>
                      <a:pt x="545549" y="213131"/>
                      <a:pt x="539992" y="213527"/>
                      <a:pt x="524514" y="211940"/>
                    </a:cubicBezTo>
                    <a:cubicBezTo>
                      <a:pt x="509036" y="210352"/>
                      <a:pt x="471333" y="226228"/>
                      <a:pt x="474508" y="230990"/>
                    </a:cubicBezTo>
                    <a:cubicBezTo>
                      <a:pt x="477683" y="235752"/>
                      <a:pt x="526498" y="231387"/>
                      <a:pt x="543564" y="240515"/>
                    </a:cubicBezTo>
                    <a:cubicBezTo>
                      <a:pt x="552097" y="245079"/>
                      <a:pt x="558745" y="251925"/>
                      <a:pt x="565591" y="260458"/>
                    </a:cubicBezTo>
                    <a:lnTo>
                      <a:pt x="579487" y="278452"/>
                    </a:lnTo>
                    <a:lnTo>
                      <a:pt x="579581" y="289331"/>
                    </a:lnTo>
                    <a:lnTo>
                      <a:pt x="577303" y="305948"/>
                    </a:lnTo>
                    <a:lnTo>
                      <a:pt x="578203" y="305178"/>
                    </a:lnTo>
                    <a:lnTo>
                      <a:pt x="602740" y="252417"/>
                    </a:lnTo>
                    <a:lnTo>
                      <a:pt x="582409" y="217001"/>
                    </a:lnTo>
                    <a:cubicBezTo>
                      <a:pt x="573231" y="202415"/>
                      <a:pt x="563011" y="188525"/>
                      <a:pt x="553089" y="180984"/>
                    </a:cubicBezTo>
                    <a:cubicBezTo>
                      <a:pt x="548128" y="177214"/>
                      <a:pt x="540042" y="176767"/>
                      <a:pt x="530653" y="178268"/>
                    </a:cubicBezTo>
                    <a:close/>
                    <a:moveTo>
                      <a:pt x="498208" y="3127"/>
                    </a:moveTo>
                    <a:lnTo>
                      <a:pt x="499214" y="8195"/>
                    </a:lnTo>
                    <a:cubicBezTo>
                      <a:pt x="503182" y="30469"/>
                      <a:pt x="506060" y="52793"/>
                      <a:pt x="505464" y="69065"/>
                    </a:cubicBezTo>
                    <a:cubicBezTo>
                      <a:pt x="504274" y="101609"/>
                      <a:pt x="493558" y="122643"/>
                      <a:pt x="479271" y="142884"/>
                    </a:cubicBezTo>
                    <a:cubicBezTo>
                      <a:pt x="464984" y="163125"/>
                      <a:pt x="411008" y="191303"/>
                      <a:pt x="419739" y="190509"/>
                    </a:cubicBezTo>
                    <a:cubicBezTo>
                      <a:pt x="428470" y="189715"/>
                      <a:pt x="511814" y="159156"/>
                      <a:pt x="531658" y="138122"/>
                    </a:cubicBezTo>
                    <a:cubicBezTo>
                      <a:pt x="551502" y="117088"/>
                      <a:pt x="547533" y="93672"/>
                      <a:pt x="548327" y="71447"/>
                    </a:cubicBezTo>
                    <a:lnTo>
                      <a:pt x="548195" y="45262"/>
                    </a:lnTo>
                    <a:lnTo>
                      <a:pt x="509505" y="7880"/>
                    </a:lnTo>
                    <a:close/>
                    <a:moveTo>
                      <a:pt x="348302" y="10"/>
                    </a:moveTo>
                    <a:cubicBezTo>
                      <a:pt x="328458" y="-189"/>
                      <a:pt x="308218" y="2788"/>
                      <a:pt x="293533" y="4772"/>
                    </a:cubicBezTo>
                    <a:cubicBezTo>
                      <a:pt x="264164" y="8741"/>
                      <a:pt x="253052" y="38903"/>
                      <a:pt x="224477" y="38109"/>
                    </a:cubicBezTo>
                    <a:cubicBezTo>
                      <a:pt x="203046" y="37514"/>
                      <a:pt x="170229" y="26872"/>
                      <a:pt x="144612" y="13720"/>
                    </a:cubicBezTo>
                    <a:lnTo>
                      <a:pt x="122406" y="206"/>
                    </a:lnTo>
                    <a:lnTo>
                      <a:pt x="102767" y="18545"/>
                    </a:lnTo>
                    <a:lnTo>
                      <a:pt x="133692" y="45848"/>
                    </a:lnTo>
                    <a:cubicBezTo>
                      <a:pt x="146987" y="53587"/>
                      <a:pt x="162763" y="58747"/>
                      <a:pt x="181614" y="59540"/>
                    </a:cubicBezTo>
                    <a:cubicBezTo>
                      <a:pt x="219317" y="61127"/>
                      <a:pt x="292740" y="30172"/>
                      <a:pt x="326871" y="26203"/>
                    </a:cubicBezTo>
                    <a:cubicBezTo>
                      <a:pt x="361002" y="22234"/>
                      <a:pt x="365368" y="19456"/>
                      <a:pt x="386402" y="35728"/>
                    </a:cubicBezTo>
                    <a:cubicBezTo>
                      <a:pt x="407436" y="52000"/>
                      <a:pt x="448315" y="136931"/>
                      <a:pt x="450696" y="133359"/>
                    </a:cubicBezTo>
                    <a:cubicBezTo>
                      <a:pt x="453077" y="129787"/>
                      <a:pt x="426883" y="35728"/>
                      <a:pt x="400689" y="14297"/>
                    </a:cubicBezTo>
                    <a:cubicBezTo>
                      <a:pt x="387592" y="3582"/>
                      <a:pt x="368145" y="208"/>
                      <a:pt x="348302" y="10"/>
                    </a:cubicBezTo>
                    <a:close/>
                  </a:path>
                </a:pathLst>
              </a:custGeom>
              <a:solidFill>
                <a:srgbClr val="D2C7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9" name="Free-form: Shape 55">
                <a:extLst>
                  <a:ext uri="{FF2B5EF4-FFF2-40B4-BE49-F238E27FC236}">
                    <a16:creationId xmlns:a16="http://schemas.microsoft.com/office/drawing/2014/main" id="{607CE7F3-D66D-2FE3-4CE1-C52BBADA8DA6}"/>
                  </a:ext>
                </a:extLst>
              </p:cNvPr>
              <p:cNvSpPr/>
              <p:nvPr/>
            </p:nvSpPr>
            <p:spPr>
              <a:xfrm>
                <a:off x="1695450" y="1799496"/>
                <a:ext cx="338399" cy="139015"/>
              </a:xfrm>
              <a:custGeom>
                <a:avLst/>
                <a:gdLst>
                  <a:gd name="connsiteX0" fmla="*/ 64173 w 338399"/>
                  <a:gd name="connsiteY0" fmla="*/ 61729 h 139015"/>
                  <a:gd name="connsiteX1" fmla="*/ 233036 w 338399"/>
                  <a:gd name="connsiteY1" fmla="*/ 122102 h 139015"/>
                  <a:gd name="connsiteX2" fmla="*/ 269108 w 338399"/>
                  <a:gd name="connsiteY2" fmla="*/ 118510 h 139015"/>
                  <a:gd name="connsiteX3" fmla="*/ 253008 w 338399"/>
                  <a:gd name="connsiteY3" fmla="*/ 127977 h 139015"/>
                  <a:gd name="connsiteX4" fmla="*/ 202406 w 338399"/>
                  <a:gd name="connsiteY4" fmla="*/ 138842 h 139015"/>
                  <a:gd name="connsiteX5" fmla="*/ 100013 w 338399"/>
                  <a:gd name="connsiteY5" fmla="*/ 115029 h 139015"/>
                  <a:gd name="connsiteX6" fmla="*/ 57150 w 338399"/>
                  <a:gd name="connsiteY6" fmla="*/ 76929 h 139015"/>
                  <a:gd name="connsiteX7" fmla="*/ 22325 w 338399"/>
                  <a:gd name="connsiteY7" fmla="*/ 73060 h 139015"/>
                  <a:gd name="connsiteX8" fmla="*/ 13856 w 338399"/>
                  <a:gd name="connsiteY8" fmla="*/ 72106 h 139015"/>
                  <a:gd name="connsiteX9" fmla="*/ 36368 w 338399"/>
                  <a:gd name="connsiteY9" fmla="*/ 62194 h 139015"/>
                  <a:gd name="connsiteX10" fmla="*/ 64173 w 338399"/>
                  <a:gd name="connsiteY10" fmla="*/ 61729 h 139015"/>
                  <a:gd name="connsiteX11" fmla="*/ 66675 w 338399"/>
                  <a:gd name="connsiteY11" fmla="*/ 729 h 139015"/>
                  <a:gd name="connsiteX12" fmla="*/ 161925 w 338399"/>
                  <a:gd name="connsiteY12" fmla="*/ 31685 h 139015"/>
                  <a:gd name="connsiteX13" fmla="*/ 254794 w 338399"/>
                  <a:gd name="connsiteY13" fmla="*/ 53117 h 139015"/>
                  <a:gd name="connsiteX14" fmla="*/ 330994 w 338399"/>
                  <a:gd name="connsiteY14" fmla="*/ 15017 h 139015"/>
                  <a:gd name="connsiteX15" fmla="*/ 303923 w 338399"/>
                  <a:gd name="connsiteY15" fmla="*/ 91703 h 139015"/>
                  <a:gd name="connsiteX16" fmla="*/ 296280 w 338399"/>
                  <a:gd name="connsiteY16" fmla="*/ 101796 h 139015"/>
                  <a:gd name="connsiteX17" fmla="*/ 295767 w 338399"/>
                  <a:gd name="connsiteY17" fmla="*/ 95633 h 139015"/>
                  <a:gd name="connsiteX18" fmla="*/ 293753 w 338399"/>
                  <a:gd name="connsiteY18" fmla="*/ 76263 h 139015"/>
                  <a:gd name="connsiteX19" fmla="*/ 38129 w 338399"/>
                  <a:gd name="connsiteY19" fmla="*/ 49193 h 139015"/>
                  <a:gd name="connsiteX20" fmla="*/ 4206 w 338399"/>
                  <a:gd name="connsiteY20" fmla="*/ 69280 h 139015"/>
                  <a:gd name="connsiteX21" fmla="*/ 0 w 338399"/>
                  <a:gd name="connsiteY21" fmla="*/ 65023 h 139015"/>
                  <a:gd name="connsiteX22" fmla="*/ 66675 w 338399"/>
                  <a:gd name="connsiteY22" fmla="*/ 729 h 13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99" h="139015">
                    <a:moveTo>
                      <a:pt x="64173" y="61729"/>
                    </a:moveTo>
                    <a:cubicBezTo>
                      <a:pt x="107280" y="70594"/>
                      <a:pt x="139102" y="121497"/>
                      <a:pt x="233036" y="122102"/>
                    </a:cubicBezTo>
                    <a:lnTo>
                      <a:pt x="269108" y="118510"/>
                    </a:lnTo>
                    <a:lnTo>
                      <a:pt x="253008" y="127977"/>
                    </a:lnTo>
                    <a:cubicBezTo>
                      <a:pt x="236538" y="134080"/>
                      <a:pt x="218678" y="137850"/>
                      <a:pt x="202406" y="138842"/>
                    </a:cubicBezTo>
                    <a:cubicBezTo>
                      <a:pt x="169862" y="140826"/>
                      <a:pt x="124222" y="125348"/>
                      <a:pt x="100013" y="115029"/>
                    </a:cubicBezTo>
                    <a:cubicBezTo>
                      <a:pt x="75804" y="104710"/>
                      <a:pt x="72231" y="84073"/>
                      <a:pt x="57150" y="76929"/>
                    </a:cubicBezTo>
                    <a:cubicBezTo>
                      <a:pt x="49610" y="73357"/>
                      <a:pt x="34925" y="73556"/>
                      <a:pt x="22325" y="73060"/>
                    </a:cubicBezTo>
                    <a:lnTo>
                      <a:pt x="13856" y="72106"/>
                    </a:lnTo>
                    <a:lnTo>
                      <a:pt x="36368" y="62194"/>
                    </a:lnTo>
                    <a:cubicBezTo>
                      <a:pt x="46479" y="59865"/>
                      <a:pt x="55552" y="59956"/>
                      <a:pt x="64173" y="61729"/>
                    </a:cubicBezTo>
                    <a:close/>
                    <a:moveTo>
                      <a:pt x="66675" y="729"/>
                    </a:moveTo>
                    <a:cubicBezTo>
                      <a:pt x="93662" y="-4827"/>
                      <a:pt x="130572" y="22954"/>
                      <a:pt x="161925" y="31685"/>
                    </a:cubicBezTo>
                    <a:cubicBezTo>
                      <a:pt x="193278" y="40416"/>
                      <a:pt x="226616" y="55895"/>
                      <a:pt x="254794" y="53117"/>
                    </a:cubicBezTo>
                    <a:cubicBezTo>
                      <a:pt x="282972" y="50339"/>
                      <a:pt x="307578" y="56689"/>
                      <a:pt x="330994" y="15017"/>
                    </a:cubicBezTo>
                    <a:cubicBezTo>
                      <a:pt x="351483" y="-21446"/>
                      <a:pt x="325177" y="57557"/>
                      <a:pt x="303923" y="91703"/>
                    </a:cubicBezTo>
                    <a:lnTo>
                      <a:pt x="296280" y="101796"/>
                    </a:lnTo>
                    <a:lnTo>
                      <a:pt x="295767" y="95633"/>
                    </a:lnTo>
                    <a:cubicBezTo>
                      <a:pt x="295134" y="87839"/>
                      <a:pt x="294444" y="80160"/>
                      <a:pt x="293753" y="76263"/>
                    </a:cubicBezTo>
                    <a:cubicBezTo>
                      <a:pt x="125771" y="112767"/>
                      <a:pt x="110060" y="20103"/>
                      <a:pt x="38129" y="49193"/>
                    </a:cubicBezTo>
                    <a:lnTo>
                      <a:pt x="4206" y="69280"/>
                    </a:lnTo>
                    <a:lnTo>
                      <a:pt x="0" y="65023"/>
                    </a:lnTo>
                    <a:cubicBezTo>
                      <a:pt x="1587" y="52323"/>
                      <a:pt x="39688" y="6285"/>
                      <a:pt x="66675" y="729"/>
                    </a:cubicBezTo>
                    <a:close/>
                  </a:path>
                </a:pathLst>
              </a:custGeom>
              <a:solidFill>
                <a:srgbClr val="D2C7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0" name="Freeform 98">
                <a:extLst>
                  <a:ext uri="{FF2B5EF4-FFF2-40B4-BE49-F238E27FC236}">
                    <a16:creationId xmlns:a16="http://schemas.microsoft.com/office/drawing/2014/main" id="{720A9A7E-A3D9-D770-C834-9FAC0F531DD1}"/>
                  </a:ext>
                </a:extLst>
              </p:cNvPr>
              <p:cNvSpPr>
                <a:spLocks/>
              </p:cNvSpPr>
              <p:nvPr/>
            </p:nvSpPr>
            <p:spPr bwMode="auto">
              <a:xfrm>
                <a:off x="1651829" y="2249327"/>
                <a:ext cx="403495" cy="236999"/>
              </a:xfrm>
              <a:custGeom>
                <a:avLst/>
                <a:gdLst>
                  <a:gd name="T0" fmla="*/ 3 w 587"/>
                  <a:gd name="T1" fmla="*/ 0 h 640"/>
                  <a:gd name="T2" fmla="*/ 0 w 587"/>
                  <a:gd name="T3" fmla="*/ 440 h 640"/>
                  <a:gd name="T4" fmla="*/ 291 w 587"/>
                  <a:gd name="T5" fmla="*/ 639 h 640"/>
                  <a:gd name="T6" fmla="*/ 585 w 587"/>
                  <a:gd name="T7" fmla="*/ 443 h 640"/>
                  <a:gd name="T8" fmla="*/ 587 w 587"/>
                  <a:gd name="T9" fmla="*/ 4 h 640"/>
                  <a:gd name="T10" fmla="*/ 3 w 587"/>
                  <a:gd name="T11" fmla="*/ 0 h 640"/>
                  <a:gd name="connsiteX0" fmla="*/ 903 w 10852"/>
                  <a:gd name="connsiteY0" fmla="*/ 0 h 9984"/>
                  <a:gd name="connsiteX1" fmla="*/ 0 w 10852"/>
                  <a:gd name="connsiteY1" fmla="*/ 6875 h 9984"/>
                  <a:gd name="connsiteX2" fmla="*/ 5809 w 10852"/>
                  <a:gd name="connsiteY2" fmla="*/ 9984 h 9984"/>
                  <a:gd name="connsiteX3" fmla="*/ 10818 w 10852"/>
                  <a:gd name="connsiteY3" fmla="*/ 6922 h 9984"/>
                  <a:gd name="connsiteX4" fmla="*/ 10852 w 10852"/>
                  <a:gd name="connsiteY4" fmla="*/ 63 h 9984"/>
                  <a:gd name="connsiteX5" fmla="*/ 903 w 10852"/>
                  <a:gd name="connsiteY5" fmla="*/ 0 h 9984"/>
                  <a:gd name="connsiteX0" fmla="*/ 832 w 10754"/>
                  <a:gd name="connsiteY0" fmla="*/ 0 h 10000"/>
                  <a:gd name="connsiteX1" fmla="*/ 0 w 10754"/>
                  <a:gd name="connsiteY1" fmla="*/ 6886 h 10000"/>
                  <a:gd name="connsiteX2" fmla="*/ 5353 w 10754"/>
                  <a:gd name="connsiteY2" fmla="*/ 10000 h 10000"/>
                  <a:gd name="connsiteX3" fmla="*/ 10754 w 10754"/>
                  <a:gd name="connsiteY3" fmla="*/ 6832 h 10000"/>
                  <a:gd name="connsiteX4" fmla="*/ 10000 w 10754"/>
                  <a:gd name="connsiteY4" fmla="*/ 63 h 10000"/>
                  <a:gd name="connsiteX5" fmla="*/ 832 w 10754"/>
                  <a:gd name="connsiteY5" fmla="*/ 0 h 10000"/>
                  <a:gd name="connsiteX0" fmla="*/ 832 w 11081"/>
                  <a:gd name="connsiteY0" fmla="*/ 0 h 10000"/>
                  <a:gd name="connsiteX1" fmla="*/ 0 w 11081"/>
                  <a:gd name="connsiteY1" fmla="*/ 6886 h 10000"/>
                  <a:gd name="connsiteX2" fmla="*/ 5353 w 11081"/>
                  <a:gd name="connsiteY2" fmla="*/ 10000 h 10000"/>
                  <a:gd name="connsiteX3" fmla="*/ 11081 w 11081"/>
                  <a:gd name="connsiteY3" fmla="*/ 6732 h 10000"/>
                  <a:gd name="connsiteX4" fmla="*/ 10000 w 11081"/>
                  <a:gd name="connsiteY4" fmla="*/ 63 h 10000"/>
                  <a:gd name="connsiteX5" fmla="*/ 832 w 1108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1" h="10000">
                    <a:moveTo>
                      <a:pt x="832" y="0"/>
                    </a:moveTo>
                    <a:cubicBezTo>
                      <a:pt x="785" y="6886"/>
                      <a:pt x="0" y="6886"/>
                      <a:pt x="0" y="6886"/>
                    </a:cubicBezTo>
                    <a:cubicBezTo>
                      <a:pt x="0" y="8592"/>
                      <a:pt x="3506" y="10026"/>
                      <a:pt x="5353" y="10000"/>
                    </a:cubicBezTo>
                    <a:cubicBezTo>
                      <a:pt x="7200" y="9974"/>
                      <a:pt x="11065" y="8438"/>
                      <a:pt x="11081" y="6732"/>
                    </a:cubicBezTo>
                    <a:cubicBezTo>
                      <a:pt x="10830" y="4476"/>
                      <a:pt x="10251" y="2319"/>
                      <a:pt x="10000" y="63"/>
                    </a:cubicBezTo>
                    <a:lnTo>
                      <a:pt x="832" y="0"/>
                    </a:lnTo>
                    <a:close/>
                  </a:path>
                </a:pathLst>
              </a:custGeom>
              <a:solidFill>
                <a:srgbClr val="E97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99">
                <a:extLst>
                  <a:ext uri="{FF2B5EF4-FFF2-40B4-BE49-F238E27FC236}">
                    <a16:creationId xmlns:a16="http://schemas.microsoft.com/office/drawing/2014/main" id="{30A7986A-7F3E-A1DE-C72F-D25EC95516C2}"/>
                  </a:ext>
                </a:extLst>
              </p:cNvPr>
              <p:cNvSpPr>
                <a:spLocks/>
              </p:cNvSpPr>
              <p:nvPr/>
            </p:nvSpPr>
            <p:spPr bwMode="auto">
              <a:xfrm>
                <a:off x="1682551" y="2204039"/>
                <a:ext cx="369482" cy="216132"/>
              </a:xfrm>
              <a:custGeom>
                <a:avLst/>
                <a:gdLst>
                  <a:gd name="T0" fmla="*/ 559 w 586"/>
                  <a:gd name="T1" fmla="*/ 574 h 574"/>
                  <a:gd name="T2" fmla="*/ 584 w 586"/>
                  <a:gd name="T3" fmla="*/ 443 h 574"/>
                  <a:gd name="T4" fmla="*/ 586 w 586"/>
                  <a:gd name="T5" fmla="*/ 4 h 574"/>
                  <a:gd name="T6" fmla="*/ 2 w 586"/>
                  <a:gd name="T7" fmla="*/ 0 h 574"/>
                  <a:gd name="T8" fmla="*/ 0 w 586"/>
                  <a:gd name="T9" fmla="*/ 266 h 574"/>
                  <a:gd name="T10" fmla="*/ 559 w 586"/>
                  <a:gd name="T11" fmla="*/ 574 h 574"/>
                  <a:gd name="connsiteX0" fmla="*/ 10897 w 10984"/>
                  <a:gd name="connsiteY0" fmla="*/ 9324 h 9324"/>
                  <a:gd name="connsiteX1" fmla="*/ 9966 w 10984"/>
                  <a:gd name="connsiteY1" fmla="*/ 7718 h 9324"/>
                  <a:gd name="connsiteX2" fmla="*/ 10000 w 10984"/>
                  <a:gd name="connsiteY2" fmla="*/ 70 h 9324"/>
                  <a:gd name="connsiteX3" fmla="*/ 34 w 10984"/>
                  <a:gd name="connsiteY3" fmla="*/ 0 h 9324"/>
                  <a:gd name="connsiteX4" fmla="*/ 0 w 10984"/>
                  <a:gd name="connsiteY4" fmla="*/ 4634 h 9324"/>
                  <a:gd name="connsiteX5" fmla="*/ 10897 w 10984"/>
                  <a:gd name="connsiteY5" fmla="*/ 9324 h 9324"/>
                  <a:gd name="connsiteX0" fmla="*/ 9921 w 10096"/>
                  <a:gd name="connsiteY0" fmla="*/ 10480 h 10480"/>
                  <a:gd name="connsiteX1" fmla="*/ 9919 w 10096"/>
                  <a:gd name="connsiteY1" fmla="*/ 7791 h 10480"/>
                  <a:gd name="connsiteX2" fmla="*/ 9104 w 10096"/>
                  <a:gd name="connsiteY2" fmla="*/ 555 h 10480"/>
                  <a:gd name="connsiteX3" fmla="*/ 31 w 10096"/>
                  <a:gd name="connsiteY3" fmla="*/ 480 h 10480"/>
                  <a:gd name="connsiteX4" fmla="*/ 0 w 10096"/>
                  <a:gd name="connsiteY4" fmla="*/ 5450 h 10480"/>
                  <a:gd name="connsiteX5" fmla="*/ 9921 w 10096"/>
                  <a:gd name="connsiteY5" fmla="*/ 10480 h 10480"/>
                  <a:gd name="connsiteX0" fmla="*/ 9921 w 10096"/>
                  <a:gd name="connsiteY0" fmla="*/ 10841 h 10841"/>
                  <a:gd name="connsiteX1" fmla="*/ 9919 w 10096"/>
                  <a:gd name="connsiteY1" fmla="*/ 8152 h 10841"/>
                  <a:gd name="connsiteX2" fmla="*/ 9104 w 10096"/>
                  <a:gd name="connsiteY2" fmla="*/ 916 h 10841"/>
                  <a:gd name="connsiteX3" fmla="*/ 31 w 10096"/>
                  <a:gd name="connsiteY3" fmla="*/ 841 h 10841"/>
                  <a:gd name="connsiteX4" fmla="*/ 0 w 10096"/>
                  <a:gd name="connsiteY4" fmla="*/ 5811 h 10841"/>
                  <a:gd name="connsiteX5" fmla="*/ 9921 w 10096"/>
                  <a:gd name="connsiteY5" fmla="*/ 10841 h 10841"/>
                  <a:gd name="connsiteX0" fmla="*/ 9921 w 10096"/>
                  <a:gd name="connsiteY0" fmla="*/ 10849 h 10849"/>
                  <a:gd name="connsiteX1" fmla="*/ 9919 w 10096"/>
                  <a:gd name="connsiteY1" fmla="*/ 8160 h 10849"/>
                  <a:gd name="connsiteX2" fmla="*/ 9104 w 10096"/>
                  <a:gd name="connsiteY2" fmla="*/ 924 h 10849"/>
                  <a:gd name="connsiteX3" fmla="*/ 31 w 10096"/>
                  <a:gd name="connsiteY3" fmla="*/ 849 h 10849"/>
                  <a:gd name="connsiteX4" fmla="*/ 0 w 10096"/>
                  <a:gd name="connsiteY4" fmla="*/ 5819 h 10849"/>
                  <a:gd name="connsiteX5" fmla="*/ 9921 w 10096"/>
                  <a:gd name="connsiteY5" fmla="*/ 10849 h 10849"/>
                  <a:gd name="connsiteX0" fmla="*/ 9921 w 10096"/>
                  <a:gd name="connsiteY0" fmla="*/ 10849 h 10849"/>
                  <a:gd name="connsiteX1" fmla="*/ 9919 w 10096"/>
                  <a:gd name="connsiteY1" fmla="*/ 8160 h 10849"/>
                  <a:gd name="connsiteX2" fmla="*/ 9104 w 10096"/>
                  <a:gd name="connsiteY2" fmla="*/ 924 h 10849"/>
                  <a:gd name="connsiteX3" fmla="*/ 31 w 10096"/>
                  <a:gd name="connsiteY3" fmla="*/ 849 h 10849"/>
                  <a:gd name="connsiteX4" fmla="*/ 0 w 10096"/>
                  <a:gd name="connsiteY4" fmla="*/ 5819 h 10849"/>
                  <a:gd name="connsiteX5" fmla="*/ 9921 w 10096"/>
                  <a:gd name="connsiteY5" fmla="*/ 10849 h 10849"/>
                  <a:gd name="connsiteX0" fmla="*/ 9921 w 10096"/>
                  <a:gd name="connsiteY0" fmla="*/ 10849 h 10968"/>
                  <a:gd name="connsiteX1" fmla="*/ 9919 w 10096"/>
                  <a:gd name="connsiteY1" fmla="*/ 8160 h 10968"/>
                  <a:gd name="connsiteX2" fmla="*/ 9104 w 10096"/>
                  <a:gd name="connsiteY2" fmla="*/ 924 h 10968"/>
                  <a:gd name="connsiteX3" fmla="*/ 31 w 10096"/>
                  <a:gd name="connsiteY3" fmla="*/ 849 h 10968"/>
                  <a:gd name="connsiteX4" fmla="*/ 0 w 10096"/>
                  <a:gd name="connsiteY4" fmla="*/ 5819 h 10968"/>
                  <a:gd name="connsiteX5" fmla="*/ 9921 w 10096"/>
                  <a:gd name="connsiteY5" fmla="*/ 10849 h 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 h="10968">
                    <a:moveTo>
                      <a:pt x="9921" y="10849"/>
                    </a:moveTo>
                    <a:cubicBezTo>
                      <a:pt x="10325" y="10288"/>
                      <a:pt x="9904" y="8888"/>
                      <a:pt x="9919" y="8160"/>
                    </a:cubicBezTo>
                    <a:cubicBezTo>
                      <a:pt x="9647" y="5748"/>
                      <a:pt x="9061" y="2505"/>
                      <a:pt x="9104" y="924"/>
                    </a:cubicBezTo>
                    <a:cubicBezTo>
                      <a:pt x="9160" y="-1124"/>
                      <a:pt x="3055" y="874"/>
                      <a:pt x="31" y="849"/>
                    </a:cubicBezTo>
                    <a:cubicBezTo>
                      <a:pt x="21" y="2506"/>
                      <a:pt x="10" y="4162"/>
                      <a:pt x="0" y="5819"/>
                    </a:cubicBezTo>
                    <a:cubicBezTo>
                      <a:pt x="2635" y="11001"/>
                      <a:pt x="6571" y="11226"/>
                      <a:pt x="9921" y="10849"/>
                    </a:cubicBez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101">
                <a:extLst>
                  <a:ext uri="{FF2B5EF4-FFF2-40B4-BE49-F238E27FC236}">
                    <a16:creationId xmlns:a16="http://schemas.microsoft.com/office/drawing/2014/main" id="{3342D58B-B0FB-B377-9E3C-BDCB7FC53C71}"/>
                  </a:ext>
                </a:extLst>
              </p:cNvPr>
              <p:cNvSpPr>
                <a:spLocks/>
              </p:cNvSpPr>
              <p:nvPr/>
            </p:nvSpPr>
            <p:spPr bwMode="auto">
              <a:xfrm>
                <a:off x="1857708" y="1838085"/>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102">
                <a:extLst>
                  <a:ext uri="{FF2B5EF4-FFF2-40B4-BE49-F238E27FC236}">
                    <a16:creationId xmlns:a16="http://schemas.microsoft.com/office/drawing/2014/main" id="{16705430-BA21-6892-F871-EAAA46EE28A6}"/>
                  </a:ext>
                </a:extLst>
              </p:cNvPr>
              <p:cNvSpPr>
                <a:spLocks/>
              </p:cNvSpPr>
              <p:nvPr/>
            </p:nvSpPr>
            <p:spPr bwMode="auto">
              <a:xfrm>
                <a:off x="1861516" y="1921857"/>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103">
                <a:extLst>
                  <a:ext uri="{FF2B5EF4-FFF2-40B4-BE49-F238E27FC236}">
                    <a16:creationId xmlns:a16="http://schemas.microsoft.com/office/drawing/2014/main" id="{FDA7E26D-AB59-604A-4197-41934AF0CAF7}"/>
                  </a:ext>
                </a:extLst>
              </p:cNvPr>
              <p:cNvSpPr>
                <a:spLocks/>
              </p:cNvSpPr>
              <p:nvPr/>
            </p:nvSpPr>
            <p:spPr bwMode="auto">
              <a:xfrm>
                <a:off x="1857708" y="1921857"/>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104">
                <a:extLst>
                  <a:ext uri="{FF2B5EF4-FFF2-40B4-BE49-F238E27FC236}">
                    <a16:creationId xmlns:a16="http://schemas.microsoft.com/office/drawing/2014/main" id="{872F198C-4D24-9F11-B4AC-DD522B5C0A02}"/>
                  </a:ext>
                </a:extLst>
              </p:cNvPr>
              <p:cNvSpPr>
                <a:spLocks/>
              </p:cNvSpPr>
              <p:nvPr/>
            </p:nvSpPr>
            <p:spPr bwMode="auto">
              <a:xfrm>
                <a:off x="1617813" y="1925664"/>
                <a:ext cx="112331" cy="171351"/>
              </a:xfrm>
              <a:custGeom>
                <a:avLst/>
                <a:gdLst>
                  <a:gd name="T0" fmla="*/ 238 w 247"/>
                  <a:gd name="T1" fmla="*/ 246 h 374"/>
                  <a:gd name="T2" fmla="*/ 152 w 247"/>
                  <a:gd name="T3" fmla="*/ 365 h 374"/>
                  <a:gd name="T4" fmla="*/ 152 w 247"/>
                  <a:gd name="T5" fmla="*/ 365 h 374"/>
                  <a:gd name="T6" fmla="*/ 34 w 247"/>
                  <a:gd name="T7" fmla="*/ 279 h 374"/>
                  <a:gd name="T8" fmla="*/ 9 w 247"/>
                  <a:gd name="T9" fmla="*/ 128 h 374"/>
                  <a:gd name="T10" fmla="*/ 96 w 247"/>
                  <a:gd name="T11" fmla="*/ 9 h 374"/>
                  <a:gd name="T12" fmla="*/ 96 w 247"/>
                  <a:gd name="T13" fmla="*/ 9 h 374"/>
                  <a:gd name="T14" fmla="*/ 214 w 247"/>
                  <a:gd name="T15" fmla="*/ 95 h 374"/>
                  <a:gd name="T16" fmla="*/ 238 w 247"/>
                  <a:gd name="T17" fmla="*/ 2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74">
                    <a:moveTo>
                      <a:pt x="238" y="246"/>
                    </a:moveTo>
                    <a:cubicBezTo>
                      <a:pt x="247" y="303"/>
                      <a:pt x="209" y="356"/>
                      <a:pt x="152" y="365"/>
                    </a:cubicBezTo>
                    <a:cubicBezTo>
                      <a:pt x="152" y="365"/>
                      <a:pt x="152" y="365"/>
                      <a:pt x="152" y="365"/>
                    </a:cubicBezTo>
                    <a:cubicBezTo>
                      <a:pt x="96" y="374"/>
                      <a:pt x="43" y="335"/>
                      <a:pt x="34" y="279"/>
                    </a:cubicBezTo>
                    <a:cubicBezTo>
                      <a:pt x="9" y="128"/>
                      <a:pt x="9" y="128"/>
                      <a:pt x="9" y="128"/>
                    </a:cubicBezTo>
                    <a:cubicBezTo>
                      <a:pt x="0" y="71"/>
                      <a:pt x="39" y="18"/>
                      <a:pt x="96" y="9"/>
                    </a:cubicBezTo>
                    <a:cubicBezTo>
                      <a:pt x="96" y="9"/>
                      <a:pt x="96" y="9"/>
                      <a:pt x="96" y="9"/>
                    </a:cubicBezTo>
                    <a:cubicBezTo>
                      <a:pt x="152" y="0"/>
                      <a:pt x="205" y="39"/>
                      <a:pt x="214" y="95"/>
                    </a:cubicBezTo>
                    <a:lnTo>
                      <a:pt x="238" y="246"/>
                    </a:ln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105">
                <a:extLst>
                  <a:ext uri="{FF2B5EF4-FFF2-40B4-BE49-F238E27FC236}">
                    <a16:creationId xmlns:a16="http://schemas.microsoft.com/office/drawing/2014/main" id="{283753CD-BBDD-80D8-48FB-1310BC0D4157}"/>
                  </a:ext>
                </a:extLst>
              </p:cNvPr>
              <p:cNvSpPr>
                <a:spLocks/>
              </p:cNvSpPr>
              <p:nvPr/>
            </p:nvSpPr>
            <p:spPr bwMode="auto">
              <a:xfrm>
                <a:off x="1962428" y="1925664"/>
                <a:ext cx="112331" cy="171351"/>
              </a:xfrm>
              <a:custGeom>
                <a:avLst/>
                <a:gdLst>
                  <a:gd name="T0" fmla="*/ 9 w 247"/>
                  <a:gd name="T1" fmla="*/ 246 h 374"/>
                  <a:gd name="T2" fmla="*/ 96 w 247"/>
                  <a:gd name="T3" fmla="*/ 365 h 374"/>
                  <a:gd name="T4" fmla="*/ 96 w 247"/>
                  <a:gd name="T5" fmla="*/ 365 h 374"/>
                  <a:gd name="T6" fmla="*/ 214 w 247"/>
                  <a:gd name="T7" fmla="*/ 279 h 374"/>
                  <a:gd name="T8" fmla="*/ 238 w 247"/>
                  <a:gd name="T9" fmla="*/ 128 h 374"/>
                  <a:gd name="T10" fmla="*/ 152 w 247"/>
                  <a:gd name="T11" fmla="*/ 9 h 374"/>
                  <a:gd name="T12" fmla="*/ 152 w 247"/>
                  <a:gd name="T13" fmla="*/ 9 h 374"/>
                  <a:gd name="T14" fmla="*/ 34 w 247"/>
                  <a:gd name="T15" fmla="*/ 95 h 374"/>
                  <a:gd name="T16" fmla="*/ 9 w 247"/>
                  <a:gd name="T17" fmla="*/ 2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74">
                    <a:moveTo>
                      <a:pt x="9" y="246"/>
                    </a:moveTo>
                    <a:cubicBezTo>
                      <a:pt x="0" y="303"/>
                      <a:pt x="39" y="356"/>
                      <a:pt x="96" y="365"/>
                    </a:cubicBezTo>
                    <a:cubicBezTo>
                      <a:pt x="96" y="365"/>
                      <a:pt x="96" y="365"/>
                      <a:pt x="96" y="365"/>
                    </a:cubicBezTo>
                    <a:cubicBezTo>
                      <a:pt x="152" y="374"/>
                      <a:pt x="205" y="335"/>
                      <a:pt x="214" y="279"/>
                    </a:cubicBezTo>
                    <a:cubicBezTo>
                      <a:pt x="238" y="128"/>
                      <a:pt x="238" y="128"/>
                      <a:pt x="238" y="128"/>
                    </a:cubicBezTo>
                    <a:cubicBezTo>
                      <a:pt x="247" y="71"/>
                      <a:pt x="209" y="18"/>
                      <a:pt x="152" y="9"/>
                    </a:cubicBezTo>
                    <a:cubicBezTo>
                      <a:pt x="152" y="9"/>
                      <a:pt x="152" y="9"/>
                      <a:pt x="152" y="9"/>
                    </a:cubicBezTo>
                    <a:cubicBezTo>
                      <a:pt x="96" y="0"/>
                      <a:pt x="43" y="39"/>
                      <a:pt x="34" y="95"/>
                    </a:cubicBezTo>
                    <a:lnTo>
                      <a:pt x="9" y="246"/>
                    </a:ln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 name="Freeform 106">
                <a:extLst>
                  <a:ext uri="{FF2B5EF4-FFF2-40B4-BE49-F238E27FC236}">
                    <a16:creationId xmlns:a16="http://schemas.microsoft.com/office/drawing/2014/main" id="{0AF64FCD-CE26-CB79-C892-5E07E59DF2C6}"/>
                  </a:ext>
                </a:extLst>
              </p:cNvPr>
              <p:cNvSpPr>
                <a:spLocks/>
              </p:cNvSpPr>
              <p:nvPr/>
            </p:nvSpPr>
            <p:spPr bwMode="auto">
              <a:xfrm>
                <a:off x="1656174" y="1794296"/>
                <a:ext cx="384818" cy="557843"/>
              </a:xfrm>
              <a:custGeom>
                <a:avLst/>
                <a:gdLst>
                  <a:gd name="T0" fmla="*/ 694 w 754"/>
                  <a:gd name="T1" fmla="*/ 186 h 1215"/>
                  <a:gd name="T2" fmla="*/ 63 w 754"/>
                  <a:gd name="T3" fmla="*/ 172 h 1215"/>
                  <a:gd name="T4" fmla="*/ 29 w 754"/>
                  <a:gd name="T5" fmla="*/ 867 h 1215"/>
                  <a:gd name="T6" fmla="*/ 378 w 754"/>
                  <a:gd name="T7" fmla="*/ 1199 h 1215"/>
                  <a:gd name="T8" fmla="*/ 726 w 754"/>
                  <a:gd name="T9" fmla="*/ 867 h 1215"/>
                  <a:gd name="T10" fmla="*/ 694 w 754"/>
                  <a:gd name="T11" fmla="*/ 186 h 1215"/>
                </a:gdLst>
                <a:ahLst/>
                <a:cxnLst>
                  <a:cxn ang="0">
                    <a:pos x="T0" y="T1"/>
                  </a:cxn>
                  <a:cxn ang="0">
                    <a:pos x="T2" y="T3"/>
                  </a:cxn>
                  <a:cxn ang="0">
                    <a:pos x="T4" y="T5"/>
                  </a:cxn>
                  <a:cxn ang="0">
                    <a:pos x="T6" y="T7"/>
                  </a:cxn>
                  <a:cxn ang="0">
                    <a:pos x="T8" y="T9"/>
                  </a:cxn>
                  <a:cxn ang="0">
                    <a:pos x="T10" y="T11"/>
                  </a:cxn>
                </a:cxnLst>
                <a:rect l="0" t="0" r="r" b="b"/>
                <a:pathLst>
                  <a:path w="754" h="1215">
                    <a:moveTo>
                      <a:pt x="694" y="186"/>
                    </a:moveTo>
                    <a:cubicBezTo>
                      <a:pt x="277" y="277"/>
                      <a:pt x="292" y="0"/>
                      <a:pt x="63" y="172"/>
                    </a:cubicBezTo>
                    <a:cubicBezTo>
                      <a:pt x="33" y="353"/>
                      <a:pt x="0" y="653"/>
                      <a:pt x="29" y="867"/>
                    </a:cubicBezTo>
                    <a:cubicBezTo>
                      <a:pt x="62" y="1067"/>
                      <a:pt x="184" y="1215"/>
                      <a:pt x="378" y="1199"/>
                    </a:cubicBezTo>
                    <a:cubicBezTo>
                      <a:pt x="571" y="1215"/>
                      <a:pt x="693" y="1067"/>
                      <a:pt x="726" y="867"/>
                    </a:cubicBezTo>
                    <a:cubicBezTo>
                      <a:pt x="754" y="658"/>
                      <a:pt x="723" y="372"/>
                      <a:pt x="694" y="186"/>
                    </a:cubicBezTo>
                    <a:close/>
                  </a:path>
                </a:pathLst>
              </a:custGeom>
              <a:solidFill>
                <a:srgbClr val="E979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107">
                <a:extLst>
                  <a:ext uri="{FF2B5EF4-FFF2-40B4-BE49-F238E27FC236}">
                    <a16:creationId xmlns:a16="http://schemas.microsoft.com/office/drawing/2014/main" id="{C44EEBC1-3498-103C-DEF1-6037DDB4C832}"/>
                  </a:ext>
                </a:extLst>
              </p:cNvPr>
              <p:cNvSpPr>
                <a:spLocks/>
              </p:cNvSpPr>
              <p:nvPr/>
            </p:nvSpPr>
            <p:spPr bwMode="auto">
              <a:xfrm>
                <a:off x="1697781" y="1790488"/>
                <a:ext cx="317953" cy="161832"/>
              </a:xfrm>
              <a:custGeom>
                <a:avLst/>
                <a:gdLst>
                  <a:gd name="T0" fmla="*/ 641 w 641"/>
                  <a:gd name="T1" fmla="*/ 272 h 353"/>
                  <a:gd name="T2" fmla="*/ 633 w 641"/>
                  <a:gd name="T3" fmla="*/ 186 h 353"/>
                  <a:gd name="T4" fmla="*/ 2 w 641"/>
                  <a:gd name="T5" fmla="*/ 172 h 353"/>
                  <a:gd name="T6" fmla="*/ 0 w 641"/>
                  <a:gd name="T7" fmla="*/ 188 h 353"/>
                  <a:gd name="T8" fmla="*/ 641 w 641"/>
                  <a:gd name="T9" fmla="*/ 272 h 353"/>
                </a:gdLst>
                <a:ahLst/>
                <a:cxnLst>
                  <a:cxn ang="0">
                    <a:pos x="T0" y="T1"/>
                  </a:cxn>
                  <a:cxn ang="0">
                    <a:pos x="T2" y="T3"/>
                  </a:cxn>
                  <a:cxn ang="0">
                    <a:pos x="T4" y="T5"/>
                  </a:cxn>
                  <a:cxn ang="0">
                    <a:pos x="T6" y="T7"/>
                  </a:cxn>
                  <a:cxn ang="0">
                    <a:pos x="T8" y="T9"/>
                  </a:cxn>
                </a:cxnLst>
                <a:rect l="0" t="0" r="r" b="b"/>
                <a:pathLst>
                  <a:path w="641" h="353">
                    <a:moveTo>
                      <a:pt x="641" y="272"/>
                    </a:moveTo>
                    <a:cubicBezTo>
                      <a:pt x="639" y="253"/>
                      <a:pt x="636" y="203"/>
                      <a:pt x="633" y="186"/>
                    </a:cubicBezTo>
                    <a:cubicBezTo>
                      <a:pt x="216" y="277"/>
                      <a:pt x="231" y="0"/>
                      <a:pt x="2" y="172"/>
                    </a:cubicBezTo>
                    <a:cubicBezTo>
                      <a:pt x="0" y="184"/>
                      <a:pt x="2" y="175"/>
                      <a:pt x="0" y="188"/>
                    </a:cubicBezTo>
                    <a:cubicBezTo>
                      <a:pt x="222" y="50"/>
                      <a:pt x="218" y="353"/>
                      <a:pt x="641" y="272"/>
                    </a:cubicBezTo>
                    <a:close/>
                  </a:path>
                </a:pathLst>
              </a:custGeom>
              <a:solidFill>
                <a:srgbClr val="C65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42" name="Oval 41">
              <a:extLst>
                <a:ext uri="{FF2B5EF4-FFF2-40B4-BE49-F238E27FC236}">
                  <a16:creationId xmlns:a16="http://schemas.microsoft.com/office/drawing/2014/main" id="{B9062A22-D981-45E3-0C99-4FAC00AB4D96}"/>
                </a:ext>
              </a:extLst>
            </p:cNvPr>
            <p:cNvSpPr/>
            <p:nvPr/>
          </p:nvSpPr>
          <p:spPr>
            <a:xfrm>
              <a:off x="1155413" y="15333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59" name="Group 58">
            <a:extLst>
              <a:ext uri="{FF2B5EF4-FFF2-40B4-BE49-F238E27FC236}">
                <a16:creationId xmlns:a16="http://schemas.microsoft.com/office/drawing/2014/main" id="{33E9F54C-EB33-8C83-25FD-C824466918A5}"/>
              </a:ext>
            </a:extLst>
          </p:cNvPr>
          <p:cNvGrpSpPr/>
          <p:nvPr/>
        </p:nvGrpSpPr>
        <p:grpSpPr>
          <a:xfrm>
            <a:off x="5779167" y="4773074"/>
            <a:ext cx="5879434" cy="1341521"/>
            <a:chOff x="5779167" y="3403479"/>
            <a:chExt cx="5879434" cy="1341521"/>
          </a:xfrm>
        </p:grpSpPr>
        <p:grpSp>
          <p:nvGrpSpPr>
            <p:cNvPr id="60" name="Group 59">
              <a:extLst>
                <a:ext uri="{FF2B5EF4-FFF2-40B4-BE49-F238E27FC236}">
                  <a16:creationId xmlns:a16="http://schemas.microsoft.com/office/drawing/2014/main" id="{396AE0A5-B972-80BA-ADAA-5663AD466878}"/>
                </a:ext>
              </a:extLst>
            </p:cNvPr>
            <p:cNvGrpSpPr/>
            <p:nvPr/>
          </p:nvGrpSpPr>
          <p:grpSpPr>
            <a:xfrm>
              <a:off x="5779167" y="3403479"/>
              <a:ext cx="606666" cy="1341521"/>
              <a:chOff x="5779167" y="4120026"/>
              <a:chExt cx="606666" cy="1341521"/>
            </a:xfrm>
          </p:grpSpPr>
          <p:sp>
            <p:nvSpPr>
              <p:cNvPr id="62" name="TextBox 61">
                <a:extLst>
                  <a:ext uri="{FF2B5EF4-FFF2-40B4-BE49-F238E27FC236}">
                    <a16:creationId xmlns:a16="http://schemas.microsoft.com/office/drawing/2014/main" id="{725453A3-12AE-F122-871B-40741EDAA4F3}"/>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dirty="0">
                    <a:solidFill>
                      <a:schemeClr val="accent1">
                        <a:lumMod val="40000"/>
                        <a:lumOff val="60000"/>
                      </a:schemeClr>
                    </a:solidFill>
                  </a:rPr>
                  <a:t>4</a:t>
                </a:r>
                <a:endParaRPr lang="en-US" sz="8000" b="1" noProof="0" dirty="0">
                  <a:solidFill>
                    <a:schemeClr val="accent1">
                      <a:lumMod val="40000"/>
                      <a:lumOff val="60000"/>
                    </a:schemeClr>
                  </a:solidFill>
                </a:endParaRPr>
              </a:p>
            </p:txBody>
          </p:sp>
          <p:cxnSp>
            <p:nvCxnSpPr>
              <p:cNvPr id="63" name="Straight Connector 62">
                <a:extLst>
                  <a:ext uri="{FF2B5EF4-FFF2-40B4-BE49-F238E27FC236}">
                    <a16:creationId xmlns:a16="http://schemas.microsoft.com/office/drawing/2014/main" id="{BB0D0396-AE73-8344-2E1A-FBCBF84F018D}"/>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Content Placeholder 2">
              <a:extLst>
                <a:ext uri="{FF2B5EF4-FFF2-40B4-BE49-F238E27FC236}">
                  <a16:creationId xmlns:a16="http://schemas.microsoft.com/office/drawing/2014/main" id="{72E5A245-0773-5F0E-52D2-56370A7BF67F}"/>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
                </a:spcAft>
                <a:buNone/>
              </a:pPr>
              <a:r>
                <a:rPr lang="en-US" sz="1050" b="1" noProof="0" dirty="0">
                  <a:latin typeface="Arial"/>
                  <a:cs typeface="Times New Roman"/>
                </a:rPr>
                <a:t>Which of the following are NOT potential mechanisms of how bariatric surgery causes improvements in diabetes?</a:t>
              </a:r>
            </a:p>
            <a:p>
              <a:pPr>
                <a:lnSpc>
                  <a:spcPct val="100000"/>
                </a:lnSpc>
                <a:spcBef>
                  <a:spcPts val="0"/>
                </a:spcBef>
                <a:spcAft>
                  <a:spcPts val="100"/>
                </a:spcAft>
                <a:buFont typeface="+mj-lt"/>
                <a:buAutoNum type="alphaLcPeriod"/>
              </a:pPr>
              <a:r>
                <a:rPr lang="en-US" sz="1050" noProof="0" dirty="0">
                  <a:latin typeface="Arial"/>
                  <a:cs typeface="Times New Roman"/>
                </a:rPr>
                <a:t>Decrease sugary food intake</a:t>
              </a:r>
            </a:p>
            <a:p>
              <a:pPr>
                <a:lnSpc>
                  <a:spcPct val="100000"/>
                </a:lnSpc>
                <a:spcBef>
                  <a:spcPts val="0"/>
                </a:spcBef>
                <a:spcAft>
                  <a:spcPts val="100"/>
                </a:spcAft>
                <a:buFont typeface="+mj-lt"/>
                <a:buAutoNum type="alphaLcPeriod"/>
              </a:pPr>
              <a:r>
                <a:rPr lang="en-US" sz="1050" noProof="0" dirty="0">
                  <a:latin typeface="Arial"/>
                  <a:cs typeface="Times New Roman"/>
                </a:rPr>
                <a:t>Increase in GLP-1</a:t>
              </a:r>
            </a:p>
            <a:p>
              <a:pPr>
                <a:lnSpc>
                  <a:spcPct val="100000"/>
                </a:lnSpc>
                <a:spcBef>
                  <a:spcPts val="0"/>
                </a:spcBef>
                <a:spcAft>
                  <a:spcPts val="100"/>
                </a:spcAft>
                <a:buFont typeface="+mj-lt"/>
                <a:buAutoNum type="alphaLcPeriod"/>
              </a:pPr>
              <a:r>
                <a:rPr lang="en-US" sz="1050" noProof="0" dirty="0">
                  <a:latin typeface="Arial"/>
                  <a:cs typeface="Times New Roman"/>
                </a:rPr>
                <a:t>Change in microbiota</a:t>
              </a:r>
            </a:p>
            <a:p>
              <a:pPr>
                <a:lnSpc>
                  <a:spcPct val="100000"/>
                </a:lnSpc>
                <a:spcBef>
                  <a:spcPts val="0"/>
                </a:spcBef>
                <a:spcAft>
                  <a:spcPts val="100"/>
                </a:spcAft>
                <a:buFont typeface="+mj-lt"/>
                <a:buAutoNum type="alphaLcPeriod"/>
              </a:pPr>
              <a:r>
                <a:rPr lang="en-US" sz="1050" noProof="0" dirty="0">
                  <a:latin typeface="Arial"/>
                  <a:cs typeface="Times New Roman"/>
                </a:rPr>
                <a:t>Decrease in ghrelin</a:t>
              </a:r>
            </a:p>
            <a:p>
              <a:pPr>
                <a:lnSpc>
                  <a:spcPct val="100000"/>
                </a:lnSpc>
                <a:spcBef>
                  <a:spcPts val="0"/>
                </a:spcBef>
                <a:spcAft>
                  <a:spcPts val="200"/>
                </a:spcAft>
                <a:buFont typeface="+mj-lt"/>
                <a:buAutoNum type="alphaLcPeriod"/>
              </a:pPr>
              <a:endParaRPr lang="en-US" sz="1050" noProof="0" dirty="0">
                <a:latin typeface="Arial"/>
                <a:cs typeface="Times New Roman"/>
              </a:endParaRPr>
            </a:p>
          </p:txBody>
        </p:sp>
      </p:grpSp>
    </p:spTree>
    <p:extLst>
      <p:ext uri="{BB962C8B-B14F-4D97-AF65-F5344CB8AC3E}">
        <p14:creationId xmlns:p14="http://schemas.microsoft.com/office/powerpoint/2010/main" val="274042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a:xfrm>
            <a:off x="536240" y="414320"/>
            <a:ext cx="10896000" cy="1082209"/>
          </a:xfrm>
        </p:spPr>
        <p:txBody>
          <a:bodyPr>
            <a:normAutofit/>
          </a:bodyPr>
          <a:lstStyle/>
          <a:p>
            <a:r>
              <a:rPr lang="en-US" noProof="0" dirty="0"/>
              <a:t>Amy</a:t>
            </a:r>
          </a:p>
        </p:txBody>
      </p:sp>
      <p:sp>
        <p:nvSpPr>
          <p:cNvPr id="52" name="Text Placeholder 2">
            <a:extLst>
              <a:ext uri="{FF2B5EF4-FFF2-40B4-BE49-F238E27FC236}">
                <a16:creationId xmlns:a16="http://schemas.microsoft.com/office/drawing/2014/main" id="{BE5B566A-8885-EE93-01CE-E219219E90F6}"/>
              </a:ext>
            </a:extLst>
          </p:cNvPr>
          <p:cNvSpPr>
            <a:spLocks noGrp="1"/>
          </p:cNvSpPr>
          <p:nvPr>
            <p:ph type="body" sz="quarter" idx="13"/>
          </p:nvPr>
        </p:nvSpPr>
        <p:spPr>
          <a:xfrm>
            <a:off x="536240" y="6020060"/>
            <a:ext cx="10896000" cy="324000"/>
          </a:xfrm>
        </p:spPr>
        <p:txBody>
          <a:bodyPr/>
          <a:lstStyle/>
          <a:p>
            <a:r>
              <a:rPr lang="en-US" noProof="0" dirty="0"/>
              <a:t>BMI, body mass index; GERD, gastroesophageal reflux disease; HFpEF, heart failure with preserved ejection fraction; QD, once daily; s.c., subcutaneous.</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US" sz="1200" b="1" noProof="0" dirty="0"/>
              <a:t>Age </a:t>
            </a:r>
            <a:r>
              <a:rPr lang="en-US" sz="1200" noProof="0" dirty="0"/>
              <a:t>(yrs)</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US" sz="1200" b="1" noProof="0" dirty="0"/>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US" sz="1200" b="1" noProof="0" dirty="0"/>
              <a:t>Weight </a:t>
            </a:r>
            <a:r>
              <a:rPr lang="en-US" sz="1200" noProof="0" dirty="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US" sz="1200" b="1" noProof="0" dirty="0"/>
              <a:t>Height </a:t>
            </a:r>
            <a:r>
              <a:rPr lang="en-US" sz="1200" noProof="0" dirty="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US" sz="1200" b="1" noProof="0" dirty="0"/>
              <a:t>BMI </a:t>
            </a:r>
            <a:r>
              <a:rPr lang="en-US" sz="1200" noProof="0" dirty="0"/>
              <a:t>(kg/</a:t>
            </a:r>
            <a:r>
              <a:rPr lang="en-US" sz="1200" noProof="0" dirty="0">
                <a:latin typeface="Arial" panose="020B0604020202020204" pitchFamily="34" charset="0"/>
                <a:ea typeface="Apis For Office" panose="020B0504010101010104" pitchFamily="34" charset="0"/>
                <a:cs typeface="Arial" panose="020B0604020202020204" pitchFamily="34" charset="0"/>
              </a:rPr>
              <a:t>m</a:t>
            </a:r>
            <a:r>
              <a:rPr lang="en-US" sz="1200" baseline="30000" noProof="0" dirty="0">
                <a:latin typeface="Arial" panose="020B0604020202020204" pitchFamily="34" charset="0"/>
                <a:ea typeface="Apis For Office" panose="020B0504010101010104" pitchFamily="34" charset="0"/>
                <a:cs typeface="Arial" panose="020B0604020202020204" pitchFamily="34" charset="0"/>
              </a:rPr>
              <a:t>2</a:t>
            </a:r>
            <a:r>
              <a:rPr lang="en-US" sz="1200" noProof="0" dirty="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258922" y="4320079"/>
            <a:ext cx="1140296" cy="276999"/>
          </a:xfrm>
          <a:prstGeom prst="rect">
            <a:avLst/>
          </a:prstGeom>
          <a:noFill/>
        </p:spPr>
        <p:txBody>
          <a:bodyPr wrap="square" rtlCol="0">
            <a:spAutoFit/>
          </a:bodyPr>
          <a:lstStyle/>
          <a:p>
            <a:pPr algn="ctr"/>
            <a:r>
              <a:rPr lang="en-US" sz="1200" b="1" noProof="0" dirty="0"/>
              <a:t>Waist Ø </a:t>
            </a:r>
            <a:r>
              <a:rPr lang="en-US" sz="1200" noProof="0" dirty="0"/>
              <a:t>(in)</a:t>
            </a: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83398" cy="1646605"/>
          </a:xfrm>
          <a:prstGeom prst="rect">
            <a:avLst/>
          </a:prstGeom>
          <a:noFill/>
        </p:spPr>
        <p:txBody>
          <a:bodyPr wrap="square" rtlCol="0">
            <a:spAutoFit/>
          </a:bodyPr>
          <a:lstStyle/>
          <a:p>
            <a:r>
              <a:rPr lang="en-US" sz="1200" b="1" noProof="0" dirty="0"/>
              <a:t>Current medications:</a:t>
            </a:r>
          </a:p>
          <a:p>
            <a:r>
              <a:rPr lang="en-US" sz="1100" noProof="0" dirty="0"/>
              <a:t>Multiple medications, including liraglutide 3.0 mg s.c. QD to manage her weight</a:t>
            </a:r>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t>62</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noProof="0" dirty="0"/>
              <a:t>Female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293</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67</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46</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55</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60077" y="3505734"/>
            <a:ext cx="2336009" cy="1446550"/>
          </a:xfrm>
          <a:prstGeom prst="rect">
            <a:avLst/>
          </a:prstGeom>
          <a:noFill/>
        </p:spPr>
        <p:txBody>
          <a:bodyPr wrap="square" lIns="91440" tIns="45720" rIns="91440" bIns="45720" rtlCol="0" anchor="t">
            <a:spAutoFit/>
          </a:bodyPr>
          <a:lstStyle/>
          <a:p>
            <a:r>
              <a:rPr lang="en-US" sz="1100" b="1" noProof="0" dirty="0"/>
              <a:t>Biography</a:t>
            </a:r>
          </a:p>
          <a:p>
            <a:r>
              <a:rPr lang="en-US" sz="1100" noProof="0" dirty="0"/>
              <a:t>Amy is widowed and lives with her daughter, Audrey, her primary caregiver. Amy worries about the impact of her obesity on her daughter’s life. She has tried to lose weight many times and has responded to intermittent fasting.</a:t>
            </a:r>
          </a:p>
        </p:txBody>
      </p:sp>
      <p:sp>
        <p:nvSpPr>
          <p:cNvPr id="7" name="TextBox 6">
            <a:extLst>
              <a:ext uri="{FF2B5EF4-FFF2-40B4-BE49-F238E27FC236}">
                <a16:creationId xmlns:a16="http://schemas.microsoft.com/office/drawing/2014/main" id="{1444EFE3-9967-ABE7-708E-955D44F3D3E1}"/>
              </a:ext>
            </a:extLst>
          </p:cNvPr>
          <p:cNvSpPr txBox="1"/>
          <p:nvPr/>
        </p:nvSpPr>
        <p:spPr>
          <a:xfrm>
            <a:off x="6046320" y="4905133"/>
            <a:ext cx="2336007" cy="1277273"/>
          </a:xfrm>
          <a:prstGeom prst="rect">
            <a:avLst/>
          </a:prstGeom>
          <a:noFill/>
        </p:spPr>
        <p:txBody>
          <a:bodyPr wrap="square" rtlCol="0">
            <a:spAutoFit/>
          </a:bodyPr>
          <a:lstStyle/>
          <a:p>
            <a:r>
              <a:rPr lang="en-US" sz="1100" b="1" noProof="0" dirty="0"/>
              <a:t>Nutrition</a:t>
            </a:r>
          </a:p>
          <a:p>
            <a:r>
              <a:rPr lang="en-US" sz="1100" noProof="0" dirty="0"/>
              <a:t>Amy’s daughter cooks healthy meals at home. She tries to consume protein beverages to help with nutrition and reduction of caloric intake. She mostly drinks water and one can of soda per day</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752281" y="3505734"/>
            <a:ext cx="2336400" cy="600164"/>
          </a:xfrm>
          <a:prstGeom prst="rect">
            <a:avLst/>
          </a:prstGeom>
          <a:noFill/>
        </p:spPr>
        <p:txBody>
          <a:bodyPr wrap="square" rtlCol="0">
            <a:spAutoFit/>
          </a:bodyPr>
          <a:lstStyle/>
          <a:p>
            <a:r>
              <a:rPr lang="en-US" sz="1100" b="1" noProof="0" dirty="0"/>
              <a:t>Exercise</a:t>
            </a:r>
          </a:p>
          <a:p>
            <a:r>
              <a:rPr lang="en-US" sz="1100" noProof="0" dirty="0"/>
              <a:t>She has a sedentary lifestyle and uses a mobility scooter.</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752280" y="4275604"/>
            <a:ext cx="2468058" cy="769441"/>
          </a:xfrm>
          <a:prstGeom prst="rect">
            <a:avLst/>
          </a:prstGeom>
          <a:noFill/>
        </p:spPr>
        <p:txBody>
          <a:bodyPr wrap="square" lIns="91440" tIns="45720" rIns="91440" bIns="45720" rtlCol="0" anchor="t">
            <a:spAutoFit/>
          </a:bodyPr>
          <a:lstStyle/>
          <a:p>
            <a:r>
              <a:rPr lang="en-US" sz="1100" b="1" noProof="0" dirty="0"/>
              <a:t>Sleep</a:t>
            </a:r>
          </a:p>
          <a:p>
            <a:r>
              <a:rPr lang="en-US" sz="1100" noProof="0" dirty="0"/>
              <a:t>She sleeps 4 to 5 hours per night and stops breathing intermittently and often takes naps during the day.</a:t>
            </a:r>
            <a:endParaRPr lang="en-US" sz="1100" noProof="0" dirty="0">
              <a:cs typeface="Arial"/>
            </a:endParaRPr>
          </a:p>
        </p:txBody>
      </p:sp>
      <p:sp>
        <p:nvSpPr>
          <p:cNvPr id="32" name="TextBox 31">
            <a:extLst>
              <a:ext uri="{FF2B5EF4-FFF2-40B4-BE49-F238E27FC236}">
                <a16:creationId xmlns:a16="http://schemas.microsoft.com/office/drawing/2014/main" id="{4C3CAF27-0629-7352-28D1-15D9D0AA9641}"/>
              </a:ext>
            </a:extLst>
          </p:cNvPr>
          <p:cNvSpPr txBox="1"/>
          <p:nvPr/>
        </p:nvSpPr>
        <p:spPr>
          <a:xfrm>
            <a:off x="8748653" y="5098660"/>
            <a:ext cx="2389161" cy="769441"/>
          </a:xfrm>
          <a:prstGeom prst="rect">
            <a:avLst/>
          </a:prstGeom>
          <a:noFill/>
        </p:spPr>
        <p:txBody>
          <a:bodyPr wrap="square" rtlCol="0">
            <a:spAutoFit/>
          </a:bodyPr>
          <a:lstStyle/>
          <a:p>
            <a:r>
              <a:rPr lang="en-US" sz="1100" b="1" noProof="0" dirty="0"/>
              <a:t>Family history</a:t>
            </a:r>
          </a:p>
          <a:p>
            <a:r>
              <a:rPr lang="en-US" sz="1100" noProof="0" dirty="0"/>
              <a:t>Amy has a strong family history of obesity.</a:t>
            </a:r>
          </a:p>
          <a:p>
            <a:endParaRPr lang="en-US" sz="1100" noProof="0" dirty="0"/>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561129"/>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A378AD8-BEEE-456A-1D7F-ED4EC3B273A5}"/>
              </a:ext>
            </a:extLst>
          </p:cNvPr>
          <p:cNvGrpSpPr/>
          <p:nvPr/>
        </p:nvGrpSpPr>
        <p:grpSpPr>
          <a:xfrm>
            <a:off x="2473305" y="1670635"/>
            <a:ext cx="8451044" cy="1264561"/>
            <a:chOff x="2836191" y="1525549"/>
            <a:chExt cx="8451044" cy="1409511"/>
          </a:xfrm>
        </p:grpSpPr>
        <p:sp>
          <p:nvSpPr>
            <p:cNvPr id="27" name="Rectangle: Rounded Corners 26">
              <a:extLst>
                <a:ext uri="{FF2B5EF4-FFF2-40B4-BE49-F238E27FC236}">
                  <a16:creationId xmlns:a16="http://schemas.microsoft.com/office/drawing/2014/main" id="{CC851CE7-2A1F-2CEE-4B68-9E938A6C3228}"/>
                </a:ext>
              </a:extLst>
            </p:cNvPr>
            <p:cNvSpPr/>
            <p:nvPr/>
          </p:nvSpPr>
          <p:spPr>
            <a:xfrm>
              <a:off x="2836191" y="1525549"/>
              <a:ext cx="1656296" cy="1406515"/>
            </a:xfrm>
            <a:prstGeom prst="roundRect">
              <a:avLst>
                <a:gd name="adj" fmla="val 36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noProof="0" dirty="0"/>
                <a:t>Recent </a:t>
              </a:r>
              <a:br>
                <a:rPr lang="en-US" sz="1400" b="1" noProof="0" dirty="0"/>
              </a:br>
              <a:r>
                <a:rPr lang="en-US" sz="1400" b="1" noProof="0" dirty="0"/>
                <a:t>history/</a:t>
              </a:r>
              <a:br>
                <a:rPr lang="en-US" sz="1400" b="1" noProof="0" dirty="0"/>
              </a:br>
              <a:r>
                <a:rPr lang="en-US" sz="1400" b="1" noProof="0" dirty="0"/>
                <a:t>Presentation</a:t>
              </a:r>
            </a:p>
          </p:txBody>
        </p:sp>
        <p:sp>
          <p:nvSpPr>
            <p:cNvPr id="29" name="Rectangle 28">
              <a:extLst>
                <a:ext uri="{FF2B5EF4-FFF2-40B4-BE49-F238E27FC236}">
                  <a16:creationId xmlns:a16="http://schemas.microsoft.com/office/drawing/2014/main" id="{9DBCB1F0-1EE5-4CCE-67EA-7C8A3A9B65EB}"/>
                </a:ext>
              </a:extLst>
            </p:cNvPr>
            <p:cNvSpPr/>
            <p:nvPr/>
          </p:nvSpPr>
          <p:spPr>
            <a:xfrm>
              <a:off x="4237702" y="1526884"/>
              <a:ext cx="7049533" cy="1408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100" noProof="0" dirty="0">
                  <a:solidFill>
                    <a:schemeClr val="tx1"/>
                  </a:solidFill>
                </a:rPr>
                <a:t>Amy is interested in bariatric surgery. She has gained more weight recently, which has made her breathing and joint pain worse. Her quality of life is further impaired. She is more reliant on her daughter who is her caretaker.</a:t>
              </a:r>
            </a:p>
            <a:p>
              <a:endParaRPr lang="en-US" sz="1100" noProof="0" dirty="0">
                <a:solidFill>
                  <a:schemeClr val="tx1"/>
                </a:solidFill>
              </a:endParaRPr>
            </a:p>
            <a:p>
              <a:r>
                <a:rPr lang="en-US" sz="1100" noProof="0" dirty="0">
                  <a:solidFill>
                    <a:schemeClr val="tx1"/>
                  </a:solidFill>
                </a:rPr>
                <a:t>She hopes to lose enough weight to improve her mobility and breathing so she can spend more time outdoors.</a:t>
              </a:r>
              <a:endParaRPr lang="en-US" sz="1100" noProof="0" dirty="0">
                <a:solidFill>
                  <a:schemeClr val="tx1"/>
                </a:solidFill>
                <a:cs typeface="Arial"/>
              </a:endParaRPr>
            </a:p>
          </p:txBody>
        </p:sp>
      </p:grpSp>
      <p:grpSp>
        <p:nvGrpSpPr>
          <p:cNvPr id="91" name="Group 90">
            <a:extLst>
              <a:ext uri="{FF2B5EF4-FFF2-40B4-BE49-F238E27FC236}">
                <a16:creationId xmlns:a16="http://schemas.microsoft.com/office/drawing/2014/main" id="{5CB7E7E6-EB1E-73C2-1F0B-077FADE1B920}"/>
              </a:ext>
            </a:extLst>
          </p:cNvPr>
          <p:cNvGrpSpPr/>
          <p:nvPr/>
        </p:nvGrpSpPr>
        <p:grpSpPr>
          <a:xfrm>
            <a:off x="1341119" y="1628312"/>
            <a:ext cx="1187449" cy="1261872"/>
            <a:chOff x="1130241" y="1410976"/>
            <a:chExt cx="1435218" cy="1532036"/>
          </a:xfrm>
        </p:grpSpPr>
        <p:sp>
          <p:nvSpPr>
            <p:cNvPr id="25" name="Oval 24">
              <a:extLst>
                <a:ext uri="{FF2B5EF4-FFF2-40B4-BE49-F238E27FC236}">
                  <a16:creationId xmlns:a16="http://schemas.microsoft.com/office/drawing/2014/main" id="{50EAB5E6-D2CF-6693-5C59-72A186202561}"/>
                </a:ext>
              </a:extLst>
            </p:cNvPr>
            <p:cNvSpPr/>
            <p:nvPr/>
          </p:nvSpPr>
          <p:spPr>
            <a:xfrm>
              <a:off x="1155413" y="1532966"/>
              <a:ext cx="1410046" cy="1410046"/>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90" name="Group 89">
              <a:extLst>
                <a:ext uri="{FF2B5EF4-FFF2-40B4-BE49-F238E27FC236}">
                  <a16:creationId xmlns:a16="http://schemas.microsoft.com/office/drawing/2014/main" id="{85BB79D2-ECD3-8753-E0B0-B43351836EC2}"/>
                </a:ext>
              </a:extLst>
            </p:cNvPr>
            <p:cNvGrpSpPr/>
            <p:nvPr/>
          </p:nvGrpSpPr>
          <p:grpSpPr>
            <a:xfrm>
              <a:off x="1130241" y="1410976"/>
              <a:ext cx="1406806" cy="1532036"/>
              <a:chOff x="1130241" y="1410976"/>
              <a:chExt cx="1406806" cy="1532036"/>
            </a:xfrm>
          </p:grpSpPr>
          <p:sp>
            <p:nvSpPr>
              <p:cNvPr id="5" name="Freeform 246">
                <a:extLst>
                  <a:ext uri="{FF2B5EF4-FFF2-40B4-BE49-F238E27FC236}">
                    <a16:creationId xmlns:a16="http://schemas.microsoft.com/office/drawing/2014/main" id="{701AF4F9-2B00-A624-4398-AB8789C0285C}"/>
                  </a:ext>
                </a:extLst>
              </p:cNvPr>
              <p:cNvSpPr>
                <a:spLocks/>
              </p:cNvSpPr>
              <p:nvPr/>
            </p:nvSpPr>
            <p:spPr bwMode="auto">
              <a:xfrm>
                <a:off x="1130241" y="1410976"/>
                <a:ext cx="1188532" cy="1071813"/>
              </a:xfrm>
              <a:custGeom>
                <a:avLst/>
                <a:gdLst>
                  <a:gd name="T0" fmla="*/ 997 w 2172"/>
                  <a:gd name="T1" fmla="*/ 2044 h 2091"/>
                  <a:gd name="T2" fmla="*/ 1715 w 2172"/>
                  <a:gd name="T3" fmla="*/ 587 h 2091"/>
                  <a:gd name="T4" fmla="*/ 1090 w 2172"/>
                  <a:gd name="T5" fmla="*/ 2091 h 2091"/>
                  <a:gd name="T6" fmla="*/ 997 w 2172"/>
                  <a:gd name="T7" fmla="*/ 2044 h 2091"/>
                </a:gdLst>
                <a:ahLst/>
                <a:cxnLst>
                  <a:cxn ang="0">
                    <a:pos x="T0" y="T1"/>
                  </a:cxn>
                  <a:cxn ang="0">
                    <a:pos x="T2" y="T3"/>
                  </a:cxn>
                  <a:cxn ang="0">
                    <a:pos x="T4" y="T5"/>
                  </a:cxn>
                  <a:cxn ang="0">
                    <a:pos x="T6" y="T7"/>
                  </a:cxn>
                </a:cxnLst>
                <a:rect l="0" t="0" r="r" b="b"/>
                <a:pathLst>
                  <a:path w="2172" h="2091">
                    <a:moveTo>
                      <a:pt x="997" y="2044"/>
                    </a:moveTo>
                    <a:cubicBezTo>
                      <a:pt x="0" y="869"/>
                      <a:pt x="1256" y="0"/>
                      <a:pt x="1715" y="587"/>
                    </a:cubicBezTo>
                    <a:cubicBezTo>
                      <a:pt x="1908" y="853"/>
                      <a:pt x="2172" y="1583"/>
                      <a:pt x="1090" y="2091"/>
                    </a:cubicBezTo>
                    <a:lnTo>
                      <a:pt x="997" y="2044"/>
                    </a:lnTo>
                    <a:close/>
                  </a:path>
                </a:pathLst>
              </a:custGeom>
              <a:solidFill>
                <a:srgbClr val="A99A77"/>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Shape 49">
                <a:extLst>
                  <a:ext uri="{FF2B5EF4-FFF2-40B4-BE49-F238E27FC236}">
                    <a16:creationId xmlns:a16="http://schemas.microsoft.com/office/drawing/2014/main" id="{BC8C76BA-B151-707A-1CE3-0AABAE4EAEDF}"/>
                  </a:ext>
                </a:extLst>
              </p:cNvPr>
              <p:cNvSpPr>
                <a:spLocks/>
              </p:cNvSpPr>
              <p:nvPr/>
            </p:nvSpPr>
            <p:spPr bwMode="auto">
              <a:xfrm>
                <a:off x="1812968" y="1925616"/>
                <a:ext cx="724079" cy="946075"/>
              </a:xfrm>
              <a:custGeom>
                <a:avLst/>
                <a:gdLst>
                  <a:gd name="connsiteX0" fmla="*/ 346534 w 724079"/>
                  <a:gd name="connsiteY0" fmla="*/ 0 h 946075"/>
                  <a:gd name="connsiteX1" fmla="*/ 638871 w 724079"/>
                  <a:gd name="connsiteY1" fmla="*/ 400217 h 946075"/>
                  <a:gd name="connsiteX2" fmla="*/ 719747 w 724079"/>
                  <a:gd name="connsiteY2" fmla="*/ 492078 h 946075"/>
                  <a:gd name="connsiteX3" fmla="*/ 724079 w 724079"/>
                  <a:gd name="connsiteY3" fmla="*/ 499850 h 946075"/>
                  <a:gd name="connsiteX4" fmla="*/ 697088 w 724079"/>
                  <a:gd name="connsiteY4" fmla="*/ 586800 h 946075"/>
                  <a:gd name="connsiteX5" fmla="*/ 441654 w 724079"/>
                  <a:gd name="connsiteY5" fmla="*/ 896989 h 946075"/>
                  <a:gd name="connsiteX6" fmla="*/ 351220 w 724079"/>
                  <a:gd name="connsiteY6" fmla="*/ 946075 h 946075"/>
                  <a:gd name="connsiteX7" fmla="*/ 336057 w 724079"/>
                  <a:gd name="connsiteY7" fmla="*/ 927780 h 946075"/>
                  <a:gd name="connsiteX8" fmla="*/ 0 w 724079"/>
                  <a:gd name="connsiteY8" fmla="*/ 522334 h 9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079" h="946075">
                    <a:moveTo>
                      <a:pt x="346534" y="0"/>
                    </a:moveTo>
                    <a:cubicBezTo>
                      <a:pt x="388687" y="192925"/>
                      <a:pt x="548542" y="310938"/>
                      <a:pt x="638871" y="400217"/>
                    </a:cubicBezTo>
                    <a:cubicBezTo>
                      <a:pt x="671854" y="429078"/>
                      <a:pt x="698713" y="460009"/>
                      <a:pt x="719747" y="492078"/>
                    </a:cubicBezTo>
                    <a:lnTo>
                      <a:pt x="724079" y="499850"/>
                    </a:lnTo>
                    <a:lnTo>
                      <a:pt x="697088" y="586800"/>
                    </a:lnTo>
                    <a:cubicBezTo>
                      <a:pt x="643574" y="713321"/>
                      <a:pt x="554176" y="820970"/>
                      <a:pt x="441654" y="896989"/>
                    </a:cubicBezTo>
                    <a:lnTo>
                      <a:pt x="351220" y="946075"/>
                    </a:lnTo>
                    <a:lnTo>
                      <a:pt x="336057" y="927780"/>
                    </a:lnTo>
                    <a:cubicBezTo>
                      <a:pt x="0" y="522334"/>
                      <a:pt x="0" y="522334"/>
                      <a:pt x="0" y="522334"/>
                    </a:cubicBezTo>
                    <a:close/>
                  </a:path>
                </a:pathLst>
              </a:custGeom>
              <a:solidFill>
                <a:srgbClr val="A99A77"/>
              </a:soli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82" name="Free-form: Shape 81">
                <a:extLst>
                  <a:ext uri="{FF2B5EF4-FFF2-40B4-BE49-F238E27FC236}">
                    <a16:creationId xmlns:a16="http://schemas.microsoft.com/office/drawing/2014/main" id="{52C83472-1441-C569-70DB-A96AE32D1359}"/>
                  </a:ext>
                </a:extLst>
              </p:cNvPr>
              <p:cNvSpPr/>
              <p:nvPr/>
            </p:nvSpPr>
            <p:spPr>
              <a:xfrm>
                <a:off x="2062592" y="1991693"/>
                <a:ext cx="465885" cy="566355"/>
              </a:xfrm>
              <a:custGeom>
                <a:avLst/>
                <a:gdLst>
                  <a:gd name="connsiteX0" fmla="*/ 118966 w 465885"/>
                  <a:gd name="connsiteY0" fmla="*/ 480786 h 566355"/>
                  <a:gd name="connsiteX1" fmla="*/ 119371 w 465885"/>
                  <a:gd name="connsiteY1" fmla="*/ 481230 h 566355"/>
                  <a:gd name="connsiteX2" fmla="*/ 129600 w 465885"/>
                  <a:gd name="connsiteY2" fmla="*/ 492160 h 566355"/>
                  <a:gd name="connsiteX3" fmla="*/ 121313 w 465885"/>
                  <a:gd name="connsiteY3" fmla="*/ 486144 h 566355"/>
                  <a:gd name="connsiteX4" fmla="*/ 53074 w 465885"/>
                  <a:gd name="connsiteY4" fmla="*/ 0 h 566355"/>
                  <a:gd name="connsiteX5" fmla="*/ 64350 w 465885"/>
                  <a:gd name="connsiteY5" fmla="*/ 21505 h 566355"/>
                  <a:gd name="connsiteX6" fmla="*/ 87678 w 465885"/>
                  <a:gd name="connsiteY6" fmla="*/ 65707 h 566355"/>
                  <a:gd name="connsiteX7" fmla="*/ 156325 w 465885"/>
                  <a:gd name="connsiteY7" fmla="*/ 196583 h 566355"/>
                  <a:gd name="connsiteX8" fmla="*/ 169985 w 465885"/>
                  <a:gd name="connsiteY8" fmla="*/ 221418 h 566355"/>
                  <a:gd name="connsiteX9" fmla="*/ 192006 w 465885"/>
                  <a:gd name="connsiteY9" fmla="*/ 238199 h 566355"/>
                  <a:gd name="connsiteX10" fmla="*/ 323422 w 465885"/>
                  <a:gd name="connsiteY10" fmla="*/ 337170 h 566355"/>
                  <a:gd name="connsiteX11" fmla="*/ 438169 w 465885"/>
                  <a:gd name="connsiteY11" fmla="*/ 436439 h 566355"/>
                  <a:gd name="connsiteX12" fmla="*/ 465885 w 465885"/>
                  <a:gd name="connsiteY12" fmla="*/ 461385 h 566355"/>
                  <a:gd name="connsiteX13" fmla="*/ 461276 w 465885"/>
                  <a:gd name="connsiteY13" fmla="*/ 476234 h 566355"/>
                  <a:gd name="connsiteX14" fmla="*/ 432959 w 465885"/>
                  <a:gd name="connsiteY14" fmla="*/ 451470 h 566355"/>
                  <a:gd name="connsiteX15" fmla="*/ 247222 w 465885"/>
                  <a:gd name="connsiteY15" fmla="*/ 303832 h 566355"/>
                  <a:gd name="connsiteX16" fmla="*/ 140065 w 465885"/>
                  <a:gd name="connsiteY16" fmla="*/ 220488 h 566355"/>
                  <a:gd name="connsiteX17" fmla="*/ 66247 w 465885"/>
                  <a:gd name="connsiteY17" fmla="*/ 158576 h 566355"/>
                  <a:gd name="connsiteX18" fmla="*/ 46243 w 465885"/>
                  <a:gd name="connsiteY18" fmla="*/ 142609 h 566355"/>
                  <a:gd name="connsiteX19" fmla="*/ 52833 w 465885"/>
                  <a:gd name="connsiteY19" fmla="*/ 155097 h 566355"/>
                  <a:gd name="connsiteX20" fmla="*/ 175784 w 465885"/>
                  <a:gd name="connsiteY20" fmla="*/ 310976 h 566355"/>
                  <a:gd name="connsiteX21" fmla="*/ 406765 w 465885"/>
                  <a:gd name="connsiteY21" fmla="*/ 482426 h 566355"/>
                  <a:gd name="connsiteX22" fmla="*/ 447562 w 465885"/>
                  <a:gd name="connsiteY22" fmla="*/ 520412 h 566355"/>
                  <a:gd name="connsiteX23" fmla="*/ 447465 w 465885"/>
                  <a:gd name="connsiteY23" fmla="*/ 520724 h 566355"/>
                  <a:gd name="connsiteX24" fmla="*/ 424105 w 465885"/>
                  <a:gd name="connsiteY24" fmla="*/ 566355 h 566355"/>
                  <a:gd name="connsiteX25" fmla="*/ 356759 w 465885"/>
                  <a:gd name="connsiteY25" fmla="*/ 491951 h 566355"/>
                  <a:gd name="connsiteX26" fmla="*/ 216265 w 465885"/>
                  <a:gd name="connsiteY26" fmla="*/ 377651 h 566355"/>
                  <a:gd name="connsiteX27" fmla="*/ 111490 w 465885"/>
                  <a:gd name="connsiteY27" fmla="*/ 294307 h 566355"/>
                  <a:gd name="connsiteX28" fmla="*/ 45969 w 465885"/>
                  <a:gd name="connsiteY28" fmla="*/ 221977 h 566355"/>
                  <a:gd name="connsiteX29" fmla="*/ 33413 w 465885"/>
                  <a:gd name="connsiteY29" fmla="*/ 195764 h 566355"/>
                  <a:gd name="connsiteX30" fmla="*/ 47141 w 465885"/>
                  <a:gd name="connsiteY30" fmla="*/ 243143 h 566355"/>
                  <a:gd name="connsiteX31" fmla="*/ 61181 w 465885"/>
                  <a:gd name="connsiteY31" fmla="*/ 291110 h 566355"/>
                  <a:gd name="connsiteX32" fmla="*/ 112876 w 465885"/>
                  <a:gd name="connsiteY32" fmla="*/ 466884 h 566355"/>
                  <a:gd name="connsiteX33" fmla="*/ 118966 w 465885"/>
                  <a:gd name="connsiteY33" fmla="*/ 480786 h 566355"/>
                  <a:gd name="connsiteX34" fmla="*/ 102731 w 465885"/>
                  <a:gd name="connsiteY34" fmla="*/ 462995 h 566355"/>
                  <a:gd name="connsiteX35" fmla="*/ 69618 w 465885"/>
                  <a:gd name="connsiteY35" fmla="*/ 416764 h 566355"/>
                  <a:gd name="connsiteX36" fmla="*/ 36381 w 465885"/>
                  <a:gd name="connsiteY36" fmla="*/ 305501 h 566355"/>
                  <a:gd name="connsiteX37" fmla="*/ 12687 w 465885"/>
                  <a:gd name="connsiteY37" fmla="*/ 135430 h 566355"/>
                  <a:gd name="connsiteX38" fmla="*/ 15272 w 465885"/>
                  <a:gd name="connsiteY38" fmla="*/ 139165 h 566355"/>
                  <a:gd name="connsiteX39" fmla="*/ 19399 w 465885"/>
                  <a:gd name="connsiteY39" fmla="*/ 150272 h 566355"/>
                  <a:gd name="connsiteX40" fmla="*/ 14157 w 465885"/>
                  <a:gd name="connsiteY40" fmla="*/ 120011 h 566355"/>
                  <a:gd name="connsiteX41" fmla="*/ 12905 w 465885"/>
                  <a:gd name="connsiteY41" fmla="*/ 108631 h 566355"/>
                  <a:gd name="connsiteX42" fmla="*/ 6715 w 465885"/>
                  <a:gd name="connsiteY42" fmla="*/ 101426 h 566355"/>
                  <a:gd name="connsiteX43" fmla="*/ 0 w 465885"/>
                  <a:gd name="connsiteY43" fmla="*/ 80000 h 566355"/>
                  <a:gd name="connsiteX44" fmla="*/ 18533 w 465885"/>
                  <a:gd name="connsiteY44" fmla="*/ 52064 h 566355"/>
                  <a:gd name="connsiteX45" fmla="*/ 29244 w 465885"/>
                  <a:gd name="connsiteY45" fmla="*/ 77425 h 566355"/>
                  <a:gd name="connsiteX46" fmla="*/ 73390 w 465885"/>
                  <a:gd name="connsiteY46" fmla="*/ 141907 h 566355"/>
                  <a:gd name="connsiteX47" fmla="*/ 116227 w 465885"/>
                  <a:gd name="connsiteY47" fmla="*/ 179426 h 566355"/>
                  <a:gd name="connsiteX48" fmla="*/ 92143 w 465885"/>
                  <a:gd name="connsiteY48" fmla="*/ 140568 h 566355"/>
                  <a:gd name="connsiteX49" fmla="*/ 66247 w 465885"/>
                  <a:gd name="connsiteY49" fmla="*/ 84757 h 566355"/>
                  <a:gd name="connsiteX50" fmla="*/ 49448 w 465885"/>
                  <a:gd name="connsiteY50" fmla="*/ 43160 h 566355"/>
                  <a:gd name="connsiteX51" fmla="*/ 40485 w 465885"/>
                  <a:gd name="connsiteY51" fmla="*/ 18975 h 5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5885" h="566355">
                    <a:moveTo>
                      <a:pt x="118966" y="480786"/>
                    </a:moveTo>
                    <a:lnTo>
                      <a:pt x="119371" y="481230"/>
                    </a:lnTo>
                    <a:cubicBezTo>
                      <a:pt x="124119" y="486259"/>
                      <a:pt x="127798" y="490071"/>
                      <a:pt x="129600" y="492160"/>
                    </a:cubicBezTo>
                    <a:cubicBezTo>
                      <a:pt x="135007" y="498425"/>
                      <a:pt x="129310" y="499922"/>
                      <a:pt x="121313" y="486144"/>
                    </a:cubicBezTo>
                    <a:close/>
                    <a:moveTo>
                      <a:pt x="53074" y="0"/>
                    </a:moveTo>
                    <a:lnTo>
                      <a:pt x="64350" y="21505"/>
                    </a:lnTo>
                    <a:cubicBezTo>
                      <a:pt x="72721" y="37529"/>
                      <a:pt x="80832" y="53007"/>
                      <a:pt x="87678" y="65707"/>
                    </a:cubicBezTo>
                    <a:cubicBezTo>
                      <a:pt x="108216" y="103807"/>
                      <a:pt x="136122" y="158651"/>
                      <a:pt x="156325" y="196583"/>
                    </a:cubicBezTo>
                    <a:lnTo>
                      <a:pt x="169985" y="221418"/>
                    </a:lnTo>
                    <a:lnTo>
                      <a:pt x="192006" y="238199"/>
                    </a:lnTo>
                    <a:cubicBezTo>
                      <a:pt x="238887" y="272876"/>
                      <a:pt x="287902" y="308000"/>
                      <a:pt x="323422" y="337170"/>
                    </a:cubicBezTo>
                    <a:cubicBezTo>
                      <a:pt x="358943" y="366341"/>
                      <a:pt x="402996" y="405036"/>
                      <a:pt x="438169" y="436439"/>
                    </a:cubicBezTo>
                    <a:lnTo>
                      <a:pt x="465885" y="461385"/>
                    </a:lnTo>
                    <a:lnTo>
                      <a:pt x="461276" y="476234"/>
                    </a:lnTo>
                    <a:lnTo>
                      <a:pt x="432959" y="451470"/>
                    </a:lnTo>
                    <a:cubicBezTo>
                      <a:pt x="384143" y="410195"/>
                      <a:pt x="296038" y="342329"/>
                      <a:pt x="247222" y="303832"/>
                    </a:cubicBezTo>
                    <a:cubicBezTo>
                      <a:pt x="198406" y="265335"/>
                      <a:pt x="170227" y="244697"/>
                      <a:pt x="140065" y="220488"/>
                    </a:cubicBezTo>
                    <a:cubicBezTo>
                      <a:pt x="109903" y="196279"/>
                      <a:pt x="88472" y="178420"/>
                      <a:pt x="66247" y="158576"/>
                    </a:cubicBezTo>
                    <a:lnTo>
                      <a:pt x="46243" y="142609"/>
                    </a:lnTo>
                    <a:lnTo>
                      <a:pt x="52833" y="155097"/>
                    </a:lnTo>
                    <a:cubicBezTo>
                      <a:pt x="84329" y="207838"/>
                      <a:pt x="128159" y="263649"/>
                      <a:pt x="175784" y="310976"/>
                    </a:cubicBezTo>
                    <a:cubicBezTo>
                      <a:pt x="239284" y="374079"/>
                      <a:pt x="335724" y="420117"/>
                      <a:pt x="406765" y="482426"/>
                    </a:cubicBezTo>
                    <a:lnTo>
                      <a:pt x="447562" y="520412"/>
                    </a:lnTo>
                    <a:lnTo>
                      <a:pt x="447465" y="520724"/>
                    </a:lnTo>
                    <a:lnTo>
                      <a:pt x="424105" y="566355"/>
                    </a:lnTo>
                    <a:lnTo>
                      <a:pt x="356759" y="491951"/>
                    </a:lnTo>
                    <a:cubicBezTo>
                      <a:pt x="312309" y="447501"/>
                      <a:pt x="257143" y="410592"/>
                      <a:pt x="216265" y="377651"/>
                    </a:cubicBezTo>
                    <a:cubicBezTo>
                      <a:pt x="175387" y="344710"/>
                      <a:pt x="142843" y="326454"/>
                      <a:pt x="111490" y="294307"/>
                    </a:cubicBezTo>
                    <a:cubicBezTo>
                      <a:pt x="87975" y="270197"/>
                      <a:pt x="65131" y="253454"/>
                      <a:pt x="45969" y="221977"/>
                    </a:cubicBezTo>
                    <a:lnTo>
                      <a:pt x="33413" y="195764"/>
                    </a:lnTo>
                    <a:lnTo>
                      <a:pt x="47141" y="243143"/>
                    </a:lnTo>
                    <a:cubicBezTo>
                      <a:pt x="52147" y="260515"/>
                      <a:pt x="57007" y="277300"/>
                      <a:pt x="61181" y="291110"/>
                    </a:cubicBezTo>
                    <a:cubicBezTo>
                      <a:pt x="77879" y="346353"/>
                      <a:pt x="101473" y="433376"/>
                      <a:pt x="112876" y="466884"/>
                    </a:cubicBezTo>
                    <a:lnTo>
                      <a:pt x="118966" y="480786"/>
                    </a:lnTo>
                    <a:lnTo>
                      <a:pt x="102731" y="462995"/>
                    </a:lnTo>
                    <a:cubicBezTo>
                      <a:pt x="90579" y="449079"/>
                      <a:pt x="77386" y="432319"/>
                      <a:pt x="69618" y="416764"/>
                    </a:cubicBezTo>
                    <a:cubicBezTo>
                      <a:pt x="54081" y="385655"/>
                      <a:pt x="45574" y="347876"/>
                      <a:pt x="36381" y="305501"/>
                    </a:cubicBezTo>
                    <a:cubicBezTo>
                      <a:pt x="27188" y="263128"/>
                      <a:pt x="8553" y="137828"/>
                      <a:pt x="12687" y="135430"/>
                    </a:cubicBezTo>
                    <a:cubicBezTo>
                      <a:pt x="13203" y="135130"/>
                      <a:pt x="14088" y="136474"/>
                      <a:pt x="15272" y="139165"/>
                    </a:cubicBezTo>
                    <a:lnTo>
                      <a:pt x="19399" y="150272"/>
                    </a:lnTo>
                    <a:lnTo>
                      <a:pt x="14157" y="120011"/>
                    </a:lnTo>
                    <a:lnTo>
                      <a:pt x="12905" y="108631"/>
                    </a:lnTo>
                    <a:lnTo>
                      <a:pt x="6715" y="101426"/>
                    </a:lnTo>
                    <a:lnTo>
                      <a:pt x="0" y="80000"/>
                    </a:lnTo>
                    <a:lnTo>
                      <a:pt x="18533" y="52064"/>
                    </a:lnTo>
                    <a:lnTo>
                      <a:pt x="29244" y="77425"/>
                    </a:lnTo>
                    <a:cubicBezTo>
                      <a:pt x="39271" y="98431"/>
                      <a:pt x="53150" y="121369"/>
                      <a:pt x="73390" y="141907"/>
                    </a:cubicBezTo>
                    <a:lnTo>
                      <a:pt x="116227" y="179426"/>
                    </a:lnTo>
                    <a:lnTo>
                      <a:pt x="92143" y="140568"/>
                    </a:lnTo>
                    <a:cubicBezTo>
                      <a:pt x="83313" y="123354"/>
                      <a:pt x="74979" y="104601"/>
                      <a:pt x="66247" y="84757"/>
                    </a:cubicBezTo>
                    <a:cubicBezTo>
                      <a:pt x="61882" y="74835"/>
                      <a:pt x="55904" y="59953"/>
                      <a:pt x="49448" y="43160"/>
                    </a:cubicBezTo>
                    <a:lnTo>
                      <a:pt x="40485" y="18975"/>
                    </a:ln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6" name="Free-form: Shape 85">
                <a:extLst>
                  <a:ext uri="{FF2B5EF4-FFF2-40B4-BE49-F238E27FC236}">
                    <a16:creationId xmlns:a16="http://schemas.microsoft.com/office/drawing/2014/main" id="{92BECD71-A5FB-E8B6-F264-373F7FAF6461}"/>
                  </a:ext>
                </a:extLst>
              </p:cNvPr>
              <p:cNvSpPr/>
              <p:nvPr/>
            </p:nvSpPr>
            <p:spPr>
              <a:xfrm>
                <a:off x="1505781" y="1681155"/>
                <a:ext cx="285002" cy="724629"/>
              </a:xfrm>
              <a:custGeom>
                <a:avLst/>
                <a:gdLst>
                  <a:gd name="connsiteX0" fmla="*/ 22689 w 285002"/>
                  <a:gd name="connsiteY0" fmla="*/ 345484 h 724629"/>
                  <a:gd name="connsiteX1" fmla="*/ 32508 w 285002"/>
                  <a:gd name="connsiteY1" fmla="*/ 373864 h 724629"/>
                  <a:gd name="connsiteX2" fmla="*/ 72989 w 285002"/>
                  <a:gd name="connsiteY2" fmla="*/ 559601 h 724629"/>
                  <a:gd name="connsiteX3" fmla="*/ 103648 w 285002"/>
                  <a:gd name="connsiteY3" fmla="*/ 652768 h 724629"/>
                  <a:gd name="connsiteX4" fmla="*/ 127935 w 285002"/>
                  <a:gd name="connsiteY4" fmla="*/ 724629 h 724629"/>
                  <a:gd name="connsiteX5" fmla="*/ 84410 w 285002"/>
                  <a:gd name="connsiteY5" fmla="*/ 669912 h 724629"/>
                  <a:gd name="connsiteX6" fmla="*/ 63911 w 285002"/>
                  <a:gd name="connsiteY6" fmla="*/ 607822 h 724629"/>
                  <a:gd name="connsiteX7" fmla="*/ 44414 w 285002"/>
                  <a:gd name="connsiteY7" fmla="*/ 533408 h 724629"/>
                  <a:gd name="connsiteX8" fmla="*/ 25364 w 285002"/>
                  <a:gd name="connsiteY8" fmla="*/ 385770 h 724629"/>
                  <a:gd name="connsiteX9" fmla="*/ 99183 w 285002"/>
                  <a:gd name="connsiteY9" fmla="*/ 276233 h 724629"/>
                  <a:gd name="connsiteX10" fmla="*/ 111089 w 285002"/>
                  <a:gd name="connsiteY10" fmla="*/ 347670 h 724629"/>
                  <a:gd name="connsiteX11" fmla="*/ 120614 w 285002"/>
                  <a:gd name="connsiteY11" fmla="*/ 440539 h 724629"/>
                  <a:gd name="connsiteX12" fmla="*/ 151570 w 285002"/>
                  <a:gd name="connsiteY12" fmla="*/ 504833 h 724629"/>
                  <a:gd name="connsiteX13" fmla="*/ 282539 w 285002"/>
                  <a:gd name="connsiteY13" fmla="*/ 611989 h 724629"/>
                  <a:gd name="connsiteX14" fmla="*/ 201576 w 285002"/>
                  <a:gd name="connsiteY14" fmla="*/ 566745 h 724629"/>
                  <a:gd name="connsiteX15" fmla="*/ 96801 w 285002"/>
                  <a:gd name="connsiteY15" fmla="*/ 473876 h 724629"/>
                  <a:gd name="connsiteX16" fmla="*/ 75370 w 285002"/>
                  <a:gd name="connsiteY16" fmla="*/ 364339 h 724629"/>
                  <a:gd name="connsiteX17" fmla="*/ 99183 w 285002"/>
                  <a:gd name="connsiteY17" fmla="*/ 276233 h 724629"/>
                  <a:gd name="connsiteX18" fmla="*/ 284920 w 285002"/>
                  <a:gd name="connsiteY18" fmla="*/ 8 h 724629"/>
                  <a:gd name="connsiteX19" fmla="*/ 106326 w 285002"/>
                  <a:gd name="connsiteY19" fmla="*/ 92876 h 724629"/>
                  <a:gd name="connsiteX20" fmla="*/ 27745 w 285002"/>
                  <a:gd name="connsiteY20" fmla="*/ 238133 h 724629"/>
                  <a:gd name="connsiteX21" fmla="*/ 20453 w 285002"/>
                  <a:gd name="connsiteY21" fmla="*/ 311803 h 724629"/>
                  <a:gd name="connsiteX22" fmla="*/ 22689 w 285002"/>
                  <a:gd name="connsiteY22" fmla="*/ 345484 h 724629"/>
                  <a:gd name="connsiteX23" fmla="*/ 9440 w 285002"/>
                  <a:gd name="connsiteY23" fmla="*/ 307189 h 724629"/>
                  <a:gd name="connsiteX24" fmla="*/ 1551 w 285002"/>
                  <a:gd name="connsiteY24" fmla="*/ 245276 h 724629"/>
                  <a:gd name="connsiteX25" fmla="*/ 82514 w 285002"/>
                  <a:gd name="connsiteY25" fmla="*/ 97639 h 724629"/>
                  <a:gd name="connsiteX26" fmla="*/ 284920 w 285002"/>
                  <a:gd name="connsiteY26" fmla="*/ 8 h 7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002" h="724629">
                    <a:moveTo>
                      <a:pt x="22689" y="345484"/>
                    </a:moveTo>
                    <a:lnTo>
                      <a:pt x="32508" y="373864"/>
                    </a:lnTo>
                    <a:cubicBezTo>
                      <a:pt x="44414" y="426251"/>
                      <a:pt x="56320" y="498879"/>
                      <a:pt x="72989" y="559601"/>
                    </a:cubicBezTo>
                    <a:cubicBezTo>
                      <a:pt x="81324" y="589962"/>
                      <a:pt x="92635" y="622010"/>
                      <a:pt x="103648" y="652768"/>
                    </a:cubicBezTo>
                    <a:lnTo>
                      <a:pt x="127935" y="724629"/>
                    </a:lnTo>
                    <a:lnTo>
                      <a:pt x="84410" y="669912"/>
                    </a:lnTo>
                    <a:lnTo>
                      <a:pt x="63911" y="607822"/>
                    </a:lnTo>
                    <a:cubicBezTo>
                      <a:pt x="56321" y="582819"/>
                      <a:pt x="49772" y="558411"/>
                      <a:pt x="44414" y="533408"/>
                    </a:cubicBezTo>
                    <a:cubicBezTo>
                      <a:pt x="33698" y="483402"/>
                      <a:pt x="28142" y="434983"/>
                      <a:pt x="25364" y="385770"/>
                    </a:cubicBezTo>
                    <a:close/>
                    <a:moveTo>
                      <a:pt x="99183" y="276233"/>
                    </a:moveTo>
                    <a:cubicBezTo>
                      <a:pt x="105136" y="273455"/>
                      <a:pt x="106327" y="323461"/>
                      <a:pt x="111089" y="347670"/>
                    </a:cubicBezTo>
                    <a:cubicBezTo>
                      <a:pt x="115851" y="371879"/>
                      <a:pt x="113867" y="414345"/>
                      <a:pt x="120614" y="440539"/>
                    </a:cubicBezTo>
                    <a:cubicBezTo>
                      <a:pt x="127361" y="466733"/>
                      <a:pt x="124583" y="476258"/>
                      <a:pt x="151570" y="504833"/>
                    </a:cubicBezTo>
                    <a:cubicBezTo>
                      <a:pt x="178558" y="533408"/>
                      <a:pt x="274205" y="601670"/>
                      <a:pt x="282539" y="611989"/>
                    </a:cubicBezTo>
                    <a:cubicBezTo>
                      <a:pt x="290873" y="622308"/>
                      <a:pt x="232532" y="589764"/>
                      <a:pt x="201576" y="566745"/>
                    </a:cubicBezTo>
                    <a:cubicBezTo>
                      <a:pt x="170620" y="543726"/>
                      <a:pt x="117835" y="507610"/>
                      <a:pt x="96801" y="473876"/>
                    </a:cubicBezTo>
                    <a:cubicBezTo>
                      <a:pt x="75767" y="440142"/>
                      <a:pt x="74973" y="397279"/>
                      <a:pt x="75370" y="364339"/>
                    </a:cubicBezTo>
                    <a:cubicBezTo>
                      <a:pt x="75767" y="331399"/>
                      <a:pt x="93230" y="279011"/>
                      <a:pt x="99183" y="276233"/>
                    </a:cubicBezTo>
                    <a:close/>
                    <a:moveTo>
                      <a:pt x="284920" y="8"/>
                    </a:moveTo>
                    <a:cubicBezTo>
                      <a:pt x="288889" y="-786"/>
                      <a:pt x="149188" y="53189"/>
                      <a:pt x="106326" y="92876"/>
                    </a:cubicBezTo>
                    <a:cubicBezTo>
                      <a:pt x="63464" y="132563"/>
                      <a:pt x="41239" y="189317"/>
                      <a:pt x="27745" y="238133"/>
                    </a:cubicBezTo>
                    <a:cubicBezTo>
                      <a:pt x="20998" y="262541"/>
                      <a:pt x="19708" y="287147"/>
                      <a:pt x="20453" y="311803"/>
                    </a:cubicBezTo>
                    <a:lnTo>
                      <a:pt x="22689" y="345484"/>
                    </a:lnTo>
                    <a:lnTo>
                      <a:pt x="9440" y="307189"/>
                    </a:lnTo>
                    <a:cubicBezTo>
                      <a:pt x="2147" y="287345"/>
                      <a:pt x="-2616" y="268295"/>
                      <a:pt x="1551" y="245276"/>
                    </a:cubicBezTo>
                    <a:cubicBezTo>
                      <a:pt x="9885" y="199239"/>
                      <a:pt x="36476" y="138120"/>
                      <a:pt x="82514" y="97639"/>
                    </a:cubicBezTo>
                    <a:cubicBezTo>
                      <a:pt x="128552" y="57158"/>
                      <a:pt x="280951" y="802"/>
                      <a:pt x="284920" y="8"/>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20">
                <a:extLst>
                  <a:ext uri="{FF2B5EF4-FFF2-40B4-BE49-F238E27FC236}">
                    <a16:creationId xmlns:a16="http://schemas.microsoft.com/office/drawing/2014/main" id="{78ECEB52-9C75-FE46-CFF5-DD1E927FA685}"/>
                  </a:ext>
                </a:extLst>
              </p:cNvPr>
              <p:cNvSpPr>
                <a:spLocks/>
              </p:cNvSpPr>
              <p:nvPr/>
            </p:nvSpPr>
            <p:spPr bwMode="auto">
              <a:xfrm>
                <a:off x="1242183" y="2357058"/>
                <a:ext cx="1224823" cy="585954"/>
              </a:xfrm>
              <a:custGeom>
                <a:avLst/>
                <a:gdLst>
                  <a:gd name="connsiteX0" fmla="*/ 461699 w 1224823"/>
                  <a:gd name="connsiteY0" fmla="*/ 0 h 585954"/>
                  <a:gd name="connsiteX1" fmla="*/ 748528 w 1224823"/>
                  <a:gd name="connsiteY1" fmla="*/ 0 h 585954"/>
                  <a:gd name="connsiteX2" fmla="*/ 1075863 w 1224823"/>
                  <a:gd name="connsiteY2" fmla="*/ 98229 h 585954"/>
                  <a:gd name="connsiteX3" fmla="*/ 1191207 w 1224823"/>
                  <a:gd name="connsiteY3" fmla="*/ 184723 h 585954"/>
                  <a:gd name="connsiteX4" fmla="*/ 1224823 w 1224823"/>
                  <a:gd name="connsiteY4" fmla="*/ 234671 h 585954"/>
                  <a:gd name="connsiteX5" fmla="*/ 1202870 w 1224823"/>
                  <a:gd name="connsiteY5" fmla="*/ 275116 h 585954"/>
                  <a:gd name="connsiteX6" fmla="*/ 618254 w 1224823"/>
                  <a:gd name="connsiteY6" fmla="*/ 585954 h 585954"/>
                  <a:gd name="connsiteX7" fmla="*/ 33638 w 1224823"/>
                  <a:gd name="connsiteY7" fmla="*/ 275116 h 585954"/>
                  <a:gd name="connsiteX8" fmla="*/ 0 w 1224823"/>
                  <a:gd name="connsiteY8" fmla="*/ 213143 h 585954"/>
                  <a:gd name="connsiteX9" fmla="*/ 19096 w 1224823"/>
                  <a:gd name="connsiteY9" fmla="*/ 184723 h 585954"/>
                  <a:gd name="connsiteX10" fmla="*/ 134363 w 1224823"/>
                  <a:gd name="connsiteY10" fmla="*/ 98229 h 585954"/>
                  <a:gd name="connsiteX11" fmla="*/ 461699 w 1224823"/>
                  <a:gd name="connsiteY11" fmla="*/ 0 h 58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823" h="585954">
                    <a:moveTo>
                      <a:pt x="461699" y="0"/>
                    </a:moveTo>
                    <a:cubicBezTo>
                      <a:pt x="461699" y="0"/>
                      <a:pt x="461699" y="0"/>
                      <a:pt x="748528" y="0"/>
                    </a:cubicBezTo>
                    <a:cubicBezTo>
                      <a:pt x="748528" y="0"/>
                      <a:pt x="1074768" y="97658"/>
                      <a:pt x="1075863" y="98229"/>
                    </a:cubicBezTo>
                    <a:cubicBezTo>
                      <a:pt x="1123759" y="117646"/>
                      <a:pt x="1160947" y="147664"/>
                      <a:pt x="1191207" y="184723"/>
                    </a:cubicBezTo>
                    <a:lnTo>
                      <a:pt x="1224823" y="234671"/>
                    </a:lnTo>
                    <a:lnTo>
                      <a:pt x="1202870" y="275116"/>
                    </a:lnTo>
                    <a:cubicBezTo>
                      <a:pt x="1076172" y="462653"/>
                      <a:pt x="861612" y="585954"/>
                      <a:pt x="618254" y="585954"/>
                    </a:cubicBezTo>
                    <a:cubicBezTo>
                      <a:pt x="374896" y="585954"/>
                      <a:pt x="160336" y="462653"/>
                      <a:pt x="33638" y="275116"/>
                    </a:cubicBezTo>
                    <a:lnTo>
                      <a:pt x="0" y="213143"/>
                    </a:lnTo>
                    <a:lnTo>
                      <a:pt x="19096" y="184723"/>
                    </a:lnTo>
                    <a:cubicBezTo>
                      <a:pt x="49313" y="147664"/>
                      <a:pt x="86467" y="117646"/>
                      <a:pt x="134363" y="98229"/>
                    </a:cubicBezTo>
                    <a:cubicBezTo>
                      <a:pt x="135458" y="97658"/>
                      <a:pt x="461699" y="0"/>
                      <a:pt x="461699" y="0"/>
                    </a:cubicBezTo>
                    <a:close/>
                  </a:path>
                </a:pathLst>
              </a:custGeom>
              <a:solidFill>
                <a:srgbClr val="D6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14" name="Free-form: Shape 13">
                <a:extLst>
                  <a:ext uri="{FF2B5EF4-FFF2-40B4-BE49-F238E27FC236}">
                    <a16:creationId xmlns:a16="http://schemas.microsoft.com/office/drawing/2014/main" id="{FE0191C6-950B-BCB9-D1E0-D75F955F1D7A}"/>
                  </a:ext>
                </a:extLst>
              </p:cNvPr>
              <p:cNvSpPr/>
              <p:nvPr/>
            </p:nvSpPr>
            <p:spPr>
              <a:xfrm>
                <a:off x="1555757" y="2361822"/>
                <a:ext cx="609357" cy="290410"/>
              </a:xfrm>
              <a:custGeom>
                <a:avLst/>
                <a:gdLst>
                  <a:gd name="connsiteX0" fmla="*/ 148124 w 609357"/>
                  <a:gd name="connsiteY0" fmla="*/ 0 h 290410"/>
                  <a:gd name="connsiteX1" fmla="*/ 434953 w 609357"/>
                  <a:gd name="connsiteY1" fmla="*/ 0 h 290410"/>
                  <a:gd name="connsiteX2" fmla="*/ 598210 w 609357"/>
                  <a:gd name="connsiteY2" fmla="*/ 43824 h 290410"/>
                  <a:gd name="connsiteX3" fmla="*/ 609357 w 609357"/>
                  <a:gd name="connsiteY3" fmla="*/ 46821 h 290410"/>
                  <a:gd name="connsiteX4" fmla="*/ 609357 w 609357"/>
                  <a:gd name="connsiteY4" fmla="*/ 193647 h 290410"/>
                  <a:gd name="connsiteX5" fmla="*/ 560830 w 609357"/>
                  <a:gd name="connsiteY5" fmla="*/ 242174 h 290410"/>
                  <a:gd name="connsiteX6" fmla="*/ 48527 w 609357"/>
                  <a:gd name="connsiteY6" fmla="*/ 242174 h 290410"/>
                  <a:gd name="connsiteX7" fmla="*/ 0 w 609357"/>
                  <a:gd name="connsiteY7" fmla="*/ 193647 h 290410"/>
                  <a:gd name="connsiteX8" fmla="*/ 0 w 609357"/>
                  <a:gd name="connsiteY8" fmla="*/ 39761 h 290410"/>
                  <a:gd name="connsiteX9" fmla="*/ 97131 w 609357"/>
                  <a:gd name="connsiteY9" fmla="*/ 13683 h 290410"/>
                  <a:gd name="connsiteX10" fmla="*/ 148124 w 609357"/>
                  <a:gd name="connsiteY10" fmla="*/ 0 h 29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357" h="290410">
                    <a:moveTo>
                      <a:pt x="148124" y="0"/>
                    </a:moveTo>
                    <a:cubicBezTo>
                      <a:pt x="148124" y="0"/>
                      <a:pt x="148124" y="0"/>
                      <a:pt x="434953" y="0"/>
                    </a:cubicBezTo>
                    <a:cubicBezTo>
                      <a:pt x="434953" y="0"/>
                      <a:pt x="516513" y="21880"/>
                      <a:pt x="598210" y="43824"/>
                    </a:cubicBezTo>
                    <a:lnTo>
                      <a:pt x="609357" y="46821"/>
                    </a:lnTo>
                    <a:lnTo>
                      <a:pt x="609357" y="193647"/>
                    </a:lnTo>
                    <a:cubicBezTo>
                      <a:pt x="609357" y="220448"/>
                      <a:pt x="587631" y="242174"/>
                      <a:pt x="560830" y="242174"/>
                    </a:cubicBezTo>
                    <a:cubicBezTo>
                      <a:pt x="399587" y="308849"/>
                      <a:pt x="228820" y="304086"/>
                      <a:pt x="48527" y="242174"/>
                    </a:cubicBezTo>
                    <a:cubicBezTo>
                      <a:pt x="21726" y="242174"/>
                      <a:pt x="0" y="220448"/>
                      <a:pt x="0" y="193647"/>
                    </a:cubicBezTo>
                    <a:lnTo>
                      <a:pt x="0" y="39761"/>
                    </a:lnTo>
                    <a:lnTo>
                      <a:pt x="97131" y="13683"/>
                    </a:lnTo>
                    <a:cubicBezTo>
                      <a:pt x="127734" y="5470"/>
                      <a:pt x="148124" y="0"/>
                      <a:pt x="148124" y="0"/>
                    </a:cubicBezTo>
                    <a:close/>
                  </a:path>
                </a:pathLst>
              </a:custGeom>
              <a:solidFill>
                <a:srgbClr val="F6A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8" name="Freeform 248">
                <a:extLst>
                  <a:ext uri="{FF2B5EF4-FFF2-40B4-BE49-F238E27FC236}">
                    <a16:creationId xmlns:a16="http://schemas.microsoft.com/office/drawing/2014/main" id="{C5E70A83-B8EA-DC12-255D-83C8DBCCDD71}"/>
                  </a:ext>
                </a:extLst>
              </p:cNvPr>
              <p:cNvSpPr>
                <a:spLocks/>
              </p:cNvSpPr>
              <p:nvPr/>
            </p:nvSpPr>
            <p:spPr bwMode="auto">
              <a:xfrm>
                <a:off x="1543993" y="2128885"/>
                <a:ext cx="583772" cy="311878"/>
              </a:xfrm>
              <a:custGeom>
                <a:avLst/>
                <a:gdLst>
                  <a:gd name="T0" fmla="*/ 508 w 508"/>
                  <a:gd name="T1" fmla="*/ 640 h 729"/>
                  <a:gd name="T2" fmla="*/ 459 w 508"/>
                  <a:gd name="T3" fmla="*/ 0 h 729"/>
                  <a:gd name="T4" fmla="*/ 29 w 508"/>
                  <a:gd name="T5" fmla="*/ 0 h 729"/>
                  <a:gd name="T6" fmla="*/ 0 w 508"/>
                  <a:gd name="T7" fmla="*/ 640 h 729"/>
                  <a:gd name="T8" fmla="*/ 508 w 508"/>
                  <a:gd name="T9" fmla="*/ 640 h 729"/>
                  <a:gd name="connsiteX0" fmla="*/ 13073 w 13073"/>
                  <a:gd name="connsiteY0" fmla="*/ 8779 h 9188"/>
                  <a:gd name="connsiteX1" fmla="*/ 12108 w 13073"/>
                  <a:gd name="connsiteY1" fmla="*/ 0 h 9188"/>
                  <a:gd name="connsiteX2" fmla="*/ 3644 w 13073"/>
                  <a:gd name="connsiteY2" fmla="*/ 0 h 9188"/>
                  <a:gd name="connsiteX3" fmla="*/ 0 w 13073"/>
                  <a:gd name="connsiteY3" fmla="*/ 6998 h 9188"/>
                  <a:gd name="connsiteX4" fmla="*/ 13073 w 13073"/>
                  <a:gd name="connsiteY4" fmla="*/ 8779 h 9188"/>
                  <a:gd name="connsiteX0" fmla="*/ 12220 w 12220"/>
                  <a:gd name="connsiteY0" fmla="*/ 8775 h 9536"/>
                  <a:gd name="connsiteX1" fmla="*/ 9262 w 12220"/>
                  <a:gd name="connsiteY1" fmla="*/ 605 h 9536"/>
                  <a:gd name="connsiteX2" fmla="*/ 2787 w 12220"/>
                  <a:gd name="connsiteY2" fmla="*/ 605 h 9536"/>
                  <a:gd name="connsiteX3" fmla="*/ 0 w 12220"/>
                  <a:gd name="connsiteY3" fmla="*/ 8221 h 9536"/>
                  <a:gd name="connsiteX4" fmla="*/ 12220 w 12220"/>
                  <a:gd name="connsiteY4" fmla="*/ 8775 h 9536"/>
                  <a:gd name="connsiteX0" fmla="*/ 10000 w 10000"/>
                  <a:gd name="connsiteY0" fmla="*/ 9202 h 10001"/>
                  <a:gd name="connsiteX1" fmla="*/ 7579 w 10000"/>
                  <a:gd name="connsiteY1" fmla="*/ 634 h 10001"/>
                  <a:gd name="connsiteX2" fmla="*/ 2281 w 10000"/>
                  <a:gd name="connsiteY2" fmla="*/ 634 h 10001"/>
                  <a:gd name="connsiteX3" fmla="*/ 0 w 10000"/>
                  <a:gd name="connsiteY3" fmla="*/ 8621 h 10001"/>
                  <a:gd name="connsiteX4" fmla="*/ 10000 w 10000"/>
                  <a:gd name="connsiteY4" fmla="*/ 9202 h 10001"/>
                  <a:gd name="connsiteX0" fmla="*/ 10000 w 10000"/>
                  <a:gd name="connsiteY0" fmla="*/ 9407 h 10206"/>
                  <a:gd name="connsiteX1" fmla="*/ 7579 w 10000"/>
                  <a:gd name="connsiteY1" fmla="*/ 839 h 10206"/>
                  <a:gd name="connsiteX2" fmla="*/ 2281 w 10000"/>
                  <a:gd name="connsiteY2" fmla="*/ 839 h 10206"/>
                  <a:gd name="connsiteX3" fmla="*/ 0 w 10000"/>
                  <a:gd name="connsiteY3" fmla="*/ 8826 h 10206"/>
                  <a:gd name="connsiteX4" fmla="*/ 10000 w 10000"/>
                  <a:gd name="connsiteY4" fmla="*/ 9407 h 10206"/>
                  <a:gd name="connsiteX0" fmla="*/ 10000 w 10000"/>
                  <a:gd name="connsiteY0" fmla="*/ 9407 h 10206"/>
                  <a:gd name="connsiteX1" fmla="*/ 7579 w 10000"/>
                  <a:gd name="connsiteY1" fmla="*/ 839 h 10206"/>
                  <a:gd name="connsiteX2" fmla="*/ 2281 w 10000"/>
                  <a:gd name="connsiteY2" fmla="*/ 839 h 10206"/>
                  <a:gd name="connsiteX3" fmla="*/ 0 w 10000"/>
                  <a:gd name="connsiteY3" fmla="*/ 8826 h 10206"/>
                  <a:gd name="connsiteX4" fmla="*/ 10000 w 10000"/>
                  <a:gd name="connsiteY4" fmla="*/ 9407 h 10206"/>
                  <a:gd name="connsiteX0" fmla="*/ 10000 w 10000"/>
                  <a:gd name="connsiteY0" fmla="*/ 9628 h 10427"/>
                  <a:gd name="connsiteX1" fmla="*/ 8113 w 10000"/>
                  <a:gd name="connsiteY1" fmla="*/ 770 h 10427"/>
                  <a:gd name="connsiteX2" fmla="*/ 2281 w 10000"/>
                  <a:gd name="connsiteY2" fmla="*/ 1060 h 10427"/>
                  <a:gd name="connsiteX3" fmla="*/ 0 w 10000"/>
                  <a:gd name="connsiteY3" fmla="*/ 9047 h 10427"/>
                  <a:gd name="connsiteX4" fmla="*/ 10000 w 10000"/>
                  <a:gd name="connsiteY4" fmla="*/ 9628 h 10427"/>
                  <a:gd name="connsiteX0" fmla="*/ 10000 w 10000"/>
                  <a:gd name="connsiteY0" fmla="*/ 9628 h 10427"/>
                  <a:gd name="connsiteX1" fmla="*/ 8113 w 10000"/>
                  <a:gd name="connsiteY1" fmla="*/ 770 h 10427"/>
                  <a:gd name="connsiteX2" fmla="*/ 2281 w 10000"/>
                  <a:gd name="connsiteY2" fmla="*/ 1060 h 10427"/>
                  <a:gd name="connsiteX3" fmla="*/ 0 w 10000"/>
                  <a:gd name="connsiteY3" fmla="*/ 9047 h 10427"/>
                  <a:gd name="connsiteX4" fmla="*/ 10000 w 10000"/>
                  <a:gd name="connsiteY4" fmla="*/ 9628 h 10427"/>
                  <a:gd name="connsiteX0" fmla="*/ 10427 w 10427"/>
                  <a:gd name="connsiteY0" fmla="*/ 8466 h 9846"/>
                  <a:gd name="connsiteX1" fmla="*/ 8113 w 10427"/>
                  <a:gd name="connsiteY1" fmla="*/ 770 h 9846"/>
                  <a:gd name="connsiteX2" fmla="*/ 2281 w 10427"/>
                  <a:gd name="connsiteY2" fmla="*/ 1060 h 9846"/>
                  <a:gd name="connsiteX3" fmla="*/ 0 w 10427"/>
                  <a:gd name="connsiteY3" fmla="*/ 9047 h 9846"/>
                  <a:gd name="connsiteX4" fmla="*/ 10427 w 10427"/>
                  <a:gd name="connsiteY4" fmla="*/ 8466 h 9846"/>
                  <a:gd name="connsiteX0" fmla="*/ 10717 w 10717"/>
                  <a:gd name="connsiteY0" fmla="*/ 8598 h 9524"/>
                  <a:gd name="connsiteX1" fmla="*/ 8498 w 10717"/>
                  <a:gd name="connsiteY1" fmla="*/ 782 h 9524"/>
                  <a:gd name="connsiteX2" fmla="*/ 2905 w 10717"/>
                  <a:gd name="connsiteY2" fmla="*/ 1077 h 9524"/>
                  <a:gd name="connsiteX3" fmla="*/ 0 w 10717"/>
                  <a:gd name="connsiteY3" fmla="*/ 8304 h 9524"/>
                  <a:gd name="connsiteX4" fmla="*/ 10717 w 10717"/>
                  <a:gd name="connsiteY4" fmla="*/ 8598 h 9524"/>
                  <a:gd name="connsiteX0" fmla="*/ 9904 w 9904"/>
                  <a:gd name="connsiteY0" fmla="*/ 9028 h 10602"/>
                  <a:gd name="connsiteX1" fmla="*/ 7833 w 9904"/>
                  <a:gd name="connsiteY1" fmla="*/ 821 h 10602"/>
                  <a:gd name="connsiteX2" fmla="*/ 2615 w 9904"/>
                  <a:gd name="connsiteY2" fmla="*/ 1131 h 10602"/>
                  <a:gd name="connsiteX3" fmla="*/ 0 w 9904"/>
                  <a:gd name="connsiteY3" fmla="*/ 9803 h 10602"/>
                  <a:gd name="connsiteX4" fmla="*/ 9904 w 9904"/>
                  <a:gd name="connsiteY4" fmla="*/ 9028 h 10602"/>
                  <a:gd name="connsiteX0" fmla="*/ 10000 w 10000"/>
                  <a:gd name="connsiteY0" fmla="*/ 8515 h 9372"/>
                  <a:gd name="connsiteX1" fmla="*/ 7909 w 10000"/>
                  <a:gd name="connsiteY1" fmla="*/ 774 h 9372"/>
                  <a:gd name="connsiteX2" fmla="*/ 2640 w 10000"/>
                  <a:gd name="connsiteY2" fmla="*/ 1067 h 9372"/>
                  <a:gd name="connsiteX3" fmla="*/ 0 w 10000"/>
                  <a:gd name="connsiteY3" fmla="*/ 8077 h 9372"/>
                  <a:gd name="connsiteX4" fmla="*/ 10000 w 10000"/>
                  <a:gd name="connsiteY4" fmla="*/ 8515 h 9372"/>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835 w 11835"/>
                  <a:gd name="connsiteY0" fmla="*/ 9086 h 10133"/>
                  <a:gd name="connsiteX1" fmla="*/ 9068 w 11835"/>
                  <a:gd name="connsiteY1" fmla="*/ 826 h 10133"/>
                  <a:gd name="connsiteX2" fmla="*/ 3799 w 11835"/>
                  <a:gd name="connsiteY2" fmla="*/ 1138 h 10133"/>
                  <a:gd name="connsiteX3" fmla="*/ 0 w 11835"/>
                  <a:gd name="connsiteY3" fmla="*/ 8930 h 10133"/>
                  <a:gd name="connsiteX4" fmla="*/ 11835 w 11835"/>
                  <a:gd name="connsiteY4" fmla="*/ 9086 h 10133"/>
                  <a:gd name="connsiteX0" fmla="*/ 11835 w 11835"/>
                  <a:gd name="connsiteY0" fmla="*/ 9160 h 10207"/>
                  <a:gd name="connsiteX1" fmla="*/ 9068 w 11835"/>
                  <a:gd name="connsiteY1" fmla="*/ 900 h 10207"/>
                  <a:gd name="connsiteX2" fmla="*/ 2882 w 11835"/>
                  <a:gd name="connsiteY2" fmla="*/ 900 h 10207"/>
                  <a:gd name="connsiteX3" fmla="*/ 0 w 11835"/>
                  <a:gd name="connsiteY3" fmla="*/ 9004 h 10207"/>
                  <a:gd name="connsiteX4" fmla="*/ 11835 w 11835"/>
                  <a:gd name="connsiteY4" fmla="*/ 9160 h 10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 h="10207">
                    <a:moveTo>
                      <a:pt x="11835" y="9160"/>
                    </a:moveTo>
                    <a:cubicBezTo>
                      <a:pt x="10237" y="6095"/>
                      <a:pt x="10548" y="5655"/>
                      <a:pt x="9068" y="900"/>
                    </a:cubicBezTo>
                    <a:cubicBezTo>
                      <a:pt x="8747" y="-1127"/>
                      <a:pt x="4477" y="900"/>
                      <a:pt x="2882" y="900"/>
                    </a:cubicBezTo>
                    <a:cubicBezTo>
                      <a:pt x="1787" y="8224"/>
                      <a:pt x="0" y="9004"/>
                      <a:pt x="0" y="9004"/>
                    </a:cubicBezTo>
                    <a:cubicBezTo>
                      <a:pt x="1914" y="10500"/>
                      <a:pt x="9986" y="10656"/>
                      <a:pt x="11835" y="9160"/>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249">
                <a:extLst>
                  <a:ext uri="{FF2B5EF4-FFF2-40B4-BE49-F238E27FC236}">
                    <a16:creationId xmlns:a16="http://schemas.microsoft.com/office/drawing/2014/main" id="{2F030F1C-BA45-B9C9-63F0-4FB5159DFEF1}"/>
                  </a:ext>
                </a:extLst>
              </p:cNvPr>
              <p:cNvSpPr>
                <a:spLocks/>
              </p:cNvSpPr>
              <p:nvPr/>
            </p:nvSpPr>
            <p:spPr bwMode="auto">
              <a:xfrm>
                <a:off x="1657715" y="2151636"/>
                <a:ext cx="446707" cy="227423"/>
              </a:xfrm>
              <a:custGeom>
                <a:avLst/>
                <a:gdLst>
                  <a:gd name="T0" fmla="*/ 114 w 114"/>
                  <a:gd name="T1" fmla="*/ 101 h 101"/>
                  <a:gd name="T2" fmla="*/ 106 w 114"/>
                  <a:gd name="T3" fmla="*/ 0 h 101"/>
                  <a:gd name="T4" fmla="*/ 2 w 114"/>
                  <a:gd name="T5" fmla="*/ 0 h 101"/>
                  <a:gd name="T6" fmla="*/ 0 w 114"/>
                  <a:gd name="T7" fmla="*/ 43 h 101"/>
                  <a:gd name="T8" fmla="*/ 114 w 114"/>
                  <a:gd name="T9" fmla="*/ 101 h 101"/>
                  <a:gd name="connsiteX0" fmla="*/ 10921 w 10921"/>
                  <a:gd name="connsiteY0" fmla="*/ 10000 h 10000"/>
                  <a:gd name="connsiteX1" fmla="*/ 10219 w 10921"/>
                  <a:gd name="connsiteY1" fmla="*/ 0 h 10000"/>
                  <a:gd name="connsiteX2" fmla="*/ 1096 w 10921"/>
                  <a:gd name="connsiteY2" fmla="*/ 0 h 10000"/>
                  <a:gd name="connsiteX3" fmla="*/ 0 w 10921"/>
                  <a:gd name="connsiteY3" fmla="*/ 4257 h 10000"/>
                  <a:gd name="connsiteX4" fmla="*/ 10921 w 10921"/>
                  <a:gd name="connsiteY4" fmla="*/ 10000 h 10000"/>
                  <a:gd name="connsiteX0" fmla="*/ 10921 w 12061"/>
                  <a:gd name="connsiteY0" fmla="*/ 10000 h 10000"/>
                  <a:gd name="connsiteX1" fmla="*/ 12061 w 12061"/>
                  <a:gd name="connsiteY1" fmla="*/ 0 h 10000"/>
                  <a:gd name="connsiteX2" fmla="*/ 1096 w 12061"/>
                  <a:gd name="connsiteY2" fmla="*/ 0 h 10000"/>
                  <a:gd name="connsiteX3" fmla="*/ 0 w 12061"/>
                  <a:gd name="connsiteY3" fmla="*/ 4257 h 10000"/>
                  <a:gd name="connsiteX4" fmla="*/ 10921 w 12061"/>
                  <a:gd name="connsiteY4" fmla="*/ 10000 h 10000"/>
                  <a:gd name="connsiteX0" fmla="*/ 15526 w 15526"/>
                  <a:gd name="connsiteY0" fmla="*/ 9557 h 9557"/>
                  <a:gd name="connsiteX1" fmla="*/ 12061 w 15526"/>
                  <a:gd name="connsiteY1" fmla="*/ 0 h 9557"/>
                  <a:gd name="connsiteX2" fmla="*/ 1096 w 15526"/>
                  <a:gd name="connsiteY2" fmla="*/ 0 h 9557"/>
                  <a:gd name="connsiteX3" fmla="*/ 0 w 15526"/>
                  <a:gd name="connsiteY3" fmla="*/ 4257 h 9557"/>
                  <a:gd name="connsiteX4" fmla="*/ 15526 w 15526"/>
                  <a:gd name="connsiteY4" fmla="*/ 9557 h 9557"/>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45"/>
                  <a:gd name="connsiteX1" fmla="*/ 7768 w 10000"/>
                  <a:gd name="connsiteY1" fmla="*/ 0 h 10045"/>
                  <a:gd name="connsiteX2" fmla="*/ 706 w 10000"/>
                  <a:gd name="connsiteY2" fmla="*/ 0 h 10045"/>
                  <a:gd name="connsiteX3" fmla="*/ 0 w 10000"/>
                  <a:gd name="connsiteY3" fmla="*/ 4454 h 10045"/>
                  <a:gd name="connsiteX4" fmla="*/ 10000 w 10000"/>
                  <a:gd name="connsiteY4" fmla="*/ 10000 h 10045"/>
                  <a:gd name="connsiteX0" fmla="*/ 10000 w 10000"/>
                  <a:gd name="connsiteY0" fmla="*/ 10348 h 10386"/>
                  <a:gd name="connsiteX1" fmla="*/ 7768 w 10000"/>
                  <a:gd name="connsiteY1" fmla="*/ 0 h 10386"/>
                  <a:gd name="connsiteX2" fmla="*/ 706 w 10000"/>
                  <a:gd name="connsiteY2" fmla="*/ 0 h 10386"/>
                  <a:gd name="connsiteX3" fmla="*/ 0 w 10000"/>
                  <a:gd name="connsiteY3" fmla="*/ 4454 h 10386"/>
                  <a:gd name="connsiteX4" fmla="*/ 10000 w 10000"/>
                  <a:gd name="connsiteY4" fmla="*/ 10348 h 10386"/>
                  <a:gd name="connsiteX0" fmla="*/ 11127 w 11127"/>
                  <a:gd name="connsiteY0" fmla="*/ 10348 h 10383"/>
                  <a:gd name="connsiteX1" fmla="*/ 8895 w 11127"/>
                  <a:gd name="connsiteY1" fmla="*/ 0 h 10383"/>
                  <a:gd name="connsiteX2" fmla="*/ 1833 w 11127"/>
                  <a:gd name="connsiteY2" fmla="*/ 0 h 10383"/>
                  <a:gd name="connsiteX3" fmla="*/ 0 w 11127"/>
                  <a:gd name="connsiteY3" fmla="*/ 4222 h 10383"/>
                  <a:gd name="connsiteX4" fmla="*/ 11127 w 11127"/>
                  <a:gd name="connsiteY4" fmla="*/ 10348 h 10383"/>
                  <a:gd name="connsiteX0" fmla="*/ 11127 w 11127"/>
                  <a:gd name="connsiteY0" fmla="*/ 11044 h 11079"/>
                  <a:gd name="connsiteX1" fmla="*/ 8895 w 11127"/>
                  <a:gd name="connsiteY1" fmla="*/ 696 h 11079"/>
                  <a:gd name="connsiteX2" fmla="*/ 647 w 11127"/>
                  <a:gd name="connsiteY2" fmla="*/ 0 h 11079"/>
                  <a:gd name="connsiteX3" fmla="*/ 0 w 11127"/>
                  <a:gd name="connsiteY3" fmla="*/ 4918 h 11079"/>
                  <a:gd name="connsiteX4" fmla="*/ 11127 w 11127"/>
                  <a:gd name="connsiteY4" fmla="*/ 11044 h 11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 h="11079">
                    <a:moveTo>
                      <a:pt x="11127" y="11044"/>
                    </a:moveTo>
                    <a:cubicBezTo>
                      <a:pt x="10027" y="7711"/>
                      <a:pt x="9639" y="4029"/>
                      <a:pt x="8895" y="696"/>
                    </a:cubicBezTo>
                    <a:lnTo>
                      <a:pt x="647" y="0"/>
                    </a:lnTo>
                    <a:cubicBezTo>
                      <a:pt x="412" y="1485"/>
                      <a:pt x="235" y="3433"/>
                      <a:pt x="0" y="4918"/>
                    </a:cubicBezTo>
                    <a:cubicBezTo>
                      <a:pt x="2621" y="9087"/>
                      <a:pt x="5540" y="11399"/>
                      <a:pt x="11127" y="11044"/>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250">
                <a:extLst>
                  <a:ext uri="{FF2B5EF4-FFF2-40B4-BE49-F238E27FC236}">
                    <a16:creationId xmlns:a16="http://schemas.microsoft.com/office/drawing/2014/main" id="{58F39024-9B85-2621-AD54-E3B2493E425E}"/>
                  </a:ext>
                </a:extLst>
              </p:cNvPr>
              <p:cNvSpPr>
                <a:spLocks/>
              </p:cNvSpPr>
              <p:nvPr/>
            </p:nvSpPr>
            <p:spPr bwMode="auto">
              <a:xfrm>
                <a:off x="1574807" y="1912857"/>
                <a:ext cx="149701" cy="144610"/>
              </a:xfrm>
              <a:custGeom>
                <a:avLst/>
                <a:gdLst>
                  <a:gd name="T0" fmla="*/ 100 w 272"/>
                  <a:gd name="T1" fmla="*/ 239 h 281"/>
                  <a:gd name="T2" fmla="*/ 230 w 272"/>
                  <a:gd name="T3" fmla="*/ 247 h 281"/>
                  <a:gd name="T4" fmla="*/ 230 w 272"/>
                  <a:gd name="T5" fmla="*/ 247 h 281"/>
                  <a:gd name="T6" fmla="*/ 239 w 272"/>
                  <a:gd name="T7" fmla="*/ 117 h 281"/>
                  <a:gd name="T8" fmla="*/ 172 w 272"/>
                  <a:gd name="T9" fmla="*/ 41 h 281"/>
                  <a:gd name="T10" fmla="*/ 42 w 272"/>
                  <a:gd name="T11" fmla="*/ 33 h 281"/>
                  <a:gd name="T12" fmla="*/ 42 w 272"/>
                  <a:gd name="T13" fmla="*/ 33 h 281"/>
                  <a:gd name="T14" fmla="*/ 34 w 272"/>
                  <a:gd name="T15" fmla="*/ 163 h 281"/>
                  <a:gd name="T16" fmla="*/ 100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00" y="239"/>
                    </a:moveTo>
                    <a:cubicBezTo>
                      <a:pt x="134" y="277"/>
                      <a:pt x="192" y="281"/>
                      <a:pt x="230" y="247"/>
                    </a:cubicBezTo>
                    <a:cubicBezTo>
                      <a:pt x="230" y="247"/>
                      <a:pt x="230" y="247"/>
                      <a:pt x="230" y="247"/>
                    </a:cubicBezTo>
                    <a:cubicBezTo>
                      <a:pt x="269" y="213"/>
                      <a:pt x="272" y="155"/>
                      <a:pt x="239" y="117"/>
                    </a:cubicBezTo>
                    <a:cubicBezTo>
                      <a:pt x="172" y="41"/>
                      <a:pt x="172" y="41"/>
                      <a:pt x="172" y="41"/>
                    </a:cubicBezTo>
                    <a:cubicBezTo>
                      <a:pt x="139" y="3"/>
                      <a:pt x="81" y="0"/>
                      <a:pt x="42" y="33"/>
                    </a:cubicBezTo>
                    <a:cubicBezTo>
                      <a:pt x="42" y="33"/>
                      <a:pt x="42" y="33"/>
                      <a:pt x="42" y="33"/>
                    </a:cubicBezTo>
                    <a:cubicBezTo>
                      <a:pt x="4" y="67"/>
                      <a:pt x="0" y="125"/>
                      <a:pt x="34" y="163"/>
                    </a:cubicBezTo>
                    <a:lnTo>
                      <a:pt x="100"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251">
                <a:extLst>
                  <a:ext uri="{FF2B5EF4-FFF2-40B4-BE49-F238E27FC236}">
                    <a16:creationId xmlns:a16="http://schemas.microsoft.com/office/drawing/2014/main" id="{36CA84AC-405C-E5BD-5816-C86D04C1E477}"/>
                  </a:ext>
                </a:extLst>
              </p:cNvPr>
              <p:cNvSpPr>
                <a:spLocks noEditPoints="1"/>
              </p:cNvSpPr>
              <p:nvPr/>
            </p:nvSpPr>
            <p:spPr bwMode="auto">
              <a:xfrm>
                <a:off x="1595221" y="2040453"/>
                <a:ext cx="97533" cy="91445"/>
              </a:xfrm>
              <a:custGeom>
                <a:avLst/>
                <a:gdLst>
                  <a:gd name="T0" fmla="*/ 0 w 179"/>
                  <a:gd name="T1" fmla="*/ 89 h 178"/>
                  <a:gd name="T2" fmla="*/ 89 w 179"/>
                  <a:gd name="T3" fmla="*/ 0 h 178"/>
                  <a:gd name="T4" fmla="*/ 179 w 179"/>
                  <a:gd name="T5" fmla="*/ 89 h 178"/>
                  <a:gd name="T6" fmla="*/ 89 w 179"/>
                  <a:gd name="T7" fmla="*/ 178 h 178"/>
                  <a:gd name="T8" fmla="*/ 0 w 179"/>
                  <a:gd name="T9" fmla="*/ 89 h 178"/>
                  <a:gd name="T10" fmla="*/ 22 w 179"/>
                  <a:gd name="T11" fmla="*/ 89 h 178"/>
                  <a:gd name="T12" fmla="*/ 89 w 179"/>
                  <a:gd name="T13" fmla="*/ 156 h 178"/>
                  <a:gd name="T14" fmla="*/ 157 w 179"/>
                  <a:gd name="T15" fmla="*/ 89 h 178"/>
                  <a:gd name="T16" fmla="*/ 89 w 179"/>
                  <a:gd name="T17" fmla="*/ 22 h 178"/>
                  <a:gd name="T18" fmla="*/ 22 w 179"/>
                  <a:gd name="T19"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0" y="89"/>
                    </a:moveTo>
                    <a:cubicBezTo>
                      <a:pt x="0" y="40"/>
                      <a:pt x="40" y="0"/>
                      <a:pt x="89" y="0"/>
                    </a:cubicBezTo>
                    <a:cubicBezTo>
                      <a:pt x="139" y="0"/>
                      <a:pt x="179" y="40"/>
                      <a:pt x="179" y="89"/>
                    </a:cubicBezTo>
                    <a:cubicBezTo>
                      <a:pt x="179" y="138"/>
                      <a:pt x="139" y="178"/>
                      <a:pt x="89" y="178"/>
                    </a:cubicBezTo>
                    <a:cubicBezTo>
                      <a:pt x="40" y="178"/>
                      <a:pt x="0" y="138"/>
                      <a:pt x="0" y="89"/>
                    </a:cubicBezTo>
                    <a:close/>
                    <a:moveTo>
                      <a:pt x="22" y="89"/>
                    </a:moveTo>
                    <a:cubicBezTo>
                      <a:pt x="22" y="126"/>
                      <a:pt x="52" y="156"/>
                      <a:pt x="89" y="156"/>
                    </a:cubicBezTo>
                    <a:cubicBezTo>
                      <a:pt x="126" y="156"/>
                      <a:pt x="157" y="126"/>
                      <a:pt x="157" y="89"/>
                    </a:cubicBezTo>
                    <a:cubicBezTo>
                      <a:pt x="157" y="52"/>
                      <a:pt x="126" y="22"/>
                      <a:pt x="89" y="22"/>
                    </a:cubicBezTo>
                    <a:cubicBezTo>
                      <a:pt x="52" y="22"/>
                      <a:pt x="22" y="52"/>
                      <a:pt x="22" y="89"/>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252">
                <a:extLst>
                  <a:ext uri="{FF2B5EF4-FFF2-40B4-BE49-F238E27FC236}">
                    <a16:creationId xmlns:a16="http://schemas.microsoft.com/office/drawing/2014/main" id="{243B5987-7676-EE06-EBA0-CBD188DF7A8A}"/>
                  </a:ext>
                </a:extLst>
              </p:cNvPr>
              <p:cNvSpPr>
                <a:spLocks/>
              </p:cNvSpPr>
              <p:nvPr/>
            </p:nvSpPr>
            <p:spPr bwMode="auto">
              <a:xfrm>
                <a:off x="1971741" y="1912857"/>
                <a:ext cx="147433" cy="144610"/>
              </a:xfrm>
              <a:custGeom>
                <a:avLst/>
                <a:gdLst>
                  <a:gd name="T0" fmla="*/ 172 w 272"/>
                  <a:gd name="T1" fmla="*/ 239 h 281"/>
                  <a:gd name="T2" fmla="*/ 42 w 272"/>
                  <a:gd name="T3" fmla="*/ 247 h 281"/>
                  <a:gd name="T4" fmla="*/ 42 w 272"/>
                  <a:gd name="T5" fmla="*/ 247 h 281"/>
                  <a:gd name="T6" fmla="*/ 34 w 272"/>
                  <a:gd name="T7" fmla="*/ 117 h 281"/>
                  <a:gd name="T8" fmla="*/ 100 w 272"/>
                  <a:gd name="T9" fmla="*/ 41 h 281"/>
                  <a:gd name="T10" fmla="*/ 230 w 272"/>
                  <a:gd name="T11" fmla="*/ 33 h 281"/>
                  <a:gd name="T12" fmla="*/ 230 w 272"/>
                  <a:gd name="T13" fmla="*/ 33 h 281"/>
                  <a:gd name="T14" fmla="*/ 239 w 272"/>
                  <a:gd name="T15" fmla="*/ 163 h 281"/>
                  <a:gd name="T16" fmla="*/ 172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72" y="239"/>
                    </a:moveTo>
                    <a:cubicBezTo>
                      <a:pt x="139" y="277"/>
                      <a:pt x="81" y="281"/>
                      <a:pt x="42" y="247"/>
                    </a:cubicBezTo>
                    <a:cubicBezTo>
                      <a:pt x="42" y="247"/>
                      <a:pt x="42" y="247"/>
                      <a:pt x="42" y="247"/>
                    </a:cubicBezTo>
                    <a:cubicBezTo>
                      <a:pt x="4" y="213"/>
                      <a:pt x="0" y="155"/>
                      <a:pt x="34" y="117"/>
                    </a:cubicBezTo>
                    <a:cubicBezTo>
                      <a:pt x="100" y="41"/>
                      <a:pt x="100" y="41"/>
                      <a:pt x="100" y="41"/>
                    </a:cubicBezTo>
                    <a:cubicBezTo>
                      <a:pt x="134" y="3"/>
                      <a:pt x="192" y="0"/>
                      <a:pt x="230" y="33"/>
                    </a:cubicBezTo>
                    <a:cubicBezTo>
                      <a:pt x="230" y="33"/>
                      <a:pt x="230" y="33"/>
                      <a:pt x="230" y="33"/>
                    </a:cubicBezTo>
                    <a:cubicBezTo>
                      <a:pt x="269" y="67"/>
                      <a:pt x="272" y="125"/>
                      <a:pt x="239" y="163"/>
                    </a:cubicBezTo>
                    <a:lnTo>
                      <a:pt x="172"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253">
                <a:extLst>
                  <a:ext uri="{FF2B5EF4-FFF2-40B4-BE49-F238E27FC236}">
                    <a16:creationId xmlns:a16="http://schemas.microsoft.com/office/drawing/2014/main" id="{51381F85-AB6A-405C-D1C2-EE8B42A9B034}"/>
                  </a:ext>
                </a:extLst>
              </p:cNvPr>
              <p:cNvSpPr>
                <a:spLocks noEditPoints="1"/>
              </p:cNvSpPr>
              <p:nvPr/>
            </p:nvSpPr>
            <p:spPr bwMode="auto">
              <a:xfrm>
                <a:off x="2003495" y="2040453"/>
                <a:ext cx="97533" cy="91445"/>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22 h 178"/>
                  <a:gd name="T12" fmla="*/ 22 w 179"/>
                  <a:gd name="T13" fmla="*/ 89 h 178"/>
                  <a:gd name="T14" fmla="*/ 89 w 179"/>
                  <a:gd name="T15" fmla="*/ 156 h 178"/>
                  <a:gd name="T16" fmla="*/ 157 w 179"/>
                  <a:gd name="T17" fmla="*/ 89 h 178"/>
                  <a:gd name="T18" fmla="*/ 89 w 179"/>
                  <a:gd name="T19"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22"/>
                    </a:moveTo>
                    <a:cubicBezTo>
                      <a:pt x="52" y="22"/>
                      <a:pt x="22" y="52"/>
                      <a:pt x="22" y="89"/>
                    </a:cubicBezTo>
                    <a:cubicBezTo>
                      <a:pt x="22" y="126"/>
                      <a:pt x="52" y="156"/>
                      <a:pt x="89" y="156"/>
                    </a:cubicBezTo>
                    <a:cubicBezTo>
                      <a:pt x="127" y="156"/>
                      <a:pt x="157" y="126"/>
                      <a:pt x="157" y="89"/>
                    </a:cubicBezTo>
                    <a:cubicBezTo>
                      <a:pt x="157" y="52"/>
                      <a:pt x="127" y="22"/>
                      <a:pt x="89" y="22"/>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254">
                <a:extLst>
                  <a:ext uri="{FF2B5EF4-FFF2-40B4-BE49-F238E27FC236}">
                    <a16:creationId xmlns:a16="http://schemas.microsoft.com/office/drawing/2014/main" id="{BA43CD67-9646-3051-D33F-08BC661FB7BD}"/>
                  </a:ext>
                </a:extLst>
              </p:cNvPr>
              <p:cNvSpPr>
                <a:spLocks/>
              </p:cNvSpPr>
              <p:nvPr/>
            </p:nvSpPr>
            <p:spPr bwMode="auto">
              <a:xfrm>
                <a:off x="1634296" y="1698345"/>
                <a:ext cx="430439" cy="560042"/>
              </a:xfrm>
              <a:custGeom>
                <a:avLst/>
                <a:gdLst>
                  <a:gd name="T0" fmla="*/ 503 w 788"/>
                  <a:gd name="T1" fmla="*/ 1 h 1076"/>
                  <a:gd name="T2" fmla="*/ 398 w 788"/>
                  <a:gd name="T3" fmla="*/ 1 h 1076"/>
                  <a:gd name="T4" fmla="*/ 397 w 788"/>
                  <a:gd name="T5" fmla="*/ 1 h 1076"/>
                  <a:gd name="T6" fmla="*/ 397 w 788"/>
                  <a:gd name="T7" fmla="*/ 1 h 1076"/>
                  <a:gd name="T8" fmla="*/ 394 w 788"/>
                  <a:gd name="T9" fmla="*/ 1 h 1076"/>
                  <a:gd name="T10" fmla="*/ 392 w 788"/>
                  <a:gd name="T11" fmla="*/ 1 h 1076"/>
                  <a:gd name="T12" fmla="*/ 392 w 788"/>
                  <a:gd name="T13" fmla="*/ 1 h 1076"/>
                  <a:gd name="T14" fmla="*/ 391 w 788"/>
                  <a:gd name="T15" fmla="*/ 1 h 1076"/>
                  <a:gd name="T16" fmla="*/ 285 w 788"/>
                  <a:gd name="T17" fmla="*/ 1 h 1076"/>
                  <a:gd name="T18" fmla="*/ 1 w 788"/>
                  <a:gd name="T19" fmla="*/ 296 h 1076"/>
                  <a:gd name="T20" fmla="*/ 103 w 788"/>
                  <a:gd name="T21" fmla="*/ 902 h 1076"/>
                  <a:gd name="T22" fmla="*/ 386 w 788"/>
                  <a:gd name="T23" fmla="*/ 1076 h 1076"/>
                  <a:gd name="T24" fmla="*/ 403 w 788"/>
                  <a:gd name="T25" fmla="*/ 1075 h 1076"/>
                  <a:gd name="T26" fmla="*/ 686 w 788"/>
                  <a:gd name="T27" fmla="*/ 902 h 1076"/>
                  <a:gd name="T28" fmla="*/ 788 w 788"/>
                  <a:gd name="T29" fmla="*/ 296 h 1076"/>
                  <a:gd name="T30" fmla="*/ 503 w 788"/>
                  <a:gd name="T31" fmla="*/ 1 h 1076"/>
                  <a:gd name="connsiteX0" fmla="*/ 6371 w 9988"/>
                  <a:gd name="connsiteY0" fmla="*/ 4 h 9995"/>
                  <a:gd name="connsiteX1" fmla="*/ 5039 w 9988"/>
                  <a:gd name="connsiteY1" fmla="*/ 4 h 9995"/>
                  <a:gd name="connsiteX2" fmla="*/ 5026 w 9988"/>
                  <a:gd name="connsiteY2" fmla="*/ 4 h 9995"/>
                  <a:gd name="connsiteX3" fmla="*/ 5026 w 9988"/>
                  <a:gd name="connsiteY3" fmla="*/ 4 h 9995"/>
                  <a:gd name="connsiteX4" fmla="*/ 4988 w 9988"/>
                  <a:gd name="connsiteY4" fmla="*/ 4 h 9995"/>
                  <a:gd name="connsiteX5" fmla="*/ 4963 w 9988"/>
                  <a:gd name="connsiteY5" fmla="*/ 4 h 9995"/>
                  <a:gd name="connsiteX6" fmla="*/ 4963 w 9988"/>
                  <a:gd name="connsiteY6" fmla="*/ 4 h 9995"/>
                  <a:gd name="connsiteX7" fmla="*/ 4950 w 9988"/>
                  <a:gd name="connsiteY7" fmla="*/ 4 h 9995"/>
                  <a:gd name="connsiteX8" fmla="*/ 3605 w 9988"/>
                  <a:gd name="connsiteY8" fmla="*/ 4 h 9995"/>
                  <a:gd name="connsiteX9" fmla="*/ 1 w 9988"/>
                  <a:gd name="connsiteY9" fmla="*/ 2746 h 9995"/>
                  <a:gd name="connsiteX10" fmla="*/ 1295 w 9988"/>
                  <a:gd name="connsiteY10" fmla="*/ 8378 h 9995"/>
                  <a:gd name="connsiteX11" fmla="*/ 4886 w 9988"/>
                  <a:gd name="connsiteY11" fmla="*/ 9995 h 9995"/>
                  <a:gd name="connsiteX12" fmla="*/ 8694 w 9988"/>
                  <a:gd name="connsiteY12" fmla="*/ 8378 h 9995"/>
                  <a:gd name="connsiteX13" fmla="*/ 9988 w 9988"/>
                  <a:gd name="connsiteY13" fmla="*/ 2746 h 9995"/>
                  <a:gd name="connsiteX14" fmla="*/ 6371 w 9988"/>
                  <a:gd name="connsiteY14" fmla="*/ 4 h 9995"/>
                  <a:gd name="connsiteX0" fmla="*/ 6379 w 10000"/>
                  <a:gd name="connsiteY0" fmla="*/ 4 h 10131"/>
                  <a:gd name="connsiteX1" fmla="*/ 5045 w 10000"/>
                  <a:gd name="connsiteY1" fmla="*/ 4 h 10131"/>
                  <a:gd name="connsiteX2" fmla="*/ 5032 w 10000"/>
                  <a:gd name="connsiteY2" fmla="*/ 4 h 10131"/>
                  <a:gd name="connsiteX3" fmla="*/ 5032 w 10000"/>
                  <a:gd name="connsiteY3" fmla="*/ 4 h 10131"/>
                  <a:gd name="connsiteX4" fmla="*/ 4994 w 10000"/>
                  <a:gd name="connsiteY4" fmla="*/ 4 h 10131"/>
                  <a:gd name="connsiteX5" fmla="*/ 4969 w 10000"/>
                  <a:gd name="connsiteY5" fmla="*/ 4 h 10131"/>
                  <a:gd name="connsiteX6" fmla="*/ 4969 w 10000"/>
                  <a:gd name="connsiteY6" fmla="*/ 4 h 10131"/>
                  <a:gd name="connsiteX7" fmla="*/ 4956 w 10000"/>
                  <a:gd name="connsiteY7" fmla="*/ 4 h 10131"/>
                  <a:gd name="connsiteX8" fmla="*/ 3609 w 10000"/>
                  <a:gd name="connsiteY8" fmla="*/ 4 h 10131"/>
                  <a:gd name="connsiteX9" fmla="*/ 1 w 10000"/>
                  <a:gd name="connsiteY9" fmla="*/ 2747 h 10131"/>
                  <a:gd name="connsiteX10" fmla="*/ 1297 w 10000"/>
                  <a:gd name="connsiteY10" fmla="*/ 8382 h 10131"/>
                  <a:gd name="connsiteX11" fmla="*/ 4892 w 10000"/>
                  <a:gd name="connsiteY11" fmla="*/ 10000 h 10131"/>
                  <a:gd name="connsiteX12" fmla="*/ 8704 w 10000"/>
                  <a:gd name="connsiteY12" fmla="*/ 8382 h 10131"/>
                  <a:gd name="connsiteX13" fmla="*/ 10000 w 10000"/>
                  <a:gd name="connsiteY13" fmla="*/ 2747 h 10131"/>
                  <a:gd name="connsiteX14" fmla="*/ 6379 w 10000"/>
                  <a:gd name="connsiteY14" fmla="*/ 4 h 10131"/>
                  <a:gd name="connsiteX0" fmla="*/ 6379 w 10000"/>
                  <a:gd name="connsiteY0" fmla="*/ 4 h 10000"/>
                  <a:gd name="connsiteX1" fmla="*/ 5045 w 10000"/>
                  <a:gd name="connsiteY1" fmla="*/ 4 h 10000"/>
                  <a:gd name="connsiteX2" fmla="*/ 5032 w 10000"/>
                  <a:gd name="connsiteY2" fmla="*/ 4 h 10000"/>
                  <a:gd name="connsiteX3" fmla="*/ 5032 w 10000"/>
                  <a:gd name="connsiteY3" fmla="*/ 4 h 10000"/>
                  <a:gd name="connsiteX4" fmla="*/ 4994 w 10000"/>
                  <a:gd name="connsiteY4" fmla="*/ 4 h 10000"/>
                  <a:gd name="connsiteX5" fmla="*/ 4969 w 10000"/>
                  <a:gd name="connsiteY5" fmla="*/ 4 h 10000"/>
                  <a:gd name="connsiteX6" fmla="*/ 4969 w 10000"/>
                  <a:gd name="connsiteY6" fmla="*/ 4 h 10000"/>
                  <a:gd name="connsiteX7" fmla="*/ 4956 w 10000"/>
                  <a:gd name="connsiteY7" fmla="*/ 4 h 10000"/>
                  <a:gd name="connsiteX8" fmla="*/ 3609 w 10000"/>
                  <a:gd name="connsiteY8" fmla="*/ 4 h 10000"/>
                  <a:gd name="connsiteX9" fmla="*/ 1 w 10000"/>
                  <a:gd name="connsiteY9" fmla="*/ 2747 h 10000"/>
                  <a:gd name="connsiteX10" fmla="*/ 1297 w 10000"/>
                  <a:gd name="connsiteY10" fmla="*/ 8382 h 10000"/>
                  <a:gd name="connsiteX11" fmla="*/ 4892 w 10000"/>
                  <a:gd name="connsiteY11" fmla="*/ 10000 h 10000"/>
                  <a:gd name="connsiteX12" fmla="*/ 8704 w 10000"/>
                  <a:gd name="connsiteY12" fmla="*/ 8382 h 10000"/>
                  <a:gd name="connsiteX13" fmla="*/ 10000 w 10000"/>
                  <a:gd name="connsiteY13" fmla="*/ 2747 h 10000"/>
                  <a:gd name="connsiteX14" fmla="*/ 6379 w 10000"/>
                  <a:gd name="connsiteY14" fmla="*/ 4 h 10000"/>
                  <a:gd name="connsiteX0" fmla="*/ 6379 w 10000"/>
                  <a:gd name="connsiteY0" fmla="*/ 4 h 10000"/>
                  <a:gd name="connsiteX1" fmla="*/ 5045 w 10000"/>
                  <a:gd name="connsiteY1" fmla="*/ 4 h 10000"/>
                  <a:gd name="connsiteX2" fmla="*/ 5032 w 10000"/>
                  <a:gd name="connsiteY2" fmla="*/ 4 h 10000"/>
                  <a:gd name="connsiteX3" fmla="*/ 5032 w 10000"/>
                  <a:gd name="connsiteY3" fmla="*/ 4 h 10000"/>
                  <a:gd name="connsiteX4" fmla="*/ 4994 w 10000"/>
                  <a:gd name="connsiteY4" fmla="*/ 4 h 10000"/>
                  <a:gd name="connsiteX5" fmla="*/ 4969 w 10000"/>
                  <a:gd name="connsiteY5" fmla="*/ 4 h 10000"/>
                  <a:gd name="connsiteX6" fmla="*/ 4969 w 10000"/>
                  <a:gd name="connsiteY6" fmla="*/ 4 h 10000"/>
                  <a:gd name="connsiteX7" fmla="*/ 4956 w 10000"/>
                  <a:gd name="connsiteY7" fmla="*/ 4 h 10000"/>
                  <a:gd name="connsiteX8" fmla="*/ 3609 w 10000"/>
                  <a:gd name="connsiteY8" fmla="*/ 4 h 10000"/>
                  <a:gd name="connsiteX9" fmla="*/ 1 w 10000"/>
                  <a:gd name="connsiteY9" fmla="*/ 2747 h 10000"/>
                  <a:gd name="connsiteX10" fmla="*/ 1297 w 10000"/>
                  <a:gd name="connsiteY10" fmla="*/ 8382 h 10000"/>
                  <a:gd name="connsiteX11" fmla="*/ 4892 w 10000"/>
                  <a:gd name="connsiteY11" fmla="*/ 10000 h 10000"/>
                  <a:gd name="connsiteX12" fmla="*/ 8704 w 10000"/>
                  <a:gd name="connsiteY12" fmla="*/ 8382 h 10000"/>
                  <a:gd name="connsiteX13" fmla="*/ 10000 w 10000"/>
                  <a:gd name="connsiteY13" fmla="*/ 2747 h 10000"/>
                  <a:gd name="connsiteX14" fmla="*/ 6379 w 10000"/>
                  <a:gd name="connsiteY14" fmla="*/ 4 h 10000"/>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1297 w 10000"/>
                  <a:gd name="connsiteY10" fmla="*/ 8382 h 10173"/>
                  <a:gd name="connsiteX11" fmla="*/ 5224 w 10000"/>
                  <a:gd name="connsiteY11" fmla="*/ 10173 h 10173"/>
                  <a:gd name="connsiteX12" fmla="*/ 8704 w 10000"/>
                  <a:gd name="connsiteY12" fmla="*/ 8382 h 10173"/>
                  <a:gd name="connsiteX13" fmla="*/ 10000 w 10000"/>
                  <a:gd name="connsiteY13" fmla="*/ 2747 h 10173"/>
                  <a:gd name="connsiteX14" fmla="*/ 6379 w 10000"/>
                  <a:gd name="connsiteY14" fmla="*/ 4 h 10173"/>
                  <a:gd name="connsiteX0" fmla="*/ 6379 w 10000"/>
                  <a:gd name="connsiteY0" fmla="*/ 4 h 10180"/>
                  <a:gd name="connsiteX1" fmla="*/ 5045 w 10000"/>
                  <a:gd name="connsiteY1" fmla="*/ 4 h 10180"/>
                  <a:gd name="connsiteX2" fmla="*/ 5032 w 10000"/>
                  <a:gd name="connsiteY2" fmla="*/ 4 h 10180"/>
                  <a:gd name="connsiteX3" fmla="*/ 5032 w 10000"/>
                  <a:gd name="connsiteY3" fmla="*/ 4 h 10180"/>
                  <a:gd name="connsiteX4" fmla="*/ 4994 w 10000"/>
                  <a:gd name="connsiteY4" fmla="*/ 4 h 10180"/>
                  <a:gd name="connsiteX5" fmla="*/ 4969 w 10000"/>
                  <a:gd name="connsiteY5" fmla="*/ 4 h 10180"/>
                  <a:gd name="connsiteX6" fmla="*/ 4969 w 10000"/>
                  <a:gd name="connsiteY6" fmla="*/ 4 h 10180"/>
                  <a:gd name="connsiteX7" fmla="*/ 4956 w 10000"/>
                  <a:gd name="connsiteY7" fmla="*/ 4 h 10180"/>
                  <a:gd name="connsiteX8" fmla="*/ 3609 w 10000"/>
                  <a:gd name="connsiteY8" fmla="*/ 4 h 10180"/>
                  <a:gd name="connsiteX9" fmla="*/ 1 w 10000"/>
                  <a:gd name="connsiteY9" fmla="*/ 2747 h 10180"/>
                  <a:gd name="connsiteX10" fmla="*/ 1297 w 10000"/>
                  <a:gd name="connsiteY10" fmla="*/ 8382 h 10180"/>
                  <a:gd name="connsiteX11" fmla="*/ 5224 w 10000"/>
                  <a:gd name="connsiteY11" fmla="*/ 10173 h 10180"/>
                  <a:gd name="connsiteX12" fmla="*/ 8704 w 10000"/>
                  <a:gd name="connsiteY12" fmla="*/ 8382 h 10180"/>
                  <a:gd name="connsiteX13" fmla="*/ 10000 w 10000"/>
                  <a:gd name="connsiteY13" fmla="*/ 2747 h 10180"/>
                  <a:gd name="connsiteX14" fmla="*/ 6379 w 10000"/>
                  <a:gd name="connsiteY14" fmla="*/ 4 h 10180"/>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1297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173">
                    <a:moveTo>
                      <a:pt x="6379" y="4"/>
                    </a:moveTo>
                    <a:lnTo>
                      <a:pt x="5045" y="4"/>
                    </a:lnTo>
                    <a:lnTo>
                      <a:pt x="5032" y="4"/>
                    </a:lnTo>
                    <a:lnTo>
                      <a:pt x="5032" y="4"/>
                    </a:lnTo>
                    <a:lnTo>
                      <a:pt x="4994" y="4"/>
                    </a:lnTo>
                    <a:lnTo>
                      <a:pt x="4969" y="4"/>
                    </a:lnTo>
                    <a:lnTo>
                      <a:pt x="4969" y="4"/>
                    </a:lnTo>
                    <a:lnTo>
                      <a:pt x="4956" y="4"/>
                    </a:lnTo>
                    <a:cubicBezTo>
                      <a:pt x="4536" y="-5"/>
                      <a:pt x="4092" y="4"/>
                      <a:pt x="3609" y="4"/>
                    </a:cubicBezTo>
                    <a:cubicBezTo>
                      <a:pt x="2110" y="69"/>
                      <a:pt x="1" y="785"/>
                      <a:pt x="1" y="2747"/>
                    </a:cubicBezTo>
                    <a:cubicBezTo>
                      <a:pt x="-12" y="3984"/>
                      <a:pt x="219" y="7834"/>
                      <a:pt x="854" y="8382"/>
                    </a:cubicBezTo>
                    <a:cubicBezTo>
                      <a:pt x="1782" y="9303"/>
                      <a:pt x="2736" y="10173"/>
                      <a:pt x="5224" y="10173"/>
                    </a:cubicBezTo>
                    <a:cubicBezTo>
                      <a:pt x="7712" y="10173"/>
                      <a:pt x="7987" y="9440"/>
                      <a:pt x="9147" y="8382"/>
                    </a:cubicBezTo>
                    <a:cubicBezTo>
                      <a:pt x="9782" y="7834"/>
                      <a:pt x="10000" y="3984"/>
                      <a:pt x="10000" y="2747"/>
                    </a:cubicBezTo>
                    <a:cubicBezTo>
                      <a:pt x="10000" y="785"/>
                      <a:pt x="7878" y="69"/>
                      <a:pt x="6379" y="4"/>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255">
                <a:extLst>
                  <a:ext uri="{FF2B5EF4-FFF2-40B4-BE49-F238E27FC236}">
                    <a16:creationId xmlns:a16="http://schemas.microsoft.com/office/drawing/2014/main" id="{9DEE21BD-BF61-5310-5256-56AF268D8E10}"/>
                  </a:ext>
                </a:extLst>
              </p:cNvPr>
              <p:cNvSpPr>
                <a:spLocks/>
              </p:cNvSpPr>
              <p:nvPr/>
            </p:nvSpPr>
            <p:spPr bwMode="auto">
              <a:xfrm>
                <a:off x="1631512" y="1755487"/>
                <a:ext cx="430956" cy="180763"/>
              </a:xfrm>
              <a:custGeom>
                <a:avLst/>
                <a:gdLst>
                  <a:gd name="T0" fmla="*/ 49 w 785"/>
                  <a:gd name="T1" fmla="*/ 346 h 353"/>
                  <a:gd name="T2" fmla="*/ 405 w 785"/>
                  <a:gd name="T3" fmla="*/ 102 h 353"/>
                  <a:gd name="T4" fmla="*/ 494 w 785"/>
                  <a:gd name="T5" fmla="*/ 72 h 353"/>
                  <a:gd name="T6" fmla="*/ 602 w 785"/>
                  <a:gd name="T7" fmla="*/ 113 h 353"/>
                  <a:gd name="T8" fmla="*/ 782 w 785"/>
                  <a:gd name="T9" fmla="*/ 320 h 353"/>
                  <a:gd name="T10" fmla="*/ 785 w 785"/>
                  <a:gd name="T11" fmla="*/ 283 h 353"/>
                  <a:gd name="T12" fmla="*/ 602 w 785"/>
                  <a:gd name="T13" fmla="*/ 41 h 353"/>
                  <a:gd name="T14" fmla="*/ 494 w 785"/>
                  <a:gd name="T15" fmla="*/ 0 h 353"/>
                  <a:gd name="T16" fmla="*/ 405 w 785"/>
                  <a:gd name="T17" fmla="*/ 30 h 353"/>
                  <a:gd name="T18" fmla="*/ 234 w 785"/>
                  <a:gd name="T19" fmla="*/ 173 h 353"/>
                  <a:gd name="T20" fmla="*/ 49 w 785"/>
                  <a:gd name="T21" fmla="*/ 302 h 353"/>
                  <a:gd name="T22" fmla="*/ 0 w 785"/>
                  <a:gd name="T23" fmla="*/ 309 h 353"/>
                  <a:gd name="T24" fmla="*/ 4 w 785"/>
                  <a:gd name="T25" fmla="*/ 353 h 353"/>
                  <a:gd name="T26" fmla="*/ 49 w 785"/>
                  <a:gd name="T27" fmla="*/ 34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5" h="353">
                    <a:moveTo>
                      <a:pt x="49" y="346"/>
                    </a:moveTo>
                    <a:cubicBezTo>
                      <a:pt x="121" y="324"/>
                      <a:pt x="342" y="143"/>
                      <a:pt x="405" y="102"/>
                    </a:cubicBezTo>
                    <a:cubicBezTo>
                      <a:pt x="431" y="85"/>
                      <a:pt x="461" y="72"/>
                      <a:pt x="494" y="72"/>
                    </a:cubicBezTo>
                    <a:cubicBezTo>
                      <a:pt x="533" y="72"/>
                      <a:pt x="571" y="92"/>
                      <a:pt x="602" y="113"/>
                    </a:cubicBezTo>
                    <a:cubicBezTo>
                      <a:pt x="704" y="180"/>
                      <a:pt x="746" y="247"/>
                      <a:pt x="782" y="320"/>
                    </a:cubicBezTo>
                    <a:cubicBezTo>
                      <a:pt x="783" y="307"/>
                      <a:pt x="784" y="295"/>
                      <a:pt x="785" y="283"/>
                    </a:cubicBezTo>
                    <a:cubicBezTo>
                      <a:pt x="748" y="209"/>
                      <a:pt x="707" y="110"/>
                      <a:pt x="602" y="41"/>
                    </a:cubicBezTo>
                    <a:cubicBezTo>
                      <a:pt x="571" y="20"/>
                      <a:pt x="533" y="0"/>
                      <a:pt x="494" y="0"/>
                    </a:cubicBezTo>
                    <a:cubicBezTo>
                      <a:pt x="461" y="0"/>
                      <a:pt x="431" y="13"/>
                      <a:pt x="405" y="30"/>
                    </a:cubicBezTo>
                    <a:cubicBezTo>
                      <a:pt x="342" y="71"/>
                      <a:pt x="290" y="125"/>
                      <a:pt x="234" y="173"/>
                    </a:cubicBezTo>
                    <a:cubicBezTo>
                      <a:pt x="179" y="221"/>
                      <a:pt x="121" y="280"/>
                      <a:pt x="49" y="302"/>
                    </a:cubicBezTo>
                    <a:cubicBezTo>
                      <a:pt x="37" y="306"/>
                      <a:pt x="12" y="308"/>
                      <a:pt x="0" y="309"/>
                    </a:cubicBezTo>
                    <a:cubicBezTo>
                      <a:pt x="1" y="323"/>
                      <a:pt x="3" y="338"/>
                      <a:pt x="4" y="353"/>
                    </a:cubicBezTo>
                    <a:cubicBezTo>
                      <a:pt x="15" y="352"/>
                      <a:pt x="38" y="349"/>
                      <a:pt x="49" y="346"/>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256">
                <a:extLst>
                  <a:ext uri="{FF2B5EF4-FFF2-40B4-BE49-F238E27FC236}">
                    <a16:creationId xmlns:a16="http://schemas.microsoft.com/office/drawing/2014/main" id="{ED77FFA1-F5E4-A633-1A8A-34989DC33A88}"/>
                  </a:ext>
                </a:extLst>
              </p:cNvPr>
              <p:cNvSpPr>
                <a:spLocks/>
              </p:cNvSpPr>
              <p:nvPr/>
            </p:nvSpPr>
            <p:spPr bwMode="auto">
              <a:xfrm>
                <a:off x="1617903" y="1634271"/>
                <a:ext cx="521684" cy="287093"/>
              </a:xfrm>
              <a:custGeom>
                <a:avLst/>
                <a:gdLst>
                  <a:gd name="T0" fmla="*/ 437 w 953"/>
                  <a:gd name="T1" fmla="*/ 31 h 558"/>
                  <a:gd name="T2" fmla="*/ 0 w 953"/>
                  <a:gd name="T3" fmla="*/ 554 h 558"/>
                  <a:gd name="T4" fmla="*/ 77 w 953"/>
                  <a:gd name="T5" fmla="*/ 548 h 558"/>
                  <a:gd name="T6" fmla="*/ 262 w 953"/>
                  <a:gd name="T7" fmla="*/ 419 h 558"/>
                  <a:gd name="T8" fmla="*/ 433 w 953"/>
                  <a:gd name="T9" fmla="*/ 276 h 558"/>
                  <a:gd name="T10" fmla="*/ 522 w 953"/>
                  <a:gd name="T11" fmla="*/ 246 h 558"/>
                  <a:gd name="T12" fmla="*/ 630 w 953"/>
                  <a:gd name="T13" fmla="*/ 287 h 558"/>
                  <a:gd name="T14" fmla="*/ 819 w 953"/>
                  <a:gd name="T15" fmla="*/ 540 h 558"/>
                  <a:gd name="T16" fmla="*/ 437 w 953"/>
                  <a:gd name="T17" fmla="*/ 3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3" h="558">
                    <a:moveTo>
                      <a:pt x="437" y="31"/>
                    </a:moveTo>
                    <a:cubicBezTo>
                      <a:pt x="75" y="41"/>
                      <a:pt x="18" y="278"/>
                      <a:pt x="0" y="554"/>
                    </a:cubicBezTo>
                    <a:cubicBezTo>
                      <a:pt x="25" y="558"/>
                      <a:pt x="51" y="556"/>
                      <a:pt x="77" y="548"/>
                    </a:cubicBezTo>
                    <a:cubicBezTo>
                      <a:pt x="149" y="526"/>
                      <a:pt x="207" y="467"/>
                      <a:pt x="262" y="419"/>
                    </a:cubicBezTo>
                    <a:cubicBezTo>
                      <a:pt x="318" y="371"/>
                      <a:pt x="370" y="317"/>
                      <a:pt x="433" y="276"/>
                    </a:cubicBezTo>
                    <a:cubicBezTo>
                      <a:pt x="459" y="259"/>
                      <a:pt x="489" y="246"/>
                      <a:pt x="522" y="246"/>
                    </a:cubicBezTo>
                    <a:cubicBezTo>
                      <a:pt x="561" y="246"/>
                      <a:pt x="599" y="266"/>
                      <a:pt x="630" y="287"/>
                    </a:cubicBezTo>
                    <a:cubicBezTo>
                      <a:pt x="740" y="359"/>
                      <a:pt x="780" y="465"/>
                      <a:pt x="819" y="540"/>
                    </a:cubicBezTo>
                    <a:cubicBezTo>
                      <a:pt x="953" y="483"/>
                      <a:pt x="801" y="0"/>
                      <a:pt x="437" y="31"/>
                    </a:cubicBezTo>
                    <a:close/>
                  </a:path>
                </a:pathLst>
              </a:custGeom>
              <a:solidFill>
                <a:srgbClr val="A99A77"/>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Shape 16">
                <a:extLst>
                  <a:ext uri="{FF2B5EF4-FFF2-40B4-BE49-F238E27FC236}">
                    <a16:creationId xmlns:a16="http://schemas.microsoft.com/office/drawing/2014/main" id="{AB54C4A1-0472-2E1C-BBB7-216062819DB7}"/>
                  </a:ext>
                </a:extLst>
              </p:cNvPr>
              <p:cNvSpPr/>
              <p:nvPr/>
            </p:nvSpPr>
            <p:spPr>
              <a:xfrm>
                <a:off x="1844257" y="2614432"/>
                <a:ext cx="19136" cy="37374"/>
              </a:xfrm>
              <a:custGeom>
                <a:avLst/>
                <a:gdLst>
                  <a:gd name="connsiteX0" fmla="*/ 5462 w 19136"/>
                  <a:gd name="connsiteY0" fmla="*/ 0 h 37374"/>
                  <a:gd name="connsiteX1" fmla="*/ 19136 w 19136"/>
                  <a:gd name="connsiteY1" fmla="*/ 37374 h 37374"/>
                  <a:gd name="connsiteX2" fmla="*/ 0 w 19136"/>
                  <a:gd name="connsiteY2" fmla="*/ 35499 h 37374"/>
                </a:gdLst>
                <a:ahLst/>
                <a:cxnLst>
                  <a:cxn ang="0">
                    <a:pos x="connsiteX0" y="connsiteY0"/>
                  </a:cxn>
                  <a:cxn ang="0">
                    <a:pos x="connsiteX1" y="connsiteY1"/>
                  </a:cxn>
                  <a:cxn ang="0">
                    <a:pos x="connsiteX2" y="connsiteY2"/>
                  </a:cxn>
                </a:cxnLst>
                <a:rect l="l" t="t" r="r" b="b"/>
                <a:pathLst>
                  <a:path w="19136" h="37374">
                    <a:moveTo>
                      <a:pt x="5462" y="0"/>
                    </a:moveTo>
                    <a:lnTo>
                      <a:pt x="19136" y="37374"/>
                    </a:lnTo>
                    <a:lnTo>
                      <a:pt x="0" y="35499"/>
                    </a:lnTo>
                    <a:close/>
                  </a:path>
                </a:pathLst>
              </a:custGeom>
              <a:solidFill>
                <a:srgbClr val="D1834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6" name="Free-form: Shape 55">
                <a:extLst>
                  <a:ext uri="{FF2B5EF4-FFF2-40B4-BE49-F238E27FC236}">
                    <a16:creationId xmlns:a16="http://schemas.microsoft.com/office/drawing/2014/main" id="{5FCB15B3-C0CF-5EE2-BC09-6AECD38C7E12}"/>
                  </a:ext>
                </a:extLst>
              </p:cNvPr>
              <p:cNvSpPr/>
              <p:nvPr/>
            </p:nvSpPr>
            <p:spPr>
              <a:xfrm>
                <a:off x="1344760" y="2583911"/>
                <a:ext cx="1017406" cy="159874"/>
              </a:xfrm>
              <a:custGeom>
                <a:avLst/>
                <a:gdLst>
                  <a:gd name="connsiteX0" fmla="*/ 901080 w 1017406"/>
                  <a:gd name="connsiteY0" fmla="*/ 307 h 159874"/>
                  <a:gd name="connsiteX1" fmla="*/ 902680 w 1017406"/>
                  <a:gd name="connsiteY1" fmla="*/ 2322 h 159874"/>
                  <a:gd name="connsiteX2" fmla="*/ 1017406 w 1017406"/>
                  <a:gd name="connsiteY2" fmla="*/ 148722 h 159874"/>
                  <a:gd name="connsiteX3" fmla="*/ 1014202 w 1017406"/>
                  <a:gd name="connsiteY3" fmla="*/ 152604 h 159874"/>
                  <a:gd name="connsiteX4" fmla="*/ 1005392 w 1017406"/>
                  <a:gd name="connsiteY4" fmla="*/ 159874 h 159874"/>
                  <a:gd name="connsiteX5" fmla="*/ 996739 w 1017406"/>
                  <a:gd name="connsiteY5" fmla="*/ 141625 h 159874"/>
                  <a:gd name="connsiteX6" fmla="*/ 972530 w 1017406"/>
                  <a:gd name="connsiteY6" fmla="*/ 103922 h 159874"/>
                  <a:gd name="connsiteX7" fmla="*/ 901080 w 1017406"/>
                  <a:gd name="connsiteY7" fmla="*/ 307 h 159874"/>
                  <a:gd name="connsiteX8" fmla="*/ 103079 w 1017406"/>
                  <a:gd name="connsiteY8" fmla="*/ 307 h 159874"/>
                  <a:gd name="connsiteX9" fmla="*/ 31629 w 1017406"/>
                  <a:gd name="connsiteY9" fmla="*/ 103922 h 159874"/>
                  <a:gd name="connsiteX10" fmla="*/ 18532 w 1017406"/>
                  <a:gd name="connsiteY10" fmla="*/ 124361 h 159874"/>
                  <a:gd name="connsiteX11" fmla="*/ 7714 w 1017406"/>
                  <a:gd name="connsiteY11" fmla="*/ 141168 h 159874"/>
                  <a:gd name="connsiteX12" fmla="*/ 0 w 1017406"/>
                  <a:gd name="connsiteY12" fmla="*/ 131819 h 159874"/>
                  <a:gd name="connsiteX13" fmla="*/ 101479 w 1017406"/>
                  <a:gd name="connsiteY13" fmla="*/ 2322 h 159874"/>
                  <a:gd name="connsiteX14" fmla="*/ 103079 w 1017406"/>
                  <a:gd name="connsiteY14" fmla="*/ 307 h 1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06" h="159874">
                    <a:moveTo>
                      <a:pt x="901080" y="307"/>
                    </a:moveTo>
                    <a:cubicBezTo>
                      <a:pt x="900572" y="-432"/>
                      <a:pt x="901027" y="139"/>
                      <a:pt x="902680" y="2322"/>
                    </a:cubicBezTo>
                    <a:lnTo>
                      <a:pt x="1017406" y="148722"/>
                    </a:lnTo>
                    <a:lnTo>
                      <a:pt x="1014202" y="152604"/>
                    </a:lnTo>
                    <a:lnTo>
                      <a:pt x="1005392" y="159874"/>
                    </a:lnTo>
                    <a:lnTo>
                      <a:pt x="996739" y="141625"/>
                    </a:lnTo>
                    <a:cubicBezTo>
                      <a:pt x="989596" y="129190"/>
                      <a:pt x="982320" y="120591"/>
                      <a:pt x="972530" y="103922"/>
                    </a:cubicBezTo>
                    <a:cubicBezTo>
                      <a:pt x="955399" y="74752"/>
                      <a:pt x="904640" y="5472"/>
                      <a:pt x="901080" y="307"/>
                    </a:cubicBezTo>
                    <a:close/>
                    <a:moveTo>
                      <a:pt x="103079" y="307"/>
                    </a:moveTo>
                    <a:cubicBezTo>
                      <a:pt x="99519" y="5472"/>
                      <a:pt x="48761" y="74752"/>
                      <a:pt x="31629" y="103922"/>
                    </a:cubicBezTo>
                    <a:cubicBezTo>
                      <a:pt x="26734" y="112257"/>
                      <a:pt x="22468" y="118574"/>
                      <a:pt x="18532" y="124361"/>
                    </a:cubicBezTo>
                    <a:lnTo>
                      <a:pt x="7714" y="141168"/>
                    </a:lnTo>
                    <a:lnTo>
                      <a:pt x="0" y="131819"/>
                    </a:lnTo>
                    <a:lnTo>
                      <a:pt x="101479" y="2322"/>
                    </a:lnTo>
                    <a:cubicBezTo>
                      <a:pt x="103133" y="139"/>
                      <a:pt x="103587" y="-432"/>
                      <a:pt x="103079" y="307"/>
                    </a:cubicBezTo>
                    <a:close/>
                  </a:path>
                </a:pathLst>
              </a:custGeom>
              <a:solidFill>
                <a:srgbClr val="CE53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3" name="Free-form: Shape 52">
                <a:extLst>
                  <a:ext uri="{FF2B5EF4-FFF2-40B4-BE49-F238E27FC236}">
                    <a16:creationId xmlns:a16="http://schemas.microsoft.com/office/drawing/2014/main" id="{1C605F76-B463-8266-B52C-CB9FA7AB7538}"/>
                  </a:ext>
                </a:extLst>
              </p:cNvPr>
              <p:cNvSpPr/>
              <p:nvPr/>
            </p:nvSpPr>
            <p:spPr>
              <a:xfrm>
                <a:off x="1841875" y="2853194"/>
                <a:ext cx="45719" cy="89293"/>
              </a:xfrm>
              <a:custGeom>
                <a:avLst/>
                <a:gdLst>
                  <a:gd name="connsiteX0" fmla="*/ 5462 w 19136"/>
                  <a:gd name="connsiteY0" fmla="*/ 0 h 37374"/>
                  <a:gd name="connsiteX1" fmla="*/ 19136 w 19136"/>
                  <a:gd name="connsiteY1" fmla="*/ 37374 h 37374"/>
                  <a:gd name="connsiteX2" fmla="*/ 0 w 19136"/>
                  <a:gd name="connsiteY2" fmla="*/ 35499 h 37374"/>
                </a:gdLst>
                <a:ahLst/>
                <a:cxnLst>
                  <a:cxn ang="0">
                    <a:pos x="connsiteX0" y="connsiteY0"/>
                  </a:cxn>
                  <a:cxn ang="0">
                    <a:pos x="connsiteX1" y="connsiteY1"/>
                  </a:cxn>
                  <a:cxn ang="0">
                    <a:pos x="connsiteX2" y="connsiteY2"/>
                  </a:cxn>
                </a:cxnLst>
                <a:rect l="l" t="t" r="r" b="b"/>
                <a:pathLst>
                  <a:path w="19136" h="37374">
                    <a:moveTo>
                      <a:pt x="5462" y="0"/>
                    </a:moveTo>
                    <a:lnTo>
                      <a:pt x="19136" y="37374"/>
                    </a:lnTo>
                    <a:lnTo>
                      <a:pt x="0" y="35499"/>
                    </a:lnTo>
                    <a:close/>
                  </a:path>
                </a:pathLst>
              </a:custGeom>
              <a:solidFill>
                <a:srgbClr val="CE53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70" name="Free-form: Shape 69">
                <a:extLst>
                  <a:ext uri="{FF2B5EF4-FFF2-40B4-BE49-F238E27FC236}">
                    <a16:creationId xmlns:a16="http://schemas.microsoft.com/office/drawing/2014/main" id="{134D7CB6-EE16-137B-D5CD-F758F72A89BF}"/>
                  </a:ext>
                </a:extLst>
              </p:cNvPr>
              <p:cNvSpPr/>
              <p:nvPr/>
            </p:nvSpPr>
            <p:spPr>
              <a:xfrm>
                <a:off x="1588697" y="1650448"/>
                <a:ext cx="324692" cy="294779"/>
              </a:xfrm>
              <a:custGeom>
                <a:avLst/>
                <a:gdLst>
                  <a:gd name="connsiteX0" fmla="*/ 279467 w 324692"/>
                  <a:gd name="connsiteY0" fmla="*/ 633 h 294779"/>
                  <a:gd name="connsiteX1" fmla="*/ 323446 w 324692"/>
                  <a:gd name="connsiteY1" fmla="*/ 23571 h 294779"/>
                  <a:gd name="connsiteX2" fmla="*/ 213908 w 324692"/>
                  <a:gd name="connsiteY2" fmla="*/ 37858 h 294779"/>
                  <a:gd name="connsiteX3" fmla="*/ 68652 w 324692"/>
                  <a:gd name="connsiteY3" fmla="*/ 147396 h 294779"/>
                  <a:gd name="connsiteX4" fmla="*/ 67306 w 324692"/>
                  <a:gd name="connsiteY4" fmla="*/ 149327 h 294779"/>
                  <a:gd name="connsiteX5" fmla="*/ 82047 w 324692"/>
                  <a:gd name="connsiteY5" fmla="*/ 136532 h 294779"/>
                  <a:gd name="connsiteX6" fmla="*/ 130565 w 324692"/>
                  <a:gd name="connsiteY6" fmla="*/ 106915 h 294779"/>
                  <a:gd name="connsiteX7" fmla="*/ 249627 w 324692"/>
                  <a:gd name="connsiteY7" fmla="*/ 59290 h 294779"/>
                  <a:gd name="connsiteX8" fmla="*/ 323446 w 324692"/>
                  <a:gd name="connsiteY8" fmla="*/ 45002 h 294779"/>
                  <a:gd name="connsiteX9" fmla="*/ 190096 w 324692"/>
                  <a:gd name="connsiteY9" fmla="*/ 104533 h 294779"/>
                  <a:gd name="connsiteX10" fmla="*/ 61508 w 324692"/>
                  <a:gd name="connsiteY10" fmla="*/ 175971 h 294779"/>
                  <a:gd name="connsiteX11" fmla="*/ 33214 w 324692"/>
                  <a:gd name="connsiteY11" fmla="*/ 210625 h 294779"/>
                  <a:gd name="connsiteX12" fmla="*/ 24506 w 324692"/>
                  <a:gd name="connsiteY12" fmla="*/ 236135 h 294779"/>
                  <a:gd name="connsiteX13" fmla="*/ 16265 w 324692"/>
                  <a:gd name="connsiteY13" fmla="*/ 259315 h 294779"/>
                  <a:gd name="connsiteX14" fmla="*/ 9808 w 324692"/>
                  <a:gd name="connsiteY14" fmla="*/ 279209 h 294779"/>
                  <a:gd name="connsiteX15" fmla="*/ 9226 w 324692"/>
                  <a:gd name="connsiteY15" fmla="*/ 279393 h 294779"/>
                  <a:gd name="connsiteX16" fmla="*/ 1193 w 324692"/>
                  <a:gd name="connsiteY16" fmla="*/ 294779 h 294779"/>
                  <a:gd name="connsiteX17" fmla="*/ 730 w 324692"/>
                  <a:gd name="connsiteY17" fmla="*/ 290419 h 294779"/>
                  <a:gd name="connsiteX18" fmla="*/ 11502 w 324692"/>
                  <a:gd name="connsiteY18" fmla="*/ 214071 h 294779"/>
                  <a:gd name="connsiteX19" fmla="*/ 104371 w 324692"/>
                  <a:gd name="connsiteY19" fmla="*/ 80721 h 294779"/>
                  <a:gd name="connsiteX20" fmla="*/ 252008 w 324692"/>
                  <a:gd name="connsiteY20" fmla="*/ 2140 h 294779"/>
                  <a:gd name="connsiteX21" fmla="*/ 279467 w 324692"/>
                  <a:gd name="connsiteY21" fmla="*/ 633 h 29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692" h="294779">
                    <a:moveTo>
                      <a:pt x="279467" y="633"/>
                    </a:moveTo>
                    <a:cubicBezTo>
                      <a:pt x="306181" y="3926"/>
                      <a:pt x="328209" y="19106"/>
                      <a:pt x="323446" y="23571"/>
                    </a:cubicBezTo>
                    <a:cubicBezTo>
                      <a:pt x="317096" y="29524"/>
                      <a:pt x="255183" y="18014"/>
                      <a:pt x="213908" y="37858"/>
                    </a:cubicBezTo>
                    <a:cubicBezTo>
                      <a:pt x="172633" y="57702"/>
                      <a:pt x="101592" y="110487"/>
                      <a:pt x="68652" y="147396"/>
                    </a:cubicBezTo>
                    <a:lnTo>
                      <a:pt x="67306" y="149327"/>
                    </a:lnTo>
                    <a:lnTo>
                      <a:pt x="82047" y="136532"/>
                    </a:lnTo>
                    <a:cubicBezTo>
                      <a:pt x="96831" y="126064"/>
                      <a:pt x="113500" y="116043"/>
                      <a:pt x="130565" y="106915"/>
                    </a:cubicBezTo>
                    <a:cubicBezTo>
                      <a:pt x="164696" y="88659"/>
                      <a:pt x="217480" y="69609"/>
                      <a:pt x="249627" y="59290"/>
                    </a:cubicBezTo>
                    <a:cubicBezTo>
                      <a:pt x="281774" y="48971"/>
                      <a:pt x="333368" y="37461"/>
                      <a:pt x="323446" y="45002"/>
                    </a:cubicBezTo>
                    <a:cubicBezTo>
                      <a:pt x="313524" y="52543"/>
                      <a:pt x="234149" y="84689"/>
                      <a:pt x="190096" y="104533"/>
                    </a:cubicBezTo>
                    <a:cubicBezTo>
                      <a:pt x="146043" y="124377"/>
                      <a:pt x="90480" y="153746"/>
                      <a:pt x="61508" y="175971"/>
                    </a:cubicBezTo>
                    <a:lnTo>
                      <a:pt x="33214" y="210625"/>
                    </a:lnTo>
                    <a:lnTo>
                      <a:pt x="24506" y="236135"/>
                    </a:lnTo>
                    <a:cubicBezTo>
                      <a:pt x="21648" y="244953"/>
                      <a:pt x="19043" y="252866"/>
                      <a:pt x="16265" y="259315"/>
                    </a:cubicBezTo>
                    <a:lnTo>
                      <a:pt x="9808" y="279209"/>
                    </a:lnTo>
                    <a:lnTo>
                      <a:pt x="9226" y="279393"/>
                    </a:lnTo>
                    <a:lnTo>
                      <a:pt x="1193" y="294779"/>
                    </a:lnTo>
                    <a:lnTo>
                      <a:pt x="730" y="290419"/>
                    </a:lnTo>
                    <a:cubicBezTo>
                      <a:pt x="-702" y="273230"/>
                      <a:pt x="-1298" y="241753"/>
                      <a:pt x="11502" y="214071"/>
                    </a:cubicBezTo>
                    <a:cubicBezTo>
                      <a:pt x="28568" y="177162"/>
                      <a:pt x="64287" y="116043"/>
                      <a:pt x="104371" y="80721"/>
                    </a:cubicBezTo>
                    <a:cubicBezTo>
                      <a:pt x="144455" y="45399"/>
                      <a:pt x="215496" y="11665"/>
                      <a:pt x="252008" y="2140"/>
                    </a:cubicBezTo>
                    <a:cubicBezTo>
                      <a:pt x="261136" y="-241"/>
                      <a:pt x="270562" y="-465"/>
                      <a:pt x="279467" y="633"/>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8" name="Free-form: Shape 87">
                <a:extLst>
                  <a:ext uri="{FF2B5EF4-FFF2-40B4-BE49-F238E27FC236}">
                    <a16:creationId xmlns:a16="http://schemas.microsoft.com/office/drawing/2014/main" id="{C5B08D04-C453-597D-39EA-B31AB4100BF7}"/>
                  </a:ext>
                </a:extLst>
              </p:cNvPr>
              <p:cNvSpPr/>
              <p:nvPr/>
            </p:nvSpPr>
            <p:spPr>
              <a:xfrm>
                <a:off x="1942595" y="1677379"/>
                <a:ext cx="215643" cy="263707"/>
              </a:xfrm>
              <a:custGeom>
                <a:avLst/>
                <a:gdLst>
                  <a:gd name="connsiteX0" fmla="*/ 9698 w 215643"/>
                  <a:gd name="connsiteY0" fmla="*/ 131 h 263707"/>
                  <a:gd name="connsiteX1" fmla="*/ 73935 w 215643"/>
                  <a:gd name="connsiteY1" fmla="*/ 17377 h 263707"/>
                  <a:gd name="connsiteX2" fmla="*/ 133467 w 215643"/>
                  <a:gd name="connsiteY2" fmla="*/ 136439 h 263707"/>
                  <a:gd name="connsiteX3" fmla="*/ 173948 w 215643"/>
                  <a:gd name="connsiteY3" fmla="*/ 212639 h 263707"/>
                  <a:gd name="connsiteX4" fmla="*/ 193779 w 215643"/>
                  <a:gd name="connsiteY4" fmla="*/ 231782 h 263707"/>
                  <a:gd name="connsiteX5" fmla="*/ 214419 w 215643"/>
                  <a:gd name="connsiteY5" fmla="*/ 248316 h 263707"/>
                  <a:gd name="connsiteX6" fmla="*/ 215267 w 215643"/>
                  <a:gd name="connsiteY6" fmla="*/ 252307 h 263707"/>
                  <a:gd name="connsiteX7" fmla="*/ 215643 w 215643"/>
                  <a:gd name="connsiteY7" fmla="*/ 263707 h 263707"/>
                  <a:gd name="connsiteX8" fmla="*/ 188086 w 215643"/>
                  <a:gd name="connsiteY8" fmla="*/ 245679 h 263707"/>
                  <a:gd name="connsiteX9" fmla="*/ 145373 w 215643"/>
                  <a:gd name="connsiteY9" fmla="*/ 205496 h 263707"/>
                  <a:gd name="connsiteX10" fmla="*/ 97748 w 215643"/>
                  <a:gd name="connsiteY10" fmla="*/ 95958 h 263707"/>
                  <a:gd name="connsiteX11" fmla="*/ 57267 w 215643"/>
                  <a:gd name="connsiteY11" fmla="*/ 17377 h 263707"/>
                  <a:gd name="connsiteX12" fmla="*/ 117 w 215643"/>
                  <a:gd name="connsiteY12" fmla="*/ 708 h 263707"/>
                  <a:gd name="connsiteX13" fmla="*/ 9698 w 215643"/>
                  <a:gd name="connsiteY13" fmla="*/ 131 h 26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643" h="263707">
                    <a:moveTo>
                      <a:pt x="9698" y="131"/>
                    </a:moveTo>
                    <a:cubicBezTo>
                      <a:pt x="25641" y="-482"/>
                      <a:pt x="57266" y="411"/>
                      <a:pt x="73935" y="17377"/>
                    </a:cubicBezTo>
                    <a:cubicBezTo>
                      <a:pt x="96160" y="39999"/>
                      <a:pt x="116798" y="103895"/>
                      <a:pt x="133467" y="136439"/>
                    </a:cubicBezTo>
                    <a:cubicBezTo>
                      <a:pt x="150136" y="168983"/>
                      <a:pt x="152120" y="188033"/>
                      <a:pt x="173948" y="212639"/>
                    </a:cubicBezTo>
                    <a:cubicBezTo>
                      <a:pt x="179405" y="218791"/>
                      <a:pt x="186226" y="225265"/>
                      <a:pt x="193779" y="231782"/>
                    </a:cubicBezTo>
                    <a:lnTo>
                      <a:pt x="214419" y="248316"/>
                    </a:lnTo>
                    <a:lnTo>
                      <a:pt x="215267" y="252307"/>
                    </a:lnTo>
                    <a:lnTo>
                      <a:pt x="215643" y="263707"/>
                    </a:lnTo>
                    <a:lnTo>
                      <a:pt x="188086" y="245679"/>
                    </a:lnTo>
                    <a:cubicBezTo>
                      <a:pt x="172063" y="233872"/>
                      <a:pt x="156883" y="220577"/>
                      <a:pt x="145373" y="205496"/>
                    </a:cubicBezTo>
                    <a:cubicBezTo>
                      <a:pt x="122354" y="175334"/>
                      <a:pt x="112432" y="127311"/>
                      <a:pt x="97748" y="95958"/>
                    </a:cubicBezTo>
                    <a:cubicBezTo>
                      <a:pt x="83064" y="64605"/>
                      <a:pt x="69570" y="32855"/>
                      <a:pt x="57267" y="17377"/>
                    </a:cubicBezTo>
                    <a:cubicBezTo>
                      <a:pt x="44964" y="1899"/>
                      <a:pt x="-2661" y="708"/>
                      <a:pt x="117" y="708"/>
                    </a:cubicBezTo>
                    <a:cubicBezTo>
                      <a:pt x="812" y="708"/>
                      <a:pt x="4383" y="336"/>
                      <a:pt x="9698" y="131"/>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89" name="Oval 88">
              <a:extLst>
                <a:ext uri="{FF2B5EF4-FFF2-40B4-BE49-F238E27FC236}">
                  <a16:creationId xmlns:a16="http://schemas.microsoft.com/office/drawing/2014/main" id="{9D010852-42F1-EB7B-E361-E4E05BA8DED4}"/>
                </a:ext>
              </a:extLst>
            </p:cNvPr>
            <p:cNvSpPr/>
            <p:nvPr/>
          </p:nvSpPr>
          <p:spPr>
            <a:xfrm>
              <a:off x="1155413" y="15329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2" name="Rectangle: Rounded Corners 91">
            <a:extLst>
              <a:ext uri="{FF2B5EF4-FFF2-40B4-BE49-F238E27FC236}">
                <a16:creationId xmlns:a16="http://schemas.microsoft.com/office/drawing/2014/main" id="{BB769B1D-3931-8EEC-8922-A6720512DABA}"/>
              </a:ext>
            </a:extLst>
          </p:cNvPr>
          <p:cNvSpPr/>
          <p:nvPr/>
        </p:nvSpPr>
        <p:spPr>
          <a:xfrm>
            <a:off x="965200" y="5251903"/>
            <a:ext cx="4783470" cy="867985"/>
          </a:xfrm>
          <a:prstGeom prst="roundRect">
            <a:avLst>
              <a:gd name="adj" fmla="val 7439"/>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noProof="0" dirty="0">
                <a:solidFill>
                  <a:schemeClr val="tx1"/>
                </a:solidFill>
              </a:rPr>
              <a:t>Comorbidities:</a:t>
            </a:r>
          </a:p>
          <a:p>
            <a:pPr algn="ctr"/>
            <a:r>
              <a:rPr lang="en-US" sz="1200" noProof="0" dirty="0">
                <a:solidFill>
                  <a:schemeClr val="tx1"/>
                </a:solidFill>
              </a:rPr>
              <a:t>Osteoarthritis, HFpEF, GERD, stroke,</a:t>
            </a:r>
          </a:p>
          <a:p>
            <a:pPr algn="ctr"/>
            <a:r>
              <a:rPr lang="en-US" sz="1200" noProof="0" dirty="0">
                <a:solidFill>
                  <a:schemeClr val="tx1"/>
                </a:solidFill>
              </a:rPr>
              <a:t> and myocardial infarction</a:t>
            </a:r>
          </a:p>
        </p:txBody>
      </p:sp>
      <p:sp>
        <p:nvSpPr>
          <p:cNvPr id="130" name="Rectangle: Rounded Corners 129">
            <a:extLst>
              <a:ext uri="{FF2B5EF4-FFF2-40B4-BE49-F238E27FC236}">
                <a16:creationId xmlns:a16="http://schemas.microsoft.com/office/drawing/2014/main" id="{09878AE8-C3E0-B507-8E44-70C54ED2CF3A}"/>
              </a:ext>
            </a:extLst>
          </p:cNvPr>
          <p:cNvSpPr/>
          <p:nvPr/>
        </p:nvSpPr>
        <p:spPr>
          <a:xfrm>
            <a:off x="965200" y="3026865"/>
            <a:ext cx="4775422"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Metrics</a:t>
            </a:r>
          </a:p>
        </p:txBody>
      </p:sp>
      <p:sp>
        <p:nvSpPr>
          <p:cNvPr id="131" name="Rectangle: Rounded Corners 130">
            <a:extLst>
              <a:ext uri="{FF2B5EF4-FFF2-40B4-BE49-F238E27FC236}">
                <a16:creationId xmlns:a16="http://schemas.microsoft.com/office/drawing/2014/main" id="{461BF207-F803-073B-B9D8-CAFBF43E0FA1}"/>
              </a:ext>
            </a:extLst>
          </p:cNvPr>
          <p:cNvSpPr/>
          <p:nvPr/>
        </p:nvSpPr>
        <p:spPr>
          <a:xfrm>
            <a:off x="5863146" y="3026865"/>
            <a:ext cx="5424086"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Lifestyle</a:t>
            </a:r>
          </a:p>
        </p:txBody>
      </p:sp>
      <p:grpSp>
        <p:nvGrpSpPr>
          <p:cNvPr id="132" name="Group 131">
            <a:extLst>
              <a:ext uri="{FF2B5EF4-FFF2-40B4-BE49-F238E27FC236}">
                <a16:creationId xmlns:a16="http://schemas.microsoft.com/office/drawing/2014/main" id="{C94FF7D2-DCAB-764B-A2DF-9A33AF570D6E}"/>
              </a:ext>
            </a:extLst>
          </p:cNvPr>
          <p:cNvGrpSpPr/>
          <p:nvPr/>
        </p:nvGrpSpPr>
        <p:grpSpPr>
          <a:xfrm>
            <a:off x="2355358" y="2980006"/>
            <a:ext cx="502142" cy="502142"/>
            <a:chOff x="1494882" y="-349839"/>
            <a:chExt cx="699678" cy="699678"/>
          </a:xfrm>
        </p:grpSpPr>
        <p:sp>
          <p:nvSpPr>
            <p:cNvPr id="133" name="Oval 132">
              <a:extLst>
                <a:ext uri="{FF2B5EF4-FFF2-40B4-BE49-F238E27FC236}">
                  <a16:creationId xmlns:a16="http://schemas.microsoft.com/office/drawing/2014/main" id="{2F8A66F6-C4BA-7EC1-8859-201EB23BA2E7}"/>
                </a:ext>
              </a:extLst>
            </p:cNvPr>
            <p:cNvSpPr/>
            <p:nvPr/>
          </p:nvSpPr>
          <p:spPr>
            <a:xfrm>
              <a:off x="14948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34" name="Graphic 133">
              <a:extLst>
                <a:ext uri="{FF2B5EF4-FFF2-40B4-BE49-F238E27FC236}">
                  <a16:creationId xmlns:a16="http://schemas.microsoft.com/office/drawing/2014/main" id="{E5248286-366A-2A7E-59B5-DF1E3F8E8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900" y="-251460"/>
              <a:ext cx="447180" cy="447180"/>
            </a:xfrm>
            <a:prstGeom prst="rect">
              <a:avLst/>
            </a:prstGeom>
          </p:spPr>
        </p:pic>
      </p:grpSp>
      <p:grpSp>
        <p:nvGrpSpPr>
          <p:cNvPr id="135" name="Group 134">
            <a:extLst>
              <a:ext uri="{FF2B5EF4-FFF2-40B4-BE49-F238E27FC236}">
                <a16:creationId xmlns:a16="http://schemas.microsoft.com/office/drawing/2014/main" id="{417E6131-A668-ABB5-137E-DC269107E7A1}"/>
              </a:ext>
            </a:extLst>
          </p:cNvPr>
          <p:cNvGrpSpPr/>
          <p:nvPr/>
        </p:nvGrpSpPr>
        <p:grpSpPr>
          <a:xfrm>
            <a:off x="7536681" y="2980006"/>
            <a:ext cx="502142" cy="502142"/>
            <a:chOff x="2942682" y="-349839"/>
            <a:chExt cx="699678" cy="699678"/>
          </a:xfrm>
        </p:grpSpPr>
        <p:sp>
          <p:nvSpPr>
            <p:cNvPr id="136" name="Oval 135">
              <a:extLst>
                <a:ext uri="{FF2B5EF4-FFF2-40B4-BE49-F238E27FC236}">
                  <a16:creationId xmlns:a16="http://schemas.microsoft.com/office/drawing/2014/main" id="{BA4AFB2A-BED0-D92A-484F-C28B8EDD5A25}"/>
                </a:ext>
              </a:extLst>
            </p:cNvPr>
            <p:cNvSpPr/>
            <p:nvPr/>
          </p:nvSpPr>
          <p:spPr>
            <a:xfrm>
              <a:off x="29426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37" name="Graphic 136">
              <a:extLst>
                <a:ext uri="{FF2B5EF4-FFF2-40B4-BE49-F238E27FC236}">
                  <a16:creationId xmlns:a16="http://schemas.microsoft.com/office/drawing/2014/main" id="{BDC17928-6D33-4FD5-F90A-35AA088DDE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9597" y="-285045"/>
              <a:ext cx="514350" cy="514350"/>
            </a:xfrm>
            <a:prstGeom prst="rect">
              <a:avLst/>
            </a:prstGeom>
          </p:spPr>
        </p:pic>
      </p:grpSp>
      <p:grpSp>
        <p:nvGrpSpPr>
          <p:cNvPr id="138" name="Group 137">
            <a:extLst>
              <a:ext uri="{FF2B5EF4-FFF2-40B4-BE49-F238E27FC236}">
                <a16:creationId xmlns:a16="http://schemas.microsoft.com/office/drawing/2014/main" id="{1F0A2279-7775-D4C1-D985-C0E98565E4C2}"/>
              </a:ext>
            </a:extLst>
          </p:cNvPr>
          <p:cNvGrpSpPr/>
          <p:nvPr/>
        </p:nvGrpSpPr>
        <p:grpSpPr>
          <a:xfrm>
            <a:off x="1352260" y="1644407"/>
            <a:ext cx="1170000" cy="1260000"/>
            <a:chOff x="1130241" y="1410976"/>
            <a:chExt cx="1435218" cy="1532036"/>
          </a:xfrm>
        </p:grpSpPr>
        <p:sp>
          <p:nvSpPr>
            <p:cNvPr id="139" name="Oval 138">
              <a:extLst>
                <a:ext uri="{FF2B5EF4-FFF2-40B4-BE49-F238E27FC236}">
                  <a16:creationId xmlns:a16="http://schemas.microsoft.com/office/drawing/2014/main" id="{4758C27C-9345-4EA6-9540-89AD07BE12B7}"/>
                </a:ext>
              </a:extLst>
            </p:cNvPr>
            <p:cNvSpPr/>
            <p:nvPr/>
          </p:nvSpPr>
          <p:spPr>
            <a:xfrm>
              <a:off x="1155413" y="15329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40" name="Group 139">
              <a:extLst>
                <a:ext uri="{FF2B5EF4-FFF2-40B4-BE49-F238E27FC236}">
                  <a16:creationId xmlns:a16="http://schemas.microsoft.com/office/drawing/2014/main" id="{77BBC873-0081-2EA0-685E-508BF0856D26}"/>
                </a:ext>
              </a:extLst>
            </p:cNvPr>
            <p:cNvGrpSpPr/>
            <p:nvPr/>
          </p:nvGrpSpPr>
          <p:grpSpPr>
            <a:xfrm>
              <a:off x="1130241" y="1410976"/>
              <a:ext cx="1406806" cy="1532036"/>
              <a:chOff x="1130241" y="1410976"/>
              <a:chExt cx="1406806" cy="1532036"/>
            </a:xfrm>
          </p:grpSpPr>
          <p:sp>
            <p:nvSpPr>
              <p:cNvPr id="142" name="Freeform 246">
                <a:extLst>
                  <a:ext uri="{FF2B5EF4-FFF2-40B4-BE49-F238E27FC236}">
                    <a16:creationId xmlns:a16="http://schemas.microsoft.com/office/drawing/2014/main" id="{00BEB9B1-017E-7098-BFE7-27C3BE5AF768}"/>
                  </a:ext>
                </a:extLst>
              </p:cNvPr>
              <p:cNvSpPr>
                <a:spLocks/>
              </p:cNvSpPr>
              <p:nvPr/>
            </p:nvSpPr>
            <p:spPr bwMode="auto">
              <a:xfrm>
                <a:off x="1130241" y="1410976"/>
                <a:ext cx="1188532" cy="1071813"/>
              </a:xfrm>
              <a:custGeom>
                <a:avLst/>
                <a:gdLst>
                  <a:gd name="T0" fmla="*/ 997 w 2172"/>
                  <a:gd name="T1" fmla="*/ 2044 h 2091"/>
                  <a:gd name="T2" fmla="*/ 1715 w 2172"/>
                  <a:gd name="T3" fmla="*/ 587 h 2091"/>
                  <a:gd name="T4" fmla="*/ 1090 w 2172"/>
                  <a:gd name="T5" fmla="*/ 2091 h 2091"/>
                  <a:gd name="T6" fmla="*/ 997 w 2172"/>
                  <a:gd name="T7" fmla="*/ 2044 h 2091"/>
                </a:gdLst>
                <a:ahLst/>
                <a:cxnLst>
                  <a:cxn ang="0">
                    <a:pos x="T0" y="T1"/>
                  </a:cxn>
                  <a:cxn ang="0">
                    <a:pos x="T2" y="T3"/>
                  </a:cxn>
                  <a:cxn ang="0">
                    <a:pos x="T4" y="T5"/>
                  </a:cxn>
                  <a:cxn ang="0">
                    <a:pos x="T6" y="T7"/>
                  </a:cxn>
                </a:cxnLst>
                <a:rect l="0" t="0" r="r" b="b"/>
                <a:pathLst>
                  <a:path w="2172" h="2091">
                    <a:moveTo>
                      <a:pt x="997" y="2044"/>
                    </a:moveTo>
                    <a:cubicBezTo>
                      <a:pt x="0" y="869"/>
                      <a:pt x="1256" y="0"/>
                      <a:pt x="1715" y="587"/>
                    </a:cubicBezTo>
                    <a:cubicBezTo>
                      <a:pt x="1908" y="853"/>
                      <a:pt x="2172" y="1583"/>
                      <a:pt x="1090" y="2091"/>
                    </a:cubicBezTo>
                    <a:lnTo>
                      <a:pt x="997" y="2044"/>
                    </a:lnTo>
                    <a:close/>
                  </a:path>
                </a:pathLst>
              </a:custGeom>
              <a:solidFill>
                <a:srgbClr val="A99A77"/>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43" name="Free-form: Shape 49">
                <a:extLst>
                  <a:ext uri="{FF2B5EF4-FFF2-40B4-BE49-F238E27FC236}">
                    <a16:creationId xmlns:a16="http://schemas.microsoft.com/office/drawing/2014/main" id="{8FB3FC17-3BCC-B690-E93E-119C28AA90FC}"/>
                  </a:ext>
                </a:extLst>
              </p:cNvPr>
              <p:cNvSpPr>
                <a:spLocks/>
              </p:cNvSpPr>
              <p:nvPr/>
            </p:nvSpPr>
            <p:spPr bwMode="auto">
              <a:xfrm>
                <a:off x="1812968" y="1925616"/>
                <a:ext cx="724079" cy="946075"/>
              </a:xfrm>
              <a:custGeom>
                <a:avLst/>
                <a:gdLst>
                  <a:gd name="connsiteX0" fmla="*/ 346534 w 724079"/>
                  <a:gd name="connsiteY0" fmla="*/ 0 h 946075"/>
                  <a:gd name="connsiteX1" fmla="*/ 638871 w 724079"/>
                  <a:gd name="connsiteY1" fmla="*/ 400217 h 946075"/>
                  <a:gd name="connsiteX2" fmla="*/ 719747 w 724079"/>
                  <a:gd name="connsiteY2" fmla="*/ 492078 h 946075"/>
                  <a:gd name="connsiteX3" fmla="*/ 724079 w 724079"/>
                  <a:gd name="connsiteY3" fmla="*/ 499850 h 946075"/>
                  <a:gd name="connsiteX4" fmla="*/ 697088 w 724079"/>
                  <a:gd name="connsiteY4" fmla="*/ 586800 h 946075"/>
                  <a:gd name="connsiteX5" fmla="*/ 441654 w 724079"/>
                  <a:gd name="connsiteY5" fmla="*/ 896989 h 946075"/>
                  <a:gd name="connsiteX6" fmla="*/ 351220 w 724079"/>
                  <a:gd name="connsiteY6" fmla="*/ 946075 h 946075"/>
                  <a:gd name="connsiteX7" fmla="*/ 336057 w 724079"/>
                  <a:gd name="connsiteY7" fmla="*/ 927780 h 946075"/>
                  <a:gd name="connsiteX8" fmla="*/ 0 w 724079"/>
                  <a:gd name="connsiteY8" fmla="*/ 522334 h 9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079" h="946075">
                    <a:moveTo>
                      <a:pt x="346534" y="0"/>
                    </a:moveTo>
                    <a:cubicBezTo>
                      <a:pt x="388687" y="192925"/>
                      <a:pt x="548542" y="310938"/>
                      <a:pt x="638871" y="400217"/>
                    </a:cubicBezTo>
                    <a:cubicBezTo>
                      <a:pt x="671854" y="429078"/>
                      <a:pt x="698713" y="460009"/>
                      <a:pt x="719747" y="492078"/>
                    </a:cubicBezTo>
                    <a:lnTo>
                      <a:pt x="724079" y="499850"/>
                    </a:lnTo>
                    <a:lnTo>
                      <a:pt x="697088" y="586800"/>
                    </a:lnTo>
                    <a:cubicBezTo>
                      <a:pt x="643574" y="713321"/>
                      <a:pt x="554176" y="820970"/>
                      <a:pt x="441654" y="896989"/>
                    </a:cubicBezTo>
                    <a:lnTo>
                      <a:pt x="351220" y="946075"/>
                    </a:lnTo>
                    <a:lnTo>
                      <a:pt x="336057" y="927780"/>
                    </a:lnTo>
                    <a:cubicBezTo>
                      <a:pt x="0" y="522334"/>
                      <a:pt x="0" y="522334"/>
                      <a:pt x="0" y="522334"/>
                    </a:cubicBezTo>
                    <a:close/>
                  </a:path>
                </a:pathLst>
              </a:custGeom>
              <a:solidFill>
                <a:srgbClr val="A99A77"/>
              </a:soli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144" name="Free-form: Shape 81">
                <a:extLst>
                  <a:ext uri="{FF2B5EF4-FFF2-40B4-BE49-F238E27FC236}">
                    <a16:creationId xmlns:a16="http://schemas.microsoft.com/office/drawing/2014/main" id="{D07DD311-89CE-DE9C-54A9-56365AF51F8A}"/>
                  </a:ext>
                </a:extLst>
              </p:cNvPr>
              <p:cNvSpPr/>
              <p:nvPr/>
            </p:nvSpPr>
            <p:spPr>
              <a:xfrm>
                <a:off x="2062592" y="1991693"/>
                <a:ext cx="465885" cy="566355"/>
              </a:xfrm>
              <a:custGeom>
                <a:avLst/>
                <a:gdLst>
                  <a:gd name="connsiteX0" fmla="*/ 118966 w 465885"/>
                  <a:gd name="connsiteY0" fmla="*/ 480786 h 566355"/>
                  <a:gd name="connsiteX1" fmla="*/ 119371 w 465885"/>
                  <a:gd name="connsiteY1" fmla="*/ 481230 h 566355"/>
                  <a:gd name="connsiteX2" fmla="*/ 129600 w 465885"/>
                  <a:gd name="connsiteY2" fmla="*/ 492160 h 566355"/>
                  <a:gd name="connsiteX3" fmla="*/ 121313 w 465885"/>
                  <a:gd name="connsiteY3" fmla="*/ 486144 h 566355"/>
                  <a:gd name="connsiteX4" fmla="*/ 53074 w 465885"/>
                  <a:gd name="connsiteY4" fmla="*/ 0 h 566355"/>
                  <a:gd name="connsiteX5" fmla="*/ 64350 w 465885"/>
                  <a:gd name="connsiteY5" fmla="*/ 21505 h 566355"/>
                  <a:gd name="connsiteX6" fmla="*/ 87678 w 465885"/>
                  <a:gd name="connsiteY6" fmla="*/ 65707 h 566355"/>
                  <a:gd name="connsiteX7" fmla="*/ 156325 w 465885"/>
                  <a:gd name="connsiteY7" fmla="*/ 196583 h 566355"/>
                  <a:gd name="connsiteX8" fmla="*/ 169985 w 465885"/>
                  <a:gd name="connsiteY8" fmla="*/ 221418 h 566355"/>
                  <a:gd name="connsiteX9" fmla="*/ 192006 w 465885"/>
                  <a:gd name="connsiteY9" fmla="*/ 238199 h 566355"/>
                  <a:gd name="connsiteX10" fmla="*/ 323422 w 465885"/>
                  <a:gd name="connsiteY10" fmla="*/ 337170 h 566355"/>
                  <a:gd name="connsiteX11" fmla="*/ 438169 w 465885"/>
                  <a:gd name="connsiteY11" fmla="*/ 436439 h 566355"/>
                  <a:gd name="connsiteX12" fmla="*/ 465885 w 465885"/>
                  <a:gd name="connsiteY12" fmla="*/ 461385 h 566355"/>
                  <a:gd name="connsiteX13" fmla="*/ 461276 w 465885"/>
                  <a:gd name="connsiteY13" fmla="*/ 476234 h 566355"/>
                  <a:gd name="connsiteX14" fmla="*/ 432959 w 465885"/>
                  <a:gd name="connsiteY14" fmla="*/ 451470 h 566355"/>
                  <a:gd name="connsiteX15" fmla="*/ 247222 w 465885"/>
                  <a:gd name="connsiteY15" fmla="*/ 303832 h 566355"/>
                  <a:gd name="connsiteX16" fmla="*/ 140065 w 465885"/>
                  <a:gd name="connsiteY16" fmla="*/ 220488 h 566355"/>
                  <a:gd name="connsiteX17" fmla="*/ 66247 w 465885"/>
                  <a:gd name="connsiteY17" fmla="*/ 158576 h 566355"/>
                  <a:gd name="connsiteX18" fmla="*/ 46243 w 465885"/>
                  <a:gd name="connsiteY18" fmla="*/ 142609 h 566355"/>
                  <a:gd name="connsiteX19" fmla="*/ 52833 w 465885"/>
                  <a:gd name="connsiteY19" fmla="*/ 155097 h 566355"/>
                  <a:gd name="connsiteX20" fmla="*/ 175784 w 465885"/>
                  <a:gd name="connsiteY20" fmla="*/ 310976 h 566355"/>
                  <a:gd name="connsiteX21" fmla="*/ 406765 w 465885"/>
                  <a:gd name="connsiteY21" fmla="*/ 482426 h 566355"/>
                  <a:gd name="connsiteX22" fmla="*/ 447562 w 465885"/>
                  <a:gd name="connsiteY22" fmla="*/ 520412 h 566355"/>
                  <a:gd name="connsiteX23" fmla="*/ 447465 w 465885"/>
                  <a:gd name="connsiteY23" fmla="*/ 520724 h 566355"/>
                  <a:gd name="connsiteX24" fmla="*/ 424105 w 465885"/>
                  <a:gd name="connsiteY24" fmla="*/ 566355 h 566355"/>
                  <a:gd name="connsiteX25" fmla="*/ 356759 w 465885"/>
                  <a:gd name="connsiteY25" fmla="*/ 491951 h 566355"/>
                  <a:gd name="connsiteX26" fmla="*/ 216265 w 465885"/>
                  <a:gd name="connsiteY26" fmla="*/ 377651 h 566355"/>
                  <a:gd name="connsiteX27" fmla="*/ 111490 w 465885"/>
                  <a:gd name="connsiteY27" fmla="*/ 294307 h 566355"/>
                  <a:gd name="connsiteX28" fmla="*/ 45969 w 465885"/>
                  <a:gd name="connsiteY28" fmla="*/ 221977 h 566355"/>
                  <a:gd name="connsiteX29" fmla="*/ 33413 w 465885"/>
                  <a:gd name="connsiteY29" fmla="*/ 195764 h 566355"/>
                  <a:gd name="connsiteX30" fmla="*/ 47141 w 465885"/>
                  <a:gd name="connsiteY30" fmla="*/ 243143 h 566355"/>
                  <a:gd name="connsiteX31" fmla="*/ 61181 w 465885"/>
                  <a:gd name="connsiteY31" fmla="*/ 291110 h 566355"/>
                  <a:gd name="connsiteX32" fmla="*/ 112876 w 465885"/>
                  <a:gd name="connsiteY32" fmla="*/ 466884 h 566355"/>
                  <a:gd name="connsiteX33" fmla="*/ 118966 w 465885"/>
                  <a:gd name="connsiteY33" fmla="*/ 480786 h 566355"/>
                  <a:gd name="connsiteX34" fmla="*/ 102731 w 465885"/>
                  <a:gd name="connsiteY34" fmla="*/ 462995 h 566355"/>
                  <a:gd name="connsiteX35" fmla="*/ 69618 w 465885"/>
                  <a:gd name="connsiteY35" fmla="*/ 416764 h 566355"/>
                  <a:gd name="connsiteX36" fmla="*/ 36381 w 465885"/>
                  <a:gd name="connsiteY36" fmla="*/ 305501 h 566355"/>
                  <a:gd name="connsiteX37" fmla="*/ 12687 w 465885"/>
                  <a:gd name="connsiteY37" fmla="*/ 135430 h 566355"/>
                  <a:gd name="connsiteX38" fmla="*/ 15272 w 465885"/>
                  <a:gd name="connsiteY38" fmla="*/ 139165 h 566355"/>
                  <a:gd name="connsiteX39" fmla="*/ 19399 w 465885"/>
                  <a:gd name="connsiteY39" fmla="*/ 150272 h 566355"/>
                  <a:gd name="connsiteX40" fmla="*/ 14157 w 465885"/>
                  <a:gd name="connsiteY40" fmla="*/ 120011 h 566355"/>
                  <a:gd name="connsiteX41" fmla="*/ 12905 w 465885"/>
                  <a:gd name="connsiteY41" fmla="*/ 108631 h 566355"/>
                  <a:gd name="connsiteX42" fmla="*/ 6715 w 465885"/>
                  <a:gd name="connsiteY42" fmla="*/ 101426 h 566355"/>
                  <a:gd name="connsiteX43" fmla="*/ 0 w 465885"/>
                  <a:gd name="connsiteY43" fmla="*/ 80000 h 566355"/>
                  <a:gd name="connsiteX44" fmla="*/ 18533 w 465885"/>
                  <a:gd name="connsiteY44" fmla="*/ 52064 h 566355"/>
                  <a:gd name="connsiteX45" fmla="*/ 29244 w 465885"/>
                  <a:gd name="connsiteY45" fmla="*/ 77425 h 566355"/>
                  <a:gd name="connsiteX46" fmla="*/ 73390 w 465885"/>
                  <a:gd name="connsiteY46" fmla="*/ 141907 h 566355"/>
                  <a:gd name="connsiteX47" fmla="*/ 116227 w 465885"/>
                  <a:gd name="connsiteY47" fmla="*/ 179426 h 566355"/>
                  <a:gd name="connsiteX48" fmla="*/ 92143 w 465885"/>
                  <a:gd name="connsiteY48" fmla="*/ 140568 h 566355"/>
                  <a:gd name="connsiteX49" fmla="*/ 66247 w 465885"/>
                  <a:gd name="connsiteY49" fmla="*/ 84757 h 566355"/>
                  <a:gd name="connsiteX50" fmla="*/ 49448 w 465885"/>
                  <a:gd name="connsiteY50" fmla="*/ 43160 h 566355"/>
                  <a:gd name="connsiteX51" fmla="*/ 40485 w 465885"/>
                  <a:gd name="connsiteY51" fmla="*/ 18975 h 5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5885" h="566355">
                    <a:moveTo>
                      <a:pt x="118966" y="480786"/>
                    </a:moveTo>
                    <a:lnTo>
                      <a:pt x="119371" y="481230"/>
                    </a:lnTo>
                    <a:cubicBezTo>
                      <a:pt x="124119" y="486259"/>
                      <a:pt x="127798" y="490071"/>
                      <a:pt x="129600" y="492160"/>
                    </a:cubicBezTo>
                    <a:cubicBezTo>
                      <a:pt x="135007" y="498425"/>
                      <a:pt x="129310" y="499922"/>
                      <a:pt x="121313" y="486144"/>
                    </a:cubicBezTo>
                    <a:close/>
                    <a:moveTo>
                      <a:pt x="53074" y="0"/>
                    </a:moveTo>
                    <a:lnTo>
                      <a:pt x="64350" y="21505"/>
                    </a:lnTo>
                    <a:cubicBezTo>
                      <a:pt x="72721" y="37529"/>
                      <a:pt x="80832" y="53007"/>
                      <a:pt x="87678" y="65707"/>
                    </a:cubicBezTo>
                    <a:cubicBezTo>
                      <a:pt x="108216" y="103807"/>
                      <a:pt x="136122" y="158651"/>
                      <a:pt x="156325" y="196583"/>
                    </a:cubicBezTo>
                    <a:lnTo>
                      <a:pt x="169985" y="221418"/>
                    </a:lnTo>
                    <a:lnTo>
                      <a:pt x="192006" y="238199"/>
                    </a:lnTo>
                    <a:cubicBezTo>
                      <a:pt x="238887" y="272876"/>
                      <a:pt x="287902" y="308000"/>
                      <a:pt x="323422" y="337170"/>
                    </a:cubicBezTo>
                    <a:cubicBezTo>
                      <a:pt x="358943" y="366341"/>
                      <a:pt x="402996" y="405036"/>
                      <a:pt x="438169" y="436439"/>
                    </a:cubicBezTo>
                    <a:lnTo>
                      <a:pt x="465885" y="461385"/>
                    </a:lnTo>
                    <a:lnTo>
                      <a:pt x="461276" y="476234"/>
                    </a:lnTo>
                    <a:lnTo>
                      <a:pt x="432959" y="451470"/>
                    </a:lnTo>
                    <a:cubicBezTo>
                      <a:pt x="384143" y="410195"/>
                      <a:pt x="296038" y="342329"/>
                      <a:pt x="247222" y="303832"/>
                    </a:cubicBezTo>
                    <a:cubicBezTo>
                      <a:pt x="198406" y="265335"/>
                      <a:pt x="170227" y="244697"/>
                      <a:pt x="140065" y="220488"/>
                    </a:cubicBezTo>
                    <a:cubicBezTo>
                      <a:pt x="109903" y="196279"/>
                      <a:pt x="88472" y="178420"/>
                      <a:pt x="66247" y="158576"/>
                    </a:cubicBezTo>
                    <a:lnTo>
                      <a:pt x="46243" y="142609"/>
                    </a:lnTo>
                    <a:lnTo>
                      <a:pt x="52833" y="155097"/>
                    </a:lnTo>
                    <a:cubicBezTo>
                      <a:pt x="84329" y="207838"/>
                      <a:pt x="128159" y="263649"/>
                      <a:pt x="175784" y="310976"/>
                    </a:cubicBezTo>
                    <a:cubicBezTo>
                      <a:pt x="239284" y="374079"/>
                      <a:pt x="335724" y="420117"/>
                      <a:pt x="406765" y="482426"/>
                    </a:cubicBezTo>
                    <a:lnTo>
                      <a:pt x="447562" y="520412"/>
                    </a:lnTo>
                    <a:lnTo>
                      <a:pt x="447465" y="520724"/>
                    </a:lnTo>
                    <a:lnTo>
                      <a:pt x="424105" y="566355"/>
                    </a:lnTo>
                    <a:lnTo>
                      <a:pt x="356759" y="491951"/>
                    </a:lnTo>
                    <a:cubicBezTo>
                      <a:pt x="312309" y="447501"/>
                      <a:pt x="257143" y="410592"/>
                      <a:pt x="216265" y="377651"/>
                    </a:cubicBezTo>
                    <a:cubicBezTo>
                      <a:pt x="175387" y="344710"/>
                      <a:pt x="142843" y="326454"/>
                      <a:pt x="111490" y="294307"/>
                    </a:cubicBezTo>
                    <a:cubicBezTo>
                      <a:pt x="87975" y="270197"/>
                      <a:pt x="65131" y="253454"/>
                      <a:pt x="45969" y="221977"/>
                    </a:cubicBezTo>
                    <a:lnTo>
                      <a:pt x="33413" y="195764"/>
                    </a:lnTo>
                    <a:lnTo>
                      <a:pt x="47141" y="243143"/>
                    </a:lnTo>
                    <a:cubicBezTo>
                      <a:pt x="52147" y="260515"/>
                      <a:pt x="57007" y="277300"/>
                      <a:pt x="61181" y="291110"/>
                    </a:cubicBezTo>
                    <a:cubicBezTo>
                      <a:pt x="77879" y="346353"/>
                      <a:pt x="101473" y="433376"/>
                      <a:pt x="112876" y="466884"/>
                    </a:cubicBezTo>
                    <a:lnTo>
                      <a:pt x="118966" y="480786"/>
                    </a:lnTo>
                    <a:lnTo>
                      <a:pt x="102731" y="462995"/>
                    </a:lnTo>
                    <a:cubicBezTo>
                      <a:pt x="90579" y="449079"/>
                      <a:pt x="77386" y="432319"/>
                      <a:pt x="69618" y="416764"/>
                    </a:cubicBezTo>
                    <a:cubicBezTo>
                      <a:pt x="54081" y="385655"/>
                      <a:pt x="45574" y="347876"/>
                      <a:pt x="36381" y="305501"/>
                    </a:cubicBezTo>
                    <a:cubicBezTo>
                      <a:pt x="27188" y="263128"/>
                      <a:pt x="8553" y="137828"/>
                      <a:pt x="12687" y="135430"/>
                    </a:cubicBezTo>
                    <a:cubicBezTo>
                      <a:pt x="13203" y="135130"/>
                      <a:pt x="14088" y="136474"/>
                      <a:pt x="15272" y="139165"/>
                    </a:cubicBezTo>
                    <a:lnTo>
                      <a:pt x="19399" y="150272"/>
                    </a:lnTo>
                    <a:lnTo>
                      <a:pt x="14157" y="120011"/>
                    </a:lnTo>
                    <a:lnTo>
                      <a:pt x="12905" y="108631"/>
                    </a:lnTo>
                    <a:lnTo>
                      <a:pt x="6715" y="101426"/>
                    </a:lnTo>
                    <a:lnTo>
                      <a:pt x="0" y="80000"/>
                    </a:lnTo>
                    <a:lnTo>
                      <a:pt x="18533" y="52064"/>
                    </a:lnTo>
                    <a:lnTo>
                      <a:pt x="29244" y="77425"/>
                    </a:lnTo>
                    <a:cubicBezTo>
                      <a:pt x="39271" y="98431"/>
                      <a:pt x="53150" y="121369"/>
                      <a:pt x="73390" y="141907"/>
                    </a:cubicBezTo>
                    <a:lnTo>
                      <a:pt x="116227" y="179426"/>
                    </a:lnTo>
                    <a:lnTo>
                      <a:pt x="92143" y="140568"/>
                    </a:lnTo>
                    <a:cubicBezTo>
                      <a:pt x="83313" y="123354"/>
                      <a:pt x="74979" y="104601"/>
                      <a:pt x="66247" y="84757"/>
                    </a:cubicBezTo>
                    <a:cubicBezTo>
                      <a:pt x="61882" y="74835"/>
                      <a:pt x="55904" y="59953"/>
                      <a:pt x="49448" y="43160"/>
                    </a:cubicBezTo>
                    <a:lnTo>
                      <a:pt x="40485" y="18975"/>
                    </a:ln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5" name="Free-form: Shape 85">
                <a:extLst>
                  <a:ext uri="{FF2B5EF4-FFF2-40B4-BE49-F238E27FC236}">
                    <a16:creationId xmlns:a16="http://schemas.microsoft.com/office/drawing/2014/main" id="{DF129573-02AA-B5C2-7C4A-6992D96A1AF8}"/>
                  </a:ext>
                </a:extLst>
              </p:cNvPr>
              <p:cNvSpPr/>
              <p:nvPr/>
            </p:nvSpPr>
            <p:spPr>
              <a:xfrm>
                <a:off x="1505781" y="1681155"/>
                <a:ext cx="285002" cy="724629"/>
              </a:xfrm>
              <a:custGeom>
                <a:avLst/>
                <a:gdLst>
                  <a:gd name="connsiteX0" fmla="*/ 22689 w 285002"/>
                  <a:gd name="connsiteY0" fmla="*/ 345484 h 724629"/>
                  <a:gd name="connsiteX1" fmla="*/ 32508 w 285002"/>
                  <a:gd name="connsiteY1" fmla="*/ 373864 h 724629"/>
                  <a:gd name="connsiteX2" fmla="*/ 72989 w 285002"/>
                  <a:gd name="connsiteY2" fmla="*/ 559601 h 724629"/>
                  <a:gd name="connsiteX3" fmla="*/ 103648 w 285002"/>
                  <a:gd name="connsiteY3" fmla="*/ 652768 h 724629"/>
                  <a:gd name="connsiteX4" fmla="*/ 127935 w 285002"/>
                  <a:gd name="connsiteY4" fmla="*/ 724629 h 724629"/>
                  <a:gd name="connsiteX5" fmla="*/ 84410 w 285002"/>
                  <a:gd name="connsiteY5" fmla="*/ 669912 h 724629"/>
                  <a:gd name="connsiteX6" fmla="*/ 63911 w 285002"/>
                  <a:gd name="connsiteY6" fmla="*/ 607822 h 724629"/>
                  <a:gd name="connsiteX7" fmla="*/ 44414 w 285002"/>
                  <a:gd name="connsiteY7" fmla="*/ 533408 h 724629"/>
                  <a:gd name="connsiteX8" fmla="*/ 25364 w 285002"/>
                  <a:gd name="connsiteY8" fmla="*/ 385770 h 724629"/>
                  <a:gd name="connsiteX9" fmla="*/ 99183 w 285002"/>
                  <a:gd name="connsiteY9" fmla="*/ 276233 h 724629"/>
                  <a:gd name="connsiteX10" fmla="*/ 111089 w 285002"/>
                  <a:gd name="connsiteY10" fmla="*/ 347670 h 724629"/>
                  <a:gd name="connsiteX11" fmla="*/ 120614 w 285002"/>
                  <a:gd name="connsiteY11" fmla="*/ 440539 h 724629"/>
                  <a:gd name="connsiteX12" fmla="*/ 151570 w 285002"/>
                  <a:gd name="connsiteY12" fmla="*/ 504833 h 724629"/>
                  <a:gd name="connsiteX13" fmla="*/ 282539 w 285002"/>
                  <a:gd name="connsiteY13" fmla="*/ 611989 h 724629"/>
                  <a:gd name="connsiteX14" fmla="*/ 201576 w 285002"/>
                  <a:gd name="connsiteY14" fmla="*/ 566745 h 724629"/>
                  <a:gd name="connsiteX15" fmla="*/ 96801 w 285002"/>
                  <a:gd name="connsiteY15" fmla="*/ 473876 h 724629"/>
                  <a:gd name="connsiteX16" fmla="*/ 75370 w 285002"/>
                  <a:gd name="connsiteY16" fmla="*/ 364339 h 724629"/>
                  <a:gd name="connsiteX17" fmla="*/ 99183 w 285002"/>
                  <a:gd name="connsiteY17" fmla="*/ 276233 h 724629"/>
                  <a:gd name="connsiteX18" fmla="*/ 284920 w 285002"/>
                  <a:gd name="connsiteY18" fmla="*/ 8 h 724629"/>
                  <a:gd name="connsiteX19" fmla="*/ 106326 w 285002"/>
                  <a:gd name="connsiteY19" fmla="*/ 92876 h 724629"/>
                  <a:gd name="connsiteX20" fmla="*/ 27745 w 285002"/>
                  <a:gd name="connsiteY20" fmla="*/ 238133 h 724629"/>
                  <a:gd name="connsiteX21" fmla="*/ 20453 w 285002"/>
                  <a:gd name="connsiteY21" fmla="*/ 311803 h 724629"/>
                  <a:gd name="connsiteX22" fmla="*/ 22689 w 285002"/>
                  <a:gd name="connsiteY22" fmla="*/ 345484 h 724629"/>
                  <a:gd name="connsiteX23" fmla="*/ 9440 w 285002"/>
                  <a:gd name="connsiteY23" fmla="*/ 307189 h 724629"/>
                  <a:gd name="connsiteX24" fmla="*/ 1551 w 285002"/>
                  <a:gd name="connsiteY24" fmla="*/ 245276 h 724629"/>
                  <a:gd name="connsiteX25" fmla="*/ 82514 w 285002"/>
                  <a:gd name="connsiteY25" fmla="*/ 97639 h 724629"/>
                  <a:gd name="connsiteX26" fmla="*/ 284920 w 285002"/>
                  <a:gd name="connsiteY26" fmla="*/ 8 h 7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002" h="724629">
                    <a:moveTo>
                      <a:pt x="22689" y="345484"/>
                    </a:moveTo>
                    <a:lnTo>
                      <a:pt x="32508" y="373864"/>
                    </a:lnTo>
                    <a:cubicBezTo>
                      <a:pt x="44414" y="426251"/>
                      <a:pt x="56320" y="498879"/>
                      <a:pt x="72989" y="559601"/>
                    </a:cubicBezTo>
                    <a:cubicBezTo>
                      <a:pt x="81324" y="589962"/>
                      <a:pt x="92635" y="622010"/>
                      <a:pt x="103648" y="652768"/>
                    </a:cubicBezTo>
                    <a:lnTo>
                      <a:pt x="127935" y="724629"/>
                    </a:lnTo>
                    <a:lnTo>
                      <a:pt x="84410" y="669912"/>
                    </a:lnTo>
                    <a:lnTo>
                      <a:pt x="63911" y="607822"/>
                    </a:lnTo>
                    <a:cubicBezTo>
                      <a:pt x="56321" y="582819"/>
                      <a:pt x="49772" y="558411"/>
                      <a:pt x="44414" y="533408"/>
                    </a:cubicBezTo>
                    <a:cubicBezTo>
                      <a:pt x="33698" y="483402"/>
                      <a:pt x="28142" y="434983"/>
                      <a:pt x="25364" y="385770"/>
                    </a:cubicBezTo>
                    <a:close/>
                    <a:moveTo>
                      <a:pt x="99183" y="276233"/>
                    </a:moveTo>
                    <a:cubicBezTo>
                      <a:pt x="105136" y="273455"/>
                      <a:pt x="106327" y="323461"/>
                      <a:pt x="111089" y="347670"/>
                    </a:cubicBezTo>
                    <a:cubicBezTo>
                      <a:pt x="115851" y="371879"/>
                      <a:pt x="113867" y="414345"/>
                      <a:pt x="120614" y="440539"/>
                    </a:cubicBezTo>
                    <a:cubicBezTo>
                      <a:pt x="127361" y="466733"/>
                      <a:pt x="124583" y="476258"/>
                      <a:pt x="151570" y="504833"/>
                    </a:cubicBezTo>
                    <a:cubicBezTo>
                      <a:pt x="178558" y="533408"/>
                      <a:pt x="274205" y="601670"/>
                      <a:pt x="282539" y="611989"/>
                    </a:cubicBezTo>
                    <a:cubicBezTo>
                      <a:pt x="290873" y="622308"/>
                      <a:pt x="232532" y="589764"/>
                      <a:pt x="201576" y="566745"/>
                    </a:cubicBezTo>
                    <a:cubicBezTo>
                      <a:pt x="170620" y="543726"/>
                      <a:pt x="117835" y="507610"/>
                      <a:pt x="96801" y="473876"/>
                    </a:cubicBezTo>
                    <a:cubicBezTo>
                      <a:pt x="75767" y="440142"/>
                      <a:pt x="74973" y="397279"/>
                      <a:pt x="75370" y="364339"/>
                    </a:cubicBezTo>
                    <a:cubicBezTo>
                      <a:pt x="75767" y="331399"/>
                      <a:pt x="93230" y="279011"/>
                      <a:pt x="99183" y="276233"/>
                    </a:cubicBezTo>
                    <a:close/>
                    <a:moveTo>
                      <a:pt x="284920" y="8"/>
                    </a:moveTo>
                    <a:cubicBezTo>
                      <a:pt x="288889" y="-786"/>
                      <a:pt x="149188" y="53189"/>
                      <a:pt x="106326" y="92876"/>
                    </a:cubicBezTo>
                    <a:cubicBezTo>
                      <a:pt x="63464" y="132563"/>
                      <a:pt x="41239" y="189317"/>
                      <a:pt x="27745" y="238133"/>
                    </a:cubicBezTo>
                    <a:cubicBezTo>
                      <a:pt x="20998" y="262541"/>
                      <a:pt x="19708" y="287147"/>
                      <a:pt x="20453" y="311803"/>
                    </a:cubicBezTo>
                    <a:lnTo>
                      <a:pt x="22689" y="345484"/>
                    </a:lnTo>
                    <a:lnTo>
                      <a:pt x="9440" y="307189"/>
                    </a:lnTo>
                    <a:cubicBezTo>
                      <a:pt x="2147" y="287345"/>
                      <a:pt x="-2616" y="268295"/>
                      <a:pt x="1551" y="245276"/>
                    </a:cubicBezTo>
                    <a:cubicBezTo>
                      <a:pt x="9885" y="199239"/>
                      <a:pt x="36476" y="138120"/>
                      <a:pt x="82514" y="97639"/>
                    </a:cubicBezTo>
                    <a:cubicBezTo>
                      <a:pt x="128552" y="57158"/>
                      <a:pt x="280951" y="802"/>
                      <a:pt x="284920" y="8"/>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6" name="Free-form: Shape 20">
                <a:extLst>
                  <a:ext uri="{FF2B5EF4-FFF2-40B4-BE49-F238E27FC236}">
                    <a16:creationId xmlns:a16="http://schemas.microsoft.com/office/drawing/2014/main" id="{459F1D7C-C34B-CAAB-D360-4F676FAF55CB}"/>
                  </a:ext>
                </a:extLst>
              </p:cNvPr>
              <p:cNvSpPr>
                <a:spLocks/>
              </p:cNvSpPr>
              <p:nvPr/>
            </p:nvSpPr>
            <p:spPr bwMode="auto">
              <a:xfrm>
                <a:off x="1242183" y="2357058"/>
                <a:ext cx="1224823" cy="585954"/>
              </a:xfrm>
              <a:custGeom>
                <a:avLst/>
                <a:gdLst>
                  <a:gd name="connsiteX0" fmla="*/ 461699 w 1224823"/>
                  <a:gd name="connsiteY0" fmla="*/ 0 h 585954"/>
                  <a:gd name="connsiteX1" fmla="*/ 748528 w 1224823"/>
                  <a:gd name="connsiteY1" fmla="*/ 0 h 585954"/>
                  <a:gd name="connsiteX2" fmla="*/ 1075863 w 1224823"/>
                  <a:gd name="connsiteY2" fmla="*/ 98229 h 585954"/>
                  <a:gd name="connsiteX3" fmla="*/ 1191207 w 1224823"/>
                  <a:gd name="connsiteY3" fmla="*/ 184723 h 585954"/>
                  <a:gd name="connsiteX4" fmla="*/ 1224823 w 1224823"/>
                  <a:gd name="connsiteY4" fmla="*/ 234671 h 585954"/>
                  <a:gd name="connsiteX5" fmla="*/ 1202870 w 1224823"/>
                  <a:gd name="connsiteY5" fmla="*/ 275116 h 585954"/>
                  <a:gd name="connsiteX6" fmla="*/ 618254 w 1224823"/>
                  <a:gd name="connsiteY6" fmla="*/ 585954 h 585954"/>
                  <a:gd name="connsiteX7" fmla="*/ 33638 w 1224823"/>
                  <a:gd name="connsiteY7" fmla="*/ 275116 h 585954"/>
                  <a:gd name="connsiteX8" fmla="*/ 0 w 1224823"/>
                  <a:gd name="connsiteY8" fmla="*/ 213143 h 585954"/>
                  <a:gd name="connsiteX9" fmla="*/ 19096 w 1224823"/>
                  <a:gd name="connsiteY9" fmla="*/ 184723 h 585954"/>
                  <a:gd name="connsiteX10" fmla="*/ 134363 w 1224823"/>
                  <a:gd name="connsiteY10" fmla="*/ 98229 h 585954"/>
                  <a:gd name="connsiteX11" fmla="*/ 461699 w 1224823"/>
                  <a:gd name="connsiteY11" fmla="*/ 0 h 58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823" h="585954">
                    <a:moveTo>
                      <a:pt x="461699" y="0"/>
                    </a:moveTo>
                    <a:cubicBezTo>
                      <a:pt x="461699" y="0"/>
                      <a:pt x="461699" y="0"/>
                      <a:pt x="748528" y="0"/>
                    </a:cubicBezTo>
                    <a:cubicBezTo>
                      <a:pt x="748528" y="0"/>
                      <a:pt x="1074768" y="97658"/>
                      <a:pt x="1075863" y="98229"/>
                    </a:cubicBezTo>
                    <a:cubicBezTo>
                      <a:pt x="1123759" y="117646"/>
                      <a:pt x="1160947" y="147664"/>
                      <a:pt x="1191207" y="184723"/>
                    </a:cubicBezTo>
                    <a:lnTo>
                      <a:pt x="1224823" y="234671"/>
                    </a:lnTo>
                    <a:lnTo>
                      <a:pt x="1202870" y="275116"/>
                    </a:lnTo>
                    <a:cubicBezTo>
                      <a:pt x="1076172" y="462653"/>
                      <a:pt x="861612" y="585954"/>
                      <a:pt x="618254" y="585954"/>
                    </a:cubicBezTo>
                    <a:cubicBezTo>
                      <a:pt x="374896" y="585954"/>
                      <a:pt x="160336" y="462653"/>
                      <a:pt x="33638" y="275116"/>
                    </a:cubicBezTo>
                    <a:lnTo>
                      <a:pt x="0" y="213143"/>
                    </a:lnTo>
                    <a:lnTo>
                      <a:pt x="19096" y="184723"/>
                    </a:lnTo>
                    <a:cubicBezTo>
                      <a:pt x="49313" y="147664"/>
                      <a:pt x="86467" y="117646"/>
                      <a:pt x="134363" y="98229"/>
                    </a:cubicBezTo>
                    <a:cubicBezTo>
                      <a:pt x="135458" y="97658"/>
                      <a:pt x="461699" y="0"/>
                      <a:pt x="461699" y="0"/>
                    </a:cubicBezTo>
                    <a:close/>
                  </a:path>
                </a:pathLst>
              </a:custGeom>
              <a:solidFill>
                <a:srgbClr val="D6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147" name="Free-form: Shape 13">
                <a:extLst>
                  <a:ext uri="{FF2B5EF4-FFF2-40B4-BE49-F238E27FC236}">
                    <a16:creationId xmlns:a16="http://schemas.microsoft.com/office/drawing/2014/main" id="{C90CB2E1-C7BA-3369-6545-8840C1A67AD5}"/>
                  </a:ext>
                </a:extLst>
              </p:cNvPr>
              <p:cNvSpPr/>
              <p:nvPr/>
            </p:nvSpPr>
            <p:spPr>
              <a:xfrm>
                <a:off x="1555757" y="2361822"/>
                <a:ext cx="609357" cy="290410"/>
              </a:xfrm>
              <a:custGeom>
                <a:avLst/>
                <a:gdLst>
                  <a:gd name="connsiteX0" fmla="*/ 148124 w 609357"/>
                  <a:gd name="connsiteY0" fmla="*/ 0 h 290410"/>
                  <a:gd name="connsiteX1" fmla="*/ 434953 w 609357"/>
                  <a:gd name="connsiteY1" fmla="*/ 0 h 290410"/>
                  <a:gd name="connsiteX2" fmla="*/ 598210 w 609357"/>
                  <a:gd name="connsiteY2" fmla="*/ 43824 h 290410"/>
                  <a:gd name="connsiteX3" fmla="*/ 609357 w 609357"/>
                  <a:gd name="connsiteY3" fmla="*/ 46821 h 290410"/>
                  <a:gd name="connsiteX4" fmla="*/ 609357 w 609357"/>
                  <a:gd name="connsiteY4" fmla="*/ 193647 h 290410"/>
                  <a:gd name="connsiteX5" fmla="*/ 560830 w 609357"/>
                  <a:gd name="connsiteY5" fmla="*/ 242174 h 290410"/>
                  <a:gd name="connsiteX6" fmla="*/ 48527 w 609357"/>
                  <a:gd name="connsiteY6" fmla="*/ 242174 h 290410"/>
                  <a:gd name="connsiteX7" fmla="*/ 0 w 609357"/>
                  <a:gd name="connsiteY7" fmla="*/ 193647 h 290410"/>
                  <a:gd name="connsiteX8" fmla="*/ 0 w 609357"/>
                  <a:gd name="connsiteY8" fmla="*/ 39761 h 290410"/>
                  <a:gd name="connsiteX9" fmla="*/ 97131 w 609357"/>
                  <a:gd name="connsiteY9" fmla="*/ 13683 h 290410"/>
                  <a:gd name="connsiteX10" fmla="*/ 148124 w 609357"/>
                  <a:gd name="connsiteY10" fmla="*/ 0 h 29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357" h="290410">
                    <a:moveTo>
                      <a:pt x="148124" y="0"/>
                    </a:moveTo>
                    <a:cubicBezTo>
                      <a:pt x="148124" y="0"/>
                      <a:pt x="148124" y="0"/>
                      <a:pt x="434953" y="0"/>
                    </a:cubicBezTo>
                    <a:cubicBezTo>
                      <a:pt x="434953" y="0"/>
                      <a:pt x="516513" y="21880"/>
                      <a:pt x="598210" y="43824"/>
                    </a:cubicBezTo>
                    <a:lnTo>
                      <a:pt x="609357" y="46821"/>
                    </a:lnTo>
                    <a:lnTo>
                      <a:pt x="609357" y="193647"/>
                    </a:lnTo>
                    <a:cubicBezTo>
                      <a:pt x="609357" y="220448"/>
                      <a:pt x="587631" y="242174"/>
                      <a:pt x="560830" y="242174"/>
                    </a:cubicBezTo>
                    <a:cubicBezTo>
                      <a:pt x="399587" y="308849"/>
                      <a:pt x="228820" y="304086"/>
                      <a:pt x="48527" y="242174"/>
                    </a:cubicBezTo>
                    <a:cubicBezTo>
                      <a:pt x="21726" y="242174"/>
                      <a:pt x="0" y="220448"/>
                      <a:pt x="0" y="193647"/>
                    </a:cubicBezTo>
                    <a:lnTo>
                      <a:pt x="0" y="39761"/>
                    </a:lnTo>
                    <a:lnTo>
                      <a:pt x="97131" y="13683"/>
                    </a:lnTo>
                    <a:cubicBezTo>
                      <a:pt x="127734" y="5470"/>
                      <a:pt x="148124" y="0"/>
                      <a:pt x="148124" y="0"/>
                    </a:cubicBezTo>
                    <a:close/>
                  </a:path>
                </a:pathLst>
              </a:custGeom>
              <a:solidFill>
                <a:srgbClr val="F6A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8" name="Freeform 248">
                <a:extLst>
                  <a:ext uri="{FF2B5EF4-FFF2-40B4-BE49-F238E27FC236}">
                    <a16:creationId xmlns:a16="http://schemas.microsoft.com/office/drawing/2014/main" id="{584B8535-EECB-A615-CFBA-3C63B429B7EF}"/>
                  </a:ext>
                </a:extLst>
              </p:cNvPr>
              <p:cNvSpPr>
                <a:spLocks/>
              </p:cNvSpPr>
              <p:nvPr/>
            </p:nvSpPr>
            <p:spPr bwMode="auto">
              <a:xfrm>
                <a:off x="1543993" y="2128885"/>
                <a:ext cx="583772" cy="311878"/>
              </a:xfrm>
              <a:custGeom>
                <a:avLst/>
                <a:gdLst>
                  <a:gd name="T0" fmla="*/ 508 w 508"/>
                  <a:gd name="T1" fmla="*/ 640 h 729"/>
                  <a:gd name="T2" fmla="*/ 459 w 508"/>
                  <a:gd name="T3" fmla="*/ 0 h 729"/>
                  <a:gd name="T4" fmla="*/ 29 w 508"/>
                  <a:gd name="T5" fmla="*/ 0 h 729"/>
                  <a:gd name="T6" fmla="*/ 0 w 508"/>
                  <a:gd name="T7" fmla="*/ 640 h 729"/>
                  <a:gd name="T8" fmla="*/ 508 w 508"/>
                  <a:gd name="T9" fmla="*/ 640 h 729"/>
                  <a:gd name="connsiteX0" fmla="*/ 13073 w 13073"/>
                  <a:gd name="connsiteY0" fmla="*/ 8779 h 9188"/>
                  <a:gd name="connsiteX1" fmla="*/ 12108 w 13073"/>
                  <a:gd name="connsiteY1" fmla="*/ 0 h 9188"/>
                  <a:gd name="connsiteX2" fmla="*/ 3644 w 13073"/>
                  <a:gd name="connsiteY2" fmla="*/ 0 h 9188"/>
                  <a:gd name="connsiteX3" fmla="*/ 0 w 13073"/>
                  <a:gd name="connsiteY3" fmla="*/ 6998 h 9188"/>
                  <a:gd name="connsiteX4" fmla="*/ 13073 w 13073"/>
                  <a:gd name="connsiteY4" fmla="*/ 8779 h 9188"/>
                  <a:gd name="connsiteX0" fmla="*/ 12220 w 12220"/>
                  <a:gd name="connsiteY0" fmla="*/ 8775 h 9536"/>
                  <a:gd name="connsiteX1" fmla="*/ 9262 w 12220"/>
                  <a:gd name="connsiteY1" fmla="*/ 605 h 9536"/>
                  <a:gd name="connsiteX2" fmla="*/ 2787 w 12220"/>
                  <a:gd name="connsiteY2" fmla="*/ 605 h 9536"/>
                  <a:gd name="connsiteX3" fmla="*/ 0 w 12220"/>
                  <a:gd name="connsiteY3" fmla="*/ 8221 h 9536"/>
                  <a:gd name="connsiteX4" fmla="*/ 12220 w 12220"/>
                  <a:gd name="connsiteY4" fmla="*/ 8775 h 9536"/>
                  <a:gd name="connsiteX0" fmla="*/ 10000 w 10000"/>
                  <a:gd name="connsiteY0" fmla="*/ 9202 h 10001"/>
                  <a:gd name="connsiteX1" fmla="*/ 7579 w 10000"/>
                  <a:gd name="connsiteY1" fmla="*/ 634 h 10001"/>
                  <a:gd name="connsiteX2" fmla="*/ 2281 w 10000"/>
                  <a:gd name="connsiteY2" fmla="*/ 634 h 10001"/>
                  <a:gd name="connsiteX3" fmla="*/ 0 w 10000"/>
                  <a:gd name="connsiteY3" fmla="*/ 8621 h 10001"/>
                  <a:gd name="connsiteX4" fmla="*/ 10000 w 10000"/>
                  <a:gd name="connsiteY4" fmla="*/ 9202 h 10001"/>
                  <a:gd name="connsiteX0" fmla="*/ 10000 w 10000"/>
                  <a:gd name="connsiteY0" fmla="*/ 9407 h 10206"/>
                  <a:gd name="connsiteX1" fmla="*/ 7579 w 10000"/>
                  <a:gd name="connsiteY1" fmla="*/ 839 h 10206"/>
                  <a:gd name="connsiteX2" fmla="*/ 2281 w 10000"/>
                  <a:gd name="connsiteY2" fmla="*/ 839 h 10206"/>
                  <a:gd name="connsiteX3" fmla="*/ 0 w 10000"/>
                  <a:gd name="connsiteY3" fmla="*/ 8826 h 10206"/>
                  <a:gd name="connsiteX4" fmla="*/ 10000 w 10000"/>
                  <a:gd name="connsiteY4" fmla="*/ 9407 h 10206"/>
                  <a:gd name="connsiteX0" fmla="*/ 10000 w 10000"/>
                  <a:gd name="connsiteY0" fmla="*/ 9407 h 10206"/>
                  <a:gd name="connsiteX1" fmla="*/ 7579 w 10000"/>
                  <a:gd name="connsiteY1" fmla="*/ 839 h 10206"/>
                  <a:gd name="connsiteX2" fmla="*/ 2281 w 10000"/>
                  <a:gd name="connsiteY2" fmla="*/ 839 h 10206"/>
                  <a:gd name="connsiteX3" fmla="*/ 0 w 10000"/>
                  <a:gd name="connsiteY3" fmla="*/ 8826 h 10206"/>
                  <a:gd name="connsiteX4" fmla="*/ 10000 w 10000"/>
                  <a:gd name="connsiteY4" fmla="*/ 9407 h 10206"/>
                  <a:gd name="connsiteX0" fmla="*/ 10000 w 10000"/>
                  <a:gd name="connsiteY0" fmla="*/ 9628 h 10427"/>
                  <a:gd name="connsiteX1" fmla="*/ 8113 w 10000"/>
                  <a:gd name="connsiteY1" fmla="*/ 770 h 10427"/>
                  <a:gd name="connsiteX2" fmla="*/ 2281 w 10000"/>
                  <a:gd name="connsiteY2" fmla="*/ 1060 h 10427"/>
                  <a:gd name="connsiteX3" fmla="*/ 0 w 10000"/>
                  <a:gd name="connsiteY3" fmla="*/ 9047 h 10427"/>
                  <a:gd name="connsiteX4" fmla="*/ 10000 w 10000"/>
                  <a:gd name="connsiteY4" fmla="*/ 9628 h 10427"/>
                  <a:gd name="connsiteX0" fmla="*/ 10000 w 10000"/>
                  <a:gd name="connsiteY0" fmla="*/ 9628 h 10427"/>
                  <a:gd name="connsiteX1" fmla="*/ 8113 w 10000"/>
                  <a:gd name="connsiteY1" fmla="*/ 770 h 10427"/>
                  <a:gd name="connsiteX2" fmla="*/ 2281 w 10000"/>
                  <a:gd name="connsiteY2" fmla="*/ 1060 h 10427"/>
                  <a:gd name="connsiteX3" fmla="*/ 0 w 10000"/>
                  <a:gd name="connsiteY3" fmla="*/ 9047 h 10427"/>
                  <a:gd name="connsiteX4" fmla="*/ 10000 w 10000"/>
                  <a:gd name="connsiteY4" fmla="*/ 9628 h 10427"/>
                  <a:gd name="connsiteX0" fmla="*/ 10427 w 10427"/>
                  <a:gd name="connsiteY0" fmla="*/ 8466 h 9846"/>
                  <a:gd name="connsiteX1" fmla="*/ 8113 w 10427"/>
                  <a:gd name="connsiteY1" fmla="*/ 770 h 9846"/>
                  <a:gd name="connsiteX2" fmla="*/ 2281 w 10427"/>
                  <a:gd name="connsiteY2" fmla="*/ 1060 h 9846"/>
                  <a:gd name="connsiteX3" fmla="*/ 0 w 10427"/>
                  <a:gd name="connsiteY3" fmla="*/ 9047 h 9846"/>
                  <a:gd name="connsiteX4" fmla="*/ 10427 w 10427"/>
                  <a:gd name="connsiteY4" fmla="*/ 8466 h 9846"/>
                  <a:gd name="connsiteX0" fmla="*/ 10717 w 10717"/>
                  <a:gd name="connsiteY0" fmla="*/ 8598 h 9524"/>
                  <a:gd name="connsiteX1" fmla="*/ 8498 w 10717"/>
                  <a:gd name="connsiteY1" fmla="*/ 782 h 9524"/>
                  <a:gd name="connsiteX2" fmla="*/ 2905 w 10717"/>
                  <a:gd name="connsiteY2" fmla="*/ 1077 h 9524"/>
                  <a:gd name="connsiteX3" fmla="*/ 0 w 10717"/>
                  <a:gd name="connsiteY3" fmla="*/ 8304 h 9524"/>
                  <a:gd name="connsiteX4" fmla="*/ 10717 w 10717"/>
                  <a:gd name="connsiteY4" fmla="*/ 8598 h 9524"/>
                  <a:gd name="connsiteX0" fmla="*/ 9904 w 9904"/>
                  <a:gd name="connsiteY0" fmla="*/ 9028 h 10602"/>
                  <a:gd name="connsiteX1" fmla="*/ 7833 w 9904"/>
                  <a:gd name="connsiteY1" fmla="*/ 821 h 10602"/>
                  <a:gd name="connsiteX2" fmla="*/ 2615 w 9904"/>
                  <a:gd name="connsiteY2" fmla="*/ 1131 h 10602"/>
                  <a:gd name="connsiteX3" fmla="*/ 0 w 9904"/>
                  <a:gd name="connsiteY3" fmla="*/ 9803 h 10602"/>
                  <a:gd name="connsiteX4" fmla="*/ 9904 w 9904"/>
                  <a:gd name="connsiteY4" fmla="*/ 9028 h 10602"/>
                  <a:gd name="connsiteX0" fmla="*/ 10000 w 10000"/>
                  <a:gd name="connsiteY0" fmla="*/ 8515 h 9372"/>
                  <a:gd name="connsiteX1" fmla="*/ 7909 w 10000"/>
                  <a:gd name="connsiteY1" fmla="*/ 774 h 9372"/>
                  <a:gd name="connsiteX2" fmla="*/ 2640 w 10000"/>
                  <a:gd name="connsiteY2" fmla="*/ 1067 h 9372"/>
                  <a:gd name="connsiteX3" fmla="*/ 0 w 10000"/>
                  <a:gd name="connsiteY3" fmla="*/ 8077 h 9372"/>
                  <a:gd name="connsiteX4" fmla="*/ 10000 w 10000"/>
                  <a:gd name="connsiteY4" fmla="*/ 8515 h 9372"/>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835 w 11835"/>
                  <a:gd name="connsiteY0" fmla="*/ 9086 h 10133"/>
                  <a:gd name="connsiteX1" fmla="*/ 9068 w 11835"/>
                  <a:gd name="connsiteY1" fmla="*/ 826 h 10133"/>
                  <a:gd name="connsiteX2" fmla="*/ 3799 w 11835"/>
                  <a:gd name="connsiteY2" fmla="*/ 1138 h 10133"/>
                  <a:gd name="connsiteX3" fmla="*/ 0 w 11835"/>
                  <a:gd name="connsiteY3" fmla="*/ 8930 h 10133"/>
                  <a:gd name="connsiteX4" fmla="*/ 11835 w 11835"/>
                  <a:gd name="connsiteY4" fmla="*/ 9086 h 10133"/>
                  <a:gd name="connsiteX0" fmla="*/ 11835 w 11835"/>
                  <a:gd name="connsiteY0" fmla="*/ 9160 h 10207"/>
                  <a:gd name="connsiteX1" fmla="*/ 9068 w 11835"/>
                  <a:gd name="connsiteY1" fmla="*/ 900 h 10207"/>
                  <a:gd name="connsiteX2" fmla="*/ 2882 w 11835"/>
                  <a:gd name="connsiteY2" fmla="*/ 900 h 10207"/>
                  <a:gd name="connsiteX3" fmla="*/ 0 w 11835"/>
                  <a:gd name="connsiteY3" fmla="*/ 9004 h 10207"/>
                  <a:gd name="connsiteX4" fmla="*/ 11835 w 11835"/>
                  <a:gd name="connsiteY4" fmla="*/ 9160 h 10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 h="10207">
                    <a:moveTo>
                      <a:pt x="11835" y="9160"/>
                    </a:moveTo>
                    <a:cubicBezTo>
                      <a:pt x="10237" y="6095"/>
                      <a:pt x="10548" y="5655"/>
                      <a:pt x="9068" y="900"/>
                    </a:cubicBezTo>
                    <a:cubicBezTo>
                      <a:pt x="8747" y="-1127"/>
                      <a:pt x="4477" y="900"/>
                      <a:pt x="2882" y="900"/>
                    </a:cubicBezTo>
                    <a:cubicBezTo>
                      <a:pt x="1787" y="8224"/>
                      <a:pt x="0" y="9004"/>
                      <a:pt x="0" y="9004"/>
                    </a:cubicBezTo>
                    <a:cubicBezTo>
                      <a:pt x="1914" y="10500"/>
                      <a:pt x="9986" y="10656"/>
                      <a:pt x="11835" y="9160"/>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9" name="Freeform 249">
                <a:extLst>
                  <a:ext uri="{FF2B5EF4-FFF2-40B4-BE49-F238E27FC236}">
                    <a16:creationId xmlns:a16="http://schemas.microsoft.com/office/drawing/2014/main" id="{5224595C-0381-AB3C-F579-6B602D80D7E4}"/>
                  </a:ext>
                </a:extLst>
              </p:cNvPr>
              <p:cNvSpPr>
                <a:spLocks/>
              </p:cNvSpPr>
              <p:nvPr/>
            </p:nvSpPr>
            <p:spPr bwMode="auto">
              <a:xfrm>
                <a:off x="1657715" y="2151636"/>
                <a:ext cx="446707" cy="227423"/>
              </a:xfrm>
              <a:custGeom>
                <a:avLst/>
                <a:gdLst>
                  <a:gd name="T0" fmla="*/ 114 w 114"/>
                  <a:gd name="T1" fmla="*/ 101 h 101"/>
                  <a:gd name="T2" fmla="*/ 106 w 114"/>
                  <a:gd name="T3" fmla="*/ 0 h 101"/>
                  <a:gd name="T4" fmla="*/ 2 w 114"/>
                  <a:gd name="T5" fmla="*/ 0 h 101"/>
                  <a:gd name="T6" fmla="*/ 0 w 114"/>
                  <a:gd name="T7" fmla="*/ 43 h 101"/>
                  <a:gd name="T8" fmla="*/ 114 w 114"/>
                  <a:gd name="T9" fmla="*/ 101 h 101"/>
                  <a:gd name="connsiteX0" fmla="*/ 10921 w 10921"/>
                  <a:gd name="connsiteY0" fmla="*/ 10000 h 10000"/>
                  <a:gd name="connsiteX1" fmla="*/ 10219 w 10921"/>
                  <a:gd name="connsiteY1" fmla="*/ 0 h 10000"/>
                  <a:gd name="connsiteX2" fmla="*/ 1096 w 10921"/>
                  <a:gd name="connsiteY2" fmla="*/ 0 h 10000"/>
                  <a:gd name="connsiteX3" fmla="*/ 0 w 10921"/>
                  <a:gd name="connsiteY3" fmla="*/ 4257 h 10000"/>
                  <a:gd name="connsiteX4" fmla="*/ 10921 w 10921"/>
                  <a:gd name="connsiteY4" fmla="*/ 10000 h 10000"/>
                  <a:gd name="connsiteX0" fmla="*/ 10921 w 12061"/>
                  <a:gd name="connsiteY0" fmla="*/ 10000 h 10000"/>
                  <a:gd name="connsiteX1" fmla="*/ 12061 w 12061"/>
                  <a:gd name="connsiteY1" fmla="*/ 0 h 10000"/>
                  <a:gd name="connsiteX2" fmla="*/ 1096 w 12061"/>
                  <a:gd name="connsiteY2" fmla="*/ 0 h 10000"/>
                  <a:gd name="connsiteX3" fmla="*/ 0 w 12061"/>
                  <a:gd name="connsiteY3" fmla="*/ 4257 h 10000"/>
                  <a:gd name="connsiteX4" fmla="*/ 10921 w 12061"/>
                  <a:gd name="connsiteY4" fmla="*/ 10000 h 10000"/>
                  <a:gd name="connsiteX0" fmla="*/ 15526 w 15526"/>
                  <a:gd name="connsiteY0" fmla="*/ 9557 h 9557"/>
                  <a:gd name="connsiteX1" fmla="*/ 12061 w 15526"/>
                  <a:gd name="connsiteY1" fmla="*/ 0 h 9557"/>
                  <a:gd name="connsiteX2" fmla="*/ 1096 w 15526"/>
                  <a:gd name="connsiteY2" fmla="*/ 0 h 9557"/>
                  <a:gd name="connsiteX3" fmla="*/ 0 w 15526"/>
                  <a:gd name="connsiteY3" fmla="*/ 4257 h 9557"/>
                  <a:gd name="connsiteX4" fmla="*/ 15526 w 15526"/>
                  <a:gd name="connsiteY4" fmla="*/ 9557 h 9557"/>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45"/>
                  <a:gd name="connsiteX1" fmla="*/ 7768 w 10000"/>
                  <a:gd name="connsiteY1" fmla="*/ 0 h 10045"/>
                  <a:gd name="connsiteX2" fmla="*/ 706 w 10000"/>
                  <a:gd name="connsiteY2" fmla="*/ 0 h 10045"/>
                  <a:gd name="connsiteX3" fmla="*/ 0 w 10000"/>
                  <a:gd name="connsiteY3" fmla="*/ 4454 h 10045"/>
                  <a:gd name="connsiteX4" fmla="*/ 10000 w 10000"/>
                  <a:gd name="connsiteY4" fmla="*/ 10000 h 10045"/>
                  <a:gd name="connsiteX0" fmla="*/ 10000 w 10000"/>
                  <a:gd name="connsiteY0" fmla="*/ 10348 h 10386"/>
                  <a:gd name="connsiteX1" fmla="*/ 7768 w 10000"/>
                  <a:gd name="connsiteY1" fmla="*/ 0 h 10386"/>
                  <a:gd name="connsiteX2" fmla="*/ 706 w 10000"/>
                  <a:gd name="connsiteY2" fmla="*/ 0 h 10386"/>
                  <a:gd name="connsiteX3" fmla="*/ 0 w 10000"/>
                  <a:gd name="connsiteY3" fmla="*/ 4454 h 10386"/>
                  <a:gd name="connsiteX4" fmla="*/ 10000 w 10000"/>
                  <a:gd name="connsiteY4" fmla="*/ 10348 h 10386"/>
                  <a:gd name="connsiteX0" fmla="*/ 11127 w 11127"/>
                  <a:gd name="connsiteY0" fmla="*/ 10348 h 10383"/>
                  <a:gd name="connsiteX1" fmla="*/ 8895 w 11127"/>
                  <a:gd name="connsiteY1" fmla="*/ 0 h 10383"/>
                  <a:gd name="connsiteX2" fmla="*/ 1833 w 11127"/>
                  <a:gd name="connsiteY2" fmla="*/ 0 h 10383"/>
                  <a:gd name="connsiteX3" fmla="*/ 0 w 11127"/>
                  <a:gd name="connsiteY3" fmla="*/ 4222 h 10383"/>
                  <a:gd name="connsiteX4" fmla="*/ 11127 w 11127"/>
                  <a:gd name="connsiteY4" fmla="*/ 10348 h 10383"/>
                  <a:gd name="connsiteX0" fmla="*/ 11127 w 11127"/>
                  <a:gd name="connsiteY0" fmla="*/ 11044 h 11079"/>
                  <a:gd name="connsiteX1" fmla="*/ 8895 w 11127"/>
                  <a:gd name="connsiteY1" fmla="*/ 696 h 11079"/>
                  <a:gd name="connsiteX2" fmla="*/ 647 w 11127"/>
                  <a:gd name="connsiteY2" fmla="*/ 0 h 11079"/>
                  <a:gd name="connsiteX3" fmla="*/ 0 w 11127"/>
                  <a:gd name="connsiteY3" fmla="*/ 4918 h 11079"/>
                  <a:gd name="connsiteX4" fmla="*/ 11127 w 11127"/>
                  <a:gd name="connsiteY4" fmla="*/ 11044 h 11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 h="11079">
                    <a:moveTo>
                      <a:pt x="11127" y="11044"/>
                    </a:moveTo>
                    <a:cubicBezTo>
                      <a:pt x="10027" y="7711"/>
                      <a:pt x="9639" y="4029"/>
                      <a:pt x="8895" y="696"/>
                    </a:cubicBezTo>
                    <a:lnTo>
                      <a:pt x="647" y="0"/>
                    </a:lnTo>
                    <a:cubicBezTo>
                      <a:pt x="412" y="1485"/>
                      <a:pt x="235" y="3433"/>
                      <a:pt x="0" y="4918"/>
                    </a:cubicBezTo>
                    <a:cubicBezTo>
                      <a:pt x="2621" y="9087"/>
                      <a:pt x="5540" y="11399"/>
                      <a:pt x="11127" y="11044"/>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0" name="Freeform 250">
                <a:extLst>
                  <a:ext uri="{FF2B5EF4-FFF2-40B4-BE49-F238E27FC236}">
                    <a16:creationId xmlns:a16="http://schemas.microsoft.com/office/drawing/2014/main" id="{2FB751D9-97FA-5814-4731-0436712FCBCE}"/>
                  </a:ext>
                </a:extLst>
              </p:cNvPr>
              <p:cNvSpPr>
                <a:spLocks/>
              </p:cNvSpPr>
              <p:nvPr/>
            </p:nvSpPr>
            <p:spPr bwMode="auto">
              <a:xfrm>
                <a:off x="1574807" y="1912857"/>
                <a:ext cx="149701" cy="144610"/>
              </a:xfrm>
              <a:custGeom>
                <a:avLst/>
                <a:gdLst>
                  <a:gd name="T0" fmla="*/ 100 w 272"/>
                  <a:gd name="T1" fmla="*/ 239 h 281"/>
                  <a:gd name="T2" fmla="*/ 230 w 272"/>
                  <a:gd name="T3" fmla="*/ 247 h 281"/>
                  <a:gd name="T4" fmla="*/ 230 w 272"/>
                  <a:gd name="T5" fmla="*/ 247 h 281"/>
                  <a:gd name="T6" fmla="*/ 239 w 272"/>
                  <a:gd name="T7" fmla="*/ 117 h 281"/>
                  <a:gd name="T8" fmla="*/ 172 w 272"/>
                  <a:gd name="T9" fmla="*/ 41 h 281"/>
                  <a:gd name="T10" fmla="*/ 42 w 272"/>
                  <a:gd name="T11" fmla="*/ 33 h 281"/>
                  <a:gd name="T12" fmla="*/ 42 w 272"/>
                  <a:gd name="T13" fmla="*/ 33 h 281"/>
                  <a:gd name="T14" fmla="*/ 34 w 272"/>
                  <a:gd name="T15" fmla="*/ 163 h 281"/>
                  <a:gd name="T16" fmla="*/ 100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00" y="239"/>
                    </a:moveTo>
                    <a:cubicBezTo>
                      <a:pt x="134" y="277"/>
                      <a:pt x="192" y="281"/>
                      <a:pt x="230" y="247"/>
                    </a:cubicBezTo>
                    <a:cubicBezTo>
                      <a:pt x="230" y="247"/>
                      <a:pt x="230" y="247"/>
                      <a:pt x="230" y="247"/>
                    </a:cubicBezTo>
                    <a:cubicBezTo>
                      <a:pt x="269" y="213"/>
                      <a:pt x="272" y="155"/>
                      <a:pt x="239" y="117"/>
                    </a:cubicBezTo>
                    <a:cubicBezTo>
                      <a:pt x="172" y="41"/>
                      <a:pt x="172" y="41"/>
                      <a:pt x="172" y="41"/>
                    </a:cubicBezTo>
                    <a:cubicBezTo>
                      <a:pt x="139" y="3"/>
                      <a:pt x="81" y="0"/>
                      <a:pt x="42" y="33"/>
                    </a:cubicBezTo>
                    <a:cubicBezTo>
                      <a:pt x="42" y="33"/>
                      <a:pt x="42" y="33"/>
                      <a:pt x="42" y="33"/>
                    </a:cubicBezTo>
                    <a:cubicBezTo>
                      <a:pt x="4" y="67"/>
                      <a:pt x="0" y="125"/>
                      <a:pt x="34" y="163"/>
                    </a:cubicBezTo>
                    <a:lnTo>
                      <a:pt x="100"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1" name="Freeform 251">
                <a:extLst>
                  <a:ext uri="{FF2B5EF4-FFF2-40B4-BE49-F238E27FC236}">
                    <a16:creationId xmlns:a16="http://schemas.microsoft.com/office/drawing/2014/main" id="{11667F57-F4E9-19A4-6474-AA7B7FC105CA}"/>
                  </a:ext>
                </a:extLst>
              </p:cNvPr>
              <p:cNvSpPr>
                <a:spLocks noEditPoints="1"/>
              </p:cNvSpPr>
              <p:nvPr/>
            </p:nvSpPr>
            <p:spPr bwMode="auto">
              <a:xfrm>
                <a:off x="1595221" y="2040453"/>
                <a:ext cx="97533" cy="91445"/>
              </a:xfrm>
              <a:custGeom>
                <a:avLst/>
                <a:gdLst>
                  <a:gd name="T0" fmla="*/ 0 w 179"/>
                  <a:gd name="T1" fmla="*/ 89 h 178"/>
                  <a:gd name="T2" fmla="*/ 89 w 179"/>
                  <a:gd name="T3" fmla="*/ 0 h 178"/>
                  <a:gd name="T4" fmla="*/ 179 w 179"/>
                  <a:gd name="T5" fmla="*/ 89 h 178"/>
                  <a:gd name="T6" fmla="*/ 89 w 179"/>
                  <a:gd name="T7" fmla="*/ 178 h 178"/>
                  <a:gd name="T8" fmla="*/ 0 w 179"/>
                  <a:gd name="T9" fmla="*/ 89 h 178"/>
                  <a:gd name="T10" fmla="*/ 22 w 179"/>
                  <a:gd name="T11" fmla="*/ 89 h 178"/>
                  <a:gd name="T12" fmla="*/ 89 w 179"/>
                  <a:gd name="T13" fmla="*/ 156 h 178"/>
                  <a:gd name="T14" fmla="*/ 157 w 179"/>
                  <a:gd name="T15" fmla="*/ 89 h 178"/>
                  <a:gd name="T16" fmla="*/ 89 w 179"/>
                  <a:gd name="T17" fmla="*/ 22 h 178"/>
                  <a:gd name="T18" fmla="*/ 22 w 179"/>
                  <a:gd name="T19"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0" y="89"/>
                    </a:moveTo>
                    <a:cubicBezTo>
                      <a:pt x="0" y="40"/>
                      <a:pt x="40" y="0"/>
                      <a:pt x="89" y="0"/>
                    </a:cubicBezTo>
                    <a:cubicBezTo>
                      <a:pt x="139" y="0"/>
                      <a:pt x="179" y="40"/>
                      <a:pt x="179" y="89"/>
                    </a:cubicBezTo>
                    <a:cubicBezTo>
                      <a:pt x="179" y="138"/>
                      <a:pt x="139" y="178"/>
                      <a:pt x="89" y="178"/>
                    </a:cubicBezTo>
                    <a:cubicBezTo>
                      <a:pt x="40" y="178"/>
                      <a:pt x="0" y="138"/>
                      <a:pt x="0" y="89"/>
                    </a:cubicBezTo>
                    <a:close/>
                    <a:moveTo>
                      <a:pt x="22" y="89"/>
                    </a:moveTo>
                    <a:cubicBezTo>
                      <a:pt x="22" y="126"/>
                      <a:pt x="52" y="156"/>
                      <a:pt x="89" y="156"/>
                    </a:cubicBezTo>
                    <a:cubicBezTo>
                      <a:pt x="126" y="156"/>
                      <a:pt x="157" y="126"/>
                      <a:pt x="157" y="89"/>
                    </a:cubicBezTo>
                    <a:cubicBezTo>
                      <a:pt x="157" y="52"/>
                      <a:pt x="126" y="22"/>
                      <a:pt x="89" y="22"/>
                    </a:cubicBezTo>
                    <a:cubicBezTo>
                      <a:pt x="52" y="22"/>
                      <a:pt x="22" y="52"/>
                      <a:pt x="22" y="89"/>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2" name="Freeform 252">
                <a:extLst>
                  <a:ext uri="{FF2B5EF4-FFF2-40B4-BE49-F238E27FC236}">
                    <a16:creationId xmlns:a16="http://schemas.microsoft.com/office/drawing/2014/main" id="{2CDF0A0B-37A1-9779-971D-9716BCBC3063}"/>
                  </a:ext>
                </a:extLst>
              </p:cNvPr>
              <p:cNvSpPr>
                <a:spLocks/>
              </p:cNvSpPr>
              <p:nvPr/>
            </p:nvSpPr>
            <p:spPr bwMode="auto">
              <a:xfrm>
                <a:off x="1971741" y="1912857"/>
                <a:ext cx="147433" cy="144610"/>
              </a:xfrm>
              <a:custGeom>
                <a:avLst/>
                <a:gdLst>
                  <a:gd name="T0" fmla="*/ 172 w 272"/>
                  <a:gd name="T1" fmla="*/ 239 h 281"/>
                  <a:gd name="T2" fmla="*/ 42 w 272"/>
                  <a:gd name="T3" fmla="*/ 247 h 281"/>
                  <a:gd name="T4" fmla="*/ 42 w 272"/>
                  <a:gd name="T5" fmla="*/ 247 h 281"/>
                  <a:gd name="T6" fmla="*/ 34 w 272"/>
                  <a:gd name="T7" fmla="*/ 117 h 281"/>
                  <a:gd name="T8" fmla="*/ 100 w 272"/>
                  <a:gd name="T9" fmla="*/ 41 h 281"/>
                  <a:gd name="T10" fmla="*/ 230 w 272"/>
                  <a:gd name="T11" fmla="*/ 33 h 281"/>
                  <a:gd name="T12" fmla="*/ 230 w 272"/>
                  <a:gd name="T13" fmla="*/ 33 h 281"/>
                  <a:gd name="T14" fmla="*/ 239 w 272"/>
                  <a:gd name="T15" fmla="*/ 163 h 281"/>
                  <a:gd name="T16" fmla="*/ 172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72" y="239"/>
                    </a:moveTo>
                    <a:cubicBezTo>
                      <a:pt x="139" y="277"/>
                      <a:pt x="81" y="281"/>
                      <a:pt x="42" y="247"/>
                    </a:cubicBezTo>
                    <a:cubicBezTo>
                      <a:pt x="42" y="247"/>
                      <a:pt x="42" y="247"/>
                      <a:pt x="42" y="247"/>
                    </a:cubicBezTo>
                    <a:cubicBezTo>
                      <a:pt x="4" y="213"/>
                      <a:pt x="0" y="155"/>
                      <a:pt x="34" y="117"/>
                    </a:cubicBezTo>
                    <a:cubicBezTo>
                      <a:pt x="100" y="41"/>
                      <a:pt x="100" y="41"/>
                      <a:pt x="100" y="41"/>
                    </a:cubicBezTo>
                    <a:cubicBezTo>
                      <a:pt x="134" y="3"/>
                      <a:pt x="192" y="0"/>
                      <a:pt x="230" y="33"/>
                    </a:cubicBezTo>
                    <a:cubicBezTo>
                      <a:pt x="230" y="33"/>
                      <a:pt x="230" y="33"/>
                      <a:pt x="230" y="33"/>
                    </a:cubicBezTo>
                    <a:cubicBezTo>
                      <a:pt x="269" y="67"/>
                      <a:pt x="272" y="125"/>
                      <a:pt x="239" y="163"/>
                    </a:cubicBezTo>
                    <a:lnTo>
                      <a:pt x="172"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3" name="Freeform 253">
                <a:extLst>
                  <a:ext uri="{FF2B5EF4-FFF2-40B4-BE49-F238E27FC236}">
                    <a16:creationId xmlns:a16="http://schemas.microsoft.com/office/drawing/2014/main" id="{0ADF41D7-4179-C66A-C5F4-05A5147B0E06}"/>
                  </a:ext>
                </a:extLst>
              </p:cNvPr>
              <p:cNvSpPr>
                <a:spLocks noEditPoints="1"/>
              </p:cNvSpPr>
              <p:nvPr/>
            </p:nvSpPr>
            <p:spPr bwMode="auto">
              <a:xfrm>
                <a:off x="2003495" y="2040453"/>
                <a:ext cx="97533" cy="91445"/>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22 h 178"/>
                  <a:gd name="T12" fmla="*/ 22 w 179"/>
                  <a:gd name="T13" fmla="*/ 89 h 178"/>
                  <a:gd name="T14" fmla="*/ 89 w 179"/>
                  <a:gd name="T15" fmla="*/ 156 h 178"/>
                  <a:gd name="T16" fmla="*/ 157 w 179"/>
                  <a:gd name="T17" fmla="*/ 89 h 178"/>
                  <a:gd name="T18" fmla="*/ 89 w 179"/>
                  <a:gd name="T19"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22"/>
                    </a:moveTo>
                    <a:cubicBezTo>
                      <a:pt x="52" y="22"/>
                      <a:pt x="22" y="52"/>
                      <a:pt x="22" y="89"/>
                    </a:cubicBezTo>
                    <a:cubicBezTo>
                      <a:pt x="22" y="126"/>
                      <a:pt x="52" y="156"/>
                      <a:pt x="89" y="156"/>
                    </a:cubicBezTo>
                    <a:cubicBezTo>
                      <a:pt x="127" y="156"/>
                      <a:pt x="157" y="126"/>
                      <a:pt x="157" y="89"/>
                    </a:cubicBezTo>
                    <a:cubicBezTo>
                      <a:pt x="157" y="52"/>
                      <a:pt x="127" y="22"/>
                      <a:pt x="89" y="22"/>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4" name="Freeform 254">
                <a:extLst>
                  <a:ext uri="{FF2B5EF4-FFF2-40B4-BE49-F238E27FC236}">
                    <a16:creationId xmlns:a16="http://schemas.microsoft.com/office/drawing/2014/main" id="{4DC7768D-0978-BB2B-4278-75BAB6BE444B}"/>
                  </a:ext>
                </a:extLst>
              </p:cNvPr>
              <p:cNvSpPr>
                <a:spLocks/>
              </p:cNvSpPr>
              <p:nvPr/>
            </p:nvSpPr>
            <p:spPr bwMode="auto">
              <a:xfrm>
                <a:off x="1634296" y="1698345"/>
                <a:ext cx="430439" cy="560042"/>
              </a:xfrm>
              <a:custGeom>
                <a:avLst/>
                <a:gdLst>
                  <a:gd name="T0" fmla="*/ 503 w 788"/>
                  <a:gd name="T1" fmla="*/ 1 h 1076"/>
                  <a:gd name="T2" fmla="*/ 398 w 788"/>
                  <a:gd name="T3" fmla="*/ 1 h 1076"/>
                  <a:gd name="T4" fmla="*/ 397 w 788"/>
                  <a:gd name="T5" fmla="*/ 1 h 1076"/>
                  <a:gd name="T6" fmla="*/ 397 w 788"/>
                  <a:gd name="T7" fmla="*/ 1 h 1076"/>
                  <a:gd name="T8" fmla="*/ 394 w 788"/>
                  <a:gd name="T9" fmla="*/ 1 h 1076"/>
                  <a:gd name="T10" fmla="*/ 392 w 788"/>
                  <a:gd name="T11" fmla="*/ 1 h 1076"/>
                  <a:gd name="T12" fmla="*/ 392 w 788"/>
                  <a:gd name="T13" fmla="*/ 1 h 1076"/>
                  <a:gd name="T14" fmla="*/ 391 w 788"/>
                  <a:gd name="T15" fmla="*/ 1 h 1076"/>
                  <a:gd name="T16" fmla="*/ 285 w 788"/>
                  <a:gd name="T17" fmla="*/ 1 h 1076"/>
                  <a:gd name="T18" fmla="*/ 1 w 788"/>
                  <a:gd name="T19" fmla="*/ 296 h 1076"/>
                  <a:gd name="T20" fmla="*/ 103 w 788"/>
                  <a:gd name="T21" fmla="*/ 902 h 1076"/>
                  <a:gd name="T22" fmla="*/ 386 w 788"/>
                  <a:gd name="T23" fmla="*/ 1076 h 1076"/>
                  <a:gd name="T24" fmla="*/ 403 w 788"/>
                  <a:gd name="T25" fmla="*/ 1075 h 1076"/>
                  <a:gd name="T26" fmla="*/ 686 w 788"/>
                  <a:gd name="T27" fmla="*/ 902 h 1076"/>
                  <a:gd name="T28" fmla="*/ 788 w 788"/>
                  <a:gd name="T29" fmla="*/ 296 h 1076"/>
                  <a:gd name="T30" fmla="*/ 503 w 788"/>
                  <a:gd name="T31" fmla="*/ 1 h 1076"/>
                  <a:gd name="connsiteX0" fmla="*/ 6371 w 9988"/>
                  <a:gd name="connsiteY0" fmla="*/ 4 h 9995"/>
                  <a:gd name="connsiteX1" fmla="*/ 5039 w 9988"/>
                  <a:gd name="connsiteY1" fmla="*/ 4 h 9995"/>
                  <a:gd name="connsiteX2" fmla="*/ 5026 w 9988"/>
                  <a:gd name="connsiteY2" fmla="*/ 4 h 9995"/>
                  <a:gd name="connsiteX3" fmla="*/ 5026 w 9988"/>
                  <a:gd name="connsiteY3" fmla="*/ 4 h 9995"/>
                  <a:gd name="connsiteX4" fmla="*/ 4988 w 9988"/>
                  <a:gd name="connsiteY4" fmla="*/ 4 h 9995"/>
                  <a:gd name="connsiteX5" fmla="*/ 4963 w 9988"/>
                  <a:gd name="connsiteY5" fmla="*/ 4 h 9995"/>
                  <a:gd name="connsiteX6" fmla="*/ 4963 w 9988"/>
                  <a:gd name="connsiteY6" fmla="*/ 4 h 9995"/>
                  <a:gd name="connsiteX7" fmla="*/ 4950 w 9988"/>
                  <a:gd name="connsiteY7" fmla="*/ 4 h 9995"/>
                  <a:gd name="connsiteX8" fmla="*/ 3605 w 9988"/>
                  <a:gd name="connsiteY8" fmla="*/ 4 h 9995"/>
                  <a:gd name="connsiteX9" fmla="*/ 1 w 9988"/>
                  <a:gd name="connsiteY9" fmla="*/ 2746 h 9995"/>
                  <a:gd name="connsiteX10" fmla="*/ 1295 w 9988"/>
                  <a:gd name="connsiteY10" fmla="*/ 8378 h 9995"/>
                  <a:gd name="connsiteX11" fmla="*/ 4886 w 9988"/>
                  <a:gd name="connsiteY11" fmla="*/ 9995 h 9995"/>
                  <a:gd name="connsiteX12" fmla="*/ 8694 w 9988"/>
                  <a:gd name="connsiteY12" fmla="*/ 8378 h 9995"/>
                  <a:gd name="connsiteX13" fmla="*/ 9988 w 9988"/>
                  <a:gd name="connsiteY13" fmla="*/ 2746 h 9995"/>
                  <a:gd name="connsiteX14" fmla="*/ 6371 w 9988"/>
                  <a:gd name="connsiteY14" fmla="*/ 4 h 9995"/>
                  <a:gd name="connsiteX0" fmla="*/ 6379 w 10000"/>
                  <a:gd name="connsiteY0" fmla="*/ 4 h 10131"/>
                  <a:gd name="connsiteX1" fmla="*/ 5045 w 10000"/>
                  <a:gd name="connsiteY1" fmla="*/ 4 h 10131"/>
                  <a:gd name="connsiteX2" fmla="*/ 5032 w 10000"/>
                  <a:gd name="connsiteY2" fmla="*/ 4 h 10131"/>
                  <a:gd name="connsiteX3" fmla="*/ 5032 w 10000"/>
                  <a:gd name="connsiteY3" fmla="*/ 4 h 10131"/>
                  <a:gd name="connsiteX4" fmla="*/ 4994 w 10000"/>
                  <a:gd name="connsiteY4" fmla="*/ 4 h 10131"/>
                  <a:gd name="connsiteX5" fmla="*/ 4969 w 10000"/>
                  <a:gd name="connsiteY5" fmla="*/ 4 h 10131"/>
                  <a:gd name="connsiteX6" fmla="*/ 4969 w 10000"/>
                  <a:gd name="connsiteY6" fmla="*/ 4 h 10131"/>
                  <a:gd name="connsiteX7" fmla="*/ 4956 w 10000"/>
                  <a:gd name="connsiteY7" fmla="*/ 4 h 10131"/>
                  <a:gd name="connsiteX8" fmla="*/ 3609 w 10000"/>
                  <a:gd name="connsiteY8" fmla="*/ 4 h 10131"/>
                  <a:gd name="connsiteX9" fmla="*/ 1 w 10000"/>
                  <a:gd name="connsiteY9" fmla="*/ 2747 h 10131"/>
                  <a:gd name="connsiteX10" fmla="*/ 1297 w 10000"/>
                  <a:gd name="connsiteY10" fmla="*/ 8382 h 10131"/>
                  <a:gd name="connsiteX11" fmla="*/ 4892 w 10000"/>
                  <a:gd name="connsiteY11" fmla="*/ 10000 h 10131"/>
                  <a:gd name="connsiteX12" fmla="*/ 8704 w 10000"/>
                  <a:gd name="connsiteY12" fmla="*/ 8382 h 10131"/>
                  <a:gd name="connsiteX13" fmla="*/ 10000 w 10000"/>
                  <a:gd name="connsiteY13" fmla="*/ 2747 h 10131"/>
                  <a:gd name="connsiteX14" fmla="*/ 6379 w 10000"/>
                  <a:gd name="connsiteY14" fmla="*/ 4 h 10131"/>
                  <a:gd name="connsiteX0" fmla="*/ 6379 w 10000"/>
                  <a:gd name="connsiteY0" fmla="*/ 4 h 10000"/>
                  <a:gd name="connsiteX1" fmla="*/ 5045 w 10000"/>
                  <a:gd name="connsiteY1" fmla="*/ 4 h 10000"/>
                  <a:gd name="connsiteX2" fmla="*/ 5032 w 10000"/>
                  <a:gd name="connsiteY2" fmla="*/ 4 h 10000"/>
                  <a:gd name="connsiteX3" fmla="*/ 5032 w 10000"/>
                  <a:gd name="connsiteY3" fmla="*/ 4 h 10000"/>
                  <a:gd name="connsiteX4" fmla="*/ 4994 w 10000"/>
                  <a:gd name="connsiteY4" fmla="*/ 4 h 10000"/>
                  <a:gd name="connsiteX5" fmla="*/ 4969 w 10000"/>
                  <a:gd name="connsiteY5" fmla="*/ 4 h 10000"/>
                  <a:gd name="connsiteX6" fmla="*/ 4969 w 10000"/>
                  <a:gd name="connsiteY6" fmla="*/ 4 h 10000"/>
                  <a:gd name="connsiteX7" fmla="*/ 4956 w 10000"/>
                  <a:gd name="connsiteY7" fmla="*/ 4 h 10000"/>
                  <a:gd name="connsiteX8" fmla="*/ 3609 w 10000"/>
                  <a:gd name="connsiteY8" fmla="*/ 4 h 10000"/>
                  <a:gd name="connsiteX9" fmla="*/ 1 w 10000"/>
                  <a:gd name="connsiteY9" fmla="*/ 2747 h 10000"/>
                  <a:gd name="connsiteX10" fmla="*/ 1297 w 10000"/>
                  <a:gd name="connsiteY10" fmla="*/ 8382 h 10000"/>
                  <a:gd name="connsiteX11" fmla="*/ 4892 w 10000"/>
                  <a:gd name="connsiteY11" fmla="*/ 10000 h 10000"/>
                  <a:gd name="connsiteX12" fmla="*/ 8704 w 10000"/>
                  <a:gd name="connsiteY12" fmla="*/ 8382 h 10000"/>
                  <a:gd name="connsiteX13" fmla="*/ 10000 w 10000"/>
                  <a:gd name="connsiteY13" fmla="*/ 2747 h 10000"/>
                  <a:gd name="connsiteX14" fmla="*/ 6379 w 10000"/>
                  <a:gd name="connsiteY14" fmla="*/ 4 h 10000"/>
                  <a:gd name="connsiteX0" fmla="*/ 6379 w 10000"/>
                  <a:gd name="connsiteY0" fmla="*/ 4 h 10000"/>
                  <a:gd name="connsiteX1" fmla="*/ 5045 w 10000"/>
                  <a:gd name="connsiteY1" fmla="*/ 4 h 10000"/>
                  <a:gd name="connsiteX2" fmla="*/ 5032 w 10000"/>
                  <a:gd name="connsiteY2" fmla="*/ 4 h 10000"/>
                  <a:gd name="connsiteX3" fmla="*/ 5032 w 10000"/>
                  <a:gd name="connsiteY3" fmla="*/ 4 h 10000"/>
                  <a:gd name="connsiteX4" fmla="*/ 4994 w 10000"/>
                  <a:gd name="connsiteY4" fmla="*/ 4 h 10000"/>
                  <a:gd name="connsiteX5" fmla="*/ 4969 w 10000"/>
                  <a:gd name="connsiteY5" fmla="*/ 4 h 10000"/>
                  <a:gd name="connsiteX6" fmla="*/ 4969 w 10000"/>
                  <a:gd name="connsiteY6" fmla="*/ 4 h 10000"/>
                  <a:gd name="connsiteX7" fmla="*/ 4956 w 10000"/>
                  <a:gd name="connsiteY7" fmla="*/ 4 h 10000"/>
                  <a:gd name="connsiteX8" fmla="*/ 3609 w 10000"/>
                  <a:gd name="connsiteY8" fmla="*/ 4 h 10000"/>
                  <a:gd name="connsiteX9" fmla="*/ 1 w 10000"/>
                  <a:gd name="connsiteY9" fmla="*/ 2747 h 10000"/>
                  <a:gd name="connsiteX10" fmla="*/ 1297 w 10000"/>
                  <a:gd name="connsiteY10" fmla="*/ 8382 h 10000"/>
                  <a:gd name="connsiteX11" fmla="*/ 4892 w 10000"/>
                  <a:gd name="connsiteY11" fmla="*/ 10000 h 10000"/>
                  <a:gd name="connsiteX12" fmla="*/ 8704 w 10000"/>
                  <a:gd name="connsiteY12" fmla="*/ 8382 h 10000"/>
                  <a:gd name="connsiteX13" fmla="*/ 10000 w 10000"/>
                  <a:gd name="connsiteY13" fmla="*/ 2747 h 10000"/>
                  <a:gd name="connsiteX14" fmla="*/ 6379 w 10000"/>
                  <a:gd name="connsiteY14" fmla="*/ 4 h 10000"/>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1297 w 10000"/>
                  <a:gd name="connsiteY10" fmla="*/ 8382 h 10173"/>
                  <a:gd name="connsiteX11" fmla="*/ 5224 w 10000"/>
                  <a:gd name="connsiteY11" fmla="*/ 10173 h 10173"/>
                  <a:gd name="connsiteX12" fmla="*/ 8704 w 10000"/>
                  <a:gd name="connsiteY12" fmla="*/ 8382 h 10173"/>
                  <a:gd name="connsiteX13" fmla="*/ 10000 w 10000"/>
                  <a:gd name="connsiteY13" fmla="*/ 2747 h 10173"/>
                  <a:gd name="connsiteX14" fmla="*/ 6379 w 10000"/>
                  <a:gd name="connsiteY14" fmla="*/ 4 h 10173"/>
                  <a:gd name="connsiteX0" fmla="*/ 6379 w 10000"/>
                  <a:gd name="connsiteY0" fmla="*/ 4 h 10180"/>
                  <a:gd name="connsiteX1" fmla="*/ 5045 w 10000"/>
                  <a:gd name="connsiteY1" fmla="*/ 4 h 10180"/>
                  <a:gd name="connsiteX2" fmla="*/ 5032 w 10000"/>
                  <a:gd name="connsiteY2" fmla="*/ 4 h 10180"/>
                  <a:gd name="connsiteX3" fmla="*/ 5032 w 10000"/>
                  <a:gd name="connsiteY3" fmla="*/ 4 h 10180"/>
                  <a:gd name="connsiteX4" fmla="*/ 4994 w 10000"/>
                  <a:gd name="connsiteY4" fmla="*/ 4 h 10180"/>
                  <a:gd name="connsiteX5" fmla="*/ 4969 w 10000"/>
                  <a:gd name="connsiteY5" fmla="*/ 4 h 10180"/>
                  <a:gd name="connsiteX6" fmla="*/ 4969 w 10000"/>
                  <a:gd name="connsiteY6" fmla="*/ 4 h 10180"/>
                  <a:gd name="connsiteX7" fmla="*/ 4956 w 10000"/>
                  <a:gd name="connsiteY7" fmla="*/ 4 h 10180"/>
                  <a:gd name="connsiteX8" fmla="*/ 3609 w 10000"/>
                  <a:gd name="connsiteY8" fmla="*/ 4 h 10180"/>
                  <a:gd name="connsiteX9" fmla="*/ 1 w 10000"/>
                  <a:gd name="connsiteY9" fmla="*/ 2747 h 10180"/>
                  <a:gd name="connsiteX10" fmla="*/ 1297 w 10000"/>
                  <a:gd name="connsiteY10" fmla="*/ 8382 h 10180"/>
                  <a:gd name="connsiteX11" fmla="*/ 5224 w 10000"/>
                  <a:gd name="connsiteY11" fmla="*/ 10173 h 10180"/>
                  <a:gd name="connsiteX12" fmla="*/ 8704 w 10000"/>
                  <a:gd name="connsiteY12" fmla="*/ 8382 h 10180"/>
                  <a:gd name="connsiteX13" fmla="*/ 10000 w 10000"/>
                  <a:gd name="connsiteY13" fmla="*/ 2747 h 10180"/>
                  <a:gd name="connsiteX14" fmla="*/ 6379 w 10000"/>
                  <a:gd name="connsiteY14" fmla="*/ 4 h 10180"/>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1297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173">
                    <a:moveTo>
                      <a:pt x="6379" y="4"/>
                    </a:moveTo>
                    <a:lnTo>
                      <a:pt x="5045" y="4"/>
                    </a:lnTo>
                    <a:lnTo>
                      <a:pt x="5032" y="4"/>
                    </a:lnTo>
                    <a:lnTo>
                      <a:pt x="5032" y="4"/>
                    </a:lnTo>
                    <a:lnTo>
                      <a:pt x="4994" y="4"/>
                    </a:lnTo>
                    <a:lnTo>
                      <a:pt x="4969" y="4"/>
                    </a:lnTo>
                    <a:lnTo>
                      <a:pt x="4969" y="4"/>
                    </a:lnTo>
                    <a:lnTo>
                      <a:pt x="4956" y="4"/>
                    </a:lnTo>
                    <a:cubicBezTo>
                      <a:pt x="4536" y="-5"/>
                      <a:pt x="4092" y="4"/>
                      <a:pt x="3609" y="4"/>
                    </a:cubicBezTo>
                    <a:cubicBezTo>
                      <a:pt x="2110" y="69"/>
                      <a:pt x="1" y="785"/>
                      <a:pt x="1" y="2747"/>
                    </a:cubicBezTo>
                    <a:cubicBezTo>
                      <a:pt x="-12" y="3984"/>
                      <a:pt x="219" y="7834"/>
                      <a:pt x="854" y="8382"/>
                    </a:cubicBezTo>
                    <a:cubicBezTo>
                      <a:pt x="1782" y="9303"/>
                      <a:pt x="2736" y="10173"/>
                      <a:pt x="5224" y="10173"/>
                    </a:cubicBezTo>
                    <a:cubicBezTo>
                      <a:pt x="7712" y="10173"/>
                      <a:pt x="7987" y="9440"/>
                      <a:pt x="9147" y="8382"/>
                    </a:cubicBezTo>
                    <a:cubicBezTo>
                      <a:pt x="9782" y="7834"/>
                      <a:pt x="10000" y="3984"/>
                      <a:pt x="10000" y="2747"/>
                    </a:cubicBezTo>
                    <a:cubicBezTo>
                      <a:pt x="10000" y="785"/>
                      <a:pt x="7878" y="69"/>
                      <a:pt x="6379" y="4"/>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5" name="Freeform 255">
                <a:extLst>
                  <a:ext uri="{FF2B5EF4-FFF2-40B4-BE49-F238E27FC236}">
                    <a16:creationId xmlns:a16="http://schemas.microsoft.com/office/drawing/2014/main" id="{4F8BC1D8-4997-7FB5-E381-9ADA93008F48}"/>
                  </a:ext>
                </a:extLst>
              </p:cNvPr>
              <p:cNvSpPr>
                <a:spLocks/>
              </p:cNvSpPr>
              <p:nvPr/>
            </p:nvSpPr>
            <p:spPr bwMode="auto">
              <a:xfrm>
                <a:off x="1631512" y="1755487"/>
                <a:ext cx="430956" cy="180763"/>
              </a:xfrm>
              <a:custGeom>
                <a:avLst/>
                <a:gdLst>
                  <a:gd name="T0" fmla="*/ 49 w 785"/>
                  <a:gd name="T1" fmla="*/ 346 h 353"/>
                  <a:gd name="T2" fmla="*/ 405 w 785"/>
                  <a:gd name="T3" fmla="*/ 102 h 353"/>
                  <a:gd name="T4" fmla="*/ 494 w 785"/>
                  <a:gd name="T5" fmla="*/ 72 h 353"/>
                  <a:gd name="T6" fmla="*/ 602 w 785"/>
                  <a:gd name="T7" fmla="*/ 113 h 353"/>
                  <a:gd name="T8" fmla="*/ 782 w 785"/>
                  <a:gd name="T9" fmla="*/ 320 h 353"/>
                  <a:gd name="T10" fmla="*/ 785 w 785"/>
                  <a:gd name="T11" fmla="*/ 283 h 353"/>
                  <a:gd name="T12" fmla="*/ 602 w 785"/>
                  <a:gd name="T13" fmla="*/ 41 h 353"/>
                  <a:gd name="T14" fmla="*/ 494 w 785"/>
                  <a:gd name="T15" fmla="*/ 0 h 353"/>
                  <a:gd name="T16" fmla="*/ 405 w 785"/>
                  <a:gd name="T17" fmla="*/ 30 h 353"/>
                  <a:gd name="T18" fmla="*/ 234 w 785"/>
                  <a:gd name="T19" fmla="*/ 173 h 353"/>
                  <a:gd name="T20" fmla="*/ 49 w 785"/>
                  <a:gd name="T21" fmla="*/ 302 h 353"/>
                  <a:gd name="T22" fmla="*/ 0 w 785"/>
                  <a:gd name="T23" fmla="*/ 309 h 353"/>
                  <a:gd name="T24" fmla="*/ 4 w 785"/>
                  <a:gd name="T25" fmla="*/ 353 h 353"/>
                  <a:gd name="T26" fmla="*/ 49 w 785"/>
                  <a:gd name="T27" fmla="*/ 34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5" h="353">
                    <a:moveTo>
                      <a:pt x="49" y="346"/>
                    </a:moveTo>
                    <a:cubicBezTo>
                      <a:pt x="121" y="324"/>
                      <a:pt x="342" y="143"/>
                      <a:pt x="405" y="102"/>
                    </a:cubicBezTo>
                    <a:cubicBezTo>
                      <a:pt x="431" y="85"/>
                      <a:pt x="461" y="72"/>
                      <a:pt x="494" y="72"/>
                    </a:cubicBezTo>
                    <a:cubicBezTo>
                      <a:pt x="533" y="72"/>
                      <a:pt x="571" y="92"/>
                      <a:pt x="602" y="113"/>
                    </a:cubicBezTo>
                    <a:cubicBezTo>
                      <a:pt x="704" y="180"/>
                      <a:pt x="746" y="247"/>
                      <a:pt x="782" y="320"/>
                    </a:cubicBezTo>
                    <a:cubicBezTo>
                      <a:pt x="783" y="307"/>
                      <a:pt x="784" y="295"/>
                      <a:pt x="785" y="283"/>
                    </a:cubicBezTo>
                    <a:cubicBezTo>
                      <a:pt x="748" y="209"/>
                      <a:pt x="707" y="110"/>
                      <a:pt x="602" y="41"/>
                    </a:cubicBezTo>
                    <a:cubicBezTo>
                      <a:pt x="571" y="20"/>
                      <a:pt x="533" y="0"/>
                      <a:pt x="494" y="0"/>
                    </a:cubicBezTo>
                    <a:cubicBezTo>
                      <a:pt x="461" y="0"/>
                      <a:pt x="431" y="13"/>
                      <a:pt x="405" y="30"/>
                    </a:cubicBezTo>
                    <a:cubicBezTo>
                      <a:pt x="342" y="71"/>
                      <a:pt x="290" y="125"/>
                      <a:pt x="234" y="173"/>
                    </a:cubicBezTo>
                    <a:cubicBezTo>
                      <a:pt x="179" y="221"/>
                      <a:pt x="121" y="280"/>
                      <a:pt x="49" y="302"/>
                    </a:cubicBezTo>
                    <a:cubicBezTo>
                      <a:pt x="37" y="306"/>
                      <a:pt x="12" y="308"/>
                      <a:pt x="0" y="309"/>
                    </a:cubicBezTo>
                    <a:cubicBezTo>
                      <a:pt x="1" y="323"/>
                      <a:pt x="3" y="338"/>
                      <a:pt x="4" y="353"/>
                    </a:cubicBezTo>
                    <a:cubicBezTo>
                      <a:pt x="15" y="352"/>
                      <a:pt x="38" y="349"/>
                      <a:pt x="49" y="346"/>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6" name="Freeform 256">
                <a:extLst>
                  <a:ext uri="{FF2B5EF4-FFF2-40B4-BE49-F238E27FC236}">
                    <a16:creationId xmlns:a16="http://schemas.microsoft.com/office/drawing/2014/main" id="{D4FAD354-0662-CAC3-4224-D3BDC77F1C79}"/>
                  </a:ext>
                </a:extLst>
              </p:cNvPr>
              <p:cNvSpPr>
                <a:spLocks/>
              </p:cNvSpPr>
              <p:nvPr/>
            </p:nvSpPr>
            <p:spPr bwMode="auto">
              <a:xfrm>
                <a:off x="1617903" y="1634271"/>
                <a:ext cx="521684" cy="287093"/>
              </a:xfrm>
              <a:custGeom>
                <a:avLst/>
                <a:gdLst>
                  <a:gd name="T0" fmla="*/ 437 w 953"/>
                  <a:gd name="T1" fmla="*/ 31 h 558"/>
                  <a:gd name="T2" fmla="*/ 0 w 953"/>
                  <a:gd name="T3" fmla="*/ 554 h 558"/>
                  <a:gd name="T4" fmla="*/ 77 w 953"/>
                  <a:gd name="T5" fmla="*/ 548 h 558"/>
                  <a:gd name="T6" fmla="*/ 262 w 953"/>
                  <a:gd name="T7" fmla="*/ 419 h 558"/>
                  <a:gd name="T8" fmla="*/ 433 w 953"/>
                  <a:gd name="T9" fmla="*/ 276 h 558"/>
                  <a:gd name="T10" fmla="*/ 522 w 953"/>
                  <a:gd name="T11" fmla="*/ 246 h 558"/>
                  <a:gd name="T12" fmla="*/ 630 w 953"/>
                  <a:gd name="T13" fmla="*/ 287 h 558"/>
                  <a:gd name="T14" fmla="*/ 819 w 953"/>
                  <a:gd name="T15" fmla="*/ 540 h 558"/>
                  <a:gd name="T16" fmla="*/ 437 w 953"/>
                  <a:gd name="T17" fmla="*/ 3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3" h="558">
                    <a:moveTo>
                      <a:pt x="437" y="31"/>
                    </a:moveTo>
                    <a:cubicBezTo>
                      <a:pt x="75" y="41"/>
                      <a:pt x="18" y="278"/>
                      <a:pt x="0" y="554"/>
                    </a:cubicBezTo>
                    <a:cubicBezTo>
                      <a:pt x="25" y="558"/>
                      <a:pt x="51" y="556"/>
                      <a:pt x="77" y="548"/>
                    </a:cubicBezTo>
                    <a:cubicBezTo>
                      <a:pt x="149" y="526"/>
                      <a:pt x="207" y="467"/>
                      <a:pt x="262" y="419"/>
                    </a:cubicBezTo>
                    <a:cubicBezTo>
                      <a:pt x="318" y="371"/>
                      <a:pt x="370" y="317"/>
                      <a:pt x="433" y="276"/>
                    </a:cubicBezTo>
                    <a:cubicBezTo>
                      <a:pt x="459" y="259"/>
                      <a:pt x="489" y="246"/>
                      <a:pt x="522" y="246"/>
                    </a:cubicBezTo>
                    <a:cubicBezTo>
                      <a:pt x="561" y="246"/>
                      <a:pt x="599" y="266"/>
                      <a:pt x="630" y="287"/>
                    </a:cubicBezTo>
                    <a:cubicBezTo>
                      <a:pt x="740" y="359"/>
                      <a:pt x="780" y="465"/>
                      <a:pt x="819" y="540"/>
                    </a:cubicBezTo>
                    <a:cubicBezTo>
                      <a:pt x="953" y="483"/>
                      <a:pt x="801" y="0"/>
                      <a:pt x="437" y="31"/>
                    </a:cubicBezTo>
                    <a:close/>
                  </a:path>
                </a:pathLst>
              </a:custGeom>
              <a:solidFill>
                <a:srgbClr val="A99A77"/>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57" name="Free-form: Shape 16">
                <a:extLst>
                  <a:ext uri="{FF2B5EF4-FFF2-40B4-BE49-F238E27FC236}">
                    <a16:creationId xmlns:a16="http://schemas.microsoft.com/office/drawing/2014/main" id="{5AC75878-EE6A-A11A-429B-722E2882BB93}"/>
                  </a:ext>
                </a:extLst>
              </p:cNvPr>
              <p:cNvSpPr/>
              <p:nvPr/>
            </p:nvSpPr>
            <p:spPr>
              <a:xfrm>
                <a:off x="1844257" y="2614432"/>
                <a:ext cx="19136" cy="37374"/>
              </a:xfrm>
              <a:custGeom>
                <a:avLst/>
                <a:gdLst>
                  <a:gd name="connsiteX0" fmla="*/ 5462 w 19136"/>
                  <a:gd name="connsiteY0" fmla="*/ 0 h 37374"/>
                  <a:gd name="connsiteX1" fmla="*/ 19136 w 19136"/>
                  <a:gd name="connsiteY1" fmla="*/ 37374 h 37374"/>
                  <a:gd name="connsiteX2" fmla="*/ 0 w 19136"/>
                  <a:gd name="connsiteY2" fmla="*/ 35499 h 37374"/>
                </a:gdLst>
                <a:ahLst/>
                <a:cxnLst>
                  <a:cxn ang="0">
                    <a:pos x="connsiteX0" y="connsiteY0"/>
                  </a:cxn>
                  <a:cxn ang="0">
                    <a:pos x="connsiteX1" y="connsiteY1"/>
                  </a:cxn>
                  <a:cxn ang="0">
                    <a:pos x="connsiteX2" y="connsiteY2"/>
                  </a:cxn>
                </a:cxnLst>
                <a:rect l="l" t="t" r="r" b="b"/>
                <a:pathLst>
                  <a:path w="19136" h="37374">
                    <a:moveTo>
                      <a:pt x="5462" y="0"/>
                    </a:moveTo>
                    <a:lnTo>
                      <a:pt x="19136" y="37374"/>
                    </a:lnTo>
                    <a:lnTo>
                      <a:pt x="0" y="35499"/>
                    </a:lnTo>
                    <a:close/>
                  </a:path>
                </a:pathLst>
              </a:custGeom>
              <a:solidFill>
                <a:srgbClr val="D1834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8" name="Free-form: Shape 55">
                <a:extLst>
                  <a:ext uri="{FF2B5EF4-FFF2-40B4-BE49-F238E27FC236}">
                    <a16:creationId xmlns:a16="http://schemas.microsoft.com/office/drawing/2014/main" id="{2166CD60-415C-1F89-066E-440456B9BF36}"/>
                  </a:ext>
                </a:extLst>
              </p:cNvPr>
              <p:cNvSpPr/>
              <p:nvPr/>
            </p:nvSpPr>
            <p:spPr>
              <a:xfrm>
                <a:off x="1344760" y="2583911"/>
                <a:ext cx="1017406" cy="159874"/>
              </a:xfrm>
              <a:custGeom>
                <a:avLst/>
                <a:gdLst>
                  <a:gd name="connsiteX0" fmla="*/ 901080 w 1017406"/>
                  <a:gd name="connsiteY0" fmla="*/ 307 h 159874"/>
                  <a:gd name="connsiteX1" fmla="*/ 902680 w 1017406"/>
                  <a:gd name="connsiteY1" fmla="*/ 2322 h 159874"/>
                  <a:gd name="connsiteX2" fmla="*/ 1017406 w 1017406"/>
                  <a:gd name="connsiteY2" fmla="*/ 148722 h 159874"/>
                  <a:gd name="connsiteX3" fmla="*/ 1014202 w 1017406"/>
                  <a:gd name="connsiteY3" fmla="*/ 152604 h 159874"/>
                  <a:gd name="connsiteX4" fmla="*/ 1005392 w 1017406"/>
                  <a:gd name="connsiteY4" fmla="*/ 159874 h 159874"/>
                  <a:gd name="connsiteX5" fmla="*/ 996739 w 1017406"/>
                  <a:gd name="connsiteY5" fmla="*/ 141625 h 159874"/>
                  <a:gd name="connsiteX6" fmla="*/ 972530 w 1017406"/>
                  <a:gd name="connsiteY6" fmla="*/ 103922 h 159874"/>
                  <a:gd name="connsiteX7" fmla="*/ 901080 w 1017406"/>
                  <a:gd name="connsiteY7" fmla="*/ 307 h 159874"/>
                  <a:gd name="connsiteX8" fmla="*/ 103079 w 1017406"/>
                  <a:gd name="connsiteY8" fmla="*/ 307 h 159874"/>
                  <a:gd name="connsiteX9" fmla="*/ 31629 w 1017406"/>
                  <a:gd name="connsiteY9" fmla="*/ 103922 h 159874"/>
                  <a:gd name="connsiteX10" fmla="*/ 18532 w 1017406"/>
                  <a:gd name="connsiteY10" fmla="*/ 124361 h 159874"/>
                  <a:gd name="connsiteX11" fmla="*/ 7714 w 1017406"/>
                  <a:gd name="connsiteY11" fmla="*/ 141168 h 159874"/>
                  <a:gd name="connsiteX12" fmla="*/ 0 w 1017406"/>
                  <a:gd name="connsiteY12" fmla="*/ 131819 h 159874"/>
                  <a:gd name="connsiteX13" fmla="*/ 101479 w 1017406"/>
                  <a:gd name="connsiteY13" fmla="*/ 2322 h 159874"/>
                  <a:gd name="connsiteX14" fmla="*/ 103079 w 1017406"/>
                  <a:gd name="connsiteY14" fmla="*/ 307 h 1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06" h="159874">
                    <a:moveTo>
                      <a:pt x="901080" y="307"/>
                    </a:moveTo>
                    <a:cubicBezTo>
                      <a:pt x="900572" y="-432"/>
                      <a:pt x="901027" y="139"/>
                      <a:pt x="902680" y="2322"/>
                    </a:cubicBezTo>
                    <a:lnTo>
                      <a:pt x="1017406" y="148722"/>
                    </a:lnTo>
                    <a:lnTo>
                      <a:pt x="1014202" y="152604"/>
                    </a:lnTo>
                    <a:lnTo>
                      <a:pt x="1005392" y="159874"/>
                    </a:lnTo>
                    <a:lnTo>
                      <a:pt x="996739" y="141625"/>
                    </a:lnTo>
                    <a:cubicBezTo>
                      <a:pt x="989596" y="129190"/>
                      <a:pt x="982320" y="120591"/>
                      <a:pt x="972530" y="103922"/>
                    </a:cubicBezTo>
                    <a:cubicBezTo>
                      <a:pt x="955399" y="74752"/>
                      <a:pt x="904640" y="5472"/>
                      <a:pt x="901080" y="307"/>
                    </a:cubicBezTo>
                    <a:close/>
                    <a:moveTo>
                      <a:pt x="103079" y="307"/>
                    </a:moveTo>
                    <a:cubicBezTo>
                      <a:pt x="99519" y="5472"/>
                      <a:pt x="48761" y="74752"/>
                      <a:pt x="31629" y="103922"/>
                    </a:cubicBezTo>
                    <a:cubicBezTo>
                      <a:pt x="26734" y="112257"/>
                      <a:pt x="22468" y="118574"/>
                      <a:pt x="18532" y="124361"/>
                    </a:cubicBezTo>
                    <a:lnTo>
                      <a:pt x="7714" y="141168"/>
                    </a:lnTo>
                    <a:lnTo>
                      <a:pt x="0" y="131819"/>
                    </a:lnTo>
                    <a:lnTo>
                      <a:pt x="101479" y="2322"/>
                    </a:lnTo>
                    <a:cubicBezTo>
                      <a:pt x="103133" y="139"/>
                      <a:pt x="103587" y="-432"/>
                      <a:pt x="103079" y="307"/>
                    </a:cubicBezTo>
                    <a:close/>
                  </a:path>
                </a:pathLst>
              </a:custGeom>
              <a:solidFill>
                <a:srgbClr val="CE53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9" name="Free-form: Shape 52">
                <a:extLst>
                  <a:ext uri="{FF2B5EF4-FFF2-40B4-BE49-F238E27FC236}">
                    <a16:creationId xmlns:a16="http://schemas.microsoft.com/office/drawing/2014/main" id="{91475148-1436-953F-A1D7-CA530D56B7B5}"/>
                  </a:ext>
                </a:extLst>
              </p:cNvPr>
              <p:cNvSpPr/>
              <p:nvPr/>
            </p:nvSpPr>
            <p:spPr>
              <a:xfrm>
                <a:off x="1841875" y="2853194"/>
                <a:ext cx="45719" cy="89293"/>
              </a:xfrm>
              <a:custGeom>
                <a:avLst/>
                <a:gdLst>
                  <a:gd name="connsiteX0" fmla="*/ 5462 w 19136"/>
                  <a:gd name="connsiteY0" fmla="*/ 0 h 37374"/>
                  <a:gd name="connsiteX1" fmla="*/ 19136 w 19136"/>
                  <a:gd name="connsiteY1" fmla="*/ 37374 h 37374"/>
                  <a:gd name="connsiteX2" fmla="*/ 0 w 19136"/>
                  <a:gd name="connsiteY2" fmla="*/ 35499 h 37374"/>
                </a:gdLst>
                <a:ahLst/>
                <a:cxnLst>
                  <a:cxn ang="0">
                    <a:pos x="connsiteX0" y="connsiteY0"/>
                  </a:cxn>
                  <a:cxn ang="0">
                    <a:pos x="connsiteX1" y="connsiteY1"/>
                  </a:cxn>
                  <a:cxn ang="0">
                    <a:pos x="connsiteX2" y="connsiteY2"/>
                  </a:cxn>
                </a:cxnLst>
                <a:rect l="l" t="t" r="r" b="b"/>
                <a:pathLst>
                  <a:path w="19136" h="37374">
                    <a:moveTo>
                      <a:pt x="5462" y="0"/>
                    </a:moveTo>
                    <a:lnTo>
                      <a:pt x="19136" y="37374"/>
                    </a:lnTo>
                    <a:lnTo>
                      <a:pt x="0" y="35499"/>
                    </a:lnTo>
                    <a:close/>
                  </a:path>
                </a:pathLst>
              </a:custGeom>
              <a:solidFill>
                <a:srgbClr val="CE53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60" name="Free-form: Shape 69">
                <a:extLst>
                  <a:ext uri="{FF2B5EF4-FFF2-40B4-BE49-F238E27FC236}">
                    <a16:creationId xmlns:a16="http://schemas.microsoft.com/office/drawing/2014/main" id="{70A0BE06-D28A-9073-2E75-D3365B3F4E5A}"/>
                  </a:ext>
                </a:extLst>
              </p:cNvPr>
              <p:cNvSpPr/>
              <p:nvPr/>
            </p:nvSpPr>
            <p:spPr>
              <a:xfrm>
                <a:off x="1588697" y="1650448"/>
                <a:ext cx="324692" cy="294779"/>
              </a:xfrm>
              <a:custGeom>
                <a:avLst/>
                <a:gdLst>
                  <a:gd name="connsiteX0" fmla="*/ 279467 w 324692"/>
                  <a:gd name="connsiteY0" fmla="*/ 633 h 294779"/>
                  <a:gd name="connsiteX1" fmla="*/ 323446 w 324692"/>
                  <a:gd name="connsiteY1" fmla="*/ 23571 h 294779"/>
                  <a:gd name="connsiteX2" fmla="*/ 213908 w 324692"/>
                  <a:gd name="connsiteY2" fmla="*/ 37858 h 294779"/>
                  <a:gd name="connsiteX3" fmla="*/ 68652 w 324692"/>
                  <a:gd name="connsiteY3" fmla="*/ 147396 h 294779"/>
                  <a:gd name="connsiteX4" fmla="*/ 67306 w 324692"/>
                  <a:gd name="connsiteY4" fmla="*/ 149327 h 294779"/>
                  <a:gd name="connsiteX5" fmla="*/ 82047 w 324692"/>
                  <a:gd name="connsiteY5" fmla="*/ 136532 h 294779"/>
                  <a:gd name="connsiteX6" fmla="*/ 130565 w 324692"/>
                  <a:gd name="connsiteY6" fmla="*/ 106915 h 294779"/>
                  <a:gd name="connsiteX7" fmla="*/ 249627 w 324692"/>
                  <a:gd name="connsiteY7" fmla="*/ 59290 h 294779"/>
                  <a:gd name="connsiteX8" fmla="*/ 323446 w 324692"/>
                  <a:gd name="connsiteY8" fmla="*/ 45002 h 294779"/>
                  <a:gd name="connsiteX9" fmla="*/ 190096 w 324692"/>
                  <a:gd name="connsiteY9" fmla="*/ 104533 h 294779"/>
                  <a:gd name="connsiteX10" fmla="*/ 61508 w 324692"/>
                  <a:gd name="connsiteY10" fmla="*/ 175971 h 294779"/>
                  <a:gd name="connsiteX11" fmla="*/ 33214 w 324692"/>
                  <a:gd name="connsiteY11" fmla="*/ 210625 h 294779"/>
                  <a:gd name="connsiteX12" fmla="*/ 24506 w 324692"/>
                  <a:gd name="connsiteY12" fmla="*/ 236135 h 294779"/>
                  <a:gd name="connsiteX13" fmla="*/ 16265 w 324692"/>
                  <a:gd name="connsiteY13" fmla="*/ 259315 h 294779"/>
                  <a:gd name="connsiteX14" fmla="*/ 9808 w 324692"/>
                  <a:gd name="connsiteY14" fmla="*/ 279209 h 294779"/>
                  <a:gd name="connsiteX15" fmla="*/ 9226 w 324692"/>
                  <a:gd name="connsiteY15" fmla="*/ 279393 h 294779"/>
                  <a:gd name="connsiteX16" fmla="*/ 1193 w 324692"/>
                  <a:gd name="connsiteY16" fmla="*/ 294779 h 294779"/>
                  <a:gd name="connsiteX17" fmla="*/ 730 w 324692"/>
                  <a:gd name="connsiteY17" fmla="*/ 290419 h 294779"/>
                  <a:gd name="connsiteX18" fmla="*/ 11502 w 324692"/>
                  <a:gd name="connsiteY18" fmla="*/ 214071 h 294779"/>
                  <a:gd name="connsiteX19" fmla="*/ 104371 w 324692"/>
                  <a:gd name="connsiteY19" fmla="*/ 80721 h 294779"/>
                  <a:gd name="connsiteX20" fmla="*/ 252008 w 324692"/>
                  <a:gd name="connsiteY20" fmla="*/ 2140 h 294779"/>
                  <a:gd name="connsiteX21" fmla="*/ 279467 w 324692"/>
                  <a:gd name="connsiteY21" fmla="*/ 633 h 29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692" h="294779">
                    <a:moveTo>
                      <a:pt x="279467" y="633"/>
                    </a:moveTo>
                    <a:cubicBezTo>
                      <a:pt x="306181" y="3926"/>
                      <a:pt x="328209" y="19106"/>
                      <a:pt x="323446" y="23571"/>
                    </a:cubicBezTo>
                    <a:cubicBezTo>
                      <a:pt x="317096" y="29524"/>
                      <a:pt x="255183" y="18014"/>
                      <a:pt x="213908" y="37858"/>
                    </a:cubicBezTo>
                    <a:cubicBezTo>
                      <a:pt x="172633" y="57702"/>
                      <a:pt x="101592" y="110487"/>
                      <a:pt x="68652" y="147396"/>
                    </a:cubicBezTo>
                    <a:lnTo>
                      <a:pt x="67306" y="149327"/>
                    </a:lnTo>
                    <a:lnTo>
                      <a:pt x="82047" y="136532"/>
                    </a:lnTo>
                    <a:cubicBezTo>
                      <a:pt x="96831" y="126064"/>
                      <a:pt x="113500" y="116043"/>
                      <a:pt x="130565" y="106915"/>
                    </a:cubicBezTo>
                    <a:cubicBezTo>
                      <a:pt x="164696" y="88659"/>
                      <a:pt x="217480" y="69609"/>
                      <a:pt x="249627" y="59290"/>
                    </a:cubicBezTo>
                    <a:cubicBezTo>
                      <a:pt x="281774" y="48971"/>
                      <a:pt x="333368" y="37461"/>
                      <a:pt x="323446" y="45002"/>
                    </a:cubicBezTo>
                    <a:cubicBezTo>
                      <a:pt x="313524" y="52543"/>
                      <a:pt x="234149" y="84689"/>
                      <a:pt x="190096" y="104533"/>
                    </a:cubicBezTo>
                    <a:cubicBezTo>
                      <a:pt x="146043" y="124377"/>
                      <a:pt x="90480" y="153746"/>
                      <a:pt x="61508" y="175971"/>
                    </a:cubicBezTo>
                    <a:lnTo>
                      <a:pt x="33214" y="210625"/>
                    </a:lnTo>
                    <a:lnTo>
                      <a:pt x="24506" y="236135"/>
                    </a:lnTo>
                    <a:cubicBezTo>
                      <a:pt x="21648" y="244953"/>
                      <a:pt x="19043" y="252866"/>
                      <a:pt x="16265" y="259315"/>
                    </a:cubicBezTo>
                    <a:lnTo>
                      <a:pt x="9808" y="279209"/>
                    </a:lnTo>
                    <a:lnTo>
                      <a:pt x="9226" y="279393"/>
                    </a:lnTo>
                    <a:lnTo>
                      <a:pt x="1193" y="294779"/>
                    </a:lnTo>
                    <a:lnTo>
                      <a:pt x="730" y="290419"/>
                    </a:lnTo>
                    <a:cubicBezTo>
                      <a:pt x="-702" y="273230"/>
                      <a:pt x="-1298" y="241753"/>
                      <a:pt x="11502" y="214071"/>
                    </a:cubicBezTo>
                    <a:cubicBezTo>
                      <a:pt x="28568" y="177162"/>
                      <a:pt x="64287" y="116043"/>
                      <a:pt x="104371" y="80721"/>
                    </a:cubicBezTo>
                    <a:cubicBezTo>
                      <a:pt x="144455" y="45399"/>
                      <a:pt x="215496" y="11665"/>
                      <a:pt x="252008" y="2140"/>
                    </a:cubicBezTo>
                    <a:cubicBezTo>
                      <a:pt x="261136" y="-241"/>
                      <a:pt x="270562" y="-465"/>
                      <a:pt x="279467" y="633"/>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61" name="Free-form: Shape 87">
                <a:extLst>
                  <a:ext uri="{FF2B5EF4-FFF2-40B4-BE49-F238E27FC236}">
                    <a16:creationId xmlns:a16="http://schemas.microsoft.com/office/drawing/2014/main" id="{43C30CB5-0D02-CE7E-4E91-44D6A10BEE0C}"/>
                  </a:ext>
                </a:extLst>
              </p:cNvPr>
              <p:cNvSpPr/>
              <p:nvPr/>
            </p:nvSpPr>
            <p:spPr>
              <a:xfrm>
                <a:off x="1942595" y="1677379"/>
                <a:ext cx="215643" cy="263707"/>
              </a:xfrm>
              <a:custGeom>
                <a:avLst/>
                <a:gdLst>
                  <a:gd name="connsiteX0" fmla="*/ 9698 w 215643"/>
                  <a:gd name="connsiteY0" fmla="*/ 131 h 263707"/>
                  <a:gd name="connsiteX1" fmla="*/ 73935 w 215643"/>
                  <a:gd name="connsiteY1" fmla="*/ 17377 h 263707"/>
                  <a:gd name="connsiteX2" fmla="*/ 133467 w 215643"/>
                  <a:gd name="connsiteY2" fmla="*/ 136439 h 263707"/>
                  <a:gd name="connsiteX3" fmla="*/ 173948 w 215643"/>
                  <a:gd name="connsiteY3" fmla="*/ 212639 h 263707"/>
                  <a:gd name="connsiteX4" fmla="*/ 193779 w 215643"/>
                  <a:gd name="connsiteY4" fmla="*/ 231782 h 263707"/>
                  <a:gd name="connsiteX5" fmla="*/ 214419 w 215643"/>
                  <a:gd name="connsiteY5" fmla="*/ 248316 h 263707"/>
                  <a:gd name="connsiteX6" fmla="*/ 215267 w 215643"/>
                  <a:gd name="connsiteY6" fmla="*/ 252307 h 263707"/>
                  <a:gd name="connsiteX7" fmla="*/ 215643 w 215643"/>
                  <a:gd name="connsiteY7" fmla="*/ 263707 h 263707"/>
                  <a:gd name="connsiteX8" fmla="*/ 188086 w 215643"/>
                  <a:gd name="connsiteY8" fmla="*/ 245679 h 263707"/>
                  <a:gd name="connsiteX9" fmla="*/ 145373 w 215643"/>
                  <a:gd name="connsiteY9" fmla="*/ 205496 h 263707"/>
                  <a:gd name="connsiteX10" fmla="*/ 97748 w 215643"/>
                  <a:gd name="connsiteY10" fmla="*/ 95958 h 263707"/>
                  <a:gd name="connsiteX11" fmla="*/ 57267 w 215643"/>
                  <a:gd name="connsiteY11" fmla="*/ 17377 h 263707"/>
                  <a:gd name="connsiteX12" fmla="*/ 117 w 215643"/>
                  <a:gd name="connsiteY12" fmla="*/ 708 h 263707"/>
                  <a:gd name="connsiteX13" fmla="*/ 9698 w 215643"/>
                  <a:gd name="connsiteY13" fmla="*/ 131 h 26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643" h="263707">
                    <a:moveTo>
                      <a:pt x="9698" y="131"/>
                    </a:moveTo>
                    <a:cubicBezTo>
                      <a:pt x="25641" y="-482"/>
                      <a:pt x="57266" y="411"/>
                      <a:pt x="73935" y="17377"/>
                    </a:cubicBezTo>
                    <a:cubicBezTo>
                      <a:pt x="96160" y="39999"/>
                      <a:pt x="116798" y="103895"/>
                      <a:pt x="133467" y="136439"/>
                    </a:cubicBezTo>
                    <a:cubicBezTo>
                      <a:pt x="150136" y="168983"/>
                      <a:pt x="152120" y="188033"/>
                      <a:pt x="173948" y="212639"/>
                    </a:cubicBezTo>
                    <a:cubicBezTo>
                      <a:pt x="179405" y="218791"/>
                      <a:pt x="186226" y="225265"/>
                      <a:pt x="193779" y="231782"/>
                    </a:cubicBezTo>
                    <a:lnTo>
                      <a:pt x="214419" y="248316"/>
                    </a:lnTo>
                    <a:lnTo>
                      <a:pt x="215267" y="252307"/>
                    </a:lnTo>
                    <a:lnTo>
                      <a:pt x="215643" y="263707"/>
                    </a:lnTo>
                    <a:lnTo>
                      <a:pt x="188086" y="245679"/>
                    </a:lnTo>
                    <a:cubicBezTo>
                      <a:pt x="172063" y="233872"/>
                      <a:pt x="156883" y="220577"/>
                      <a:pt x="145373" y="205496"/>
                    </a:cubicBezTo>
                    <a:cubicBezTo>
                      <a:pt x="122354" y="175334"/>
                      <a:pt x="112432" y="127311"/>
                      <a:pt x="97748" y="95958"/>
                    </a:cubicBezTo>
                    <a:cubicBezTo>
                      <a:pt x="83064" y="64605"/>
                      <a:pt x="69570" y="32855"/>
                      <a:pt x="57267" y="17377"/>
                    </a:cubicBezTo>
                    <a:cubicBezTo>
                      <a:pt x="44964" y="1899"/>
                      <a:pt x="-2661" y="708"/>
                      <a:pt x="117" y="708"/>
                    </a:cubicBezTo>
                    <a:cubicBezTo>
                      <a:pt x="812" y="708"/>
                      <a:pt x="4383" y="336"/>
                      <a:pt x="9698" y="131"/>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141" name="Oval 140">
              <a:extLst>
                <a:ext uri="{FF2B5EF4-FFF2-40B4-BE49-F238E27FC236}">
                  <a16:creationId xmlns:a16="http://schemas.microsoft.com/office/drawing/2014/main" id="{2712C8F2-6092-B8A0-9A6E-4F81AEF64279}"/>
                </a:ext>
              </a:extLst>
            </p:cNvPr>
            <p:cNvSpPr/>
            <p:nvPr/>
          </p:nvSpPr>
          <p:spPr>
            <a:xfrm>
              <a:off x="1155413" y="15329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17984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EF472-7CC9-618A-439A-805066A389EB}"/>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42CD3AE5-FFEC-F902-E857-250E52E45015}"/>
              </a:ext>
            </a:extLst>
          </p:cNvPr>
          <p:cNvSpPr/>
          <p:nvPr/>
        </p:nvSpPr>
        <p:spPr>
          <a:xfrm>
            <a:off x="6440905" y="6408853"/>
            <a:ext cx="210312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30" name="Group 29">
            <a:extLst>
              <a:ext uri="{FF2B5EF4-FFF2-40B4-BE49-F238E27FC236}">
                <a16:creationId xmlns:a16="http://schemas.microsoft.com/office/drawing/2014/main" id="{898E5D64-7BD2-6E7A-9BB8-C15265BF09F4}"/>
              </a:ext>
            </a:extLst>
          </p:cNvPr>
          <p:cNvGrpSpPr/>
          <p:nvPr/>
        </p:nvGrpSpPr>
        <p:grpSpPr>
          <a:xfrm>
            <a:off x="6440905" y="4312193"/>
            <a:ext cx="2286000" cy="746123"/>
            <a:chOff x="6440905" y="4479337"/>
            <a:chExt cx="2286000" cy="746123"/>
          </a:xfrm>
        </p:grpSpPr>
        <p:sp>
          <p:nvSpPr>
            <p:cNvPr id="25" name="Rectangle: Rounded Corners 24">
              <a:extLst>
                <a:ext uri="{FF2B5EF4-FFF2-40B4-BE49-F238E27FC236}">
                  <a16:creationId xmlns:a16="http://schemas.microsoft.com/office/drawing/2014/main" id="{CF2F2EFE-431B-090A-9BE9-608666E1D5FC}"/>
                </a:ext>
              </a:extLst>
            </p:cNvPr>
            <p:cNvSpPr/>
            <p:nvPr/>
          </p:nvSpPr>
          <p:spPr>
            <a:xfrm>
              <a:off x="6440905" y="4859700"/>
              <a:ext cx="2286000" cy="36576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0" name="Rectangle: Rounded Corners 19">
              <a:extLst>
                <a:ext uri="{FF2B5EF4-FFF2-40B4-BE49-F238E27FC236}">
                  <a16:creationId xmlns:a16="http://schemas.microsoft.com/office/drawing/2014/main" id="{9216FA0A-3D3E-E48F-DD74-D101C36C8299}"/>
                </a:ext>
              </a:extLst>
            </p:cNvPr>
            <p:cNvSpPr/>
            <p:nvPr/>
          </p:nvSpPr>
          <p:spPr>
            <a:xfrm>
              <a:off x="6440905" y="4479337"/>
              <a:ext cx="228600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
        <p:nvSpPr>
          <p:cNvPr id="17" name="Rectangle: Rounded Corners 16">
            <a:extLst>
              <a:ext uri="{FF2B5EF4-FFF2-40B4-BE49-F238E27FC236}">
                <a16:creationId xmlns:a16="http://schemas.microsoft.com/office/drawing/2014/main" id="{800D3042-3AC5-CB4A-F386-F3CAA6FFD706}"/>
              </a:ext>
            </a:extLst>
          </p:cNvPr>
          <p:cNvSpPr/>
          <p:nvPr/>
        </p:nvSpPr>
        <p:spPr>
          <a:xfrm>
            <a:off x="6440905" y="2626042"/>
            <a:ext cx="4937760" cy="36995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8" name="Rectangle: Rounded Corners 17">
            <a:extLst>
              <a:ext uri="{FF2B5EF4-FFF2-40B4-BE49-F238E27FC236}">
                <a16:creationId xmlns:a16="http://schemas.microsoft.com/office/drawing/2014/main" id="{61F713CC-4556-92B4-4FAC-5314AD504DEA}"/>
              </a:ext>
            </a:extLst>
          </p:cNvPr>
          <p:cNvSpPr/>
          <p:nvPr/>
        </p:nvSpPr>
        <p:spPr>
          <a:xfrm>
            <a:off x="6440905" y="3321886"/>
            <a:ext cx="4937760" cy="50917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Rectangle: Rounded Corners 15">
            <a:extLst>
              <a:ext uri="{FF2B5EF4-FFF2-40B4-BE49-F238E27FC236}">
                <a16:creationId xmlns:a16="http://schemas.microsoft.com/office/drawing/2014/main" id="{2C0762F4-AC3A-B695-599B-BCC71E2B26C2}"/>
              </a:ext>
            </a:extLst>
          </p:cNvPr>
          <p:cNvSpPr/>
          <p:nvPr/>
        </p:nvSpPr>
        <p:spPr>
          <a:xfrm>
            <a:off x="6440907" y="1281106"/>
            <a:ext cx="155448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3" name="Group 2">
            <a:extLst>
              <a:ext uri="{FF2B5EF4-FFF2-40B4-BE49-F238E27FC236}">
                <a16:creationId xmlns:a16="http://schemas.microsoft.com/office/drawing/2014/main" id="{A37A1351-F7D0-EAAD-A575-BCD96AFB1850}"/>
              </a:ext>
            </a:extLst>
          </p:cNvPr>
          <p:cNvGrpSpPr/>
          <p:nvPr/>
        </p:nvGrpSpPr>
        <p:grpSpPr>
          <a:xfrm>
            <a:off x="5779167" y="234982"/>
            <a:ext cx="5787660" cy="1596395"/>
            <a:chOff x="5779167" y="364646"/>
            <a:chExt cx="5787660" cy="1596395"/>
          </a:xfrm>
        </p:grpSpPr>
        <p:grpSp>
          <p:nvGrpSpPr>
            <p:cNvPr id="22" name="Group 21">
              <a:extLst>
                <a:ext uri="{FF2B5EF4-FFF2-40B4-BE49-F238E27FC236}">
                  <a16:creationId xmlns:a16="http://schemas.microsoft.com/office/drawing/2014/main" id="{A79B8B40-90F1-4016-D6A2-85ED22DCD863}"/>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9B3B49C4-7401-548C-1100-FE5437B4122D}"/>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81049ADC-54B9-2452-ECE0-B33DD469B30B}"/>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18C847A-7735-56BC-8EA8-52F1D4D1F4DC}"/>
                </a:ext>
              </a:extLst>
            </p:cNvPr>
            <p:cNvSpPr txBox="1"/>
            <p:nvPr/>
          </p:nvSpPr>
          <p:spPr>
            <a:xfrm>
              <a:off x="6479145" y="701722"/>
              <a:ext cx="5087682" cy="1259319"/>
            </a:xfrm>
            <a:prstGeom prst="rect">
              <a:avLst/>
            </a:prstGeom>
            <a:noFill/>
          </p:spPr>
          <p:txBody>
            <a:bodyPr wrap="square" lIns="0" tIns="0" rIns="0" bIns="0">
              <a:spAutoFit/>
            </a:bodyPr>
            <a:lstStyle/>
            <a:p>
              <a:pPr>
                <a:spcAft>
                  <a:spcPts val="200"/>
                </a:spcAft>
              </a:pPr>
              <a:r>
                <a:rPr lang="en-US" sz="1050" b="1" noProof="0" dirty="0">
                  <a:effectLst/>
                  <a:latin typeface="Arial"/>
                  <a:ea typeface="Calibri" panose="020F0502020204030204" pitchFamily="34" charset="0"/>
                  <a:cs typeface="Times New Roman"/>
                </a:rPr>
                <a:t>How would you classify Amy in terms of WHO obesity classification and </a:t>
              </a:r>
              <a:br>
                <a:rPr lang="en-US" sz="1050" b="1" noProof="0" dirty="0">
                  <a:effectLst/>
                  <a:latin typeface="Arial"/>
                  <a:ea typeface="Calibri" panose="020F0502020204030204" pitchFamily="34" charset="0"/>
                  <a:cs typeface="Times New Roman"/>
                </a:rPr>
              </a:br>
              <a:r>
                <a:rPr lang="en-US" sz="1050" b="1" noProof="0" dirty="0">
                  <a:effectLst/>
                  <a:latin typeface="Arial"/>
                  <a:ea typeface="Calibri" panose="020F0502020204030204" pitchFamily="34" charset="0"/>
                  <a:cs typeface="Times New Roman"/>
                </a:rPr>
                <a:t>EOSS staging?</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Class 1, stage 3</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Class 2, stage 1</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Class 3, stage 3</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Class 3, stage 4</a:t>
              </a:r>
            </a:p>
            <a:p>
              <a:pPr marL="228600" indent="-228600">
                <a:spcAft>
                  <a:spcPts val="200"/>
                </a:spcAft>
                <a:buFont typeface="+mj-lt"/>
                <a:buAutoNum type="alphaLcPeriod"/>
              </a:pPr>
              <a:endParaRPr lang="en-US" sz="1050" noProof="0" dirty="0">
                <a:effectLst/>
                <a:latin typeface="Arial"/>
                <a:ea typeface="Calibri" panose="020F0502020204030204" pitchFamily="34" charset="0"/>
                <a:cs typeface="Times New Roman"/>
              </a:endParaRPr>
            </a:p>
          </p:txBody>
        </p:sp>
      </p:grpSp>
      <p:grpSp>
        <p:nvGrpSpPr>
          <p:cNvPr id="2" name="Group 1">
            <a:extLst>
              <a:ext uri="{FF2B5EF4-FFF2-40B4-BE49-F238E27FC236}">
                <a16:creationId xmlns:a16="http://schemas.microsoft.com/office/drawing/2014/main" id="{3E8916EA-645B-BD59-0753-F73E3D9556E4}"/>
              </a:ext>
            </a:extLst>
          </p:cNvPr>
          <p:cNvGrpSpPr/>
          <p:nvPr/>
        </p:nvGrpSpPr>
        <p:grpSpPr>
          <a:xfrm>
            <a:off x="5779167" y="1482836"/>
            <a:ext cx="5485133" cy="1341522"/>
            <a:chOff x="5779167" y="1568873"/>
            <a:chExt cx="5485133" cy="1341522"/>
          </a:xfrm>
        </p:grpSpPr>
        <p:grpSp>
          <p:nvGrpSpPr>
            <p:cNvPr id="23" name="Group 22">
              <a:extLst>
                <a:ext uri="{FF2B5EF4-FFF2-40B4-BE49-F238E27FC236}">
                  <a16:creationId xmlns:a16="http://schemas.microsoft.com/office/drawing/2014/main" id="{133C1F7C-3ACB-B23A-F977-27BDC2E33F75}"/>
                </a:ext>
              </a:extLst>
            </p:cNvPr>
            <p:cNvGrpSpPr/>
            <p:nvPr/>
          </p:nvGrpSpPr>
          <p:grpSpPr>
            <a:xfrm>
              <a:off x="5779167" y="1568873"/>
              <a:ext cx="606666" cy="1341521"/>
              <a:chOff x="5779167" y="2402451"/>
              <a:chExt cx="606666" cy="1341521"/>
            </a:xfrm>
          </p:grpSpPr>
          <p:sp>
            <p:nvSpPr>
              <p:cNvPr id="10" name="TextBox 9">
                <a:extLst>
                  <a:ext uri="{FF2B5EF4-FFF2-40B4-BE49-F238E27FC236}">
                    <a16:creationId xmlns:a16="http://schemas.microsoft.com/office/drawing/2014/main" id="{E1AEA207-1430-B740-7566-2FE08CC74ED1}"/>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11" name="Straight Connector 10">
                <a:extLst>
                  <a:ext uri="{FF2B5EF4-FFF2-40B4-BE49-F238E27FC236}">
                    <a16:creationId xmlns:a16="http://schemas.microsoft.com/office/drawing/2014/main" id="{FA11F5A1-6472-07D6-BE9D-9671C1CE8867}"/>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60D1A518-9CF2-71DE-9425-9D3E5988D5A3}"/>
                </a:ext>
              </a:extLst>
            </p:cNvPr>
            <p:cNvSpPr txBox="1">
              <a:spLocks/>
            </p:cNvSpPr>
            <p:nvPr/>
          </p:nvSpPr>
          <p:spPr>
            <a:xfrm>
              <a:off x="6479145" y="1877015"/>
              <a:ext cx="4785155" cy="103338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panose="020B0604020202020204" pitchFamily="34" charset="0"/>
                  <a:cs typeface="Times New Roman" panose="02020603050405020304" pitchFamily="18" charset="0"/>
                </a:rPr>
                <a:t>Amy has unfortunately experienced negative encounters from her previous healthcare providers. Which of the following is an example of weight stigma and discrimination? Select all that apply:</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The nurse gives Amy an appropriately sized gown before she is examined by the doctor</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PCP mentions that she is “morbidly obese” and thinks she should not have surgery, but rather focus on her eating problems</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A medical assistant asks permission to weigh Amy, then guides her to the scale in a secluded area</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The radiology tech told her that she is too big for the MRI and will have to be rescheduled in a different radiology suite with a different MRI that holds larger weights</a:t>
              </a:r>
            </a:p>
          </p:txBody>
        </p:sp>
      </p:grpSp>
      <p:grpSp>
        <p:nvGrpSpPr>
          <p:cNvPr id="24" name="Group 23">
            <a:extLst>
              <a:ext uri="{FF2B5EF4-FFF2-40B4-BE49-F238E27FC236}">
                <a16:creationId xmlns:a16="http://schemas.microsoft.com/office/drawing/2014/main" id="{EF693B79-E747-A694-C1A9-1555413CE384}"/>
              </a:ext>
            </a:extLst>
          </p:cNvPr>
          <p:cNvGrpSpPr/>
          <p:nvPr/>
        </p:nvGrpSpPr>
        <p:grpSpPr>
          <a:xfrm>
            <a:off x="5779167" y="3656318"/>
            <a:ext cx="606666" cy="1341521"/>
            <a:chOff x="5779167" y="4120026"/>
            <a:chExt cx="606666" cy="1341521"/>
          </a:xfrm>
        </p:grpSpPr>
        <p:sp>
          <p:nvSpPr>
            <p:cNvPr id="12" name="TextBox 11">
              <a:extLst>
                <a:ext uri="{FF2B5EF4-FFF2-40B4-BE49-F238E27FC236}">
                  <a16:creationId xmlns:a16="http://schemas.microsoft.com/office/drawing/2014/main" id="{E17526DF-A4A3-0468-AD24-869F8DEA089E}"/>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13" name="Straight Connector 12">
              <a:extLst>
                <a:ext uri="{FF2B5EF4-FFF2-40B4-BE49-F238E27FC236}">
                  <a16:creationId xmlns:a16="http://schemas.microsoft.com/office/drawing/2014/main" id="{7BCE35E8-F890-64C6-B4E8-4EB6B9B900EC}"/>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06DCBBBF-B298-CC61-2368-A0129570FEB5}"/>
              </a:ext>
            </a:extLst>
          </p:cNvPr>
          <p:cNvSpPr txBox="1">
            <a:spLocks/>
          </p:cNvSpPr>
          <p:nvPr/>
        </p:nvSpPr>
        <p:spPr>
          <a:xfrm>
            <a:off x="6479145" y="3979481"/>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Which of the following health benefits can Amy expect with significant weight loss? Select all that apply</a:t>
            </a:r>
            <a:r>
              <a:rPr lang="en-US" sz="1050" b="1" dirty="0">
                <a:latin typeface="Arial"/>
                <a:cs typeface="Times New Roman"/>
              </a:rPr>
              <a:t>:</a:t>
            </a:r>
            <a:endParaRPr lang="en-US" sz="1050" b="1" noProof="0" dirty="0">
              <a:latin typeface="Arial"/>
              <a:cs typeface="Times New Roman"/>
            </a:endParaRPr>
          </a:p>
          <a:p>
            <a:pPr>
              <a:lnSpc>
                <a:spcPct val="100000"/>
              </a:lnSpc>
              <a:spcBef>
                <a:spcPts val="0"/>
              </a:spcBef>
              <a:spcAft>
                <a:spcPts val="200"/>
              </a:spcAft>
              <a:buFont typeface="+mj-lt"/>
              <a:buAutoNum type="alphaLcPeriod"/>
            </a:pPr>
            <a:r>
              <a:rPr lang="en-US" sz="1050" noProof="0" dirty="0">
                <a:latin typeface="Arial"/>
                <a:cs typeface="Times New Roman"/>
              </a:rPr>
              <a:t>Improved sleep </a:t>
            </a:r>
          </a:p>
          <a:p>
            <a:pPr>
              <a:lnSpc>
                <a:spcPct val="100000"/>
              </a:lnSpc>
              <a:spcBef>
                <a:spcPts val="0"/>
              </a:spcBef>
              <a:spcAft>
                <a:spcPts val="200"/>
              </a:spcAft>
              <a:buFont typeface="+mj-lt"/>
              <a:buAutoNum type="alphaLcPeriod"/>
            </a:pPr>
            <a:r>
              <a:rPr lang="en-US" sz="1050" noProof="0" dirty="0">
                <a:latin typeface="Arial"/>
                <a:cs typeface="Times New Roman"/>
              </a:rPr>
              <a:t>Improvement in muscle strength</a:t>
            </a:r>
          </a:p>
          <a:p>
            <a:pPr>
              <a:lnSpc>
                <a:spcPct val="100000"/>
              </a:lnSpc>
              <a:spcBef>
                <a:spcPts val="0"/>
              </a:spcBef>
              <a:spcAft>
                <a:spcPts val="200"/>
              </a:spcAft>
              <a:buFont typeface="+mj-lt"/>
              <a:buAutoNum type="alphaLcPeriod"/>
            </a:pPr>
            <a:r>
              <a:rPr lang="en-US" sz="1050" noProof="0" dirty="0">
                <a:latin typeface="Arial"/>
                <a:cs typeface="Times New Roman"/>
              </a:rPr>
              <a:t>Reduced risk of a heart attack </a:t>
            </a:r>
          </a:p>
          <a:p>
            <a:pPr>
              <a:lnSpc>
                <a:spcPct val="100000"/>
              </a:lnSpc>
              <a:spcBef>
                <a:spcPts val="0"/>
              </a:spcBef>
              <a:spcAft>
                <a:spcPts val="200"/>
              </a:spcAft>
              <a:buFont typeface="+mj-lt"/>
              <a:buAutoNum type="alphaLcPeriod"/>
            </a:pPr>
            <a:r>
              <a:rPr lang="en-US" sz="1050" dirty="0">
                <a:latin typeface="Arial"/>
                <a:cs typeface="Times New Roman"/>
              </a:rPr>
              <a:t>Better mobility </a:t>
            </a:r>
          </a:p>
          <a:p>
            <a:pPr>
              <a:lnSpc>
                <a:spcPct val="100000"/>
              </a:lnSpc>
              <a:spcBef>
                <a:spcPts val="0"/>
              </a:spcBef>
              <a:spcAft>
                <a:spcPts val="200"/>
              </a:spcAft>
              <a:buFont typeface="+mj-lt"/>
              <a:buAutoNum type="alphaLcPeriod"/>
            </a:pPr>
            <a:r>
              <a:rPr lang="en-US" sz="1050" dirty="0">
                <a:latin typeface="Arial"/>
                <a:cs typeface="Times New Roman"/>
              </a:rPr>
              <a:t>Improved fertility</a:t>
            </a:r>
          </a:p>
          <a:p>
            <a:pPr>
              <a:lnSpc>
                <a:spcPct val="100000"/>
              </a:lnSpc>
              <a:spcBef>
                <a:spcPts val="0"/>
              </a:spcBef>
              <a:spcAft>
                <a:spcPts val="200"/>
              </a:spcAft>
              <a:buFont typeface="+mj-lt"/>
              <a:buAutoNum type="alphaLcPeriod"/>
            </a:pPr>
            <a:endParaRPr lang="en-US" sz="1050" noProof="0" dirty="0">
              <a:latin typeface="Arial"/>
              <a:cs typeface="Times New Roman"/>
            </a:endParaRPr>
          </a:p>
          <a:p>
            <a:pPr marL="179388" lvl="1" indent="-173038">
              <a:lnSpc>
                <a:spcPct val="100000"/>
              </a:lnSpc>
              <a:spcBef>
                <a:spcPts val="0"/>
              </a:spcBef>
              <a:buFont typeface="+mj-lt"/>
              <a:buAutoNum type="alphaLcPeriod"/>
            </a:pPr>
            <a:endParaRPr lang="en-US" sz="1050" noProof="0" dirty="0">
              <a:latin typeface="Arial" panose="020B0604020202020204" pitchFamily="34" charset="0"/>
              <a:cs typeface="Times New Roman" panose="02020603050405020304" pitchFamily="18" charset="0"/>
            </a:endParaRPr>
          </a:p>
        </p:txBody>
      </p:sp>
      <p:sp>
        <p:nvSpPr>
          <p:cNvPr id="35" name="Title 1">
            <a:extLst>
              <a:ext uri="{FF2B5EF4-FFF2-40B4-BE49-F238E27FC236}">
                <a16:creationId xmlns:a16="http://schemas.microsoft.com/office/drawing/2014/main" id="{8B0A25A0-E775-324F-AA01-65E88D1EE7CE}"/>
              </a:ext>
            </a:extLst>
          </p:cNvPr>
          <p:cNvSpPr>
            <a:spLocks noGrp="1"/>
          </p:cNvSpPr>
          <p:nvPr>
            <p:ph type="title"/>
          </p:nvPr>
        </p:nvSpPr>
        <p:spPr>
          <a:xfrm>
            <a:off x="2210605" y="414320"/>
            <a:ext cx="2700251" cy="5562000"/>
          </a:xfrm>
        </p:spPr>
        <p:txBody>
          <a:bodyPr/>
          <a:lstStyle/>
          <a:p>
            <a:r>
              <a:rPr lang="en-US" noProof="0" dirty="0"/>
              <a:t>Questions</a:t>
            </a:r>
            <a:endParaRPr lang="en-US" noProof="0" dirty="0">
              <a:latin typeface="Arial"/>
              <a:cs typeface="Arial"/>
            </a:endParaRPr>
          </a:p>
        </p:txBody>
      </p:sp>
      <p:grpSp>
        <p:nvGrpSpPr>
          <p:cNvPr id="5" name="Group 4">
            <a:extLst>
              <a:ext uri="{FF2B5EF4-FFF2-40B4-BE49-F238E27FC236}">
                <a16:creationId xmlns:a16="http://schemas.microsoft.com/office/drawing/2014/main" id="{1ADCD98C-7395-FADA-2F22-F0D0E0C9A344}"/>
              </a:ext>
            </a:extLst>
          </p:cNvPr>
          <p:cNvGrpSpPr/>
          <p:nvPr/>
        </p:nvGrpSpPr>
        <p:grpSpPr>
          <a:xfrm>
            <a:off x="5779167" y="5032236"/>
            <a:ext cx="5879434" cy="1341521"/>
            <a:chOff x="5779167" y="3403479"/>
            <a:chExt cx="5879434" cy="1341521"/>
          </a:xfrm>
        </p:grpSpPr>
        <p:grpSp>
          <p:nvGrpSpPr>
            <p:cNvPr id="6" name="Group 5">
              <a:extLst>
                <a:ext uri="{FF2B5EF4-FFF2-40B4-BE49-F238E27FC236}">
                  <a16:creationId xmlns:a16="http://schemas.microsoft.com/office/drawing/2014/main" id="{C2FE85E4-8608-0B23-1B83-7BB6BAF01CB8}"/>
                </a:ext>
              </a:extLst>
            </p:cNvPr>
            <p:cNvGrpSpPr/>
            <p:nvPr/>
          </p:nvGrpSpPr>
          <p:grpSpPr>
            <a:xfrm>
              <a:off x="5779167" y="3403479"/>
              <a:ext cx="606666" cy="1341521"/>
              <a:chOff x="5779167" y="4120026"/>
              <a:chExt cx="606666" cy="1341521"/>
            </a:xfrm>
          </p:grpSpPr>
          <p:sp>
            <p:nvSpPr>
              <p:cNvPr id="8" name="TextBox 7">
                <a:extLst>
                  <a:ext uri="{FF2B5EF4-FFF2-40B4-BE49-F238E27FC236}">
                    <a16:creationId xmlns:a16="http://schemas.microsoft.com/office/drawing/2014/main" id="{CA0C67FD-3F6C-00D5-8A5A-C69498D30B81}"/>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cxnSp>
            <p:nvCxnSpPr>
              <p:cNvPr id="15" name="Straight Connector 14">
                <a:extLst>
                  <a:ext uri="{FF2B5EF4-FFF2-40B4-BE49-F238E27FC236}">
                    <a16:creationId xmlns:a16="http://schemas.microsoft.com/office/drawing/2014/main" id="{C23246E1-F2B3-BCAF-DC87-79C589350ECD}"/>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58DB9FC1-582F-F48C-675B-FCE3D2CFEE5D}"/>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In evaluating Amy for metabolic and bariatric surgery, what recommendations would you make? </a:t>
              </a:r>
            </a:p>
            <a:p>
              <a:pPr>
                <a:lnSpc>
                  <a:spcPct val="100000"/>
                </a:lnSpc>
                <a:spcBef>
                  <a:spcPts val="0"/>
                </a:spcBef>
                <a:spcAft>
                  <a:spcPts val="200"/>
                </a:spcAft>
                <a:buFont typeface="+mj-lt"/>
                <a:buAutoNum type="alphaLcPeriod"/>
              </a:pPr>
              <a:r>
                <a:rPr lang="en-US" sz="1050" noProof="0" dirty="0">
                  <a:latin typeface="Arial"/>
                  <a:cs typeface="Times New Roman"/>
                </a:rPr>
                <a:t>Recommend she stop drinking soda before surgery</a:t>
              </a:r>
            </a:p>
            <a:p>
              <a:pPr>
                <a:lnSpc>
                  <a:spcPct val="100000"/>
                </a:lnSpc>
                <a:spcBef>
                  <a:spcPts val="0"/>
                </a:spcBef>
                <a:spcAft>
                  <a:spcPts val="200"/>
                </a:spcAft>
                <a:buFont typeface="+mj-lt"/>
                <a:buAutoNum type="alphaLcPeriod"/>
              </a:pPr>
              <a:r>
                <a:rPr lang="en-US" sz="1050" noProof="0" dirty="0">
                  <a:latin typeface="Arial"/>
                  <a:cs typeface="Times New Roman"/>
                </a:rPr>
                <a:t>Recommend she see a psychiatrist for evaluation of depression prior to surgery</a:t>
              </a:r>
            </a:p>
            <a:p>
              <a:pPr>
                <a:lnSpc>
                  <a:spcPct val="100000"/>
                </a:lnSpc>
                <a:spcBef>
                  <a:spcPts val="0"/>
                </a:spcBef>
                <a:spcAft>
                  <a:spcPts val="200"/>
                </a:spcAft>
                <a:buFont typeface="+mj-lt"/>
                <a:buAutoNum type="alphaLcPeriod"/>
              </a:pPr>
              <a:r>
                <a:rPr lang="en-US" sz="1050" noProof="0" dirty="0">
                  <a:latin typeface="Arial"/>
                  <a:cs typeface="Times New Roman"/>
                </a:rPr>
                <a:t>No physical activity recommendation is needed before surgery because she has good functional capacity</a:t>
              </a:r>
            </a:p>
            <a:p>
              <a:pPr>
                <a:lnSpc>
                  <a:spcPct val="100000"/>
                </a:lnSpc>
                <a:spcBef>
                  <a:spcPts val="0"/>
                </a:spcBef>
                <a:spcAft>
                  <a:spcPts val="200"/>
                </a:spcAft>
                <a:buFont typeface="+mj-lt"/>
                <a:buAutoNum type="alphaLcPeriod"/>
              </a:pPr>
              <a:r>
                <a:rPr lang="en-US" sz="1050" noProof="0" dirty="0">
                  <a:latin typeface="Arial"/>
                  <a:cs typeface="Times New Roman"/>
                </a:rPr>
                <a:t>Evaluation for sleep apnea</a:t>
              </a:r>
            </a:p>
            <a:p>
              <a:pPr>
                <a:lnSpc>
                  <a:spcPct val="100000"/>
                </a:lnSpc>
                <a:spcBef>
                  <a:spcPts val="0"/>
                </a:spcBef>
                <a:spcAft>
                  <a:spcPts val="200"/>
                </a:spcAft>
                <a:buFont typeface="+mj-lt"/>
                <a:buAutoNum type="alphaLcPeriod"/>
              </a:pPr>
              <a:endParaRPr lang="en-US" sz="1050" noProof="0" dirty="0">
                <a:latin typeface="Arial"/>
                <a:cs typeface="Times New Roman"/>
              </a:endParaRPr>
            </a:p>
          </p:txBody>
        </p:sp>
      </p:grpSp>
      <p:grpSp>
        <p:nvGrpSpPr>
          <p:cNvPr id="47" name="Group 46">
            <a:extLst>
              <a:ext uri="{FF2B5EF4-FFF2-40B4-BE49-F238E27FC236}">
                <a16:creationId xmlns:a16="http://schemas.microsoft.com/office/drawing/2014/main" id="{8E19EC67-C113-D338-51EA-319758AF8C33}"/>
              </a:ext>
            </a:extLst>
          </p:cNvPr>
          <p:cNvGrpSpPr/>
          <p:nvPr/>
        </p:nvGrpSpPr>
        <p:grpSpPr>
          <a:xfrm>
            <a:off x="552160" y="2368307"/>
            <a:ext cx="1435218" cy="1532036"/>
            <a:chOff x="1130241" y="1410976"/>
            <a:chExt cx="1435218" cy="1532036"/>
          </a:xfrm>
        </p:grpSpPr>
        <p:sp>
          <p:nvSpPr>
            <p:cNvPr id="48" name="Oval 47">
              <a:extLst>
                <a:ext uri="{FF2B5EF4-FFF2-40B4-BE49-F238E27FC236}">
                  <a16:creationId xmlns:a16="http://schemas.microsoft.com/office/drawing/2014/main" id="{A8148ABD-0946-8FA4-745D-A0406BC90181}"/>
                </a:ext>
              </a:extLst>
            </p:cNvPr>
            <p:cNvSpPr/>
            <p:nvPr/>
          </p:nvSpPr>
          <p:spPr>
            <a:xfrm>
              <a:off x="1155413" y="15329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9" name="Group 48">
              <a:extLst>
                <a:ext uri="{FF2B5EF4-FFF2-40B4-BE49-F238E27FC236}">
                  <a16:creationId xmlns:a16="http://schemas.microsoft.com/office/drawing/2014/main" id="{4EF11702-48DF-F4A0-9DDE-7221233336EA}"/>
                </a:ext>
              </a:extLst>
            </p:cNvPr>
            <p:cNvGrpSpPr/>
            <p:nvPr/>
          </p:nvGrpSpPr>
          <p:grpSpPr>
            <a:xfrm>
              <a:off x="1130241" y="1410976"/>
              <a:ext cx="1406806" cy="1532036"/>
              <a:chOff x="1130241" y="1410976"/>
              <a:chExt cx="1406806" cy="1532036"/>
            </a:xfrm>
          </p:grpSpPr>
          <p:sp>
            <p:nvSpPr>
              <p:cNvPr id="51" name="Freeform 246">
                <a:extLst>
                  <a:ext uri="{FF2B5EF4-FFF2-40B4-BE49-F238E27FC236}">
                    <a16:creationId xmlns:a16="http://schemas.microsoft.com/office/drawing/2014/main" id="{62212AAC-B643-AC64-F685-6C968CDBAD60}"/>
                  </a:ext>
                </a:extLst>
              </p:cNvPr>
              <p:cNvSpPr>
                <a:spLocks/>
              </p:cNvSpPr>
              <p:nvPr/>
            </p:nvSpPr>
            <p:spPr bwMode="auto">
              <a:xfrm>
                <a:off x="1130241" y="1410976"/>
                <a:ext cx="1188532" cy="1071813"/>
              </a:xfrm>
              <a:custGeom>
                <a:avLst/>
                <a:gdLst>
                  <a:gd name="T0" fmla="*/ 997 w 2172"/>
                  <a:gd name="T1" fmla="*/ 2044 h 2091"/>
                  <a:gd name="T2" fmla="*/ 1715 w 2172"/>
                  <a:gd name="T3" fmla="*/ 587 h 2091"/>
                  <a:gd name="T4" fmla="*/ 1090 w 2172"/>
                  <a:gd name="T5" fmla="*/ 2091 h 2091"/>
                  <a:gd name="T6" fmla="*/ 997 w 2172"/>
                  <a:gd name="T7" fmla="*/ 2044 h 2091"/>
                </a:gdLst>
                <a:ahLst/>
                <a:cxnLst>
                  <a:cxn ang="0">
                    <a:pos x="T0" y="T1"/>
                  </a:cxn>
                  <a:cxn ang="0">
                    <a:pos x="T2" y="T3"/>
                  </a:cxn>
                  <a:cxn ang="0">
                    <a:pos x="T4" y="T5"/>
                  </a:cxn>
                  <a:cxn ang="0">
                    <a:pos x="T6" y="T7"/>
                  </a:cxn>
                </a:cxnLst>
                <a:rect l="0" t="0" r="r" b="b"/>
                <a:pathLst>
                  <a:path w="2172" h="2091">
                    <a:moveTo>
                      <a:pt x="997" y="2044"/>
                    </a:moveTo>
                    <a:cubicBezTo>
                      <a:pt x="0" y="869"/>
                      <a:pt x="1256" y="0"/>
                      <a:pt x="1715" y="587"/>
                    </a:cubicBezTo>
                    <a:cubicBezTo>
                      <a:pt x="1908" y="853"/>
                      <a:pt x="2172" y="1583"/>
                      <a:pt x="1090" y="2091"/>
                    </a:cubicBezTo>
                    <a:lnTo>
                      <a:pt x="997" y="2044"/>
                    </a:lnTo>
                    <a:close/>
                  </a:path>
                </a:pathLst>
              </a:custGeom>
              <a:solidFill>
                <a:srgbClr val="A99A77"/>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Shape 49">
                <a:extLst>
                  <a:ext uri="{FF2B5EF4-FFF2-40B4-BE49-F238E27FC236}">
                    <a16:creationId xmlns:a16="http://schemas.microsoft.com/office/drawing/2014/main" id="{CB98E220-28D0-E12E-8A5D-32DC5C36D410}"/>
                  </a:ext>
                </a:extLst>
              </p:cNvPr>
              <p:cNvSpPr>
                <a:spLocks/>
              </p:cNvSpPr>
              <p:nvPr/>
            </p:nvSpPr>
            <p:spPr bwMode="auto">
              <a:xfrm>
                <a:off x="1812968" y="1925616"/>
                <a:ext cx="724079" cy="946075"/>
              </a:xfrm>
              <a:custGeom>
                <a:avLst/>
                <a:gdLst>
                  <a:gd name="connsiteX0" fmla="*/ 346534 w 724079"/>
                  <a:gd name="connsiteY0" fmla="*/ 0 h 946075"/>
                  <a:gd name="connsiteX1" fmla="*/ 638871 w 724079"/>
                  <a:gd name="connsiteY1" fmla="*/ 400217 h 946075"/>
                  <a:gd name="connsiteX2" fmla="*/ 719747 w 724079"/>
                  <a:gd name="connsiteY2" fmla="*/ 492078 h 946075"/>
                  <a:gd name="connsiteX3" fmla="*/ 724079 w 724079"/>
                  <a:gd name="connsiteY3" fmla="*/ 499850 h 946075"/>
                  <a:gd name="connsiteX4" fmla="*/ 697088 w 724079"/>
                  <a:gd name="connsiteY4" fmla="*/ 586800 h 946075"/>
                  <a:gd name="connsiteX5" fmla="*/ 441654 w 724079"/>
                  <a:gd name="connsiteY5" fmla="*/ 896989 h 946075"/>
                  <a:gd name="connsiteX6" fmla="*/ 351220 w 724079"/>
                  <a:gd name="connsiteY6" fmla="*/ 946075 h 946075"/>
                  <a:gd name="connsiteX7" fmla="*/ 336057 w 724079"/>
                  <a:gd name="connsiteY7" fmla="*/ 927780 h 946075"/>
                  <a:gd name="connsiteX8" fmla="*/ 0 w 724079"/>
                  <a:gd name="connsiteY8" fmla="*/ 522334 h 9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079" h="946075">
                    <a:moveTo>
                      <a:pt x="346534" y="0"/>
                    </a:moveTo>
                    <a:cubicBezTo>
                      <a:pt x="388687" y="192925"/>
                      <a:pt x="548542" y="310938"/>
                      <a:pt x="638871" y="400217"/>
                    </a:cubicBezTo>
                    <a:cubicBezTo>
                      <a:pt x="671854" y="429078"/>
                      <a:pt x="698713" y="460009"/>
                      <a:pt x="719747" y="492078"/>
                    </a:cubicBezTo>
                    <a:lnTo>
                      <a:pt x="724079" y="499850"/>
                    </a:lnTo>
                    <a:lnTo>
                      <a:pt x="697088" y="586800"/>
                    </a:lnTo>
                    <a:cubicBezTo>
                      <a:pt x="643574" y="713321"/>
                      <a:pt x="554176" y="820970"/>
                      <a:pt x="441654" y="896989"/>
                    </a:cubicBezTo>
                    <a:lnTo>
                      <a:pt x="351220" y="946075"/>
                    </a:lnTo>
                    <a:lnTo>
                      <a:pt x="336057" y="927780"/>
                    </a:lnTo>
                    <a:cubicBezTo>
                      <a:pt x="0" y="522334"/>
                      <a:pt x="0" y="522334"/>
                      <a:pt x="0" y="522334"/>
                    </a:cubicBezTo>
                    <a:close/>
                  </a:path>
                </a:pathLst>
              </a:custGeom>
              <a:solidFill>
                <a:srgbClr val="A99A77"/>
              </a:soli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53" name="Free-form: Shape 81">
                <a:extLst>
                  <a:ext uri="{FF2B5EF4-FFF2-40B4-BE49-F238E27FC236}">
                    <a16:creationId xmlns:a16="http://schemas.microsoft.com/office/drawing/2014/main" id="{2DB2ABCF-7C9A-C6BD-2566-44030E1B898C}"/>
                  </a:ext>
                </a:extLst>
              </p:cNvPr>
              <p:cNvSpPr/>
              <p:nvPr/>
            </p:nvSpPr>
            <p:spPr>
              <a:xfrm>
                <a:off x="2062592" y="1991693"/>
                <a:ext cx="465885" cy="566355"/>
              </a:xfrm>
              <a:custGeom>
                <a:avLst/>
                <a:gdLst>
                  <a:gd name="connsiteX0" fmla="*/ 118966 w 465885"/>
                  <a:gd name="connsiteY0" fmla="*/ 480786 h 566355"/>
                  <a:gd name="connsiteX1" fmla="*/ 119371 w 465885"/>
                  <a:gd name="connsiteY1" fmla="*/ 481230 h 566355"/>
                  <a:gd name="connsiteX2" fmla="*/ 129600 w 465885"/>
                  <a:gd name="connsiteY2" fmla="*/ 492160 h 566355"/>
                  <a:gd name="connsiteX3" fmla="*/ 121313 w 465885"/>
                  <a:gd name="connsiteY3" fmla="*/ 486144 h 566355"/>
                  <a:gd name="connsiteX4" fmla="*/ 53074 w 465885"/>
                  <a:gd name="connsiteY4" fmla="*/ 0 h 566355"/>
                  <a:gd name="connsiteX5" fmla="*/ 64350 w 465885"/>
                  <a:gd name="connsiteY5" fmla="*/ 21505 h 566355"/>
                  <a:gd name="connsiteX6" fmla="*/ 87678 w 465885"/>
                  <a:gd name="connsiteY6" fmla="*/ 65707 h 566355"/>
                  <a:gd name="connsiteX7" fmla="*/ 156325 w 465885"/>
                  <a:gd name="connsiteY7" fmla="*/ 196583 h 566355"/>
                  <a:gd name="connsiteX8" fmla="*/ 169985 w 465885"/>
                  <a:gd name="connsiteY8" fmla="*/ 221418 h 566355"/>
                  <a:gd name="connsiteX9" fmla="*/ 192006 w 465885"/>
                  <a:gd name="connsiteY9" fmla="*/ 238199 h 566355"/>
                  <a:gd name="connsiteX10" fmla="*/ 323422 w 465885"/>
                  <a:gd name="connsiteY10" fmla="*/ 337170 h 566355"/>
                  <a:gd name="connsiteX11" fmla="*/ 438169 w 465885"/>
                  <a:gd name="connsiteY11" fmla="*/ 436439 h 566355"/>
                  <a:gd name="connsiteX12" fmla="*/ 465885 w 465885"/>
                  <a:gd name="connsiteY12" fmla="*/ 461385 h 566355"/>
                  <a:gd name="connsiteX13" fmla="*/ 461276 w 465885"/>
                  <a:gd name="connsiteY13" fmla="*/ 476234 h 566355"/>
                  <a:gd name="connsiteX14" fmla="*/ 432959 w 465885"/>
                  <a:gd name="connsiteY14" fmla="*/ 451470 h 566355"/>
                  <a:gd name="connsiteX15" fmla="*/ 247222 w 465885"/>
                  <a:gd name="connsiteY15" fmla="*/ 303832 h 566355"/>
                  <a:gd name="connsiteX16" fmla="*/ 140065 w 465885"/>
                  <a:gd name="connsiteY16" fmla="*/ 220488 h 566355"/>
                  <a:gd name="connsiteX17" fmla="*/ 66247 w 465885"/>
                  <a:gd name="connsiteY17" fmla="*/ 158576 h 566355"/>
                  <a:gd name="connsiteX18" fmla="*/ 46243 w 465885"/>
                  <a:gd name="connsiteY18" fmla="*/ 142609 h 566355"/>
                  <a:gd name="connsiteX19" fmla="*/ 52833 w 465885"/>
                  <a:gd name="connsiteY19" fmla="*/ 155097 h 566355"/>
                  <a:gd name="connsiteX20" fmla="*/ 175784 w 465885"/>
                  <a:gd name="connsiteY20" fmla="*/ 310976 h 566355"/>
                  <a:gd name="connsiteX21" fmla="*/ 406765 w 465885"/>
                  <a:gd name="connsiteY21" fmla="*/ 482426 h 566355"/>
                  <a:gd name="connsiteX22" fmla="*/ 447562 w 465885"/>
                  <a:gd name="connsiteY22" fmla="*/ 520412 h 566355"/>
                  <a:gd name="connsiteX23" fmla="*/ 447465 w 465885"/>
                  <a:gd name="connsiteY23" fmla="*/ 520724 h 566355"/>
                  <a:gd name="connsiteX24" fmla="*/ 424105 w 465885"/>
                  <a:gd name="connsiteY24" fmla="*/ 566355 h 566355"/>
                  <a:gd name="connsiteX25" fmla="*/ 356759 w 465885"/>
                  <a:gd name="connsiteY25" fmla="*/ 491951 h 566355"/>
                  <a:gd name="connsiteX26" fmla="*/ 216265 w 465885"/>
                  <a:gd name="connsiteY26" fmla="*/ 377651 h 566355"/>
                  <a:gd name="connsiteX27" fmla="*/ 111490 w 465885"/>
                  <a:gd name="connsiteY27" fmla="*/ 294307 h 566355"/>
                  <a:gd name="connsiteX28" fmla="*/ 45969 w 465885"/>
                  <a:gd name="connsiteY28" fmla="*/ 221977 h 566355"/>
                  <a:gd name="connsiteX29" fmla="*/ 33413 w 465885"/>
                  <a:gd name="connsiteY29" fmla="*/ 195764 h 566355"/>
                  <a:gd name="connsiteX30" fmla="*/ 47141 w 465885"/>
                  <a:gd name="connsiteY30" fmla="*/ 243143 h 566355"/>
                  <a:gd name="connsiteX31" fmla="*/ 61181 w 465885"/>
                  <a:gd name="connsiteY31" fmla="*/ 291110 h 566355"/>
                  <a:gd name="connsiteX32" fmla="*/ 112876 w 465885"/>
                  <a:gd name="connsiteY32" fmla="*/ 466884 h 566355"/>
                  <a:gd name="connsiteX33" fmla="*/ 118966 w 465885"/>
                  <a:gd name="connsiteY33" fmla="*/ 480786 h 566355"/>
                  <a:gd name="connsiteX34" fmla="*/ 102731 w 465885"/>
                  <a:gd name="connsiteY34" fmla="*/ 462995 h 566355"/>
                  <a:gd name="connsiteX35" fmla="*/ 69618 w 465885"/>
                  <a:gd name="connsiteY35" fmla="*/ 416764 h 566355"/>
                  <a:gd name="connsiteX36" fmla="*/ 36381 w 465885"/>
                  <a:gd name="connsiteY36" fmla="*/ 305501 h 566355"/>
                  <a:gd name="connsiteX37" fmla="*/ 12687 w 465885"/>
                  <a:gd name="connsiteY37" fmla="*/ 135430 h 566355"/>
                  <a:gd name="connsiteX38" fmla="*/ 15272 w 465885"/>
                  <a:gd name="connsiteY38" fmla="*/ 139165 h 566355"/>
                  <a:gd name="connsiteX39" fmla="*/ 19399 w 465885"/>
                  <a:gd name="connsiteY39" fmla="*/ 150272 h 566355"/>
                  <a:gd name="connsiteX40" fmla="*/ 14157 w 465885"/>
                  <a:gd name="connsiteY40" fmla="*/ 120011 h 566355"/>
                  <a:gd name="connsiteX41" fmla="*/ 12905 w 465885"/>
                  <a:gd name="connsiteY41" fmla="*/ 108631 h 566355"/>
                  <a:gd name="connsiteX42" fmla="*/ 6715 w 465885"/>
                  <a:gd name="connsiteY42" fmla="*/ 101426 h 566355"/>
                  <a:gd name="connsiteX43" fmla="*/ 0 w 465885"/>
                  <a:gd name="connsiteY43" fmla="*/ 80000 h 566355"/>
                  <a:gd name="connsiteX44" fmla="*/ 18533 w 465885"/>
                  <a:gd name="connsiteY44" fmla="*/ 52064 h 566355"/>
                  <a:gd name="connsiteX45" fmla="*/ 29244 w 465885"/>
                  <a:gd name="connsiteY45" fmla="*/ 77425 h 566355"/>
                  <a:gd name="connsiteX46" fmla="*/ 73390 w 465885"/>
                  <a:gd name="connsiteY46" fmla="*/ 141907 h 566355"/>
                  <a:gd name="connsiteX47" fmla="*/ 116227 w 465885"/>
                  <a:gd name="connsiteY47" fmla="*/ 179426 h 566355"/>
                  <a:gd name="connsiteX48" fmla="*/ 92143 w 465885"/>
                  <a:gd name="connsiteY48" fmla="*/ 140568 h 566355"/>
                  <a:gd name="connsiteX49" fmla="*/ 66247 w 465885"/>
                  <a:gd name="connsiteY49" fmla="*/ 84757 h 566355"/>
                  <a:gd name="connsiteX50" fmla="*/ 49448 w 465885"/>
                  <a:gd name="connsiteY50" fmla="*/ 43160 h 566355"/>
                  <a:gd name="connsiteX51" fmla="*/ 40485 w 465885"/>
                  <a:gd name="connsiteY51" fmla="*/ 18975 h 5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5885" h="566355">
                    <a:moveTo>
                      <a:pt x="118966" y="480786"/>
                    </a:moveTo>
                    <a:lnTo>
                      <a:pt x="119371" y="481230"/>
                    </a:lnTo>
                    <a:cubicBezTo>
                      <a:pt x="124119" y="486259"/>
                      <a:pt x="127798" y="490071"/>
                      <a:pt x="129600" y="492160"/>
                    </a:cubicBezTo>
                    <a:cubicBezTo>
                      <a:pt x="135007" y="498425"/>
                      <a:pt x="129310" y="499922"/>
                      <a:pt x="121313" y="486144"/>
                    </a:cubicBezTo>
                    <a:close/>
                    <a:moveTo>
                      <a:pt x="53074" y="0"/>
                    </a:moveTo>
                    <a:lnTo>
                      <a:pt x="64350" y="21505"/>
                    </a:lnTo>
                    <a:cubicBezTo>
                      <a:pt x="72721" y="37529"/>
                      <a:pt x="80832" y="53007"/>
                      <a:pt x="87678" y="65707"/>
                    </a:cubicBezTo>
                    <a:cubicBezTo>
                      <a:pt x="108216" y="103807"/>
                      <a:pt x="136122" y="158651"/>
                      <a:pt x="156325" y="196583"/>
                    </a:cubicBezTo>
                    <a:lnTo>
                      <a:pt x="169985" y="221418"/>
                    </a:lnTo>
                    <a:lnTo>
                      <a:pt x="192006" y="238199"/>
                    </a:lnTo>
                    <a:cubicBezTo>
                      <a:pt x="238887" y="272876"/>
                      <a:pt x="287902" y="308000"/>
                      <a:pt x="323422" y="337170"/>
                    </a:cubicBezTo>
                    <a:cubicBezTo>
                      <a:pt x="358943" y="366341"/>
                      <a:pt x="402996" y="405036"/>
                      <a:pt x="438169" y="436439"/>
                    </a:cubicBezTo>
                    <a:lnTo>
                      <a:pt x="465885" y="461385"/>
                    </a:lnTo>
                    <a:lnTo>
                      <a:pt x="461276" y="476234"/>
                    </a:lnTo>
                    <a:lnTo>
                      <a:pt x="432959" y="451470"/>
                    </a:lnTo>
                    <a:cubicBezTo>
                      <a:pt x="384143" y="410195"/>
                      <a:pt x="296038" y="342329"/>
                      <a:pt x="247222" y="303832"/>
                    </a:cubicBezTo>
                    <a:cubicBezTo>
                      <a:pt x="198406" y="265335"/>
                      <a:pt x="170227" y="244697"/>
                      <a:pt x="140065" y="220488"/>
                    </a:cubicBezTo>
                    <a:cubicBezTo>
                      <a:pt x="109903" y="196279"/>
                      <a:pt x="88472" y="178420"/>
                      <a:pt x="66247" y="158576"/>
                    </a:cubicBezTo>
                    <a:lnTo>
                      <a:pt x="46243" y="142609"/>
                    </a:lnTo>
                    <a:lnTo>
                      <a:pt x="52833" y="155097"/>
                    </a:lnTo>
                    <a:cubicBezTo>
                      <a:pt x="84329" y="207838"/>
                      <a:pt x="128159" y="263649"/>
                      <a:pt x="175784" y="310976"/>
                    </a:cubicBezTo>
                    <a:cubicBezTo>
                      <a:pt x="239284" y="374079"/>
                      <a:pt x="335724" y="420117"/>
                      <a:pt x="406765" y="482426"/>
                    </a:cubicBezTo>
                    <a:lnTo>
                      <a:pt x="447562" y="520412"/>
                    </a:lnTo>
                    <a:lnTo>
                      <a:pt x="447465" y="520724"/>
                    </a:lnTo>
                    <a:lnTo>
                      <a:pt x="424105" y="566355"/>
                    </a:lnTo>
                    <a:lnTo>
                      <a:pt x="356759" y="491951"/>
                    </a:lnTo>
                    <a:cubicBezTo>
                      <a:pt x="312309" y="447501"/>
                      <a:pt x="257143" y="410592"/>
                      <a:pt x="216265" y="377651"/>
                    </a:cubicBezTo>
                    <a:cubicBezTo>
                      <a:pt x="175387" y="344710"/>
                      <a:pt x="142843" y="326454"/>
                      <a:pt x="111490" y="294307"/>
                    </a:cubicBezTo>
                    <a:cubicBezTo>
                      <a:pt x="87975" y="270197"/>
                      <a:pt x="65131" y="253454"/>
                      <a:pt x="45969" y="221977"/>
                    </a:cubicBezTo>
                    <a:lnTo>
                      <a:pt x="33413" y="195764"/>
                    </a:lnTo>
                    <a:lnTo>
                      <a:pt x="47141" y="243143"/>
                    </a:lnTo>
                    <a:cubicBezTo>
                      <a:pt x="52147" y="260515"/>
                      <a:pt x="57007" y="277300"/>
                      <a:pt x="61181" y="291110"/>
                    </a:cubicBezTo>
                    <a:cubicBezTo>
                      <a:pt x="77879" y="346353"/>
                      <a:pt x="101473" y="433376"/>
                      <a:pt x="112876" y="466884"/>
                    </a:cubicBezTo>
                    <a:lnTo>
                      <a:pt x="118966" y="480786"/>
                    </a:lnTo>
                    <a:lnTo>
                      <a:pt x="102731" y="462995"/>
                    </a:lnTo>
                    <a:cubicBezTo>
                      <a:pt x="90579" y="449079"/>
                      <a:pt x="77386" y="432319"/>
                      <a:pt x="69618" y="416764"/>
                    </a:cubicBezTo>
                    <a:cubicBezTo>
                      <a:pt x="54081" y="385655"/>
                      <a:pt x="45574" y="347876"/>
                      <a:pt x="36381" y="305501"/>
                    </a:cubicBezTo>
                    <a:cubicBezTo>
                      <a:pt x="27188" y="263128"/>
                      <a:pt x="8553" y="137828"/>
                      <a:pt x="12687" y="135430"/>
                    </a:cubicBezTo>
                    <a:cubicBezTo>
                      <a:pt x="13203" y="135130"/>
                      <a:pt x="14088" y="136474"/>
                      <a:pt x="15272" y="139165"/>
                    </a:cubicBezTo>
                    <a:lnTo>
                      <a:pt x="19399" y="150272"/>
                    </a:lnTo>
                    <a:lnTo>
                      <a:pt x="14157" y="120011"/>
                    </a:lnTo>
                    <a:lnTo>
                      <a:pt x="12905" y="108631"/>
                    </a:lnTo>
                    <a:lnTo>
                      <a:pt x="6715" y="101426"/>
                    </a:lnTo>
                    <a:lnTo>
                      <a:pt x="0" y="80000"/>
                    </a:lnTo>
                    <a:lnTo>
                      <a:pt x="18533" y="52064"/>
                    </a:lnTo>
                    <a:lnTo>
                      <a:pt x="29244" y="77425"/>
                    </a:lnTo>
                    <a:cubicBezTo>
                      <a:pt x="39271" y="98431"/>
                      <a:pt x="53150" y="121369"/>
                      <a:pt x="73390" y="141907"/>
                    </a:cubicBezTo>
                    <a:lnTo>
                      <a:pt x="116227" y="179426"/>
                    </a:lnTo>
                    <a:lnTo>
                      <a:pt x="92143" y="140568"/>
                    </a:lnTo>
                    <a:cubicBezTo>
                      <a:pt x="83313" y="123354"/>
                      <a:pt x="74979" y="104601"/>
                      <a:pt x="66247" y="84757"/>
                    </a:cubicBezTo>
                    <a:cubicBezTo>
                      <a:pt x="61882" y="74835"/>
                      <a:pt x="55904" y="59953"/>
                      <a:pt x="49448" y="43160"/>
                    </a:cubicBezTo>
                    <a:lnTo>
                      <a:pt x="40485" y="18975"/>
                    </a:ln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4" name="Free-form: Shape 85">
                <a:extLst>
                  <a:ext uri="{FF2B5EF4-FFF2-40B4-BE49-F238E27FC236}">
                    <a16:creationId xmlns:a16="http://schemas.microsoft.com/office/drawing/2014/main" id="{8F269DD5-4DD4-981C-2058-5A5EEFD7D1BF}"/>
                  </a:ext>
                </a:extLst>
              </p:cNvPr>
              <p:cNvSpPr/>
              <p:nvPr/>
            </p:nvSpPr>
            <p:spPr>
              <a:xfrm>
                <a:off x="1505781" y="1681155"/>
                <a:ext cx="285002" cy="724629"/>
              </a:xfrm>
              <a:custGeom>
                <a:avLst/>
                <a:gdLst>
                  <a:gd name="connsiteX0" fmla="*/ 22689 w 285002"/>
                  <a:gd name="connsiteY0" fmla="*/ 345484 h 724629"/>
                  <a:gd name="connsiteX1" fmla="*/ 32508 w 285002"/>
                  <a:gd name="connsiteY1" fmla="*/ 373864 h 724629"/>
                  <a:gd name="connsiteX2" fmla="*/ 72989 w 285002"/>
                  <a:gd name="connsiteY2" fmla="*/ 559601 h 724629"/>
                  <a:gd name="connsiteX3" fmla="*/ 103648 w 285002"/>
                  <a:gd name="connsiteY3" fmla="*/ 652768 h 724629"/>
                  <a:gd name="connsiteX4" fmla="*/ 127935 w 285002"/>
                  <a:gd name="connsiteY4" fmla="*/ 724629 h 724629"/>
                  <a:gd name="connsiteX5" fmla="*/ 84410 w 285002"/>
                  <a:gd name="connsiteY5" fmla="*/ 669912 h 724629"/>
                  <a:gd name="connsiteX6" fmla="*/ 63911 w 285002"/>
                  <a:gd name="connsiteY6" fmla="*/ 607822 h 724629"/>
                  <a:gd name="connsiteX7" fmla="*/ 44414 w 285002"/>
                  <a:gd name="connsiteY7" fmla="*/ 533408 h 724629"/>
                  <a:gd name="connsiteX8" fmla="*/ 25364 w 285002"/>
                  <a:gd name="connsiteY8" fmla="*/ 385770 h 724629"/>
                  <a:gd name="connsiteX9" fmla="*/ 99183 w 285002"/>
                  <a:gd name="connsiteY9" fmla="*/ 276233 h 724629"/>
                  <a:gd name="connsiteX10" fmla="*/ 111089 w 285002"/>
                  <a:gd name="connsiteY10" fmla="*/ 347670 h 724629"/>
                  <a:gd name="connsiteX11" fmla="*/ 120614 w 285002"/>
                  <a:gd name="connsiteY11" fmla="*/ 440539 h 724629"/>
                  <a:gd name="connsiteX12" fmla="*/ 151570 w 285002"/>
                  <a:gd name="connsiteY12" fmla="*/ 504833 h 724629"/>
                  <a:gd name="connsiteX13" fmla="*/ 282539 w 285002"/>
                  <a:gd name="connsiteY13" fmla="*/ 611989 h 724629"/>
                  <a:gd name="connsiteX14" fmla="*/ 201576 w 285002"/>
                  <a:gd name="connsiteY14" fmla="*/ 566745 h 724629"/>
                  <a:gd name="connsiteX15" fmla="*/ 96801 w 285002"/>
                  <a:gd name="connsiteY15" fmla="*/ 473876 h 724629"/>
                  <a:gd name="connsiteX16" fmla="*/ 75370 w 285002"/>
                  <a:gd name="connsiteY16" fmla="*/ 364339 h 724629"/>
                  <a:gd name="connsiteX17" fmla="*/ 99183 w 285002"/>
                  <a:gd name="connsiteY17" fmla="*/ 276233 h 724629"/>
                  <a:gd name="connsiteX18" fmla="*/ 284920 w 285002"/>
                  <a:gd name="connsiteY18" fmla="*/ 8 h 724629"/>
                  <a:gd name="connsiteX19" fmla="*/ 106326 w 285002"/>
                  <a:gd name="connsiteY19" fmla="*/ 92876 h 724629"/>
                  <a:gd name="connsiteX20" fmla="*/ 27745 w 285002"/>
                  <a:gd name="connsiteY20" fmla="*/ 238133 h 724629"/>
                  <a:gd name="connsiteX21" fmla="*/ 20453 w 285002"/>
                  <a:gd name="connsiteY21" fmla="*/ 311803 h 724629"/>
                  <a:gd name="connsiteX22" fmla="*/ 22689 w 285002"/>
                  <a:gd name="connsiteY22" fmla="*/ 345484 h 724629"/>
                  <a:gd name="connsiteX23" fmla="*/ 9440 w 285002"/>
                  <a:gd name="connsiteY23" fmla="*/ 307189 h 724629"/>
                  <a:gd name="connsiteX24" fmla="*/ 1551 w 285002"/>
                  <a:gd name="connsiteY24" fmla="*/ 245276 h 724629"/>
                  <a:gd name="connsiteX25" fmla="*/ 82514 w 285002"/>
                  <a:gd name="connsiteY25" fmla="*/ 97639 h 724629"/>
                  <a:gd name="connsiteX26" fmla="*/ 284920 w 285002"/>
                  <a:gd name="connsiteY26" fmla="*/ 8 h 72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002" h="724629">
                    <a:moveTo>
                      <a:pt x="22689" y="345484"/>
                    </a:moveTo>
                    <a:lnTo>
                      <a:pt x="32508" y="373864"/>
                    </a:lnTo>
                    <a:cubicBezTo>
                      <a:pt x="44414" y="426251"/>
                      <a:pt x="56320" y="498879"/>
                      <a:pt x="72989" y="559601"/>
                    </a:cubicBezTo>
                    <a:cubicBezTo>
                      <a:pt x="81324" y="589962"/>
                      <a:pt x="92635" y="622010"/>
                      <a:pt x="103648" y="652768"/>
                    </a:cubicBezTo>
                    <a:lnTo>
                      <a:pt x="127935" y="724629"/>
                    </a:lnTo>
                    <a:lnTo>
                      <a:pt x="84410" y="669912"/>
                    </a:lnTo>
                    <a:lnTo>
                      <a:pt x="63911" y="607822"/>
                    </a:lnTo>
                    <a:cubicBezTo>
                      <a:pt x="56321" y="582819"/>
                      <a:pt x="49772" y="558411"/>
                      <a:pt x="44414" y="533408"/>
                    </a:cubicBezTo>
                    <a:cubicBezTo>
                      <a:pt x="33698" y="483402"/>
                      <a:pt x="28142" y="434983"/>
                      <a:pt x="25364" y="385770"/>
                    </a:cubicBezTo>
                    <a:close/>
                    <a:moveTo>
                      <a:pt x="99183" y="276233"/>
                    </a:moveTo>
                    <a:cubicBezTo>
                      <a:pt x="105136" y="273455"/>
                      <a:pt x="106327" y="323461"/>
                      <a:pt x="111089" y="347670"/>
                    </a:cubicBezTo>
                    <a:cubicBezTo>
                      <a:pt x="115851" y="371879"/>
                      <a:pt x="113867" y="414345"/>
                      <a:pt x="120614" y="440539"/>
                    </a:cubicBezTo>
                    <a:cubicBezTo>
                      <a:pt x="127361" y="466733"/>
                      <a:pt x="124583" y="476258"/>
                      <a:pt x="151570" y="504833"/>
                    </a:cubicBezTo>
                    <a:cubicBezTo>
                      <a:pt x="178558" y="533408"/>
                      <a:pt x="274205" y="601670"/>
                      <a:pt x="282539" y="611989"/>
                    </a:cubicBezTo>
                    <a:cubicBezTo>
                      <a:pt x="290873" y="622308"/>
                      <a:pt x="232532" y="589764"/>
                      <a:pt x="201576" y="566745"/>
                    </a:cubicBezTo>
                    <a:cubicBezTo>
                      <a:pt x="170620" y="543726"/>
                      <a:pt x="117835" y="507610"/>
                      <a:pt x="96801" y="473876"/>
                    </a:cubicBezTo>
                    <a:cubicBezTo>
                      <a:pt x="75767" y="440142"/>
                      <a:pt x="74973" y="397279"/>
                      <a:pt x="75370" y="364339"/>
                    </a:cubicBezTo>
                    <a:cubicBezTo>
                      <a:pt x="75767" y="331399"/>
                      <a:pt x="93230" y="279011"/>
                      <a:pt x="99183" y="276233"/>
                    </a:cubicBezTo>
                    <a:close/>
                    <a:moveTo>
                      <a:pt x="284920" y="8"/>
                    </a:moveTo>
                    <a:cubicBezTo>
                      <a:pt x="288889" y="-786"/>
                      <a:pt x="149188" y="53189"/>
                      <a:pt x="106326" y="92876"/>
                    </a:cubicBezTo>
                    <a:cubicBezTo>
                      <a:pt x="63464" y="132563"/>
                      <a:pt x="41239" y="189317"/>
                      <a:pt x="27745" y="238133"/>
                    </a:cubicBezTo>
                    <a:cubicBezTo>
                      <a:pt x="20998" y="262541"/>
                      <a:pt x="19708" y="287147"/>
                      <a:pt x="20453" y="311803"/>
                    </a:cubicBezTo>
                    <a:lnTo>
                      <a:pt x="22689" y="345484"/>
                    </a:lnTo>
                    <a:lnTo>
                      <a:pt x="9440" y="307189"/>
                    </a:lnTo>
                    <a:cubicBezTo>
                      <a:pt x="2147" y="287345"/>
                      <a:pt x="-2616" y="268295"/>
                      <a:pt x="1551" y="245276"/>
                    </a:cubicBezTo>
                    <a:cubicBezTo>
                      <a:pt x="9885" y="199239"/>
                      <a:pt x="36476" y="138120"/>
                      <a:pt x="82514" y="97639"/>
                    </a:cubicBezTo>
                    <a:cubicBezTo>
                      <a:pt x="128552" y="57158"/>
                      <a:pt x="280951" y="802"/>
                      <a:pt x="284920" y="8"/>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5" name="Free-form: Shape 20">
                <a:extLst>
                  <a:ext uri="{FF2B5EF4-FFF2-40B4-BE49-F238E27FC236}">
                    <a16:creationId xmlns:a16="http://schemas.microsoft.com/office/drawing/2014/main" id="{960F593A-4367-561C-3CD4-2A35DFB2C37B}"/>
                  </a:ext>
                </a:extLst>
              </p:cNvPr>
              <p:cNvSpPr>
                <a:spLocks/>
              </p:cNvSpPr>
              <p:nvPr/>
            </p:nvSpPr>
            <p:spPr bwMode="auto">
              <a:xfrm>
                <a:off x="1242183" y="2357058"/>
                <a:ext cx="1224823" cy="585954"/>
              </a:xfrm>
              <a:custGeom>
                <a:avLst/>
                <a:gdLst>
                  <a:gd name="connsiteX0" fmla="*/ 461699 w 1224823"/>
                  <a:gd name="connsiteY0" fmla="*/ 0 h 585954"/>
                  <a:gd name="connsiteX1" fmla="*/ 748528 w 1224823"/>
                  <a:gd name="connsiteY1" fmla="*/ 0 h 585954"/>
                  <a:gd name="connsiteX2" fmla="*/ 1075863 w 1224823"/>
                  <a:gd name="connsiteY2" fmla="*/ 98229 h 585954"/>
                  <a:gd name="connsiteX3" fmla="*/ 1191207 w 1224823"/>
                  <a:gd name="connsiteY3" fmla="*/ 184723 h 585954"/>
                  <a:gd name="connsiteX4" fmla="*/ 1224823 w 1224823"/>
                  <a:gd name="connsiteY4" fmla="*/ 234671 h 585954"/>
                  <a:gd name="connsiteX5" fmla="*/ 1202870 w 1224823"/>
                  <a:gd name="connsiteY5" fmla="*/ 275116 h 585954"/>
                  <a:gd name="connsiteX6" fmla="*/ 618254 w 1224823"/>
                  <a:gd name="connsiteY6" fmla="*/ 585954 h 585954"/>
                  <a:gd name="connsiteX7" fmla="*/ 33638 w 1224823"/>
                  <a:gd name="connsiteY7" fmla="*/ 275116 h 585954"/>
                  <a:gd name="connsiteX8" fmla="*/ 0 w 1224823"/>
                  <a:gd name="connsiteY8" fmla="*/ 213143 h 585954"/>
                  <a:gd name="connsiteX9" fmla="*/ 19096 w 1224823"/>
                  <a:gd name="connsiteY9" fmla="*/ 184723 h 585954"/>
                  <a:gd name="connsiteX10" fmla="*/ 134363 w 1224823"/>
                  <a:gd name="connsiteY10" fmla="*/ 98229 h 585954"/>
                  <a:gd name="connsiteX11" fmla="*/ 461699 w 1224823"/>
                  <a:gd name="connsiteY11" fmla="*/ 0 h 58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823" h="585954">
                    <a:moveTo>
                      <a:pt x="461699" y="0"/>
                    </a:moveTo>
                    <a:cubicBezTo>
                      <a:pt x="461699" y="0"/>
                      <a:pt x="461699" y="0"/>
                      <a:pt x="748528" y="0"/>
                    </a:cubicBezTo>
                    <a:cubicBezTo>
                      <a:pt x="748528" y="0"/>
                      <a:pt x="1074768" y="97658"/>
                      <a:pt x="1075863" y="98229"/>
                    </a:cubicBezTo>
                    <a:cubicBezTo>
                      <a:pt x="1123759" y="117646"/>
                      <a:pt x="1160947" y="147664"/>
                      <a:pt x="1191207" y="184723"/>
                    </a:cubicBezTo>
                    <a:lnTo>
                      <a:pt x="1224823" y="234671"/>
                    </a:lnTo>
                    <a:lnTo>
                      <a:pt x="1202870" y="275116"/>
                    </a:lnTo>
                    <a:cubicBezTo>
                      <a:pt x="1076172" y="462653"/>
                      <a:pt x="861612" y="585954"/>
                      <a:pt x="618254" y="585954"/>
                    </a:cubicBezTo>
                    <a:cubicBezTo>
                      <a:pt x="374896" y="585954"/>
                      <a:pt x="160336" y="462653"/>
                      <a:pt x="33638" y="275116"/>
                    </a:cubicBezTo>
                    <a:lnTo>
                      <a:pt x="0" y="213143"/>
                    </a:lnTo>
                    <a:lnTo>
                      <a:pt x="19096" y="184723"/>
                    </a:lnTo>
                    <a:cubicBezTo>
                      <a:pt x="49313" y="147664"/>
                      <a:pt x="86467" y="117646"/>
                      <a:pt x="134363" y="98229"/>
                    </a:cubicBezTo>
                    <a:cubicBezTo>
                      <a:pt x="135458" y="97658"/>
                      <a:pt x="461699" y="0"/>
                      <a:pt x="461699" y="0"/>
                    </a:cubicBezTo>
                    <a:close/>
                  </a:path>
                </a:pathLst>
              </a:custGeom>
              <a:solidFill>
                <a:srgbClr val="D6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56" name="Free-form: Shape 13">
                <a:extLst>
                  <a:ext uri="{FF2B5EF4-FFF2-40B4-BE49-F238E27FC236}">
                    <a16:creationId xmlns:a16="http://schemas.microsoft.com/office/drawing/2014/main" id="{DAE40464-D159-729F-A367-99C2FB1BE4F6}"/>
                  </a:ext>
                </a:extLst>
              </p:cNvPr>
              <p:cNvSpPr/>
              <p:nvPr/>
            </p:nvSpPr>
            <p:spPr>
              <a:xfrm>
                <a:off x="1555757" y="2361822"/>
                <a:ext cx="609357" cy="290410"/>
              </a:xfrm>
              <a:custGeom>
                <a:avLst/>
                <a:gdLst>
                  <a:gd name="connsiteX0" fmla="*/ 148124 w 609357"/>
                  <a:gd name="connsiteY0" fmla="*/ 0 h 290410"/>
                  <a:gd name="connsiteX1" fmla="*/ 434953 w 609357"/>
                  <a:gd name="connsiteY1" fmla="*/ 0 h 290410"/>
                  <a:gd name="connsiteX2" fmla="*/ 598210 w 609357"/>
                  <a:gd name="connsiteY2" fmla="*/ 43824 h 290410"/>
                  <a:gd name="connsiteX3" fmla="*/ 609357 w 609357"/>
                  <a:gd name="connsiteY3" fmla="*/ 46821 h 290410"/>
                  <a:gd name="connsiteX4" fmla="*/ 609357 w 609357"/>
                  <a:gd name="connsiteY4" fmla="*/ 193647 h 290410"/>
                  <a:gd name="connsiteX5" fmla="*/ 560830 w 609357"/>
                  <a:gd name="connsiteY5" fmla="*/ 242174 h 290410"/>
                  <a:gd name="connsiteX6" fmla="*/ 48527 w 609357"/>
                  <a:gd name="connsiteY6" fmla="*/ 242174 h 290410"/>
                  <a:gd name="connsiteX7" fmla="*/ 0 w 609357"/>
                  <a:gd name="connsiteY7" fmla="*/ 193647 h 290410"/>
                  <a:gd name="connsiteX8" fmla="*/ 0 w 609357"/>
                  <a:gd name="connsiteY8" fmla="*/ 39761 h 290410"/>
                  <a:gd name="connsiteX9" fmla="*/ 97131 w 609357"/>
                  <a:gd name="connsiteY9" fmla="*/ 13683 h 290410"/>
                  <a:gd name="connsiteX10" fmla="*/ 148124 w 609357"/>
                  <a:gd name="connsiteY10" fmla="*/ 0 h 29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357" h="290410">
                    <a:moveTo>
                      <a:pt x="148124" y="0"/>
                    </a:moveTo>
                    <a:cubicBezTo>
                      <a:pt x="148124" y="0"/>
                      <a:pt x="148124" y="0"/>
                      <a:pt x="434953" y="0"/>
                    </a:cubicBezTo>
                    <a:cubicBezTo>
                      <a:pt x="434953" y="0"/>
                      <a:pt x="516513" y="21880"/>
                      <a:pt x="598210" y="43824"/>
                    </a:cubicBezTo>
                    <a:lnTo>
                      <a:pt x="609357" y="46821"/>
                    </a:lnTo>
                    <a:lnTo>
                      <a:pt x="609357" y="193647"/>
                    </a:lnTo>
                    <a:cubicBezTo>
                      <a:pt x="609357" y="220448"/>
                      <a:pt x="587631" y="242174"/>
                      <a:pt x="560830" y="242174"/>
                    </a:cubicBezTo>
                    <a:cubicBezTo>
                      <a:pt x="399587" y="308849"/>
                      <a:pt x="228820" y="304086"/>
                      <a:pt x="48527" y="242174"/>
                    </a:cubicBezTo>
                    <a:cubicBezTo>
                      <a:pt x="21726" y="242174"/>
                      <a:pt x="0" y="220448"/>
                      <a:pt x="0" y="193647"/>
                    </a:cubicBezTo>
                    <a:lnTo>
                      <a:pt x="0" y="39761"/>
                    </a:lnTo>
                    <a:lnTo>
                      <a:pt x="97131" y="13683"/>
                    </a:lnTo>
                    <a:cubicBezTo>
                      <a:pt x="127734" y="5470"/>
                      <a:pt x="148124" y="0"/>
                      <a:pt x="148124" y="0"/>
                    </a:cubicBezTo>
                    <a:close/>
                  </a:path>
                </a:pathLst>
              </a:custGeom>
              <a:solidFill>
                <a:srgbClr val="F6A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7" name="Freeform 248">
                <a:extLst>
                  <a:ext uri="{FF2B5EF4-FFF2-40B4-BE49-F238E27FC236}">
                    <a16:creationId xmlns:a16="http://schemas.microsoft.com/office/drawing/2014/main" id="{4CCAFB6D-6970-E85C-641B-65A6D6DCB43D}"/>
                  </a:ext>
                </a:extLst>
              </p:cNvPr>
              <p:cNvSpPr>
                <a:spLocks/>
              </p:cNvSpPr>
              <p:nvPr/>
            </p:nvSpPr>
            <p:spPr bwMode="auto">
              <a:xfrm>
                <a:off x="1543993" y="2128885"/>
                <a:ext cx="583772" cy="311878"/>
              </a:xfrm>
              <a:custGeom>
                <a:avLst/>
                <a:gdLst>
                  <a:gd name="T0" fmla="*/ 508 w 508"/>
                  <a:gd name="T1" fmla="*/ 640 h 729"/>
                  <a:gd name="T2" fmla="*/ 459 w 508"/>
                  <a:gd name="T3" fmla="*/ 0 h 729"/>
                  <a:gd name="T4" fmla="*/ 29 w 508"/>
                  <a:gd name="T5" fmla="*/ 0 h 729"/>
                  <a:gd name="T6" fmla="*/ 0 w 508"/>
                  <a:gd name="T7" fmla="*/ 640 h 729"/>
                  <a:gd name="T8" fmla="*/ 508 w 508"/>
                  <a:gd name="T9" fmla="*/ 640 h 729"/>
                  <a:gd name="connsiteX0" fmla="*/ 13073 w 13073"/>
                  <a:gd name="connsiteY0" fmla="*/ 8779 h 9188"/>
                  <a:gd name="connsiteX1" fmla="*/ 12108 w 13073"/>
                  <a:gd name="connsiteY1" fmla="*/ 0 h 9188"/>
                  <a:gd name="connsiteX2" fmla="*/ 3644 w 13073"/>
                  <a:gd name="connsiteY2" fmla="*/ 0 h 9188"/>
                  <a:gd name="connsiteX3" fmla="*/ 0 w 13073"/>
                  <a:gd name="connsiteY3" fmla="*/ 6998 h 9188"/>
                  <a:gd name="connsiteX4" fmla="*/ 13073 w 13073"/>
                  <a:gd name="connsiteY4" fmla="*/ 8779 h 9188"/>
                  <a:gd name="connsiteX0" fmla="*/ 12220 w 12220"/>
                  <a:gd name="connsiteY0" fmla="*/ 8775 h 9536"/>
                  <a:gd name="connsiteX1" fmla="*/ 9262 w 12220"/>
                  <a:gd name="connsiteY1" fmla="*/ 605 h 9536"/>
                  <a:gd name="connsiteX2" fmla="*/ 2787 w 12220"/>
                  <a:gd name="connsiteY2" fmla="*/ 605 h 9536"/>
                  <a:gd name="connsiteX3" fmla="*/ 0 w 12220"/>
                  <a:gd name="connsiteY3" fmla="*/ 8221 h 9536"/>
                  <a:gd name="connsiteX4" fmla="*/ 12220 w 12220"/>
                  <a:gd name="connsiteY4" fmla="*/ 8775 h 9536"/>
                  <a:gd name="connsiteX0" fmla="*/ 10000 w 10000"/>
                  <a:gd name="connsiteY0" fmla="*/ 9202 h 10001"/>
                  <a:gd name="connsiteX1" fmla="*/ 7579 w 10000"/>
                  <a:gd name="connsiteY1" fmla="*/ 634 h 10001"/>
                  <a:gd name="connsiteX2" fmla="*/ 2281 w 10000"/>
                  <a:gd name="connsiteY2" fmla="*/ 634 h 10001"/>
                  <a:gd name="connsiteX3" fmla="*/ 0 w 10000"/>
                  <a:gd name="connsiteY3" fmla="*/ 8621 h 10001"/>
                  <a:gd name="connsiteX4" fmla="*/ 10000 w 10000"/>
                  <a:gd name="connsiteY4" fmla="*/ 9202 h 10001"/>
                  <a:gd name="connsiteX0" fmla="*/ 10000 w 10000"/>
                  <a:gd name="connsiteY0" fmla="*/ 9407 h 10206"/>
                  <a:gd name="connsiteX1" fmla="*/ 7579 w 10000"/>
                  <a:gd name="connsiteY1" fmla="*/ 839 h 10206"/>
                  <a:gd name="connsiteX2" fmla="*/ 2281 w 10000"/>
                  <a:gd name="connsiteY2" fmla="*/ 839 h 10206"/>
                  <a:gd name="connsiteX3" fmla="*/ 0 w 10000"/>
                  <a:gd name="connsiteY3" fmla="*/ 8826 h 10206"/>
                  <a:gd name="connsiteX4" fmla="*/ 10000 w 10000"/>
                  <a:gd name="connsiteY4" fmla="*/ 9407 h 10206"/>
                  <a:gd name="connsiteX0" fmla="*/ 10000 w 10000"/>
                  <a:gd name="connsiteY0" fmla="*/ 9407 h 10206"/>
                  <a:gd name="connsiteX1" fmla="*/ 7579 w 10000"/>
                  <a:gd name="connsiteY1" fmla="*/ 839 h 10206"/>
                  <a:gd name="connsiteX2" fmla="*/ 2281 w 10000"/>
                  <a:gd name="connsiteY2" fmla="*/ 839 h 10206"/>
                  <a:gd name="connsiteX3" fmla="*/ 0 w 10000"/>
                  <a:gd name="connsiteY3" fmla="*/ 8826 h 10206"/>
                  <a:gd name="connsiteX4" fmla="*/ 10000 w 10000"/>
                  <a:gd name="connsiteY4" fmla="*/ 9407 h 10206"/>
                  <a:gd name="connsiteX0" fmla="*/ 10000 w 10000"/>
                  <a:gd name="connsiteY0" fmla="*/ 9628 h 10427"/>
                  <a:gd name="connsiteX1" fmla="*/ 8113 w 10000"/>
                  <a:gd name="connsiteY1" fmla="*/ 770 h 10427"/>
                  <a:gd name="connsiteX2" fmla="*/ 2281 w 10000"/>
                  <a:gd name="connsiteY2" fmla="*/ 1060 h 10427"/>
                  <a:gd name="connsiteX3" fmla="*/ 0 w 10000"/>
                  <a:gd name="connsiteY3" fmla="*/ 9047 h 10427"/>
                  <a:gd name="connsiteX4" fmla="*/ 10000 w 10000"/>
                  <a:gd name="connsiteY4" fmla="*/ 9628 h 10427"/>
                  <a:gd name="connsiteX0" fmla="*/ 10000 w 10000"/>
                  <a:gd name="connsiteY0" fmla="*/ 9628 h 10427"/>
                  <a:gd name="connsiteX1" fmla="*/ 8113 w 10000"/>
                  <a:gd name="connsiteY1" fmla="*/ 770 h 10427"/>
                  <a:gd name="connsiteX2" fmla="*/ 2281 w 10000"/>
                  <a:gd name="connsiteY2" fmla="*/ 1060 h 10427"/>
                  <a:gd name="connsiteX3" fmla="*/ 0 w 10000"/>
                  <a:gd name="connsiteY3" fmla="*/ 9047 h 10427"/>
                  <a:gd name="connsiteX4" fmla="*/ 10000 w 10000"/>
                  <a:gd name="connsiteY4" fmla="*/ 9628 h 10427"/>
                  <a:gd name="connsiteX0" fmla="*/ 10427 w 10427"/>
                  <a:gd name="connsiteY0" fmla="*/ 8466 h 9846"/>
                  <a:gd name="connsiteX1" fmla="*/ 8113 w 10427"/>
                  <a:gd name="connsiteY1" fmla="*/ 770 h 9846"/>
                  <a:gd name="connsiteX2" fmla="*/ 2281 w 10427"/>
                  <a:gd name="connsiteY2" fmla="*/ 1060 h 9846"/>
                  <a:gd name="connsiteX3" fmla="*/ 0 w 10427"/>
                  <a:gd name="connsiteY3" fmla="*/ 9047 h 9846"/>
                  <a:gd name="connsiteX4" fmla="*/ 10427 w 10427"/>
                  <a:gd name="connsiteY4" fmla="*/ 8466 h 9846"/>
                  <a:gd name="connsiteX0" fmla="*/ 10717 w 10717"/>
                  <a:gd name="connsiteY0" fmla="*/ 8598 h 9524"/>
                  <a:gd name="connsiteX1" fmla="*/ 8498 w 10717"/>
                  <a:gd name="connsiteY1" fmla="*/ 782 h 9524"/>
                  <a:gd name="connsiteX2" fmla="*/ 2905 w 10717"/>
                  <a:gd name="connsiteY2" fmla="*/ 1077 h 9524"/>
                  <a:gd name="connsiteX3" fmla="*/ 0 w 10717"/>
                  <a:gd name="connsiteY3" fmla="*/ 8304 h 9524"/>
                  <a:gd name="connsiteX4" fmla="*/ 10717 w 10717"/>
                  <a:gd name="connsiteY4" fmla="*/ 8598 h 9524"/>
                  <a:gd name="connsiteX0" fmla="*/ 9904 w 9904"/>
                  <a:gd name="connsiteY0" fmla="*/ 9028 h 10602"/>
                  <a:gd name="connsiteX1" fmla="*/ 7833 w 9904"/>
                  <a:gd name="connsiteY1" fmla="*/ 821 h 10602"/>
                  <a:gd name="connsiteX2" fmla="*/ 2615 w 9904"/>
                  <a:gd name="connsiteY2" fmla="*/ 1131 h 10602"/>
                  <a:gd name="connsiteX3" fmla="*/ 0 w 9904"/>
                  <a:gd name="connsiteY3" fmla="*/ 9803 h 10602"/>
                  <a:gd name="connsiteX4" fmla="*/ 9904 w 9904"/>
                  <a:gd name="connsiteY4" fmla="*/ 9028 h 10602"/>
                  <a:gd name="connsiteX0" fmla="*/ 10000 w 10000"/>
                  <a:gd name="connsiteY0" fmla="*/ 8515 h 9372"/>
                  <a:gd name="connsiteX1" fmla="*/ 7909 w 10000"/>
                  <a:gd name="connsiteY1" fmla="*/ 774 h 9372"/>
                  <a:gd name="connsiteX2" fmla="*/ 2640 w 10000"/>
                  <a:gd name="connsiteY2" fmla="*/ 1067 h 9372"/>
                  <a:gd name="connsiteX3" fmla="*/ 0 w 10000"/>
                  <a:gd name="connsiteY3" fmla="*/ 8077 h 9372"/>
                  <a:gd name="connsiteX4" fmla="*/ 10000 w 10000"/>
                  <a:gd name="connsiteY4" fmla="*/ 8515 h 9372"/>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159 w 11159"/>
                  <a:gd name="connsiteY0" fmla="*/ 9086 h 10133"/>
                  <a:gd name="connsiteX1" fmla="*/ 9068 w 11159"/>
                  <a:gd name="connsiteY1" fmla="*/ 826 h 10133"/>
                  <a:gd name="connsiteX2" fmla="*/ 3799 w 11159"/>
                  <a:gd name="connsiteY2" fmla="*/ 1138 h 10133"/>
                  <a:gd name="connsiteX3" fmla="*/ 0 w 11159"/>
                  <a:gd name="connsiteY3" fmla="*/ 8930 h 10133"/>
                  <a:gd name="connsiteX4" fmla="*/ 11159 w 11159"/>
                  <a:gd name="connsiteY4" fmla="*/ 9086 h 10133"/>
                  <a:gd name="connsiteX0" fmla="*/ 11835 w 11835"/>
                  <a:gd name="connsiteY0" fmla="*/ 9086 h 10133"/>
                  <a:gd name="connsiteX1" fmla="*/ 9068 w 11835"/>
                  <a:gd name="connsiteY1" fmla="*/ 826 h 10133"/>
                  <a:gd name="connsiteX2" fmla="*/ 3799 w 11835"/>
                  <a:gd name="connsiteY2" fmla="*/ 1138 h 10133"/>
                  <a:gd name="connsiteX3" fmla="*/ 0 w 11835"/>
                  <a:gd name="connsiteY3" fmla="*/ 8930 h 10133"/>
                  <a:gd name="connsiteX4" fmla="*/ 11835 w 11835"/>
                  <a:gd name="connsiteY4" fmla="*/ 9086 h 10133"/>
                  <a:gd name="connsiteX0" fmla="*/ 11835 w 11835"/>
                  <a:gd name="connsiteY0" fmla="*/ 9160 h 10207"/>
                  <a:gd name="connsiteX1" fmla="*/ 9068 w 11835"/>
                  <a:gd name="connsiteY1" fmla="*/ 900 h 10207"/>
                  <a:gd name="connsiteX2" fmla="*/ 2882 w 11835"/>
                  <a:gd name="connsiteY2" fmla="*/ 900 h 10207"/>
                  <a:gd name="connsiteX3" fmla="*/ 0 w 11835"/>
                  <a:gd name="connsiteY3" fmla="*/ 9004 h 10207"/>
                  <a:gd name="connsiteX4" fmla="*/ 11835 w 11835"/>
                  <a:gd name="connsiteY4" fmla="*/ 9160 h 10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 h="10207">
                    <a:moveTo>
                      <a:pt x="11835" y="9160"/>
                    </a:moveTo>
                    <a:cubicBezTo>
                      <a:pt x="10237" y="6095"/>
                      <a:pt x="10548" y="5655"/>
                      <a:pt x="9068" y="900"/>
                    </a:cubicBezTo>
                    <a:cubicBezTo>
                      <a:pt x="8747" y="-1127"/>
                      <a:pt x="4477" y="900"/>
                      <a:pt x="2882" y="900"/>
                    </a:cubicBezTo>
                    <a:cubicBezTo>
                      <a:pt x="1787" y="8224"/>
                      <a:pt x="0" y="9004"/>
                      <a:pt x="0" y="9004"/>
                    </a:cubicBezTo>
                    <a:cubicBezTo>
                      <a:pt x="1914" y="10500"/>
                      <a:pt x="9986" y="10656"/>
                      <a:pt x="11835" y="9160"/>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249">
                <a:extLst>
                  <a:ext uri="{FF2B5EF4-FFF2-40B4-BE49-F238E27FC236}">
                    <a16:creationId xmlns:a16="http://schemas.microsoft.com/office/drawing/2014/main" id="{52C889C3-6063-CAE2-0666-BF6DA8E86A70}"/>
                  </a:ext>
                </a:extLst>
              </p:cNvPr>
              <p:cNvSpPr>
                <a:spLocks/>
              </p:cNvSpPr>
              <p:nvPr/>
            </p:nvSpPr>
            <p:spPr bwMode="auto">
              <a:xfrm>
                <a:off x="1657715" y="2151636"/>
                <a:ext cx="446707" cy="227423"/>
              </a:xfrm>
              <a:custGeom>
                <a:avLst/>
                <a:gdLst>
                  <a:gd name="T0" fmla="*/ 114 w 114"/>
                  <a:gd name="T1" fmla="*/ 101 h 101"/>
                  <a:gd name="T2" fmla="*/ 106 w 114"/>
                  <a:gd name="T3" fmla="*/ 0 h 101"/>
                  <a:gd name="T4" fmla="*/ 2 w 114"/>
                  <a:gd name="T5" fmla="*/ 0 h 101"/>
                  <a:gd name="T6" fmla="*/ 0 w 114"/>
                  <a:gd name="T7" fmla="*/ 43 h 101"/>
                  <a:gd name="T8" fmla="*/ 114 w 114"/>
                  <a:gd name="T9" fmla="*/ 101 h 101"/>
                  <a:gd name="connsiteX0" fmla="*/ 10921 w 10921"/>
                  <a:gd name="connsiteY0" fmla="*/ 10000 h 10000"/>
                  <a:gd name="connsiteX1" fmla="*/ 10219 w 10921"/>
                  <a:gd name="connsiteY1" fmla="*/ 0 h 10000"/>
                  <a:gd name="connsiteX2" fmla="*/ 1096 w 10921"/>
                  <a:gd name="connsiteY2" fmla="*/ 0 h 10000"/>
                  <a:gd name="connsiteX3" fmla="*/ 0 w 10921"/>
                  <a:gd name="connsiteY3" fmla="*/ 4257 h 10000"/>
                  <a:gd name="connsiteX4" fmla="*/ 10921 w 10921"/>
                  <a:gd name="connsiteY4" fmla="*/ 10000 h 10000"/>
                  <a:gd name="connsiteX0" fmla="*/ 10921 w 12061"/>
                  <a:gd name="connsiteY0" fmla="*/ 10000 h 10000"/>
                  <a:gd name="connsiteX1" fmla="*/ 12061 w 12061"/>
                  <a:gd name="connsiteY1" fmla="*/ 0 h 10000"/>
                  <a:gd name="connsiteX2" fmla="*/ 1096 w 12061"/>
                  <a:gd name="connsiteY2" fmla="*/ 0 h 10000"/>
                  <a:gd name="connsiteX3" fmla="*/ 0 w 12061"/>
                  <a:gd name="connsiteY3" fmla="*/ 4257 h 10000"/>
                  <a:gd name="connsiteX4" fmla="*/ 10921 w 12061"/>
                  <a:gd name="connsiteY4" fmla="*/ 10000 h 10000"/>
                  <a:gd name="connsiteX0" fmla="*/ 15526 w 15526"/>
                  <a:gd name="connsiteY0" fmla="*/ 9557 h 9557"/>
                  <a:gd name="connsiteX1" fmla="*/ 12061 w 15526"/>
                  <a:gd name="connsiteY1" fmla="*/ 0 h 9557"/>
                  <a:gd name="connsiteX2" fmla="*/ 1096 w 15526"/>
                  <a:gd name="connsiteY2" fmla="*/ 0 h 9557"/>
                  <a:gd name="connsiteX3" fmla="*/ 0 w 15526"/>
                  <a:gd name="connsiteY3" fmla="*/ 4257 h 9557"/>
                  <a:gd name="connsiteX4" fmla="*/ 15526 w 15526"/>
                  <a:gd name="connsiteY4" fmla="*/ 9557 h 9557"/>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00"/>
                  <a:gd name="connsiteX1" fmla="*/ 7768 w 10000"/>
                  <a:gd name="connsiteY1" fmla="*/ 0 h 10000"/>
                  <a:gd name="connsiteX2" fmla="*/ 706 w 10000"/>
                  <a:gd name="connsiteY2" fmla="*/ 0 h 10000"/>
                  <a:gd name="connsiteX3" fmla="*/ 0 w 10000"/>
                  <a:gd name="connsiteY3" fmla="*/ 4454 h 10000"/>
                  <a:gd name="connsiteX4" fmla="*/ 10000 w 10000"/>
                  <a:gd name="connsiteY4" fmla="*/ 10000 h 10000"/>
                  <a:gd name="connsiteX0" fmla="*/ 10000 w 10000"/>
                  <a:gd name="connsiteY0" fmla="*/ 10000 h 10045"/>
                  <a:gd name="connsiteX1" fmla="*/ 7768 w 10000"/>
                  <a:gd name="connsiteY1" fmla="*/ 0 h 10045"/>
                  <a:gd name="connsiteX2" fmla="*/ 706 w 10000"/>
                  <a:gd name="connsiteY2" fmla="*/ 0 h 10045"/>
                  <a:gd name="connsiteX3" fmla="*/ 0 w 10000"/>
                  <a:gd name="connsiteY3" fmla="*/ 4454 h 10045"/>
                  <a:gd name="connsiteX4" fmla="*/ 10000 w 10000"/>
                  <a:gd name="connsiteY4" fmla="*/ 10000 h 10045"/>
                  <a:gd name="connsiteX0" fmla="*/ 10000 w 10000"/>
                  <a:gd name="connsiteY0" fmla="*/ 10348 h 10386"/>
                  <a:gd name="connsiteX1" fmla="*/ 7768 w 10000"/>
                  <a:gd name="connsiteY1" fmla="*/ 0 h 10386"/>
                  <a:gd name="connsiteX2" fmla="*/ 706 w 10000"/>
                  <a:gd name="connsiteY2" fmla="*/ 0 h 10386"/>
                  <a:gd name="connsiteX3" fmla="*/ 0 w 10000"/>
                  <a:gd name="connsiteY3" fmla="*/ 4454 h 10386"/>
                  <a:gd name="connsiteX4" fmla="*/ 10000 w 10000"/>
                  <a:gd name="connsiteY4" fmla="*/ 10348 h 10386"/>
                  <a:gd name="connsiteX0" fmla="*/ 11127 w 11127"/>
                  <a:gd name="connsiteY0" fmla="*/ 10348 h 10383"/>
                  <a:gd name="connsiteX1" fmla="*/ 8895 w 11127"/>
                  <a:gd name="connsiteY1" fmla="*/ 0 h 10383"/>
                  <a:gd name="connsiteX2" fmla="*/ 1833 w 11127"/>
                  <a:gd name="connsiteY2" fmla="*/ 0 h 10383"/>
                  <a:gd name="connsiteX3" fmla="*/ 0 w 11127"/>
                  <a:gd name="connsiteY3" fmla="*/ 4222 h 10383"/>
                  <a:gd name="connsiteX4" fmla="*/ 11127 w 11127"/>
                  <a:gd name="connsiteY4" fmla="*/ 10348 h 10383"/>
                  <a:gd name="connsiteX0" fmla="*/ 11127 w 11127"/>
                  <a:gd name="connsiteY0" fmla="*/ 11044 h 11079"/>
                  <a:gd name="connsiteX1" fmla="*/ 8895 w 11127"/>
                  <a:gd name="connsiteY1" fmla="*/ 696 h 11079"/>
                  <a:gd name="connsiteX2" fmla="*/ 647 w 11127"/>
                  <a:gd name="connsiteY2" fmla="*/ 0 h 11079"/>
                  <a:gd name="connsiteX3" fmla="*/ 0 w 11127"/>
                  <a:gd name="connsiteY3" fmla="*/ 4918 h 11079"/>
                  <a:gd name="connsiteX4" fmla="*/ 11127 w 11127"/>
                  <a:gd name="connsiteY4" fmla="*/ 11044 h 11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 h="11079">
                    <a:moveTo>
                      <a:pt x="11127" y="11044"/>
                    </a:moveTo>
                    <a:cubicBezTo>
                      <a:pt x="10027" y="7711"/>
                      <a:pt x="9639" y="4029"/>
                      <a:pt x="8895" y="696"/>
                    </a:cubicBezTo>
                    <a:lnTo>
                      <a:pt x="647" y="0"/>
                    </a:lnTo>
                    <a:cubicBezTo>
                      <a:pt x="412" y="1485"/>
                      <a:pt x="235" y="3433"/>
                      <a:pt x="0" y="4918"/>
                    </a:cubicBezTo>
                    <a:cubicBezTo>
                      <a:pt x="2621" y="9087"/>
                      <a:pt x="5540" y="11399"/>
                      <a:pt x="11127" y="11044"/>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 name="Freeform 250">
                <a:extLst>
                  <a:ext uri="{FF2B5EF4-FFF2-40B4-BE49-F238E27FC236}">
                    <a16:creationId xmlns:a16="http://schemas.microsoft.com/office/drawing/2014/main" id="{A473EB8D-DA76-EAA5-B971-9FCFD4B0D070}"/>
                  </a:ext>
                </a:extLst>
              </p:cNvPr>
              <p:cNvSpPr>
                <a:spLocks/>
              </p:cNvSpPr>
              <p:nvPr/>
            </p:nvSpPr>
            <p:spPr bwMode="auto">
              <a:xfrm>
                <a:off x="1574807" y="1912857"/>
                <a:ext cx="149701" cy="144610"/>
              </a:xfrm>
              <a:custGeom>
                <a:avLst/>
                <a:gdLst>
                  <a:gd name="T0" fmla="*/ 100 w 272"/>
                  <a:gd name="T1" fmla="*/ 239 h 281"/>
                  <a:gd name="T2" fmla="*/ 230 w 272"/>
                  <a:gd name="T3" fmla="*/ 247 h 281"/>
                  <a:gd name="T4" fmla="*/ 230 w 272"/>
                  <a:gd name="T5" fmla="*/ 247 h 281"/>
                  <a:gd name="T6" fmla="*/ 239 w 272"/>
                  <a:gd name="T7" fmla="*/ 117 h 281"/>
                  <a:gd name="T8" fmla="*/ 172 w 272"/>
                  <a:gd name="T9" fmla="*/ 41 h 281"/>
                  <a:gd name="T10" fmla="*/ 42 w 272"/>
                  <a:gd name="T11" fmla="*/ 33 h 281"/>
                  <a:gd name="T12" fmla="*/ 42 w 272"/>
                  <a:gd name="T13" fmla="*/ 33 h 281"/>
                  <a:gd name="T14" fmla="*/ 34 w 272"/>
                  <a:gd name="T15" fmla="*/ 163 h 281"/>
                  <a:gd name="T16" fmla="*/ 100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00" y="239"/>
                    </a:moveTo>
                    <a:cubicBezTo>
                      <a:pt x="134" y="277"/>
                      <a:pt x="192" y="281"/>
                      <a:pt x="230" y="247"/>
                    </a:cubicBezTo>
                    <a:cubicBezTo>
                      <a:pt x="230" y="247"/>
                      <a:pt x="230" y="247"/>
                      <a:pt x="230" y="247"/>
                    </a:cubicBezTo>
                    <a:cubicBezTo>
                      <a:pt x="269" y="213"/>
                      <a:pt x="272" y="155"/>
                      <a:pt x="239" y="117"/>
                    </a:cubicBezTo>
                    <a:cubicBezTo>
                      <a:pt x="172" y="41"/>
                      <a:pt x="172" y="41"/>
                      <a:pt x="172" y="41"/>
                    </a:cubicBezTo>
                    <a:cubicBezTo>
                      <a:pt x="139" y="3"/>
                      <a:pt x="81" y="0"/>
                      <a:pt x="42" y="33"/>
                    </a:cubicBezTo>
                    <a:cubicBezTo>
                      <a:pt x="42" y="33"/>
                      <a:pt x="42" y="33"/>
                      <a:pt x="42" y="33"/>
                    </a:cubicBezTo>
                    <a:cubicBezTo>
                      <a:pt x="4" y="67"/>
                      <a:pt x="0" y="125"/>
                      <a:pt x="34" y="163"/>
                    </a:cubicBezTo>
                    <a:lnTo>
                      <a:pt x="100"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 name="Freeform 251">
                <a:extLst>
                  <a:ext uri="{FF2B5EF4-FFF2-40B4-BE49-F238E27FC236}">
                    <a16:creationId xmlns:a16="http://schemas.microsoft.com/office/drawing/2014/main" id="{78AD0064-C5F1-254E-DC64-816246DFF5D0}"/>
                  </a:ext>
                </a:extLst>
              </p:cNvPr>
              <p:cNvSpPr>
                <a:spLocks noEditPoints="1"/>
              </p:cNvSpPr>
              <p:nvPr/>
            </p:nvSpPr>
            <p:spPr bwMode="auto">
              <a:xfrm>
                <a:off x="1595221" y="2040453"/>
                <a:ext cx="97533" cy="91445"/>
              </a:xfrm>
              <a:custGeom>
                <a:avLst/>
                <a:gdLst>
                  <a:gd name="T0" fmla="*/ 0 w 179"/>
                  <a:gd name="T1" fmla="*/ 89 h 178"/>
                  <a:gd name="T2" fmla="*/ 89 w 179"/>
                  <a:gd name="T3" fmla="*/ 0 h 178"/>
                  <a:gd name="T4" fmla="*/ 179 w 179"/>
                  <a:gd name="T5" fmla="*/ 89 h 178"/>
                  <a:gd name="T6" fmla="*/ 89 w 179"/>
                  <a:gd name="T7" fmla="*/ 178 h 178"/>
                  <a:gd name="T8" fmla="*/ 0 w 179"/>
                  <a:gd name="T9" fmla="*/ 89 h 178"/>
                  <a:gd name="T10" fmla="*/ 22 w 179"/>
                  <a:gd name="T11" fmla="*/ 89 h 178"/>
                  <a:gd name="T12" fmla="*/ 89 w 179"/>
                  <a:gd name="T13" fmla="*/ 156 h 178"/>
                  <a:gd name="T14" fmla="*/ 157 w 179"/>
                  <a:gd name="T15" fmla="*/ 89 h 178"/>
                  <a:gd name="T16" fmla="*/ 89 w 179"/>
                  <a:gd name="T17" fmla="*/ 22 h 178"/>
                  <a:gd name="T18" fmla="*/ 22 w 179"/>
                  <a:gd name="T19"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0" y="89"/>
                    </a:moveTo>
                    <a:cubicBezTo>
                      <a:pt x="0" y="40"/>
                      <a:pt x="40" y="0"/>
                      <a:pt x="89" y="0"/>
                    </a:cubicBezTo>
                    <a:cubicBezTo>
                      <a:pt x="139" y="0"/>
                      <a:pt x="179" y="40"/>
                      <a:pt x="179" y="89"/>
                    </a:cubicBezTo>
                    <a:cubicBezTo>
                      <a:pt x="179" y="138"/>
                      <a:pt x="139" y="178"/>
                      <a:pt x="89" y="178"/>
                    </a:cubicBezTo>
                    <a:cubicBezTo>
                      <a:pt x="40" y="178"/>
                      <a:pt x="0" y="138"/>
                      <a:pt x="0" y="89"/>
                    </a:cubicBezTo>
                    <a:close/>
                    <a:moveTo>
                      <a:pt x="22" y="89"/>
                    </a:moveTo>
                    <a:cubicBezTo>
                      <a:pt x="22" y="126"/>
                      <a:pt x="52" y="156"/>
                      <a:pt x="89" y="156"/>
                    </a:cubicBezTo>
                    <a:cubicBezTo>
                      <a:pt x="126" y="156"/>
                      <a:pt x="157" y="126"/>
                      <a:pt x="157" y="89"/>
                    </a:cubicBezTo>
                    <a:cubicBezTo>
                      <a:pt x="157" y="52"/>
                      <a:pt x="126" y="22"/>
                      <a:pt x="89" y="22"/>
                    </a:cubicBezTo>
                    <a:cubicBezTo>
                      <a:pt x="52" y="22"/>
                      <a:pt x="22" y="52"/>
                      <a:pt x="22" y="89"/>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 name="Freeform 252">
                <a:extLst>
                  <a:ext uri="{FF2B5EF4-FFF2-40B4-BE49-F238E27FC236}">
                    <a16:creationId xmlns:a16="http://schemas.microsoft.com/office/drawing/2014/main" id="{B9B3C7DF-EE00-719E-B5E4-6C49E3349BCE}"/>
                  </a:ext>
                </a:extLst>
              </p:cNvPr>
              <p:cNvSpPr>
                <a:spLocks/>
              </p:cNvSpPr>
              <p:nvPr/>
            </p:nvSpPr>
            <p:spPr bwMode="auto">
              <a:xfrm>
                <a:off x="1971741" y="1912857"/>
                <a:ext cx="147433" cy="144610"/>
              </a:xfrm>
              <a:custGeom>
                <a:avLst/>
                <a:gdLst>
                  <a:gd name="T0" fmla="*/ 172 w 272"/>
                  <a:gd name="T1" fmla="*/ 239 h 281"/>
                  <a:gd name="T2" fmla="*/ 42 w 272"/>
                  <a:gd name="T3" fmla="*/ 247 h 281"/>
                  <a:gd name="T4" fmla="*/ 42 w 272"/>
                  <a:gd name="T5" fmla="*/ 247 h 281"/>
                  <a:gd name="T6" fmla="*/ 34 w 272"/>
                  <a:gd name="T7" fmla="*/ 117 h 281"/>
                  <a:gd name="T8" fmla="*/ 100 w 272"/>
                  <a:gd name="T9" fmla="*/ 41 h 281"/>
                  <a:gd name="T10" fmla="*/ 230 w 272"/>
                  <a:gd name="T11" fmla="*/ 33 h 281"/>
                  <a:gd name="T12" fmla="*/ 230 w 272"/>
                  <a:gd name="T13" fmla="*/ 33 h 281"/>
                  <a:gd name="T14" fmla="*/ 239 w 272"/>
                  <a:gd name="T15" fmla="*/ 163 h 281"/>
                  <a:gd name="T16" fmla="*/ 172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72" y="239"/>
                    </a:moveTo>
                    <a:cubicBezTo>
                      <a:pt x="139" y="277"/>
                      <a:pt x="81" y="281"/>
                      <a:pt x="42" y="247"/>
                    </a:cubicBezTo>
                    <a:cubicBezTo>
                      <a:pt x="42" y="247"/>
                      <a:pt x="42" y="247"/>
                      <a:pt x="42" y="247"/>
                    </a:cubicBezTo>
                    <a:cubicBezTo>
                      <a:pt x="4" y="213"/>
                      <a:pt x="0" y="155"/>
                      <a:pt x="34" y="117"/>
                    </a:cubicBezTo>
                    <a:cubicBezTo>
                      <a:pt x="100" y="41"/>
                      <a:pt x="100" y="41"/>
                      <a:pt x="100" y="41"/>
                    </a:cubicBezTo>
                    <a:cubicBezTo>
                      <a:pt x="134" y="3"/>
                      <a:pt x="192" y="0"/>
                      <a:pt x="230" y="33"/>
                    </a:cubicBezTo>
                    <a:cubicBezTo>
                      <a:pt x="230" y="33"/>
                      <a:pt x="230" y="33"/>
                      <a:pt x="230" y="33"/>
                    </a:cubicBezTo>
                    <a:cubicBezTo>
                      <a:pt x="269" y="67"/>
                      <a:pt x="272" y="125"/>
                      <a:pt x="239" y="163"/>
                    </a:cubicBezTo>
                    <a:lnTo>
                      <a:pt x="172"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 name="Freeform 253">
                <a:extLst>
                  <a:ext uri="{FF2B5EF4-FFF2-40B4-BE49-F238E27FC236}">
                    <a16:creationId xmlns:a16="http://schemas.microsoft.com/office/drawing/2014/main" id="{1FE1949E-F645-0C31-74E6-D53E0F7DF90A}"/>
                  </a:ext>
                </a:extLst>
              </p:cNvPr>
              <p:cNvSpPr>
                <a:spLocks noEditPoints="1"/>
              </p:cNvSpPr>
              <p:nvPr/>
            </p:nvSpPr>
            <p:spPr bwMode="auto">
              <a:xfrm>
                <a:off x="2003495" y="2040453"/>
                <a:ext cx="97533" cy="91445"/>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22 h 178"/>
                  <a:gd name="T12" fmla="*/ 22 w 179"/>
                  <a:gd name="T13" fmla="*/ 89 h 178"/>
                  <a:gd name="T14" fmla="*/ 89 w 179"/>
                  <a:gd name="T15" fmla="*/ 156 h 178"/>
                  <a:gd name="T16" fmla="*/ 157 w 179"/>
                  <a:gd name="T17" fmla="*/ 89 h 178"/>
                  <a:gd name="T18" fmla="*/ 89 w 179"/>
                  <a:gd name="T19"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22"/>
                    </a:moveTo>
                    <a:cubicBezTo>
                      <a:pt x="52" y="22"/>
                      <a:pt x="22" y="52"/>
                      <a:pt x="22" y="89"/>
                    </a:cubicBezTo>
                    <a:cubicBezTo>
                      <a:pt x="22" y="126"/>
                      <a:pt x="52" y="156"/>
                      <a:pt x="89" y="156"/>
                    </a:cubicBezTo>
                    <a:cubicBezTo>
                      <a:pt x="127" y="156"/>
                      <a:pt x="157" y="126"/>
                      <a:pt x="157" y="89"/>
                    </a:cubicBezTo>
                    <a:cubicBezTo>
                      <a:pt x="157" y="52"/>
                      <a:pt x="127" y="22"/>
                      <a:pt x="89" y="22"/>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 name="Freeform 254">
                <a:extLst>
                  <a:ext uri="{FF2B5EF4-FFF2-40B4-BE49-F238E27FC236}">
                    <a16:creationId xmlns:a16="http://schemas.microsoft.com/office/drawing/2014/main" id="{ADA149D8-30F4-4297-AA4C-06372031AC6E}"/>
                  </a:ext>
                </a:extLst>
              </p:cNvPr>
              <p:cNvSpPr>
                <a:spLocks/>
              </p:cNvSpPr>
              <p:nvPr/>
            </p:nvSpPr>
            <p:spPr bwMode="auto">
              <a:xfrm>
                <a:off x="1634296" y="1698345"/>
                <a:ext cx="430439" cy="560042"/>
              </a:xfrm>
              <a:custGeom>
                <a:avLst/>
                <a:gdLst>
                  <a:gd name="T0" fmla="*/ 503 w 788"/>
                  <a:gd name="T1" fmla="*/ 1 h 1076"/>
                  <a:gd name="T2" fmla="*/ 398 w 788"/>
                  <a:gd name="T3" fmla="*/ 1 h 1076"/>
                  <a:gd name="T4" fmla="*/ 397 w 788"/>
                  <a:gd name="T5" fmla="*/ 1 h 1076"/>
                  <a:gd name="T6" fmla="*/ 397 w 788"/>
                  <a:gd name="T7" fmla="*/ 1 h 1076"/>
                  <a:gd name="T8" fmla="*/ 394 w 788"/>
                  <a:gd name="T9" fmla="*/ 1 h 1076"/>
                  <a:gd name="T10" fmla="*/ 392 w 788"/>
                  <a:gd name="T11" fmla="*/ 1 h 1076"/>
                  <a:gd name="T12" fmla="*/ 392 w 788"/>
                  <a:gd name="T13" fmla="*/ 1 h 1076"/>
                  <a:gd name="T14" fmla="*/ 391 w 788"/>
                  <a:gd name="T15" fmla="*/ 1 h 1076"/>
                  <a:gd name="T16" fmla="*/ 285 w 788"/>
                  <a:gd name="T17" fmla="*/ 1 h 1076"/>
                  <a:gd name="T18" fmla="*/ 1 w 788"/>
                  <a:gd name="T19" fmla="*/ 296 h 1076"/>
                  <a:gd name="T20" fmla="*/ 103 w 788"/>
                  <a:gd name="T21" fmla="*/ 902 h 1076"/>
                  <a:gd name="T22" fmla="*/ 386 w 788"/>
                  <a:gd name="T23" fmla="*/ 1076 h 1076"/>
                  <a:gd name="T24" fmla="*/ 403 w 788"/>
                  <a:gd name="T25" fmla="*/ 1075 h 1076"/>
                  <a:gd name="T26" fmla="*/ 686 w 788"/>
                  <a:gd name="T27" fmla="*/ 902 h 1076"/>
                  <a:gd name="T28" fmla="*/ 788 w 788"/>
                  <a:gd name="T29" fmla="*/ 296 h 1076"/>
                  <a:gd name="T30" fmla="*/ 503 w 788"/>
                  <a:gd name="T31" fmla="*/ 1 h 1076"/>
                  <a:gd name="connsiteX0" fmla="*/ 6371 w 9988"/>
                  <a:gd name="connsiteY0" fmla="*/ 4 h 9995"/>
                  <a:gd name="connsiteX1" fmla="*/ 5039 w 9988"/>
                  <a:gd name="connsiteY1" fmla="*/ 4 h 9995"/>
                  <a:gd name="connsiteX2" fmla="*/ 5026 w 9988"/>
                  <a:gd name="connsiteY2" fmla="*/ 4 h 9995"/>
                  <a:gd name="connsiteX3" fmla="*/ 5026 w 9988"/>
                  <a:gd name="connsiteY3" fmla="*/ 4 h 9995"/>
                  <a:gd name="connsiteX4" fmla="*/ 4988 w 9988"/>
                  <a:gd name="connsiteY4" fmla="*/ 4 h 9995"/>
                  <a:gd name="connsiteX5" fmla="*/ 4963 w 9988"/>
                  <a:gd name="connsiteY5" fmla="*/ 4 h 9995"/>
                  <a:gd name="connsiteX6" fmla="*/ 4963 w 9988"/>
                  <a:gd name="connsiteY6" fmla="*/ 4 h 9995"/>
                  <a:gd name="connsiteX7" fmla="*/ 4950 w 9988"/>
                  <a:gd name="connsiteY7" fmla="*/ 4 h 9995"/>
                  <a:gd name="connsiteX8" fmla="*/ 3605 w 9988"/>
                  <a:gd name="connsiteY8" fmla="*/ 4 h 9995"/>
                  <a:gd name="connsiteX9" fmla="*/ 1 w 9988"/>
                  <a:gd name="connsiteY9" fmla="*/ 2746 h 9995"/>
                  <a:gd name="connsiteX10" fmla="*/ 1295 w 9988"/>
                  <a:gd name="connsiteY10" fmla="*/ 8378 h 9995"/>
                  <a:gd name="connsiteX11" fmla="*/ 4886 w 9988"/>
                  <a:gd name="connsiteY11" fmla="*/ 9995 h 9995"/>
                  <a:gd name="connsiteX12" fmla="*/ 8694 w 9988"/>
                  <a:gd name="connsiteY12" fmla="*/ 8378 h 9995"/>
                  <a:gd name="connsiteX13" fmla="*/ 9988 w 9988"/>
                  <a:gd name="connsiteY13" fmla="*/ 2746 h 9995"/>
                  <a:gd name="connsiteX14" fmla="*/ 6371 w 9988"/>
                  <a:gd name="connsiteY14" fmla="*/ 4 h 9995"/>
                  <a:gd name="connsiteX0" fmla="*/ 6379 w 10000"/>
                  <a:gd name="connsiteY0" fmla="*/ 4 h 10131"/>
                  <a:gd name="connsiteX1" fmla="*/ 5045 w 10000"/>
                  <a:gd name="connsiteY1" fmla="*/ 4 h 10131"/>
                  <a:gd name="connsiteX2" fmla="*/ 5032 w 10000"/>
                  <a:gd name="connsiteY2" fmla="*/ 4 h 10131"/>
                  <a:gd name="connsiteX3" fmla="*/ 5032 w 10000"/>
                  <a:gd name="connsiteY3" fmla="*/ 4 h 10131"/>
                  <a:gd name="connsiteX4" fmla="*/ 4994 w 10000"/>
                  <a:gd name="connsiteY4" fmla="*/ 4 h 10131"/>
                  <a:gd name="connsiteX5" fmla="*/ 4969 w 10000"/>
                  <a:gd name="connsiteY5" fmla="*/ 4 h 10131"/>
                  <a:gd name="connsiteX6" fmla="*/ 4969 w 10000"/>
                  <a:gd name="connsiteY6" fmla="*/ 4 h 10131"/>
                  <a:gd name="connsiteX7" fmla="*/ 4956 w 10000"/>
                  <a:gd name="connsiteY7" fmla="*/ 4 h 10131"/>
                  <a:gd name="connsiteX8" fmla="*/ 3609 w 10000"/>
                  <a:gd name="connsiteY8" fmla="*/ 4 h 10131"/>
                  <a:gd name="connsiteX9" fmla="*/ 1 w 10000"/>
                  <a:gd name="connsiteY9" fmla="*/ 2747 h 10131"/>
                  <a:gd name="connsiteX10" fmla="*/ 1297 w 10000"/>
                  <a:gd name="connsiteY10" fmla="*/ 8382 h 10131"/>
                  <a:gd name="connsiteX11" fmla="*/ 4892 w 10000"/>
                  <a:gd name="connsiteY11" fmla="*/ 10000 h 10131"/>
                  <a:gd name="connsiteX12" fmla="*/ 8704 w 10000"/>
                  <a:gd name="connsiteY12" fmla="*/ 8382 h 10131"/>
                  <a:gd name="connsiteX13" fmla="*/ 10000 w 10000"/>
                  <a:gd name="connsiteY13" fmla="*/ 2747 h 10131"/>
                  <a:gd name="connsiteX14" fmla="*/ 6379 w 10000"/>
                  <a:gd name="connsiteY14" fmla="*/ 4 h 10131"/>
                  <a:gd name="connsiteX0" fmla="*/ 6379 w 10000"/>
                  <a:gd name="connsiteY0" fmla="*/ 4 h 10000"/>
                  <a:gd name="connsiteX1" fmla="*/ 5045 w 10000"/>
                  <a:gd name="connsiteY1" fmla="*/ 4 h 10000"/>
                  <a:gd name="connsiteX2" fmla="*/ 5032 w 10000"/>
                  <a:gd name="connsiteY2" fmla="*/ 4 h 10000"/>
                  <a:gd name="connsiteX3" fmla="*/ 5032 w 10000"/>
                  <a:gd name="connsiteY3" fmla="*/ 4 h 10000"/>
                  <a:gd name="connsiteX4" fmla="*/ 4994 w 10000"/>
                  <a:gd name="connsiteY4" fmla="*/ 4 h 10000"/>
                  <a:gd name="connsiteX5" fmla="*/ 4969 w 10000"/>
                  <a:gd name="connsiteY5" fmla="*/ 4 h 10000"/>
                  <a:gd name="connsiteX6" fmla="*/ 4969 w 10000"/>
                  <a:gd name="connsiteY6" fmla="*/ 4 h 10000"/>
                  <a:gd name="connsiteX7" fmla="*/ 4956 w 10000"/>
                  <a:gd name="connsiteY7" fmla="*/ 4 h 10000"/>
                  <a:gd name="connsiteX8" fmla="*/ 3609 w 10000"/>
                  <a:gd name="connsiteY8" fmla="*/ 4 h 10000"/>
                  <a:gd name="connsiteX9" fmla="*/ 1 w 10000"/>
                  <a:gd name="connsiteY9" fmla="*/ 2747 h 10000"/>
                  <a:gd name="connsiteX10" fmla="*/ 1297 w 10000"/>
                  <a:gd name="connsiteY10" fmla="*/ 8382 h 10000"/>
                  <a:gd name="connsiteX11" fmla="*/ 4892 w 10000"/>
                  <a:gd name="connsiteY11" fmla="*/ 10000 h 10000"/>
                  <a:gd name="connsiteX12" fmla="*/ 8704 w 10000"/>
                  <a:gd name="connsiteY12" fmla="*/ 8382 h 10000"/>
                  <a:gd name="connsiteX13" fmla="*/ 10000 w 10000"/>
                  <a:gd name="connsiteY13" fmla="*/ 2747 h 10000"/>
                  <a:gd name="connsiteX14" fmla="*/ 6379 w 10000"/>
                  <a:gd name="connsiteY14" fmla="*/ 4 h 10000"/>
                  <a:gd name="connsiteX0" fmla="*/ 6379 w 10000"/>
                  <a:gd name="connsiteY0" fmla="*/ 4 h 10000"/>
                  <a:gd name="connsiteX1" fmla="*/ 5045 w 10000"/>
                  <a:gd name="connsiteY1" fmla="*/ 4 h 10000"/>
                  <a:gd name="connsiteX2" fmla="*/ 5032 w 10000"/>
                  <a:gd name="connsiteY2" fmla="*/ 4 h 10000"/>
                  <a:gd name="connsiteX3" fmla="*/ 5032 w 10000"/>
                  <a:gd name="connsiteY3" fmla="*/ 4 h 10000"/>
                  <a:gd name="connsiteX4" fmla="*/ 4994 w 10000"/>
                  <a:gd name="connsiteY4" fmla="*/ 4 h 10000"/>
                  <a:gd name="connsiteX5" fmla="*/ 4969 w 10000"/>
                  <a:gd name="connsiteY5" fmla="*/ 4 h 10000"/>
                  <a:gd name="connsiteX6" fmla="*/ 4969 w 10000"/>
                  <a:gd name="connsiteY6" fmla="*/ 4 h 10000"/>
                  <a:gd name="connsiteX7" fmla="*/ 4956 w 10000"/>
                  <a:gd name="connsiteY7" fmla="*/ 4 h 10000"/>
                  <a:gd name="connsiteX8" fmla="*/ 3609 w 10000"/>
                  <a:gd name="connsiteY8" fmla="*/ 4 h 10000"/>
                  <a:gd name="connsiteX9" fmla="*/ 1 w 10000"/>
                  <a:gd name="connsiteY9" fmla="*/ 2747 h 10000"/>
                  <a:gd name="connsiteX10" fmla="*/ 1297 w 10000"/>
                  <a:gd name="connsiteY10" fmla="*/ 8382 h 10000"/>
                  <a:gd name="connsiteX11" fmla="*/ 4892 w 10000"/>
                  <a:gd name="connsiteY11" fmla="*/ 10000 h 10000"/>
                  <a:gd name="connsiteX12" fmla="*/ 8704 w 10000"/>
                  <a:gd name="connsiteY12" fmla="*/ 8382 h 10000"/>
                  <a:gd name="connsiteX13" fmla="*/ 10000 w 10000"/>
                  <a:gd name="connsiteY13" fmla="*/ 2747 h 10000"/>
                  <a:gd name="connsiteX14" fmla="*/ 6379 w 10000"/>
                  <a:gd name="connsiteY14" fmla="*/ 4 h 10000"/>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1297 w 10000"/>
                  <a:gd name="connsiteY10" fmla="*/ 8382 h 10173"/>
                  <a:gd name="connsiteX11" fmla="*/ 5224 w 10000"/>
                  <a:gd name="connsiteY11" fmla="*/ 10173 h 10173"/>
                  <a:gd name="connsiteX12" fmla="*/ 8704 w 10000"/>
                  <a:gd name="connsiteY12" fmla="*/ 8382 h 10173"/>
                  <a:gd name="connsiteX13" fmla="*/ 10000 w 10000"/>
                  <a:gd name="connsiteY13" fmla="*/ 2747 h 10173"/>
                  <a:gd name="connsiteX14" fmla="*/ 6379 w 10000"/>
                  <a:gd name="connsiteY14" fmla="*/ 4 h 10173"/>
                  <a:gd name="connsiteX0" fmla="*/ 6379 w 10000"/>
                  <a:gd name="connsiteY0" fmla="*/ 4 h 10180"/>
                  <a:gd name="connsiteX1" fmla="*/ 5045 w 10000"/>
                  <a:gd name="connsiteY1" fmla="*/ 4 h 10180"/>
                  <a:gd name="connsiteX2" fmla="*/ 5032 w 10000"/>
                  <a:gd name="connsiteY2" fmla="*/ 4 h 10180"/>
                  <a:gd name="connsiteX3" fmla="*/ 5032 w 10000"/>
                  <a:gd name="connsiteY3" fmla="*/ 4 h 10180"/>
                  <a:gd name="connsiteX4" fmla="*/ 4994 w 10000"/>
                  <a:gd name="connsiteY4" fmla="*/ 4 h 10180"/>
                  <a:gd name="connsiteX5" fmla="*/ 4969 w 10000"/>
                  <a:gd name="connsiteY5" fmla="*/ 4 h 10180"/>
                  <a:gd name="connsiteX6" fmla="*/ 4969 w 10000"/>
                  <a:gd name="connsiteY6" fmla="*/ 4 h 10180"/>
                  <a:gd name="connsiteX7" fmla="*/ 4956 w 10000"/>
                  <a:gd name="connsiteY7" fmla="*/ 4 h 10180"/>
                  <a:gd name="connsiteX8" fmla="*/ 3609 w 10000"/>
                  <a:gd name="connsiteY8" fmla="*/ 4 h 10180"/>
                  <a:gd name="connsiteX9" fmla="*/ 1 w 10000"/>
                  <a:gd name="connsiteY9" fmla="*/ 2747 h 10180"/>
                  <a:gd name="connsiteX10" fmla="*/ 1297 w 10000"/>
                  <a:gd name="connsiteY10" fmla="*/ 8382 h 10180"/>
                  <a:gd name="connsiteX11" fmla="*/ 5224 w 10000"/>
                  <a:gd name="connsiteY11" fmla="*/ 10173 h 10180"/>
                  <a:gd name="connsiteX12" fmla="*/ 8704 w 10000"/>
                  <a:gd name="connsiteY12" fmla="*/ 8382 h 10180"/>
                  <a:gd name="connsiteX13" fmla="*/ 10000 w 10000"/>
                  <a:gd name="connsiteY13" fmla="*/ 2747 h 10180"/>
                  <a:gd name="connsiteX14" fmla="*/ 6379 w 10000"/>
                  <a:gd name="connsiteY14" fmla="*/ 4 h 10180"/>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1297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 name="connsiteX0" fmla="*/ 6379 w 10000"/>
                  <a:gd name="connsiteY0" fmla="*/ 4 h 10173"/>
                  <a:gd name="connsiteX1" fmla="*/ 5045 w 10000"/>
                  <a:gd name="connsiteY1" fmla="*/ 4 h 10173"/>
                  <a:gd name="connsiteX2" fmla="*/ 5032 w 10000"/>
                  <a:gd name="connsiteY2" fmla="*/ 4 h 10173"/>
                  <a:gd name="connsiteX3" fmla="*/ 5032 w 10000"/>
                  <a:gd name="connsiteY3" fmla="*/ 4 h 10173"/>
                  <a:gd name="connsiteX4" fmla="*/ 4994 w 10000"/>
                  <a:gd name="connsiteY4" fmla="*/ 4 h 10173"/>
                  <a:gd name="connsiteX5" fmla="*/ 4969 w 10000"/>
                  <a:gd name="connsiteY5" fmla="*/ 4 h 10173"/>
                  <a:gd name="connsiteX6" fmla="*/ 4969 w 10000"/>
                  <a:gd name="connsiteY6" fmla="*/ 4 h 10173"/>
                  <a:gd name="connsiteX7" fmla="*/ 4956 w 10000"/>
                  <a:gd name="connsiteY7" fmla="*/ 4 h 10173"/>
                  <a:gd name="connsiteX8" fmla="*/ 3609 w 10000"/>
                  <a:gd name="connsiteY8" fmla="*/ 4 h 10173"/>
                  <a:gd name="connsiteX9" fmla="*/ 1 w 10000"/>
                  <a:gd name="connsiteY9" fmla="*/ 2747 h 10173"/>
                  <a:gd name="connsiteX10" fmla="*/ 854 w 10000"/>
                  <a:gd name="connsiteY10" fmla="*/ 8382 h 10173"/>
                  <a:gd name="connsiteX11" fmla="*/ 5224 w 10000"/>
                  <a:gd name="connsiteY11" fmla="*/ 10173 h 10173"/>
                  <a:gd name="connsiteX12" fmla="*/ 9147 w 10000"/>
                  <a:gd name="connsiteY12" fmla="*/ 8382 h 10173"/>
                  <a:gd name="connsiteX13" fmla="*/ 10000 w 10000"/>
                  <a:gd name="connsiteY13" fmla="*/ 2747 h 10173"/>
                  <a:gd name="connsiteX14" fmla="*/ 6379 w 10000"/>
                  <a:gd name="connsiteY14" fmla="*/ 4 h 1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173">
                    <a:moveTo>
                      <a:pt x="6379" y="4"/>
                    </a:moveTo>
                    <a:lnTo>
                      <a:pt x="5045" y="4"/>
                    </a:lnTo>
                    <a:lnTo>
                      <a:pt x="5032" y="4"/>
                    </a:lnTo>
                    <a:lnTo>
                      <a:pt x="5032" y="4"/>
                    </a:lnTo>
                    <a:lnTo>
                      <a:pt x="4994" y="4"/>
                    </a:lnTo>
                    <a:lnTo>
                      <a:pt x="4969" y="4"/>
                    </a:lnTo>
                    <a:lnTo>
                      <a:pt x="4969" y="4"/>
                    </a:lnTo>
                    <a:lnTo>
                      <a:pt x="4956" y="4"/>
                    </a:lnTo>
                    <a:cubicBezTo>
                      <a:pt x="4536" y="-5"/>
                      <a:pt x="4092" y="4"/>
                      <a:pt x="3609" y="4"/>
                    </a:cubicBezTo>
                    <a:cubicBezTo>
                      <a:pt x="2110" y="69"/>
                      <a:pt x="1" y="785"/>
                      <a:pt x="1" y="2747"/>
                    </a:cubicBezTo>
                    <a:cubicBezTo>
                      <a:pt x="-12" y="3984"/>
                      <a:pt x="219" y="7834"/>
                      <a:pt x="854" y="8382"/>
                    </a:cubicBezTo>
                    <a:cubicBezTo>
                      <a:pt x="1782" y="9303"/>
                      <a:pt x="2736" y="10173"/>
                      <a:pt x="5224" y="10173"/>
                    </a:cubicBezTo>
                    <a:cubicBezTo>
                      <a:pt x="7712" y="10173"/>
                      <a:pt x="7987" y="9440"/>
                      <a:pt x="9147" y="8382"/>
                    </a:cubicBezTo>
                    <a:cubicBezTo>
                      <a:pt x="9782" y="7834"/>
                      <a:pt x="10000" y="3984"/>
                      <a:pt x="10000" y="2747"/>
                    </a:cubicBezTo>
                    <a:cubicBezTo>
                      <a:pt x="10000" y="785"/>
                      <a:pt x="7878" y="69"/>
                      <a:pt x="6379" y="4"/>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 name="Freeform 255">
                <a:extLst>
                  <a:ext uri="{FF2B5EF4-FFF2-40B4-BE49-F238E27FC236}">
                    <a16:creationId xmlns:a16="http://schemas.microsoft.com/office/drawing/2014/main" id="{40319067-BD61-EC45-C6A1-C59DA2877A2D}"/>
                  </a:ext>
                </a:extLst>
              </p:cNvPr>
              <p:cNvSpPr>
                <a:spLocks/>
              </p:cNvSpPr>
              <p:nvPr/>
            </p:nvSpPr>
            <p:spPr bwMode="auto">
              <a:xfrm>
                <a:off x="1631512" y="1755487"/>
                <a:ext cx="430956" cy="180763"/>
              </a:xfrm>
              <a:custGeom>
                <a:avLst/>
                <a:gdLst>
                  <a:gd name="T0" fmla="*/ 49 w 785"/>
                  <a:gd name="T1" fmla="*/ 346 h 353"/>
                  <a:gd name="T2" fmla="*/ 405 w 785"/>
                  <a:gd name="T3" fmla="*/ 102 h 353"/>
                  <a:gd name="T4" fmla="*/ 494 w 785"/>
                  <a:gd name="T5" fmla="*/ 72 h 353"/>
                  <a:gd name="T6" fmla="*/ 602 w 785"/>
                  <a:gd name="T7" fmla="*/ 113 h 353"/>
                  <a:gd name="T8" fmla="*/ 782 w 785"/>
                  <a:gd name="T9" fmla="*/ 320 h 353"/>
                  <a:gd name="T10" fmla="*/ 785 w 785"/>
                  <a:gd name="T11" fmla="*/ 283 h 353"/>
                  <a:gd name="T12" fmla="*/ 602 w 785"/>
                  <a:gd name="T13" fmla="*/ 41 h 353"/>
                  <a:gd name="T14" fmla="*/ 494 w 785"/>
                  <a:gd name="T15" fmla="*/ 0 h 353"/>
                  <a:gd name="T16" fmla="*/ 405 w 785"/>
                  <a:gd name="T17" fmla="*/ 30 h 353"/>
                  <a:gd name="T18" fmla="*/ 234 w 785"/>
                  <a:gd name="T19" fmla="*/ 173 h 353"/>
                  <a:gd name="T20" fmla="*/ 49 w 785"/>
                  <a:gd name="T21" fmla="*/ 302 h 353"/>
                  <a:gd name="T22" fmla="*/ 0 w 785"/>
                  <a:gd name="T23" fmla="*/ 309 h 353"/>
                  <a:gd name="T24" fmla="*/ 4 w 785"/>
                  <a:gd name="T25" fmla="*/ 353 h 353"/>
                  <a:gd name="T26" fmla="*/ 49 w 785"/>
                  <a:gd name="T27" fmla="*/ 34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5" h="353">
                    <a:moveTo>
                      <a:pt x="49" y="346"/>
                    </a:moveTo>
                    <a:cubicBezTo>
                      <a:pt x="121" y="324"/>
                      <a:pt x="342" y="143"/>
                      <a:pt x="405" y="102"/>
                    </a:cubicBezTo>
                    <a:cubicBezTo>
                      <a:pt x="431" y="85"/>
                      <a:pt x="461" y="72"/>
                      <a:pt x="494" y="72"/>
                    </a:cubicBezTo>
                    <a:cubicBezTo>
                      <a:pt x="533" y="72"/>
                      <a:pt x="571" y="92"/>
                      <a:pt x="602" y="113"/>
                    </a:cubicBezTo>
                    <a:cubicBezTo>
                      <a:pt x="704" y="180"/>
                      <a:pt x="746" y="247"/>
                      <a:pt x="782" y="320"/>
                    </a:cubicBezTo>
                    <a:cubicBezTo>
                      <a:pt x="783" y="307"/>
                      <a:pt x="784" y="295"/>
                      <a:pt x="785" y="283"/>
                    </a:cubicBezTo>
                    <a:cubicBezTo>
                      <a:pt x="748" y="209"/>
                      <a:pt x="707" y="110"/>
                      <a:pt x="602" y="41"/>
                    </a:cubicBezTo>
                    <a:cubicBezTo>
                      <a:pt x="571" y="20"/>
                      <a:pt x="533" y="0"/>
                      <a:pt x="494" y="0"/>
                    </a:cubicBezTo>
                    <a:cubicBezTo>
                      <a:pt x="461" y="0"/>
                      <a:pt x="431" y="13"/>
                      <a:pt x="405" y="30"/>
                    </a:cubicBezTo>
                    <a:cubicBezTo>
                      <a:pt x="342" y="71"/>
                      <a:pt x="290" y="125"/>
                      <a:pt x="234" y="173"/>
                    </a:cubicBezTo>
                    <a:cubicBezTo>
                      <a:pt x="179" y="221"/>
                      <a:pt x="121" y="280"/>
                      <a:pt x="49" y="302"/>
                    </a:cubicBezTo>
                    <a:cubicBezTo>
                      <a:pt x="37" y="306"/>
                      <a:pt x="12" y="308"/>
                      <a:pt x="0" y="309"/>
                    </a:cubicBezTo>
                    <a:cubicBezTo>
                      <a:pt x="1" y="323"/>
                      <a:pt x="3" y="338"/>
                      <a:pt x="4" y="353"/>
                    </a:cubicBezTo>
                    <a:cubicBezTo>
                      <a:pt x="15" y="352"/>
                      <a:pt x="38" y="349"/>
                      <a:pt x="49" y="346"/>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 name="Freeform 256">
                <a:extLst>
                  <a:ext uri="{FF2B5EF4-FFF2-40B4-BE49-F238E27FC236}">
                    <a16:creationId xmlns:a16="http://schemas.microsoft.com/office/drawing/2014/main" id="{1E897A7C-4CC4-BF30-5226-679D56721139}"/>
                  </a:ext>
                </a:extLst>
              </p:cNvPr>
              <p:cNvSpPr>
                <a:spLocks/>
              </p:cNvSpPr>
              <p:nvPr/>
            </p:nvSpPr>
            <p:spPr bwMode="auto">
              <a:xfrm>
                <a:off x="1617903" y="1634271"/>
                <a:ext cx="521684" cy="287093"/>
              </a:xfrm>
              <a:custGeom>
                <a:avLst/>
                <a:gdLst>
                  <a:gd name="T0" fmla="*/ 437 w 953"/>
                  <a:gd name="T1" fmla="*/ 31 h 558"/>
                  <a:gd name="T2" fmla="*/ 0 w 953"/>
                  <a:gd name="T3" fmla="*/ 554 h 558"/>
                  <a:gd name="T4" fmla="*/ 77 w 953"/>
                  <a:gd name="T5" fmla="*/ 548 h 558"/>
                  <a:gd name="T6" fmla="*/ 262 w 953"/>
                  <a:gd name="T7" fmla="*/ 419 h 558"/>
                  <a:gd name="T8" fmla="*/ 433 w 953"/>
                  <a:gd name="T9" fmla="*/ 276 h 558"/>
                  <a:gd name="T10" fmla="*/ 522 w 953"/>
                  <a:gd name="T11" fmla="*/ 246 h 558"/>
                  <a:gd name="T12" fmla="*/ 630 w 953"/>
                  <a:gd name="T13" fmla="*/ 287 h 558"/>
                  <a:gd name="T14" fmla="*/ 819 w 953"/>
                  <a:gd name="T15" fmla="*/ 540 h 558"/>
                  <a:gd name="T16" fmla="*/ 437 w 953"/>
                  <a:gd name="T17" fmla="*/ 3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3" h="558">
                    <a:moveTo>
                      <a:pt x="437" y="31"/>
                    </a:moveTo>
                    <a:cubicBezTo>
                      <a:pt x="75" y="41"/>
                      <a:pt x="18" y="278"/>
                      <a:pt x="0" y="554"/>
                    </a:cubicBezTo>
                    <a:cubicBezTo>
                      <a:pt x="25" y="558"/>
                      <a:pt x="51" y="556"/>
                      <a:pt x="77" y="548"/>
                    </a:cubicBezTo>
                    <a:cubicBezTo>
                      <a:pt x="149" y="526"/>
                      <a:pt x="207" y="467"/>
                      <a:pt x="262" y="419"/>
                    </a:cubicBezTo>
                    <a:cubicBezTo>
                      <a:pt x="318" y="371"/>
                      <a:pt x="370" y="317"/>
                      <a:pt x="433" y="276"/>
                    </a:cubicBezTo>
                    <a:cubicBezTo>
                      <a:pt x="459" y="259"/>
                      <a:pt x="489" y="246"/>
                      <a:pt x="522" y="246"/>
                    </a:cubicBezTo>
                    <a:cubicBezTo>
                      <a:pt x="561" y="246"/>
                      <a:pt x="599" y="266"/>
                      <a:pt x="630" y="287"/>
                    </a:cubicBezTo>
                    <a:cubicBezTo>
                      <a:pt x="740" y="359"/>
                      <a:pt x="780" y="465"/>
                      <a:pt x="819" y="540"/>
                    </a:cubicBezTo>
                    <a:cubicBezTo>
                      <a:pt x="953" y="483"/>
                      <a:pt x="801" y="0"/>
                      <a:pt x="437" y="31"/>
                    </a:cubicBezTo>
                    <a:close/>
                  </a:path>
                </a:pathLst>
              </a:custGeom>
              <a:solidFill>
                <a:srgbClr val="A99A77"/>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66" name="Free-form: Shape 16">
                <a:extLst>
                  <a:ext uri="{FF2B5EF4-FFF2-40B4-BE49-F238E27FC236}">
                    <a16:creationId xmlns:a16="http://schemas.microsoft.com/office/drawing/2014/main" id="{9EBA2D47-12C1-51A5-9283-6D19639B9AEA}"/>
                  </a:ext>
                </a:extLst>
              </p:cNvPr>
              <p:cNvSpPr/>
              <p:nvPr/>
            </p:nvSpPr>
            <p:spPr>
              <a:xfrm>
                <a:off x="1844257" y="2614432"/>
                <a:ext cx="19136" cy="37374"/>
              </a:xfrm>
              <a:custGeom>
                <a:avLst/>
                <a:gdLst>
                  <a:gd name="connsiteX0" fmla="*/ 5462 w 19136"/>
                  <a:gd name="connsiteY0" fmla="*/ 0 h 37374"/>
                  <a:gd name="connsiteX1" fmla="*/ 19136 w 19136"/>
                  <a:gd name="connsiteY1" fmla="*/ 37374 h 37374"/>
                  <a:gd name="connsiteX2" fmla="*/ 0 w 19136"/>
                  <a:gd name="connsiteY2" fmla="*/ 35499 h 37374"/>
                </a:gdLst>
                <a:ahLst/>
                <a:cxnLst>
                  <a:cxn ang="0">
                    <a:pos x="connsiteX0" y="connsiteY0"/>
                  </a:cxn>
                  <a:cxn ang="0">
                    <a:pos x="connsiteX1" y="connsiteY1"/>
                  </a:cxn>
                  <a:cxn ang="0">
                    <a:pos x="connsiteX2" y="connsiteY2"/>
                  </a:cxn>
                </a:cxnLst>
                <a:rect l="l" t="t" r="r" b="b"/>
                <a:pathLst>
                  <a:path w="19136" h="37374">
                    <a:moveTo>
                      <a:pt x="5462" y="0"/>
                    </a:moveTo>
                    <a:lnTo>
                      <a:pt x="19136" y="37374"/>
                    </a:lnTo>
                    <a:lnTo>
                      <a:pt x="0" y="35499"/>
                    </a:lnTo>
                    <a:close/>
                  </a:path>
                </a:pathLst>
              </a:custGeom>
              <a:solidFill>
                <a:srgbClr val="D1834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00" name="Free-form: Shape 55">
                <a:extLst>
                  <a:ext uri="{FF2B5EF4-FFF2-40B4-BE49-F238E27FC236}">
                    <a16:creationId xmlns:a16="http://schemas.microsoft.com/office/drawing/2014/main" id="{76594ADD-3948-3C48-BC2A-FF752655A9A2}"/>
                  </a:ext>
                </a:extLst>
              </p:cNvPr>
              <p:cNvSpPr/>
              <p:nvPr/>
            </p:nvSpPr>
            <p:spPr>
              <a:xfrm>
                <a:off x="1344760" y="2583911"/>
                <a:ext cx="1017406" cy="159874"/>
              </a:xfrm>
              <a:custGeom>
                <a:avLst/>
                <a:gdLst>
                  <a:gd name="connsiteX0" fmla="*/ 901080 w 1017406"/>
                  <a:gd name="connsiteY0" fmla="*/ 307 h 159874"/>
                  <a:gd name="connsiteX1" fmla="*/ 902680 w 1017406"/>
                  <a:gd name="connsiteY1" fmla="*/ 2322 h 159874"/>
                  <a:gd name="connsiteX2" fmla="*/ 1017406 w 1017406"/>
                  <a:gd name="connsiteY2" fmla="*/ 148722 h 159874"/>
                  <a:gd name="connsiteX3" fmla="*/ 1014202 w 1017406"/>
                  <a:gd name="connsiteY3" fmla="*/ 152604 h 159874"/>
                  <a:gd name="connsiteX4" fmla="*/ 1005392 w 1017406"/>
                  <a:gd name="connsiteY4" fmla="*/ 159874 h 159874"/>
                  <a:gd name="connsiteX5" fmla="*/ 996739 w 1017406"/>
                  <a:gd name="connsiteY5" fmla="*/ 141625 h 159874"/>
                  <a:gd name="connsiteX6" fmla="*/ 972530 w 1017406"/>
                  <a:gd name="connsiteY6" fmla="*/ 103922 h 159874"/>
                  <a:gd name="connsiteX7" fmla="*/ 901080 w 1017406"/>
                  <a:gd name="connsiteY7" fmla="*/ 307 h 159874"/>
                  <a:gd name="connsiteX8" fmla="*/ 103079 w 1017406"/>
                  <a:gd name="connsiteY8" fmla="*/ 307 h 159874"/>
                  <a:gd name="connsiteX9" fmla="*/ 31629 w 1017406"/>
                  <a:gd name="connsiteY9" fmla="*/ 103922 h 159874"/>
                  <a:gd name="connsiteX10" fmla="*/ 18532 w 1017406"/>
                  <a:gd name="connsiteY10" fmla="*/ 124361 h 159874"/>
                  <a:gd name="connsiteX11" fmla="*/ 7714 w 1017406"/>
                  <a:gd name="connsiteY11" fmla="*/ 141168 h 159874"/>
                  <a:gd name="connsiteX12" fmla="*/ 0 w 1017406"/>
                  <a:gd name="connsiteY12" fmla="*/ 131819 h 159874"/>
                  <a:gd name="connsiteX13" fmla="*/ 101479 w 1017406"/>
                  <a:gd name="connsiteY13" fmla="*/ 2322 h 159874"/>
                  <a:gd name="connsiteX14" fmla="*/ 103079 w 1017406"/>
                  <a:gd name="connsiteY14" fmla="*/ 307 h 1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7406" h="159874">
                    <a:moveTo>
                      <a:pt x="901080" y="307"/>
                    </a:moveTo>
                    <a:cubicBezTo>
                      <a:pt x="900572" y="-432"/>
                      <a:pt x="901027" y="139"/>
                      <a:pt x="902680" y="2322"/>
                    </a:cubicBezTo>
                    <a:lnTo>
                      <a:pt x="1017406" y="148722"/>
                    </a:lnTo>
                    <a:lnTo>
                      <a:pt x="1014202" y="152604"/>
                    </a:lnTo>
                    <a:lnTo>
                      <a:pt x="1005392" y="159874"/>
                    </a:lnTo>
                    <a:lnTo>
                      <a:pt x="996739" y="141625"/>
                    </a:lnTo>
                    <a:cubicBezTo>
                      <a:pt x="989596" y="129190"/>
                      <a:pt x="982320" y="120591"/>
                      <a:pt x="972530" y="103922"/>
                    </a:cubicBezTo>
                    <a:cubicBezTo>
                      <a:pt x="955399" y="74752"/>
                      <a:pt x="904640" y="5472"/>
                      <a:pt x="901080" y="307"/>
                    </a:cubicBezTo>
                    <a:close/>
                    <a:moveTo>
                      <a:pt x="103079" y="307"/>
                    </a:moveTo>
                    <a:cubicBezTo>
                      <a:pt x="99519" y="5472"/>
                      <a:pt x="48761" y="74752"/>
                      <a:pt x="31629" y="103922"/>
                    </a:cubicBezTo>
                    <a:cubicBezTo>
                      <a:pt x="26734" y="112257"/>
                      <a:pt x="22468" y="118574"/>
                      <a:pt x="18532" y="124361"/>
                    </a:cubicBezTo>
                    <a:lnTo>
                      <a:pt x="7714" y="141168"/>
                    </a:lnTo>
                    <a:lnTo>
                      <a:pt x="0" y="131819"/>
                    </a:lnTo>
                    <a:lnTo>
                      <a:pt x="101479" y="2322"/>
                    </a:lnTo>
                    <a:cubicBezTo>
                      <a:pt x="103133" y="139"/>
                      <a:pt x="103587" y="-432"/>
                      <a:pt x="103079" y="307"/>
                    </a:cubicBezTo>
                    <a:close/>
                  </a:path>
                </a:pathLst>
              </a:custGeom>
              <a:solidFill>
                <a:srgbClr val="CE53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01" name="Free-form: Shape 52">
                <a:extLst>
                  <a:ext uri="{FF2B5EF4-FFF2-40B4-BE49-F238E27FC236}">
                    <a16:creationId xmlns:a16="http://schemas.microsoft.com/office/drawing/2014/main" id="{F0B5E3C1-E9F3-9CC5-BA71-06CB22C5D890}"/>
                  </a:ext>
                </a:extLst>
              </p:cNvPr>
              <p:cNvSpPr/>
              <p:nvPr/>
            </p:nvSpPr>
            <p:spPr>
              <a:xfrm>
                <a:off x="1841875" y="2853194"/>
                <a:ext cx="45719" cy="89293"/>
              </a:xfrm>
              <a:custGeom>
                <a:avLst/>
                <a:gdLst>
                  <a:gd name="connsiteX0" fmla="*/ 5462 w 19136"/>
                  <a:gd name="connsiteY0" fmla="*/ 0 h 37374"/>
                  <a:gd name="connsiteX1" fmla="*/ 19136 w 19136"/>
                  <a:gd name="connsiteY1" fmla="*/ 37374 h 37374"/>
                  <a:gd name="connsiteX2" fmla="*/ 0 w 19136"/>
                  <a:gd name="connsiteY2" fmla="*/ 35499 h 37374"/>
                </a:gdLst>
                <a:ahLst/>
                <a:cxnLst>
                  <a:cxn ang="0">
                    <a:pos x="connsiteX0" y="connsiteY0"/>
                  </a:cxn>
                  <a:cxn ang="0">
                    <a:pos x="connsiteX1" y="connsiteY1"/>
                  </a:cxn>
                  <a:cxn ang="0">
                    <a:pos x="connsiteX2" y="connsiteY2"/>
                  </a:cxn>
                </a:cxnLst>
                <a:rect l="l" t="t" r="r" b="b"/>
                <a:pathLst>
                  <a:path w="19136" h="37374">
                    <a:moveTo>
                      <a:pt x="5462" y="0"/>
                    </a:moveTo>
                    <a:lnTo>
                      <a:pt x="19136" y="37374"/>
                    </a:lnTo>
                    <a:lnTo>
                      <a:pt x="0" y="35499"/>
                    </a:lnTo>
                    <a:close/>
                  </a:path>
                </a:pathLst>
              </a:custGeom>
              <a:solidFill>
                <a:srgbClr val="CE53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02" name="Free-form: Shape 69">
                <a:extLst>
                  <a:ext uri="{FF2B5EF4-FFF2-40B4-BE49-F238E27FC236}">
                    <a16:creationId xmlns:a16="http://schemas.microsoft.com/office/drawing/2014/main" id="{4424D07B-BE11-F72C-33DB-4CCEFCB71826}"/>
                  </a:ext>
                </a:extLst>
              </p:cNvPr>
              <p:cNvSpPr/>
              <p:nvPr/>
            </p:nvSpPr>
            <p:spPr>
              <a:xfrm>
                <a:off x="1588697" y="1650448"/>
                <a:ext cx="324692" cy="294779"/>
              </a:xfrm>
              <a:custGeom>
                <a:avLst/>
                <a:gdLst>
                  <a:gd name="connsiteX0" fmla="*/ 279467 w 324692"/>
                  <a:gd name="connsiteY0" fmla="*/ 633 h 294779"/>
                  <a:gd name="connsiteX1" fmla="*/ 323446 w 324692"/>
                  <a:gd name="connsiteY1" fmla="*/ 23571 h 294779"/>
                  <a:gd name="connsiteX2" fmla="*/ 213908 w 324692"/>
                  <a:gd name="connsiteY2" fmla="*/ 37858 h 294779"/>
                  <a:gd name="connsiteX3" fmla="*/ 68652 w 324692"/>
                  <a:gd name="connsiteY3" fmla="*/ 147396 h 294779"/>
                  <a:gd name="connsiteX4" fmla="*/ 67306 w 324692"/>
                  <a:gd name="connsiteY4" fmla="*/ 149327 h 294779"/>
                  <a:gd name="connsiteX5" fmla="*/ 82047 w 324692"/>
                  <a:gd name="connsiteY5" fmla="*/ 136532 h 294779"/>
                  <a:gd name="connsiteX6" fmla="*/ 130565 w 324692"/>
                  <a:gd name="connsiteY6" fmla="*/ 106915 h 294779"/>
                  <a:gd name="connsiteX7" fmla="*/ 249627 w 324692"/>
                  <a:gd name="connsiteY7" fmla="*/ 59290 h 294779"/>
                  <a:gd name="connsiteX8" fmla="*/ 323446 w 324692"/>
                  <a:gd name="connsiteY8" fmla="*/ 45002 h 294779"/>
                  <a:gd name="connsiteX9" fmla="*/ 190096 w 324692"/>
                  <a:gd name="connsiteY9" fmla="*/ 104533 h 294779"/>
                  <a:gd name="connsiteX10" fmla="*/ 61508 w 324692"/>
                  <a:gd name="connsiteY10" fmla="*/ 175971 h 294779"/>
                  <a:gd name="connsiteX11" fmla="*/ 33214 w 324692"/>
                  <a:gd name="connsiteY11" fmla="*/ 210625 h 294779"/>
                  <a:gd name="connsiteX12" fmla="*/ 24506 w 324692"/>
                  <a:gd name="connsiteY12" fmla="*/ 236135 h 294779"/>
                  <a:gd name="connsiteX13" fmla="*/ 16265 w 324692"/>
                  <a:gd name="connsiteY13" fmla="*/ 259315 h 294779"/>
                  <a:gd name="connsiteX14" fmla="*/ 9808 w 324692"/>
                  <a:gd name="connsiteY14" fmla="*/ 279209 h 294779"/>
                  <a:gd name="connsiteX15" fmla="*/ 9226 w 324692"/>
                  <a:gd name="connsiteY15" fmla="*/ 279393 h 294779"/>
                  <a:gd name="connsiteX16" fmla="*/ 1193 w 324692"/>
                  <a:gd name="connsiteY16" fmla="*/ 294779 h 294779"/>
                  <a:gd name="connsiteX17" fmla="*/ 730 w 324692"/>
                  <a:gd name="connsiteY17" fmla="*/ 290419 h 294779"/>
                  <a:gd name="connsiteX18" fmla="*/ 11502 w 324692"/>
                  <a:gd name="connsiteY18" fmla="*/ 214071 h 294779"/>
                  <a:gd name="connsiteX19" fmla="*/ 104371 w 324692"/>
                  <a:gd name="connsiteY19" fmla="*/ 80721 h 294779"/>
                  <a:gd name="connsiteX20" fmla="*/ 252008 w 324692"/>
                  <a:gd name="connsiteY20" fmla="*/ 2140 h 294779"/>
                  <a:gd name="connsiteX21" fmla="*/ 279467 w 324692"/>
                  <a:gd name="connsiteY21" fmla="*/ 633 h 29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692" h="294779">
                    <a:moveTo>
                      <a:pt x="279467" y="633"/>
                    </a:moveTo>
                    <a:cubicBezTo>
                      <a:pt x="306181" y="3926"/>
                      <a:pt x="328209" y="19106"/>
                      <a:pt x="323446" y="23571"/>
                    </a:cubicBezTo>
                    <a:cubicBezTo>
                      <a:pt x="317096" y="29524"/>
                      <a:pt x="255183" y="18014"/>
                      <a:pt x="213908" y="37858"/>
                    </a:cubicBezTo>
                    <a:cubicBezTo>
                      <a:pt x="172633" y="57702"/>
                      <a:pt x="101592" y="110487"/>
                      <a:pt x="68652" y="147396"/>
                    </a:cubicBezTo>
                    <a:lnTo>
                      <a:pt x="67306" y="149327"/>
                    </a:lnTo>
                    <a:lnTo>
                      <a:pt x="82047" y="136532"/>
                    </a:lnTo>
                    <a:cubicBezTo>
                      <a:pt x="96831" y="126064"/>
                      <a:pt x="113500" y="116043"/>
                      <a:pt x="130565" y="106915"/>
                    </a:cubicBezTo>
                    <a:cubicBezTo>
                      <a:pt x="164696" y="88659"/>
                      <a:pt x="217480" y="69609"/>
                      <a:pt x="249627" y="59290"/>
                    </a:cubicBezTo>
                    <a:cubicBezTo>
                      <a:pt x="281774" y="48971"/>
                      <a:pt x="333368" y="37461"/>
                      <a:pt x="323446" y="45002"/>
                    </a:cubicBezTo>
                    <a:cubicBezTo>
                      <a:pt x="313524" y="52543"/>
                      <a:pt x="234149" y="84689"/>
                      <a:pt x="190096" y="104533"/>
                    </a:cubicBezTo>
                    <a:cubicBezTo>
                      <a:pt x="146043" y="124377"/>
                      <a:pt x="90480" y="153746"/>
                      <a:pt x="61508" y="175971"/>
                    </a:cubicBezTo>
                    <a:lnTo>
                      <a:pt x="33214" y="210625"/>
                    </a:lnTo>
                    <a:lnTo>
                      <a:pt x="24506" y="236135"/>
                    </a:lnTo>
                    <a:cubicBezTo>
                      <a:pt x="21648" y="244953"/>
                      <a:pt x="19043" y="252866"/>
                      <a:pt x="16265" y="259315"/>
                    </a:cubicBezTo>
                    <a:lnTo>
                      <a:pt x="9808" y="279209"/>
                    </a:lnTo>
                    <a:lnTo>
                      <a:pt x="9226" y="279393"/>
                    </a:lnTo>
                    <a:lnTo>
                      <a:pt x="1193" y="294779"/>
                    </a:lnTo>
                    <a:lnTo>
                      <a:pt x="730" y="290419"/>
                    </a:lnTo>
                    <a:cubicBezTo>
                      <a:pt x="-702" y="273230"/>
                      <a:pt x="-1298" y="241753"/>
                      <a:pt x="11502" y="214071"/>
                    </a:cubicBezTo>
                    <a:cubicBezTo>
                      <a:pt x="28568" y="177162"/>
                      <a:pt x="64287" y="116043"/>
                      <a:pt x="104371" y="80721"/>
                    </a:cubicBezTo>
                    <a:cubicBezTo>
                      <a:pt x="144455" y="45399"/>
                      <a:pt x="215496" y="11665"/>
                      <a:pt x="252008" y="2140"/>
                    </a:cubicBezTo>
                    <a:cubicBezTo>
                      <a:pt x="261136" y="-241"/>
                      <a:pt x="270562" y="-465"/>
                      <a:pt x="279467" y="633"/>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03" name="Free-form: Shape 87">
                <a:extLst>
                  <a:ext uri="{FF2B5EF4-FFF2-40B4-BE49-F238E27FC236}">
                    <a16:creationId xmlns:a16="http://schemas.microsoft.com/office/drawing/2014/main" id="{D526F939-BCEF-66A6-DF07-EE9839F2D46F}"/>
                  </a:ext>
                </a:extLst>
              </p:cNvPr>
              <p:cNvSpPr/>
              <p:nvPr/>
            </p:nvSpPr>
            <p:spPr>
              <a:xfrm>
                <a:off x="1942595" y="1677379"/>
                <a:ext cx="215643" cy="263707"/>
              </a:xfrm>
              <a:custGeom>
                <a:avLst/>
                <a:gdLst>
                  <a:gd name="connsiteX0" fmla="*/ 9698 w 215643"/>
                  <a:gd name="connsiteY0" fmla="*/ 131 h 263707"/>
                  <a:gd name="connsiteX1" fmla="*/ 73935 w 215643"/>
                  <a:gd name="connsiteY1" fmla="*/ 17377 h 263707"/>
                  <a:gd name="connsiteX2" fmla="*/ 133467 w 215643"/>
                  <a:gd name="connsiteY2" fmla="*/ 136439 h 263707"/>
                  <a:gd name="connsiteX3" fmla="*/ 173948 w 215643"/>
                  <a:gd name="connsiteY3" fmla="*/ 212639 h 263707"/>
                  <a:gd name="connsiteX4" fmla="*/ 193779 w 215643"/>
                  <a:gd name="connsiteY4" fmla="*/ 231782 h 263707"/>
                  <a:gd name="connsiteX5" fmla="*/ 214419 w 215643"/>
                  <a:gd name="connsiteY5" fmla="*/ 248316 h 263707"/>
                  <a:gd name="connsiteX6" fmla="*/ 215267 w 215643"/>
                  <a:gd name="connsiteY6" fmla="*/ 252307 h 263707"/>
                  <a:gd name="connsiteX7" fmla="*/ 215643 w 215643"/>
                  <a:gd name="connsiteY7" fmla="*/ 263707 h 263707"/>
                  <a:gd name="connsiteX8" fmla="*/ 188086 w 215643"/>
                  <a:gd name="connsiteY8" fmla="*/ 245679 h 263707"/>
                  <a:gd name="connsiteX9" fmla="*/ 145373 w 215643"/>
                  <a:gd name="connsiteY9" fmla="*/ 205496 h 263707"/>
                  <a:gd name="connsiteX10" fmla="*/ 97748 w 215643"/>
                  <a:gd name="connsiteY10" fmla="*/ 95958 h 263707"/>
                  <a:gd name="connsiteX11" fmla="*/ 57267 w 215643"/>
                  <a:gd name="connsiteY11" fmla="*/ 17377 h 263707"/>
                  <a:gd name="connsiteX12" fmla="*/ 117 w 215643"/>
                  <a:gd name="connsiteY12" fmla="*/ 708 h 263707"/>
                  <a:gd name="connsiteX13" fmla="*/ 9698 w 215643"/>
                  <a:gd name="connsiteY13" fmla="*/ 131 h 26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643" h="263707">
                    <a:moveTo>
                      <a:pt x="9698" y="131"/>
                    </a:moveTo>
                    <a:cubicBezTo>
                      <a:pt x="25641" y="-482"/>
                      <a:pt x="57266" y="411"/>
                      <a:pt x="73935" y="17377"/>
                    </a:cubicBezTo>
                    <a:cubicBezTo>
                      <a:pt x="96160" y="39999"/>
                      <a:pt x="116798" y="103895"/>
                      <a:pt x="133467" y="136439"/>
                    </a:cubicBezTo>
                    <a:cubicBezTo>
                      <a:pt x="150136" y="168983"/>
                      <a:pt x="152120" y="188033"/>
                      <a:pt x="173948" y="212639"/>
                    </a:cubicBezTo>
                    <a:cubicBezTo>
                      <a:pt x="179405" y="218791"/>
                      <a:pt x="186226" y="225265"/>
                      <a:pt x="193779" y="231782"/>
                    </a:cubicBezTo>
                    <a:lnTo>
                      <a:pt x="214419" y="248316"/>
                    </a:lnTo>
                    <a:lnTo>
                      <a:pt x="215267" y="252307"/>
                    </a:lnTo>
                    <a:lnTo>
                      <a:pt x="215643" y="263707"/>
                    </a:lnTo>
                    <a:lnTo>
                      <a:pt x="188086" y="245679"/>
                    </a:lnTo>
                    <a:cubicBezTo>
                      <a:pt x="172063" y="233872"/>
                      <a:pt x="156883" y="220577"/>
                      <a:pt x="145373" y="205496"/>
                    </a:cubicBezTo>
                    <a:cubicBezTo>
                      <a:pt x="122354" y="175334"/>
                      <a:pt x="112432" y="127311"/>
                      <a:pt x="97748" y="95958"/>
                    </a:cubicBezTo>
                    <a:cubicBezTo>
                      <a:pt x="83064" y="64605"/>
                      <a:pt x="69570" y="32855"/>
                      <a:pt x="57267" y="17377"/>
                    </a:cubicBezTo>
                    <a:cubicBezTo>
                      <a:pt x="44964" y="1899"/>
                      <a:pt x="-2661" y="708"/>
                      <a:pt x="117" y="708"/>
                    </a:cubicBezTo>
                    <a:cubicBezTo>
                      <a:pt x="812" y="708"/>
                      <a:pt x="4383" y="336"/>
                      <a:pt x="9698" y="131"/>
                    </a:cubicBezTo>
                    <a:close/>
                  </a:path>
                </a:pathLst>
              </a:custGeom>
              <a:solidFill>
                <a:srgbClr val="F9F8DC">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50" name="Oval 49">
              <a:extLst>
                <a:ext uri="{FF2B5EF4-FFF2-40B4-BE49-F238E27FC236}">
                  <a16:creationId xmlns:a16="http://schemas.microsoft.com/office/drawing/2014/main" id="{947F6656-9478-4AED-9574-672F27DD746B}"/>
                </a:ext>
              </a:extLst>
            </p:cNvPr>
            <p:cNvSpPr/>
            <p:nvPr/>
          </p:nvSpPr>
          <p:spPr>
            <a:xfrm>
              <a:off x="1155413" y="15329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5535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8"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a:xfrm>
            <a:off x="536240" y="414320"/>
            <a:ext cx="10896000" cy="1082209"/>
          </a:xfrm>
        </p:spPr>
        <p:txBody>
          <a:bodyPr>
            <a:normAutofit/>
          </a:bodyPr>
          <a:lstStyle/>
          <a:p>
            <a:r>
              <a:rPr lang="en-US" noProof="0" dirty="0"/>
              <a:t>Juan</a:t>
            </a:r>
          </a:p>
        </p:txBody>
      </p:sp>
      <p:sp>
        <p:nvSpPr>
          <p:cNvPr id="10" name="Text Placeholder 9">
            <a:extLst>
              <a:ext uri="{FF2B5EF4-FFF2-40B4-BE49-F238E27FC236}">
                <a16:creationId xmlns:a16="http://schemas.microsoft.com/office/drawing/2014/main" id="{35DC14AD-609D-3D7E-6F99-A4B90DCFC410}"/>
              </a:ext>
            </a:extLst>
          </p:cNvPr>
          <p:cNvSpPr>
            <a:spLocks noGrp="1"/>
          </p:cNvSpPr>
          <p:nvPr>
            <p:ph type="body" sz="quarter" idx="13"/>
          </p:nvPr>
        </p:nvSpPr>
        <p:spPr>
          <a:xfrm>
            <a:off x="536240" y="6020060"/>
            <a:ext cx="10896000" cy="324000"/>
          </a:xfrm>
        </p:spPr>
        <p:txBody>
          <a:bodyPr/>
          <a:lstStyle/>
          <a:p>
            <a:r>
              <a:rPr lang="en-US" noProof="0" dirty="0"/>
              <a:t>BMI, body mass index.</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US" sz="1200" b="1" noProof="0" dirty="0"/>
              <a:t>Age </a:t>
            </a:r>
            <a:r>
              <a:rPr lang="en-US" sz="1200" noProof="0" dirty="0"/>
              <a:t>(yrs)</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US" sz="1200" b="1" noProof="0" dirty="0"/>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US" sz="1200" b="1" noProof="0" dirty="0"/>
              <a:t>Weight </a:t>
            </a:r>
            <a:r>
              <a:rPr lang="en-US" sz="1200" noProof="0" dirty="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US" sz="1200" b="1" noProof="0" dirty="0"/>
              <a:t>Height </a:t>
            </a:r>
            <a:r>
              <a:rPr lang="en-US" sz="1200" noProof="0" dirty="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US" sz="1200" b="1" noProof="0" dirty="0"/>
              <a:t>BMI </a:t>
            </a:r>
            <a:r>
              <a:rPr lang="en-US" sz="1200" noProof="0" dirty="0"/>
              <a:t>(kg/</a:t>
            </a:r>
            <a:r>
              <a:rPr lang="en-US" sz="1200" noProof="0" dirty="0">
                <a:latin typeface="Arial" panose="020B0604020202020204" pitchFamily="34" charset="0"/>
                <a:ea typeface="Apis For Office" panose="020B0504010101010104" pitchFamily="34" charset="0"/>
                <a:cs typeface="Arial" panose="020B0604020202020204" pitchFamily="34" charset="0"/>
              </a:rPr>
              <a:t>m</a:t>
            </a:r>
            <a:r>
              <a:rPr lang="en-US" sz="1200" baseline="30000" noProof="0" dirty="0">
                <a:latin typeface="Arial" panose="020B0604020202020204" pitchFamily="34" charset="0"/>
                <a:ea typeface="Apis For Office" panose="020B0504010101010104" pitchFamily="34" charset="0"/>
                <a:cs typeface="Arial" panose="020B0604020202020204" pitchFamily="34" charset="0"/>
              </a:rPr>
              <a:t>2</a:t>
            </a:r>
            <a:r>
              <a:rPr lang="en-US" sz="1200" noProof="0" dirty="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258922" y="4320079"/>
            <a:ext cx="1140296" cy="276999"/>
          </a:xfrm>
          <a:prstGeom prst="rect">
            <a:avLst/>
          </a:prstGeom>
          <a:noFill/>
        </p:spPr>
        <p:txBody>
          <a:bodyPr wrap="square" lIns="91440" tIns="45720" rIns="91440" bIns="45720" rtlCol="0" anchor="t">
            <a:spAutoFit/>
          </a:bodyPr>
          <a:lstStyle/>
          <a:p>
            <a:pPr algn="ctr"/>
            <a:r>
              <a:rPr lang="en-US" sz="1200" b="1" noProof="0" dirty="0"/>
              <a:t>BMI %</a:t>
            </a:r>
            <a:endParaRPr lang="en-US" sz="1200" b="1" noProof="0" dirty="0">
              <a:cs typeface="Arial"/>
            </a:endParaRP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08262" cy="630942"/>
          </a:xfrm>
          <a:prstGeom prst="rect">
            <a:avLst/>
          </a:prstGeom>
          <a:noFill/>
        </p:spPr>
        <p:txBody>
          <a:bodyPr wrap="square" rtlCol="0">
            <a:spAutoFit/>
          </a:bodyPr>
          <a:lstStyle/>
          <a:p>
            <a:r>
              <a:rPr lang="en-US" sz="1200" b="1" noProof="0" dirty="0"/>
              <a:t>Current medications:</a:t>
            </a:r>
          </a:p>
          <a:p>
            <a:r>
              <a:rPr lang="en-US" sz="1100" noProof="0" dirty="0"/>
              <a:t>None</a:t>
            </a:r>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t>13</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noProof="0" dirty="0"/>
              <a:t>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320</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67</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62.5</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145</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60077" y="3458109"/>
            <a:ext cx="2336009" cy="2292935"/>
          </a:xfrm>
          <a:prstGeom prst="rect">
            <a:avLst/>
          </a:prstGeom>
          <a:noFill/>
        </p:spPr>
        <p:txBody>
          <a:bodyPr wrap="square" rtlCol="0">
            <a:spAutoFit/>
          </a:bodyPr>
          <a:lstStyle/>
          <a:p>
            <a:r>
              <a:rPr lang="en-US" sz="1100" b="1" noProof="0" dirty="0"/>
              <a:t>Biography</a:t>
            </a:r>
          </a:p>
          <a:p>
            <a:r>
              <a:rPr lang="en-US" sz="1100" noProof="0" dirty="0"/>
              <a:t>Juan lives with his mother, Maria, and two older sisters. He is currently in eighth grade and will enter high school next year.</a:t>
            </a:r>
          </a:p>
          <a:p>
            <a:endParaRPr lang="en-US" sz="1100" noProof="0" dirty="0"/>
          </a:p>
          <a:p>
            <a:r>
              <a:rPr lang="en-US" sz="1100" noProof="0" dirty="0"/>
              <a:t>Juan has stress related to school, and his teachers are concerned about his performance.</a:t>
            </a:r>
          </a:p>
          <a:p>
            <a:endParaRPr lang="en-US" sz="1100" noProof="0" dirty="0"/>
          </a:p>
          <a:p>
            <a:r>
              <a:rPr lang="en-US" sz="1100" noProof="0" dirty="0"/>
              <a:t>He suffers from past trauma due to verbal and physical abuse from his father. </a:t>
            </a:r>
          </a:p>
        </p:txBody>
      </p:sp>
      <p:sp>
        <p:nvSpPr>
          <p:cNvPr id="7" name="TextBox 6">
            <a:extLst>
              <a:ext uri="{FF2B5EF4-FFF2-40B4-BE49-F238E27FC236}">
                <a16:creationId xmlns:a16="http://schemas.microsoft.com/office/drawing/2014/main" id="{1444EFE3-9967-ABE7-708E-955D44F3D3E1}"/>
              </a:ext>
            </a:extLst>
          </p:cNvPr>
          <p:cNvSpPr txBox="1"/>
          <p:nvPr/>
        </p:nvSpPr>
        <p:spPr>
          <a:xfrm>
            <a:off x="8661119" y="3458109"/>
            <a:ext cx="2657932" cy="600164"/>
          </a:xfrm>
          <a:prstGeom prst="rect">
            <a:avLst/>
          </a:prstGeom>
          <a:noFill/>
        </p:spPr>
        <p:txBody>
          <a:bodyPr wrap="square" rtlCol="0">
            <a:spAutoFit/>
          </a:bodyPr>
          <a:lstStyle/>
          <a:p>
            <a:r>
              <a:rPr lang="en-US" sz="1100" b="1" noProof="0" dirty="0"/>
              <a:t>Nutrition</a:t>
            </a:r>
          </a:p>
          <a:p>
            <a:r>
              <a:rPr lang="en-US" sz="1100" noProof="0" dirty="0"/>
              <a:t>Juan consumes at least one fast food meal a day.</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661119" y="4062109"/>
            <a:ext cx="2336400" cy="600164"/>
          </a:xfrm>
          <a:prstGeom prst="rect">
            <a:avLst/>
          </a:prstGeom>
          <a:noFill/>
        </p:spPr>
        <p:txBody>
          <a:bodyPr wrap="square" rtlCol="0">
            <a:spAutoFit/>
          </a:bodyPr>
          <a:lstStyle/>
          <a:p>
            <a:r>
              <a:rPr lang="en-US" sz="1100" b="1" noProof="0" dirty="0"/>
              <a:t>Exercise</a:t>
            </a:r>
          </a:p>
          <a:p>
            <a:r>
              <a:rPr lang="en-US" sz="1100" noProof="0" dirty="0"/>
              <a:t>He is sedentary and enjoys video games.</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661119" y="4666109"/>
            <a:ext cx="2389163" cy="600164"/>
          </a:xfrm>
          <a:prstGeom prst="rect">
            <a:avLst/>
          </a:prstGeom>
          <a:noFill/>
        </p:spPr>
        <p:txBody>
          <a:bodyPr wrap="square" rtlCol="0">
            <a:spAutoFit/>
          </a:bodyPr>
          <a:lstStyle/>
          <a:p>
            <a:r>
              <a:rPr lang="en-US" sz="1100" b="1" noProof="0" dirty="0"/>
              <a:t>Sleep</a:t>
            </a:r>
          </a:p>
          <a:p>
            <a:r>
              <a:rPr lang="en-US" sz="1100" noProof="0" dirty="0"/>
              <a:t>Very poor sleep quality, often disrupted.</a:t>
            </a:r>
          </a:p>
        </p:txBody>
      </p:sp>
      <p:sp>
        <p:nvSpPr>
          <p:cNvPr id="32" name="TextBox 31">
            <a:extLst>
              <a:ext uri="{FF2B5EF4-FFF2-40B4-BE49-F238E27FC236}">
                <a16:creationId xmlns:a16="http://schemas.microsoft.com/office/drawing/2014/main" id="{4C3CAF27-0629-7352-28D1-15D9D0AA9641}"/>
              </a:ext>
            </a:extLst>
          </p:cNvPr>
          <p:cNvSpPr txBox="1"/>
          <p:nvPr/>
        </p:nvSpPr>
        <p:spPr>
          <a:xfrm>
            <a:off x="8661119" y="5270110"/>
            <a:ext cx="2389161" cy="1107996"/>
          </a:xfrm>
          <a:prstGeom prst="rect">
            <a:avLst/>
          </a:prstGeom>
          <a:noFill/>
        </p:spPr>
        <p:txBody>
          <a:bodyPr wrap="square" rtlCol="0">
            <a:spAutoFit/>
          </a:bodyPr>
          <a:lstStyle/>
          <a:p>
            <a:r>
              <a:rPr lang="en-US" sz="1100" b="1" noProof="0" dirty="0"/>
              <a:t>Family history</a:t>
            </a:r>
          </a:p>
          <a:p>
            <a:r>
              <a:rPr lang="en-US" sz="1100" noProof="0" dirty="0"/>
              <a:t>There is a strong family history of obesity in Juan’s family. Both parents, siblings and grandparents have obesity. Hypertension and diabetes also run in the family.</a:t>
            </a:r>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561129"/>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0A9B046-907A-6BFB-8D84-11234430C939}"/>
              </a:ext>
            </a:extLst>
          </p:cNvPr>
          <p:cNvSpPr txBox="1"/>
          <p:nvPr/>
        </p:nvSpPr>
        <p:spPr>
          <a:xfrm>
            <a:off x="4412570" y="4332625"/>
            <a:ext cx="1140296" cy="276999"/>
          </a:xfrm>
          <a:prstGeom prst="rect">
            <a:avLst/>
          </a:prstGeom>
          <a:noFill/>
        </p:spPr>
        <p:txBody>
          <a:bodyPr wrap="square" rtlCol="0">
            <a:spAutoFit/>
          </a:bodyPr>
          <a:lstStyle/>
          <a:p>
            <a:pPr algn="ctr"/>
            <a:r>
              <a:rPr lang="en-US" sz="1200" b="1" noProof="0" dirty="0"/>
              <a:t>z-score</a:t>
            </a:r>
            <a:endParaRPr lang="en-US" sz="1200" noProof="0" dirty="0"/>
          </a:p>
        </p:txBody>
      </p:sp>
      <p:sp>
        <p:nvSpPr>
          <p:cNvPr id="50" name="Rectangle: Rounded Corners 49">
            <a:extLst>
              <a:ext uri="{FF2B5EF4-FFF2-40B4-BE49-F238E27FC236}">
                <a16:creationId xmlns:a16="http://schemas.microsoft.com/office/drawing/2014/main" id="{897B832C-1C4E-E37D-C2E5-5263F660C2C7}"/>
              </a:ext>
            </a:extLst>
          </p:cNvPr>
          <p:cNvSpPr/>
          <p:nvPr/>
        </p:nvSpPr>
        <p:spPr>
          <a:xfrm>
            <a:off x="4627065" y="4609692"/>
            <a:ext cx="671641" cy="339558"/>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3.05</a:t>
            </a:r>
          </a:p>
        </p:txBody>
      </p:sp>
      <p:sp>
        <p:nvSpPr>
          <p:cNvPr id="20" name="Rectangle: Rounded Corners 19">
            <a:extLst>
              <a:ext uri="{FF2B5EF4-FFF2-40B4-BE49-F238E27FC236}">
                <a16:creationId xmlns:a16="http://schemas.microsoft.com/office/drawing/2014/main" id="{E49FC4AB-5174-8EB8-0E22-96C40F334F26}"/>
              </a:ext>
            </a:extLst>
          </p:cNvPr>
          <p:cNvSpPr/>
          <p:nvPr/>
        </p:nvSpPr>
        <p:spPr>
          <a:xfrm>
            <a:off x="965200" y="5251903"/>
            <a:ext cx="4783470" cy="867985"/>
          </a:xfrm>
          <a:prstGeom prst="roundRect">
            <a:avLst>
              <a:gd name="adj" fmla="val 7439"/>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noProof="0" dirty="0">
                <a:solidFill>
                  <a:schemeClr val="tx1"/>
                </a:solidFill>
              </a:rPr>
              <a:t>Comorbidities:</a:t>
            </a:r>
          </a:p>
          <a:p>
            <a:pPr algn="ctr"/>
            <a:r>
              <a:rPr lang="en-US" sz="1200" noProof="0" dirty="0">
                <a:solidFill>
                  <a:schemeClr val="tx1"/>
                </a:solidFill>
              </a:rPr>
              <a:t>Severe obstructive sleep apnea</a:t>
            </a:r>
          </a:p>
        </p:txBody>
      </p:sp>
      <p:grpSp>
        <p:nvGrpSpPr>
          <p:cNvPr id="31" name="Group 30">
            <a:extLst>
              <a:ext uri="{FF2B5EF4-FFF2-40B4-BE49-F238E27FC236}">
                <a16:creationId xmlns:a16="http://schemas.microsoft.com/office/drawing/2014/main" id="{E8C2A9C9-D030-E22C-EE7B-6CC6B502616F}"/>
              </a:ext>
            </a:extLst>
          </p:cNvPr>
          <p:cNvGrpSpPr/>
          <p:nvPr/>
        </p:nvGrpSpPr>
        <p:grpSpPr>
          <a:xfrm>
            <a:off x="2473305" y="1670635"/>
            <a:ext cx="8451044" cy="1264560"/>
            <a:chOff x="2836191" y="1525550"/>
            <a:chExt cx="8451044" cy="1409510"/>
          </a:xfrm>
        </p:grpSpPr>
        <p:sp>
          <p:nvSpPr>
            <p:cNvPr id="38" name="Rectangle: Rounded Corners 37">
              <a:extLst>
                <a:ext uri="{FF2B5EF4-FFF2-40B4-BE49-F238E27FC236}">
                  <a16:creationId xmlns:a16="http://schemas.microsoft.com/office/drawing/2014/main" id="{3498034A-79F8-B8FA-BA0C-5E96DCFEDECA}"/>
                </a:ext>
              </a:extLst>
            </p:cNvPr>
            <p:cNvSpPr/>
            <p:nvPr/>
          </p:nvSpPr>
          <p:spPr>
            <a:xfrm>
              <a:off x="2836191" y="1525550"/>
              <a:ext cx="1656296" cy="1406513"/>
            </a:xfrm>
            <a:prstGeom prst="roundRect">
              <a:avLst>
                <a:gd name="adj" fmla="val 36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noProof="0" dirty="0"/>
                <a:t>Recent </a:t>
              </a:r>
              <a:br>
                <a:rPr lang="en-US" sz="1400" b="1" noProof="0" dirty="0"/>
              </a:br>
              <a:r>
                <a:rPr lang="en-US" sz="1400" b="1" noProof="0" dirty="0"/>
                <a:t>history/</a:t>
              </a:r>
              <a:br>
                <a:rPr lang="en-US" sz="1400" b="1" noProof="0" dirty="0"/>
              </a:br>
              <a:r>
                <a:rPr lang="en-US" sz="1400" b="1" noProof="0" dirty="0"/>
                <a:t>Presentation</a:t>
              </a:r>
            </a:p>
          </p:txBody>
        </p:sp>
        <p:sp>
          <p:nvSpPr>
            <p:cNvPr id="42" name="Rectangle 41">
              <a:extLst>
                <a:ext uri="{FF2B5EF4-FFF2-40B4-BE49-F238E27FC236}">
                  <a16:creationId xmlns:a16="http://schemas.microsoft.com/office/drawing/2014/main" id="{1228F035-BF07-EE8D-8B21-A9DB551EC176}"/>
                </a:ext>
              </a:extLst>
            </p:cNvPr>
            <p:cNvSpPr/>
            <p:nvPr/>
          </p:nvSpPr>
          <p:spPr>
            <a:xfrm>
              <a:off x="4237702" y="1526884"/>
              <a:ext cx="7049533" cy="1408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100" noProof="0" dirty="0">
                  <a:solidFill>
                    <a:schemeClr val="tx1"/>
                  </a:solidFill>
                </a:rPr>
                <a:t>Juan’s mother is concerned about his weight gain and brings him into your office. His mom thinks his weight gain is due to being lazy. Juan often games on his phone and sleeps during school hours. He shows signs of disrupted sleep due to severe obstructive sleep apnea.</a:t>
              </a:r>
            </a:p>
            <a:p>
              <a:endParaRPr lang="en-US" sz="1100" noProof="0" dirty="0">
                <a:solidFill>
                  <a:schemeClr val="tx1"/>
                </a:solidFill>
              </a:endParaRPr>
            </a:p>
            <a:p>
              <a:r>
                <a:rPr lang="en-US" sz="1100" noProof="0" dirty="0">
                  <a:solidFill>
                    <a:schemeClr val="tx1"/>
                  </a:solidFill>
                </a:rPr>
                <a:t>Juan does not have many healthy food options at home and the family eats fast food frequently, given time and financial constraints. His mom would like to get him involved in sports, but Juan is not interested.</a:t>
              </a:r>
              <a:endParaRPr lang="en-US" sz="1100" noProof="0" dirty="0">
                <a:solidFill>
                  <a:schemeClr val="tx1"/>
                </a:solidFill>
                <a:cs typeface="Arial"/>
              </a:endParaRPr>
            </a:p>
          </p:txBody>
        </p:sp>
      </p:grpSp>
      <p:grpSp>
        <p:nvGrpSpPr>
          <p:cNvPr id="56" name="Group 55">
            <a:extLst>
              <a:ext uri="{FF2B5EF4-FFF2-40B4-BE49-F238E27FC236}">
                <a16:creationId xmlns:a16="http://schemas.microsoft.com/office/drawing/2014/main" id="{92F2C887-27C3-6AB8-D746-AE9E0A81023B}"/>
              </a:ext>
            </a:extLst>
          </p:cNvPr>
          <p:cNvGrpSpPr/>
          <p:nvPr/>
        </p:nvGrpSpPr>
        <p:grpSpPr>
          <a:xfrm>
            <a:off x="1292819" y="1687626"/>
            <a:ext cx="1261872" cy="1261872"/>
            <a:chOff x="1155413" y="1532966"/>
            <a:chExt cx="1410046" cy="1410046"/>
          </a:xfrm>
        </p:grpSpPr>
        <p:sp>
          <p:nvSpPr>
            <p:cNvPr id="58" name="Oval 57">
              <a:extLst>
                <a:ext uri="{FF2B5EF4-FFF2-40B4-BE49-F238E27FC236}">
                  <a16:creationId xmlns:a16="http://schemas.microsoft.com/office/drawing/2014/main" id="{6AB19B9B-7B4D-FCEB-F4EF-64B3EF9240D2}"/>
                </a:ext>
              </a:extLst>
            </p:cNvPr>
            <p:cNvSpPr/>
            <p:nvPr/>
          </p:nvSpPr>
          <p:spPr>
            <a:xfrm>
              <a:off x="1155413" y="1532966"/>
              <a:ext cx="1410046" cy="1410046"/>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5" name="Group 64">
              <a:extLst>
                <a:ext uri="{FF2B5EF4-FFF2-40B4-BE49-F238E27FC236}">
                  <a16:creationId xmlns:a16="http://schemas.microsoft.com/office/drawing/2014/main" id="{26B4E968-A2BD-BBC8-B3BD-18F91030CC37}"/>
                </a:ext>
              </a:extLst>
            </p:cNvPr>
            <p:cNvGrpSpPr/>
            <p:nvPr/>
          </p:nvGrpSpPr>
          <p:grpSpPr>
            <a:xfrm>
              <a:off x="1290660" y="1701323"/>
              <a:ext cx="1122996" cy="1241689"/>
              <a:chOff x="1290660" y="1701323"/>
              <a:chExt cx="1122996" cy="1241689"/>
            </a:xfrm>
          </p:grpSpPr>
          <p:sp>
            <p:nvSpPr>
              <p:cNvPr id="72" name="Free-form: Shape 81">
                <a:extLst>
                  <a:ext uri="{FF2B5EF4-FFF2-40B4-BE49-F238E27FC236}">
                    <a16:creationId xmlns:a16="http://schemas.microsoft.com/office/drawing/2014/main" id="{D92B8893-70BD-99BF-DEAA-E22FACA9D2E3}"/>
                  </a:ext>
                </a:extLst>
              </p:cNvPr>
              <p:cNvSpPr>
                <a:spLocks/>
              </p:cNvSpPr>
              <p:nvPr/>
            </p:nvSpPr>
            <p:spPr bwMode="auto">
              <a:xfrm>
                <a:off x="1290660" y="2301252"/>
                <a:ext cx="1122996" cy="641760"/>
              </a:xfrm>
              <a:custGeom>
                <a:avLst/>
                <a:gdLst>
                  <a:gd name="connsiteX0" fmla="*/ 565827 w 1122996"/>
                  <a:gd name="connsiteY0" fmla="*/ 229 h 641760"/>
                  <a:gd name="connsiteX1" fmla="*/ 693129 w 1122996"/>
                  <a:gd name="connsiteY1" fmla="*/ 12254 h 641760"/>
                  <a:gd name="connsiteX2" fmla="*/ 926774 w 1122996"/>
                  <a:gd name="connsiteY2" fmla="*/ 110169 h 641760"/>
                  <a:gd name="connsiteX3" fmla="*/ 1092811 w 1122996"/>
                  <a:gd name="connsiteY3" fmla="*/ 283740 h 641760"/>
                  <a:gd name="connsiteX4" fmla="*/ 1122996 w 1122996"/>
                  <a:gd name="connsiteY4" fmla="*/ 368974 h 641760"/>
                  <a:gd name="connsiteX5" fmla="*/ 1068302 w 1122996"/>
                  <a:gd name="connsiteY5" fmla="*/ 435264 h 641760"/>
                  <a:gd name="connsiteX6" fmla="*/ 569776 w 1122996"/>
                  <a:gd name="connsiteY6" fmla="*/ 641760 h 641760"/>
                  <a:gd name="connsiteX7" fmla="*/ 71250 w 1122996"/>
                  <a:gd name="connsiteY7" fmla="*/ 435264 h 641760"/>
                  <a:gd name="connsiteX8" fmla="*/ 0 w 1122996"/>
                  <a:gd name="connsiteY8" fmla="*/ 348909 h 641760"/>
                  <a:gd name="connsiteX9" fmla="*/ 23111 w 1122996"/>
                  <a:gd name="connsiteY9" fmla="*/ 283740 h 641760"/>
                  <a:gd name="connsiteX10" fmla="*/ 189244 w 1122996"/>
                  <a:gd name="connsiteY10" fmla="*/ 110169 h 641760"/>
                  <a:gd name="connsiteX11" fmla="*/ 434761 w 1122996"/>
                  <a:gd name="connsiteY11" fmla="*/ 15285 h 641760"/>
                  <a:gd name="connsiteX12" fmla="*/ 565827 w 1122996"/>
                  <a:gd name="connsiteY12" fmla="*/ 229 h 64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2996" h="641760">
                    <a:moveTo>
                      <a:pt x="565827" y="229"/>
                    </a:moveTo>
                    <a:cubicBezTo>
                      <a:pt x="610056" y="-957"/>
                      <a:pt x="653658" y="2370"/>
                      <a:pt x="693129" y="12254"/>
                    </a:cubicBezTo>
                    <a:cubicBezTo>
                      <a:pt x="784678" y="35184"/>
                      <a:pt x="819314" y="50405"/>
                      <a:pt x="926774" y="110169"/>
                    </a:cubicBezTo>
                    <a:cubicBezTo>
                      <a:pt x="1004752" y="135892"/>
                      <a:pt x="1057224" y="202301"/>
                      <a:pt x="1092811" y="283740"/>
                    </a:cubicBezTo>
                    <a:lnTo>
                      <a:pt x="1122996" y="368974"/>
                    </a:lnTo>
                    <a:lnTo>
                      <a:pt x="1068302" y="435264"/>
                    </a:lnTo>
                    <a:cubicBezTo>
                      <a:pt x="940718" y="562848"/>
                      <a:pt x="764463" y="641760"/>
                      <a:pt x="569776" y="641760"/>
                    </a:cubicBezTo>
                    <a:cubicBezTo>
                      <a:pt x="375090" y="641760"/>
                      <a:pt x="198834" y="562848"/>
                      <a:pt x="71250" y="435264"/>
                    </a:cubicBezTo>
                    <a:lnTo>
                      <a:pt x="0" y="348909"/>
                    </a:lnTo>
                    <a:lnTo>
                      <a:pt x="23111" y="283740"/>
                    </a:lnTo>
                    <a:cubicBezTo>
                      <a:pt x="58743" y="202301"/>
                      <a:pt x="111266" y="135892"/>
                      <a:pt x="189244" y="110169"/>
                    </a:cubicBezTo>
                    <a:cubicBezTo>
                      <a:pt x="189244" y="110169"/>
                      <a:pt x="350801" y="31626"/>
                      <a:pt x="434761" y="15285"/>
                    </a:cubicBezTo>
                    <a:cubicBezTo>
                      <a:pt x="476741" y="7115"/>
                      <a:pt x="521598" y="1415"/>
                      <a:pt x="565827" y="229"/>
                    </a:cubicBezTo>
                    <a:close/>
                  </a:path>
                </a:pathLst>
              </a:custGeom>
              <a:solidFill>
                <a:srgbClr val="E73D62"/>
              </a:soli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73" name="Freeform 225">
                <a:extLst>
                  <a:ext uri="{FF2B5EF4-FFF2-40B4-BE49-F238E27FC236}">
                    <a16:creationId xmlns:a16="http://schemas.microsoft.com/office/drawing/2014/main" id="{41E9AB27-4677-CCC0-414F-2CBA553161BC}"/>
                  </a:ext>
                </a:extLst>
              </p:cNvPr>
              <p:cNvSpPr>
                <a:spLocks/>
              </p:cNvSpPr>
              <p:nvPr/>
            </p:nvSpPr>
            <p:spPr bwMode="auto">
              <a:xfrm>
                <a:off x="1684588" y="2217180"/>
                <a:ext cx="356768" cy="225869"/>
              </a:xfrm>
              <a:custGeom>
                <a:avLst/>
                <a:gdLst>
                  <a:gd name="T0" fmla="*/ 672 w 672"/>
                  <a:gd name="T1" fmla="*/ 391 h 557"/>
                  <a:gd name="T2" fmla="*/ 336 w 672"/>
                  <a:gd name="T3" fmla="*/ 557 h 557"/>
                  <a:gd name="T4" fmla="*/ 0 w 672"/>
                  <a:gd name="T5" fmla="*/ 391 h 557"/>
                  <a:gd name="T6" fmla="*/ 0 w 672"/>
                  <a:gd name="T7" fmla="*/ 0 h 557"/>
                  <a:gd name="T8" fmla="*/ 672 w 672"/>
                  <a:gd name="T9" fmla="*/ 0 h 557"/>
                  <a:gd name="T10" fmla="*/ 672 w 672"/>
                  <a:gd name="T11" fmla="*/ 391 h 557"/>
                  <a:gd name="connsiteX0" fmla="*/ 10788 w 10788"/>
                  <a:gd name="connsiteY0" fmla="*/ 7051 h 10040"/>
                  <a:gd name="connsiteX1" fmla="*/ 5788 w 10788"/>
                  <a:gd name="connsiteY1" fmla="*/ 10031 h 10040"/>
                  <a:gd name="connsiteX2" fmla="*/ 0 w 10788"/>
                  <a:gd name="connsiteY2" fmla="*/ 6205 h 10040"/>
                  <a:gd name="connsiteX3" fmla="*/ 788 w 10788"/>
                  <a:gd name="connsiteY3" fmla="*/ 31 h 10040"/>
                  <a:gd name="connsiteX4" fmla="*/ 10788 w 10788"/>
                  <a:gd name="connsiteY4" fmla="*/ 31 h 10040"/>
                  <a:gd name="connsiteX5" fmla="*/ 10788 w 10788"/>
                  <a:gd name="connsiteY5" fmla="*/ 7051 h 10040"/>
                  <a:gd name="connsiteX0" fmla="*/ 11813 w 11813"/>
                  <a:gd name="connsiteY0" fmla="*/ 6628 h 10032"/>
                  <a:gd name="connsiteX1" fmla="*/ 5788 w 11813"/>
                  <a:gd name="connsiteY1" fmla="*/ 10031 h 10032"/>
                  <a:gd name="connsiteX2" fmla="*/ 0 w 11813"/>
                  <a:gd name="connsiteY2" fmla="*/ 6205 h 10032"/>
                  <a:gd name="connsiteX3" fmla="*/ 788 w 11813"/>
                  <a:gd name="connsiteY3" fmla="*/ 31 h 10032"/>
                  <a:gd name="connsiteX4" fmla="*/ 10788 w 11813"/>
                  <a:gd name="connsiteY4" fmla="*/ 31 h 10032"/>
                  <a:gd name="connsiteX5" fmla="*/ 11813 w 11813"/>
                  <a:gd name="connsiteY5" fmla="*/ 6628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 h="10032">
                    <a:moveTo>
                      <a:pt x="11813" y="6628"/>
                    </a:moveTo>
                    <a:cubicBezTo>
                      <a:pt x="11813" y="8279"/>
                      <a:pt x="7757" y="10101"/>
                      <a:pt x="5788" y="10031"/>
                    </a:cubicBezTo>
                    <a:cubicBezTo>
                      <a:pt x="3819" y="9961"/>
                      <a:pt x="0" y="7856"/>
                      <a:pt x="0" y="6205"/>
                    </a:cubicBezTo>
                    <a:cubicBezTo>
                      <a:pt x="0" y="-815"/>
                      <a:pt x="788" y="31"/>
                      <a:pt x="788" y="31"/>
                    </a:cubicBezTo>
                    <a:lnTo>
                      <a:pt x="10788" y="31"/>
                    </a:lnTo>
                    <a:lnTo>
                      <a:pt x="11813" y="6628"/>
                    </a:ln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 name="Free-form: Shape 65">
                <a:extLst>
                  <a:ext uri="{FF2B5EF4-FFF2-40B4-BE49-F238E27FC236}">
                    <a16:creationId xmlns:a16="http://schemas.microsoft.com/office/drawing/2014/main" id="{9DB50A9B-0473-B558-5F0B-50185089E0C8}"/>
                  </a:ext>
                </a:extLst>
              </p:cNvPr>
              <p:cNvSpPr>
                <a:spLocks/>
              </p:cNvSpPr>
              <p:nvPr/>
            </p:nvSpPr>
            <p:spPr bwMode="auto">
              <a:xfrm>
                <a:off x="1687182" y="2226863"/>
                <a:ext cx="354175" cy="149618"/>
              </a:xfrm>
              <a:custGeom>
                <a:avLst/>
                <a:gdLst>
                  <a:gd name="connsiteX0" fmla="*/ 68296 w 354175"/>
                  <a:gd name="connsiteY0" fmla="*/ 69 h 149618"/>
                  <a:gd name="connsiteX1" fmla="*/ 231561 w 354175"/>
                  <a:gd name="connsiteY1" fmla="*/ 19674 h 149618"/>
                  <a:gd name="connsiteX2" fmla="*/ 331510 w 354175"/>
                  <a:gd name="connsiteY2" fmla="*/ 30798 h 149618"/>
                  <a:gd name="connsiteX3" fmla="*/ 354175 w 354175"/>
                  <a:gd name="connsiteY3" fmla="*/ 139546 h 149618"/>
                  <a:gd name="connsiteX4" fmla="*/ 346923 w 354175"/>
                  <a:gd name="connsiteY4" fmla="*/ 149618 h 149618"/>
                  <a:gd name="connsiteX5" fmla="*/ 253726 w 354175"/>
                  <a:gd name="connsiteY5" fmla="*/ 142015 h 149618"/>
                  <a:gd name="connsiteX6" fmla="*/ 38631 w 354175"/>
                  <a:gd name="connsiteY6" fmla="*/ 85351 h 149618"/>
                  <a:gd name="connsiteX7" fmla="*/ 0 w 354175"/>
                  <a:gd name="connsiteY7" fmla="*/ 57086 h 149618"/>
                  <a:gd name="connsiteX8" fmla="*/ 1126 w 354175"/>
                  <a:gd name="connsiteY8" fmla="*/ 41623 h 149618"/>
                  <a:gd name="connsiteX9" fmla="*/ 4016 w 354175"/>
                  <a:gd name="connsiteY9" fmla="*/ 22630 h 149618"/>
                  <a:gd name="connsiteX10" fmla="*/ 29214 w 354175"/>
                  <a:gd name="connsiteY10" fmla="*/ 5737 h 149618"/>
                  <a:gd name="connsiteX11" fmla="*/ 68296 w 354175"/>
                  <a:gd name="connsiteY11" fmla="*/ 69 h 14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175" h="149618">
                    <a:moveTo>
                      <a:pt x="68296" y="69"/>
                    </a:moveTo>
                    <a:cubicBezTo>
                      <a:pt x="113038" y="-985"/>
                      <a:pt x="172936" y="10239"/>
                      <a:pt x="231561" y="19674"/>
                    </a:cubicBezTo>
                    <a:lnTo>
                      <a:pt x="331510" y="30798"/>
                    </a:lnTo>
                    <a:lnTo>
                      <a:pt x="354175" y="139546"/>
                    </a:lnTo>
                    <a:lnTo>
                      <a:pt x="346923" y="149618"/>
                    </a:lnTo>
                    <a:lnTo>
                      <a:pt x="253726" y="142015"/>
                    </a:lnTo>
                    <a:cubicBezTo>
                      <a:pt x="171860" y="136196"/>
                      <a:pt x="108226" y="129430"/>
                      <a:pt x="38631" y="85351"/>
                    </a:cubicBezTo>
                    <a:lnTo>
                      <a:pt x="0" y="57086"/>
                    </a:lnTo>
                    <a:lnTo>
                      <a:pt x="1126" y="41623"/>
                    </a:lnTo>
                    <a:lnTo>
                      <a:pt x="4016" y="22630"/>
                    </a:lnTo>
                    <a:lnTo>
                      <a:pt x="29214" y="5737"/>
                    </a:lnTo>
                    <a:cubicBezTo>
                      <a:pt x="40151" y="2136"/>
                      <a:pt x="53381" y="421"/>
                      <a:pt x="68296" y="69"/>
                    </a:cubicBezTo>
                    <a:close/>
                  </a:path>
                </a:pathLst>
              </a:custGeom>
              <a:solidFill>
                <a:srgbClr val="CF7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75" name="Freeform 227">
                <a:extLst>
                  <a:ext uri="{FF2B5EF4-FFF2-40B4-BE49-F238E27FC236}">
                    <a16:creationId xmlns:a16="http://schemas.microsoft.com/office/drawing/2014/main" id="{4F5B2287-1F86-0D42-F5C4-68FFD89E2B92}"/>
                  </a:ext>
                </a:extLst>
              </p:cNvPr>
              <p:cNvSpPr>
                <a:spLocks/>
              </p:cNvSpPr>
              <p:nvPr/>
            </p:nvSpPr>
            <p:spPr bwMode="auto">
              <a:xfrm>
                <a:off x="1573796" y="2005252"/>
                <a:ext cx="192929" cy="184631"/>
              </a:xfrm>
              <a:custGeom>
                <a:avLst/>
                <a:gdLst>
                  <a:gd name="T0" fmla="*/ 250 w 388"/>
                  <a:gd name="T1" fmla="*/ 48 h 369"/>
                  <a:gd name="T2" fmla="*/ 349 w 388"/>
                  <a:gd name="T3" fmla="*/ 272 h 369"/>
                  <a:gd name="T4" fmla="*/ 109 w 388"/>
                  <a:gd name="T5" fmla="*/ 321 h 369"/>
                  <a:gd name="T6" fmla="*/ 39 w 388"/>
                  <a:gd name="T7" fmla="*/ 112 h 369"/>
                  <a:gd name="T8" fmla="*/ 250 w 388"/>
                  <a:gd name="T9" fmla="*/ 48 h 369"/>
                </a:gdLst>
                <a:ahLst/>
                <a:cxnLst>
                  <a:cxn ang="0">
                    <a:pos x="T0" y="T1"/>
                  </a:cxn>
                  <a:cxn ang="0">
                    <a:pos x="T2" y="T3"/>
                  </a:cxn>
                  <a:cxn ang="0">
                    <a:pos x="T4" y="T5"/>
                  </a:cxn>
                  <a:cxn ang="0">
                    <a:pos x="T6" y="T7"/>
                  </a:cxn>
                  <a:cxn ang="0">
                    <a:pos x="T8" y="T9"/>
                  </a:cxn>
                </a:cxnLst>
                <a:rect l="0" t="0" r="r" b="b"/>
                <a:pathLst>
                  <a:path w="388" h="369">
                    <a:moveTo>
                      <a:pt x="250" y="48"/>
                    </a:moveTo>
                    <a:cubicBezTo>
                      <a:pt x="344" y="97"/>
                      <a:pt x="388" y="197"/>
                      <a:pt x="349" y="272"/>
                    </a:cubicBezTo>
                    <a:cubicBezTo>
                      <a:pt x="310" y="348"/>
                      <a:pt x="203" y="369"/>
                      <a:pt x="109" y="321"/>
                    </a:cubicBezTo>
                    <a:cubicBezTo>
                      <a:pt x="15" y="272"/>
                      <a:pt x="0" y="187"/>
                      <a:pt x="39" y="112"/>
                    </a:cubicBezTo>
                    <a:cubicBezTo>
                      <a:pt x="78" y="37"/>
                      <a:pt x="156" y="0"/>
                      <a:pt x="250" y="48"/>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 name="Freeform 228">
                <a:extLst>
                  <a:ext uri="{FF2B5EF4-FFF2-40B4-BE49-F238E27FC236}">
                    <a16:creationId xmlns:a16="http://schemas.microsoft.com/office/drawing/2014/main" id="{CF5673FF-D3E2-84DB-2675-52EEB404CFC6}"/>
                  </a:ext>
                </a:extLst>
              </p:cNvPr>
              <p:cNvSpPr>
                <a:spLocks/>
              </p:cNvSpPr>
              <p:nvPr/>
            </p:nvSpPr>
            <p:spPr bwMode="auto">
              <a:xfrm>
                <a:off x="1940984" y="2005252"/>
                <a:ext cx="192929" cy="184631"/>
              </a:xfrm>
              <a:custGeom>
                <a:avLst/>
                <a:gdLst>
                  <a:gd name="T0" fmla="*/ 138 w 388"/>
                  <a:gd name="T1" fmla="*/ 48 h 369"/>
                  <a:gd name="T2" fmla="*/ 39 w 388"/>
                  <a:gd name="T3" fmla="*/ 272 h 369"/>
                  <a:gd name="T4" fmla="*/ 279 w 388"/>
                  <a:gd name="T5" fmla="*/ 321 h 369"/>
                  <a:gd name="T6" fmla="*/ 349 w 388"/>
                  <a:gd name="T7" fmla="*/ 112 h 369"/>
                  <a:gd name="T8" fmla="*/ 138 w 388"/>
                  <a:gd name="T9" fmla="*/ 48 h 369"/>
                </a:gdLst>
                <a:ahLst/>
                <a:cxnLst>
                  <a:cxn ang="0">
                    <a:pos x="T0" y="T1"/>
                  </a:cxn>
                  <a:cxn ang="0">
                    <a:pos x="T2" y="T3"/>
                  </a:cxn>
                  <a:cxn ang="0">
                    <a:pos x="T4" y="T5"/>
                  </a:cxn>
                  <a:cxn ang="0">
                    <a:pos x="T6" y="T7"/>
                  </a:cxn>
                  <a:cxn ang="0">
                    <a:pos x="T8" y="T9"/>
                  </a:cxn>
                </a:cxnLst>
                <a:rect l="0" t="0" r="r" b="b"/>
                <a:pathLst>
                  <a:path w="388" h="369">
                    <a:moveTo>
                      <a:pt x="138" y="48"/>
                    </a:moveTo>
                    <a:cubicBezTo>
                      <a:pt x="45" y="97"/>
                      <a:pt x="0" y="197"/>
                      <a:pt x="39" y="272"/>
                    </a:cubicBezTo>
                    <a:cubicBezTo>
                      <a:pt x="78" y="348"/>
                      <a:pt x="186" y="369"/>
                      <a:pt x="279" y="321"/>
                    </a:cubicBezTo>
                    <a:cubicBezTo>
                      <a:pt x="373" y="272"/>
                      <a:pt x="388" y="187"/>
                      <a:pt x="349" y="112"/>
                    </a:cubicBezTo>
                    <a:cubicBezTo>
                      <a:pt x="310" y="37"/>
                      <a:pt x="232" y="0"/>
                      <a:pt x="138" y="48"/>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 name="Freeform 229">
                <a:extLst>
                  <a:ext uri="{FF2B5EF4-FFF2-40B4-BE49-F238E27FC236}">
                    <a16:creationId xmlns:a16="http://schemas.microsoft.com/office/drawing/2014/main" id="{AAF835E6-201A-CB34-2F14-E593CFC751A3}"/>
                  </a:ext>
                </a:extLst>
              </p:cNvPr>
              <p:cNvSpPr>
                <a:spLocks/>
              </p:cNvSpPr>
              <p:nvPr/>
            </p:nvSpPr>
            <p:spPr bwMode="auto">
              <a:xfrm>
                <a:off x="1627734" y="1745940"/>
                <a:ext cx="458466" cy="336069"/>
              </a:xfrm>
              <a:custGeom>
                <a:avLst/>
                <a:gdLst>
                  <a:gd name="T0" fmla="*/ 35 w 917"/>
                  <a:gd name="T1" fmla="*/ 668 h 668"/>
                  <a:gd name="T2" fmla="*/ 882 w 917"/>
                  <a:gd name="T3" fmla="*/ 668 h 668"/>
                  <a:gd name="T4" fmla="*/ 917 w 917"/>
                  <a:gd name="T5" fmla="*/ 335 h 668"/>
                  <a:gd name="T6" fmla="*/ 620 w 917"/>
                  <a:gd name="T7" fmla="*/ 0 h 668"/>
                  <a:gd name="T8" fmla="*/ 297 w 917"/>
                  <a:gd name="T9" fmla="*/ 0 h 668"/>
                  <a:gd name="T10" fmla="*/ 0 w 917"/>
                  <a:gd name="T11" fmla="*/ 335 h 668"/>
                  <a:gd name="T12" fmla="*/ 33 w 917"/>
                  <a:gd name="T13" fmla="*/ 629 h 668"/>
                  <a:gd name="T14" fmla="*/ 35 w 917"/>
                  <a:gd name="T15" fmla="*/ 668 h 6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668">
                    <a:moveTo>
                      <a:pt x="35" y="668"/>
                    </a:moveTo>
                    <a:cubicBezTo>
                      <a:pt x="882" y="668"/>
                      <a:pt x="882" y="668"/>
                      <a:pt x="882" y="668"/>
                    </a:cubicBezTo>
                    <a:cubicBezTo>
                      <a:pt x="883" y="655"/>
                      <a:pt x="917" y="335"/>
                      <a:pt x="917" y="335"/>
                    </a:cubicBezTo>
                    <a:cubicBezTo>
                      <a:pt x="917" y="150"/>
                      <a:pt x="784" y="0"/>
                      <a:pt x="620" y="0"/>
                    </a:cubicBezTo>
                    <a:cubicBezTo>
                      <a:pt x="297" y="0"/>
                      <a:pt x="297" y="0"/>
                      <a:pt x="297" y="0"/>
                    </a:cubicBezTo>
                    <a:cubicBezTo>
                      <a:pt x="133" y="0"/>
                      <a:pt x="0" y="150"/>
                      <a:pt x="0" y="335"/>
                    </a:cubicBezTo>
                    <a:cubicBezTo>
                      <a:pt x="33" y="629"/>
                      <a:pt x="33" y="629"/>
                      <a:pt x="33" y="629"/>
                    </a:cubicBezTo>
                    <a:cubicBezTo>
                      <a:pt x="33" y="642"/>
                      <a:pt x="34" y="655"/>
                      <a:pt x="35" y="668"/>
                    </a:cubicBezTo>
                    <a:close/>
                  </a:path>
                </a:pathLst>
              </a:custGeom>
              <a:solidFill>
                <a:srgbClr val="422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 name="Freeform 232">
                <a:extLst>
                  <a:ext uri="{FF2B5EF4-FFF2-40B4-BE49-F238E27FC236}">
                    <a16:creationId xmlns:a16="http://schemas.microsoft.com/office/drawing/2014/main" id="{AE89BB2D-C17A-3F51-E656-ABEBF3CC70D3}"/>
                  </a:ext>
                </a:extLst>
              </p:cNvPr>
              <p:cNvSpPr>
                <a:spLocks/>
              </p:cNvSpPr>
              <p:nvPr/>
            </p:nvSpPr>
            <p:spPr bwMode="auto">
              <a:xfrm>
                <a:off x="1635755" y="1895304"/>
                <a:ext cx="438250" cy="427737"/>
              </a:xfrm>
              <a:custGeom>
                <a:avLst/>
                <a:gdLst>
                  <a:gd name="T0" fmla="*/ 775 w 821"/>
                  <a:gd name="T1" fmla="*/ 125 h 1005"/>
                  <a:gd name="T2" fmla="*/ 738 w 821"/>
                  <a:gd name="T3" fmla="*/ 37 h 1005"/>
                  <a:gd name="T4" fmla="*/ 650 w 821"/>
                  <a:gd name="T5" fmla="*/ 0 h 1005"/>
                  <a:gd name="T6" fmla="*/ 171 w 821"/>
                  <a:gd name="T7" fmla="*/ 0 h 1005"/>
                  <a:gd name="T8" fmla="*/ 87 w 821"/>
                  <a:gd name="T9" fmla="*/ 34 h 1005"/>
                  <a:gd name="T10" fmla="*/ 53 w 821"/>
                  <a:gd name="T11" fmla="*/ 118 h 1005"/>
                  <a:gd name="T12" fmla="*/ 65 w 821"/>
                  <a:gd name="T13" fmla="*/ 374 h 1005"/>
                  <a:gd name="T14" fmla="*/ 0 w 821"/>
                  <a:gd name="T15" fmla="*/ 374 h 1005"/>
                  <a:gd name="T16" fmla="*/ 36 w 821"/>
                  <a:gd name="T17" fmla="*/ 834 h 1005"/>
                  <a:gd name="T18" fmla="*/ 84 w 821"/>
                  <a:gd name="T19" fmla="*/ 951 h 1005"/>
                  <a:gd name="T20" fmla="*/ 186 w 821"/>
                  <a:gd name="T21" fmla="*/ 1005 h 1005"/>
                  <a:gd name="T22" fmla="*/ 634 w 821"/>
                  <a:gd name="T23" fmla="*/ 1005 h 1005"/>
                  <a:gd name="T24" fmla="*/ 736 w 821"/>
                  <a:gd name="T25" fmla="*/ 952 h 1005"/>
                  <a:gd name="T26" fmla="*/ 784 w 821"/>
                  <a:gd name="T27" fmla="*/ 834 h 1005"/>
                  <a:gd name="T28" fmla="*/ 821 w 821"/>
                  <a:gd name="T29" fmla="*/ 372 h 1005"/>
                  <a:gd name="T30" fmla="*/ 765 w 821"/>
                  <a:gd name="T31" fmla="*/ 370 h 1005"/>
                  <a:gd name="T32" fmla="*/ 775 w 821"/>
                  <a:gd name="T33" fmla="*/ 125 h 1005"/>
                  <a:gd name="connsiteX0" fmla="*/ 9440 w 10000"/>
                  <a:gd name="connsiteY0" fmla="*/ 1244 h 10069"/>
                  <a:gd name="connsiteX1" fmla="*/ 8989 w 10000"/>
                  <a:gd name="connsiteY1" fmla="*/ 368 h 10069"/>
                  <a:gd name="connsiteX2" fmla="*/ 7917 w 10000"/>
                  <a:gd name="connsiteY2" fmla="*/ 0 h 10069"/>
                  <a:gd name="connsiteX3" fmla="*/ 2083 w 10000"/>
                  <a:gd name="connsiteY3" fmla="*/ 0 h 10069"/>
                  <a:gd name="connsiteX4" fmla="*/ 1060 w 10000"/>
                  <a:gd name="connsiteY4" fmla="*/ 338 h 10069"/>
                  <a:gd name="connsiteX5" fmla="*/ 646 w 10000"/>
                  <a:gd name="connsiteY5" fmla="*/ 1174 h 10069"/>
                  <a:gd name="connsiteX6" fmla="*/ 792 w 10000"/>
                  <a:gd name="connsiteY6" fmla="*/ 3721 h 10069"/>
                  <a:gd name="connsiteX7" fmla="*/ 0 w 10000"/>
                  <a:gd name="connsiteY7" fmla="*/ 3721 h 10069"/>
                  <a:gd name="connsiteX8" fmla="*/ 438 w 10000"/>
                  <a:gd name="connsiteY8" fmla="*/ 8299 h 10069"/>
                  <a:gd name="connsiteX9" fmla="*/ 1023 w 10000"/>
                  <a:gd name="connsiteY9" fmla="*/ 9463 h 10069"/>
                  <a:gd name="connsiteX10" fmla="*/ 5049 w 10000"/>
                  <a:gd name="connsiteY10" fmla="*/ 10063 h 10069"/>
                  <a:gd name="connsiteX11" fmla="*/ 7722 w 10000"/>
                  <a:gd name="connsiteY11" fmla="*/ 10000 h 10069"/>
                  <a:gd name="connsiteX12" fmla="*/ 8965 w 10000"/>
                  <a:gd name="connsiteY12" fmla="*/ 9473 h 10069"/>
                  <a:gd name="connsiteX13" fmla="*/ 9549 w 10000"/>
                  <a:gd name="connsiteY13" fmla="*/ 8299 h 10069"/>
                  <a:gd name="connsiteX14" fmla="*/ 10000 w 10000"/>
                  <a:gd name="connsiteY14" fmla="*/ 3701 h 10069"/>
                  <a:gd name="connsiteX15" fmla="*/ 9318 w 10000"/>
                  <a:gd name="connsiteY15" fmla="*/ 3682 h 10069"/>
                  <a:gd name="connsiteX16" fmla="*/ 9440 w 10000"/>
                  <a:gd name="connsiteY16" fmla="*/ 1244 h 10069"/>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442"/>
                  <a:gd name="connsiteX1" fmla="*/ 8989 w 10000"/>
                  <a:gd name="connsiteY1" fmla="*/ 368 h 10442"/>
                  <a:gd name="connsiteX2" fmla="*/ 7917 w 10000"/>
                  <a:gd name="connsiteY2" fmla="*/ 0 h 10442"/>
                  <a:gd name="connsiteX3" fmla="*/ 2083 w 10000"/>
                  <a:gd name="connsiteY3" fmla="*/ 0 h 10442"/>
                  <a:gd name="connsiteX4" fmla="*/ 1060 w 10000"/>
                  <a:gd name="connsiteY4" fmla="*/ 338 h 10442"/>
                  <a:gd name="connsiteX5" fmla="*/ 646 w 10000"/>
                  <a:gd name="connsiteY5" fmla="*/ 1174 h 10442"/>
                  <a:gd name="connsiteX6" fmla="*/ 792 w 10000"/>
                  <a:gd name="connsiteY6" fmla="*/ 3721 h 10442"/>
                  <a:gd name="connsiteX7" fmla="*/ 0 w 10000"/>
                  <a:gd name="connsiteY7" fmla="*/ 3721 h 10442"/>
                  <a:gd name="connsiteX8" fmla="*/ 438 w 10000"/>
                  <a:gd name="connsiteY8" fmla="*/ 8299 h 10442"/>
                  <a:gd name="connsiteX9" fmla="*/ 1023 w 10000"/>
                  <a:gd name="connsiteY9" fmla="*/ 9463 h 10442"/>
                  <a:gd name="connsiteX10" fmla="*/ 4894 w 10000"/>
                  <a:gd name="connsiteY10" fmla="*/ 10442 h 10442"/>
                  <a:gd name="connsiteX11" fmla="*/ 8965 w 10000"/>
                  <a:gd name="connsiteY11" fmla="*/ 9473 h 10442"/>
                  <a:gd name="connsiteX12" fmla="*/ 9549 w 10000"/>
                  <a:gd name="connsiteY12" fmla="*/ 8299 h 10442"/>
                  <a:gd name="connsiteX13" fmla="*/ 10000 w 10000"/>
                  <a:gd name="connsiteY13" fmla="*/ 3701 h 10442"/>
                  <a:gd name="connsiteX14" fmla="*/ 9318 w 10000"/>
                  <a:gd name="connsiteY14" fmla="*/ 3682 h 10442"/>
                  <a:gd name="connsiteX15" fmla="*/ 9440 w 10000"/>
                  <a:gd name="connsiteY15" fmla="*/ 1244 h 10442"/>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438 w 10000"/>
                  <a:gd name="connsiteY8" fmla="*/ 8299 h 10450"/>
                  <a:gd name="connsiteX9" fmla="*/ 1023 w 10000"/>
                  <a:gd name="connsiteY9" fmla="*/ 9463 h 10450"/>
                  <a:gd name="connsiteX10" fmla="*/ 4894 w 10000"/>
                  <a:gd name="connsiteY10" fmla="*/ 10442 h 10450"/>
                  <a:gd name="connsiteX11" fmla="*/ 8965 w 10000"/>
                  <a:gd name="connsiteY11" fmla="*/ 9473 h 10450"/>
                  <a:gd name="connsiteX12" fmla="*/ 10000 w 10000"/>
                  <a:gd name="connsiteY12" fmla="*/ 3701 h 10450"/>
                  <a:gd name="connsiteX13" fmla="*/ 9318 w 10000"/>
                  <a:gd name="connsiteY13" fmla="*/ 3682 h 10450"/>
                  <a:gd name="connsiteX14" fmla="*/ 9440 w 10000"/>
                  <a:gd name="connsiteY14" fmla="*/ 1244 h 10450"/>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1023 w 10000"/>
                  <a:gd name="connsiteY8" fmla="*/ 9463 h 10450"/>
                  <a:gd name="connsiteX9" fmla="*/ 4894 w 10000"/>
                  <a:gd name="connsiteY9" fmla="*/ 10442 h 10450"/>
                  <a:gd name="connsiteX10" fmla="*/ 8965 w 10000"/>
                  <a:gd name="connsiteY10" fmla="*/ 9473 h 10450"/>
                  <a:gd name="connsiteX11" fmla="*/ 10000 w 10000"/>
                  <a:gd name="connsiteY11" fmla="*/ 3701 h 10450"/>
                  <a:gd name="connsiteX12" fmla="*/ 9318 w 10000"/>
                  <a:gd name="connsiteY12" fmla="*/ 3682 h 10450"/>
                  <a:gd name="connsiteX13" fmla="*/ 9440 w 10000"/>
                  <a:gd name="connsiteY13" fmla="*/ 1244 h 10450"/>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1023 w 10000"/>
                  <a:gd name="connsiteY8" fmla="*/ 9463 h 10450"/>
                  <a:gd name="connsiteX9" fmla="*/ 4894 w 10000"/>
                  <a:gd name="connsiteY9" fmla="*/ 10442 h 10450"/>
                  <a:gd name="connsiteX10" fmla="*/ 8965 w 10000"/>
                  <a:gd name="connsiteY10" fmla="*/ 9473 h 10450"/>
                  <a:gd name="connsiteX11" fmla="*/ 10000 w 10000"/>
                  <a:gd name="connsiteY11" fmla="*/ 3701 h 10450"/>
                  <a:gd name="connsiteX12" fmla="*/ 9318 w 10000"/>
                  <a:gd name="connsiteY12" fmla="*/ 3682 h 10450"/>
                  <a:gd name="connsiteX13" fmla="*/ 9440 w 10000"/>
                  <a:gd name="connsiteY13" fmla="*/ 1244 h 10450"/>
                  <a:gd name="connsiteX0" fmla="*/ 9440 w 10000"/>
                  <a:gd name="connsiteY0" fmla="*/ 1244 h 10443"/>
                  <a:gd name="connsiteX1" fmla="*/ 8989 w 10000"/>
                  <a:gd name="connsiteY1" fmla="*/ 368 h 10443"/>
                  <a:gd name="connsiteX2" fmla="*/ 7917 w 10000"/>
                  <a:gd name="connsiteY2" fmla="*/ 0 h 10443"/>
                  <a:gd name="connsiteX3" fmla="*/ 2083 w 10000"/>
                  <a:gd name="connsiteY3" fmla="*/ 0 h 10443"/>
                  <a:gd name="connsiteX4" fmla="*/ 1060 w 10000"/>
                  <a:gd name="connsiteY4" fmla="*/ 338 h 10443"/>
                  <a:gd name="connsiteX5" fmla="*/ 646 w 10000"/>
                  <a:gd name="connsiteY5" fmla="*/ 1174 h 10443"/>
                  <a:gd name="connsiteX6" fmla="*/ 792 w 10000"/>
                  <a:gd name="connsiteY6" fmla="*/ 3721 h 10443"/>
                  <a:gd name="connsiteX7" fmla="*/ 0 w 10000"/>
                  <a:gd name="connsiteY7" fmla="*/ 3721 h 10443"/>
                  <a:gd name="connsiteX8" fmla="*/ 1023 w 10000"/>
                  <a:gd name="connsiteY8" fmla="*/ 9463 h 10443"/>
                  <a:gd name="connsiteX9" fmla="*/ 4894 w 10000"/>
                  <a:gd name="connsiteY9" fmla="*/ 10442 h 10443"/>
                  <a:gd name="connsiteX10" fmla="*/ 8965 w 10000"/>
                  <a:gd name="connsiteY10" fmla="*/ 9473 h 10443"/>
                  <a:gd name="connsiteX11" fmla="*/ 10000 w 10000"/>
                  <a:gd name="connsiteY11" fmla="*/ 3701 h 10443"/>
                  <a:gd name="connsiteX12" fmla="*/ 9318 w 10000"/>
                  <a:gd name="connsiteY12" fmla="*/ 3682 h 10443"/>
                  <a:gd name="connsiteX13" fmla="*/ 9440 w 10000"/>
                  <a:gd name="connsiteY13" fmla="*/ 1244 h 10443"/>
                  <a:gd name="connsiteX0" fmla="*/ 9440 w 10000"/>
                  <a:gd name="connsiteY0" fmla="*/ 1244 h 10446"/>
                  <a:gd name="connsiteX1" fmla="*/ 8989 w 10000"/>
                  <a:gd name="connsiteY1" fmla="*/ 368 h 10446"/>
                  <a:gd name="connsiteX2" fmla="*/ 7917 w 10000"/>
                  <a:gd name="connsiteY2" fmla="*/ 0 h 10446"/>
                  <a:gd name="connsiteX3" fmla="*/ 2083 w 10000"/>
                  <a:gd name="connsiteY3" fmla="*/ 0 h 10446"/>
                  <a:gd name="connsiteX4" fmla="*/ 1060 w 10000"/>
                  <a:gd name="connsiteY4" fmla="*/ 338 h 10446"/>
                  <a:gd name="connsiteX5" fmla="*/ 646 w 10000"/>
                  <a:gd name="connsiteY5" fmla="*/ 1174 h 10446"/>
                  <a:gd name="connsiteX6" fmla="*/ 792 w 10000"/>
                  <a:gd name="connsiteY6" fmla="*/ 3721 h 10446"/>
                  <a:gd name="connsiteX7" fmla="*/ 0 w 10000"/>
                  <a:gd name="connsiteY7" fmla="*/ 3721 h 10446"/>
                  <a:gd name="connsiteX8" fmla="*/ 1023 w 10000"/>
                  <a:gd name="connsiteY8" fmla="*/ 9463 h 10446"/>
                  <a:gd name="connsiteX9" fmla="*/ 4894 w 10000"/>
                  <a:gd name="connsiteY9" fmla="*/ 10442 h 10446"/>
                  <a:gd name="connsiteX10" fmla="*/ 8965 w 10000"/>
                  <a:gd name="connsiteY10" fmla="*/ 9473 h 10446"/>
                  <a:gd name="connsiteX11" fmla="*/ 10000 w 10000"/>
                  <a:gd name="connsiteY11" fmla="*/ 3701 h 10446"/>
                  <a:gd name="connsiteX12" fmla="*/ 9318 w 10000"/>
                  <a:gd name="connsiteY12" fmla="*/ 3682 h 10446"/>
                  <a:gd name="connsiteX13" fmla="*/ 9440 w 10000"/>
                  <a:gd name="connsiteY13" fmla="*/ 1244 h 10446"/>
                  <a:gd name="connsiteX0" fmla="*/ 9446 w 10006"/>
                  <a:gd name="connsiteY0" fmla="*/ 1244 h 10461"/>
                  <a:gd name="connsiteX1" fmla="*/ 8995 w 10006"/>
                  <a:gd name="connsiteY1" fmla="*/ 368 h 10461"/>
                  <a:gd name="connsiteX2" fmla="*/ 7923 w 10006"/>
                  <a:gd name="connsiteY2" fmla="*/ 0 h 10461"/>
                  <a:gd name="connsiteX3" fmla="*/ 2089 w 10006"/>
                  <a:gd name="connsiteY3" fmla="*/ 0 h 10461"/>
                  <a:gd name="connsiteX4" fmla="*/ 1066 w 10006"/>
                  <a:gd name="connsiteY4" fmla="*/ 338 h 10461"/>
                  <a:gd name="connsiteX5" fmla="*/ 652 w 10006"/>
                  <a:gd name="connsiteY5" fmla="*/ 1174 h 10461"/>
                  <a:gd name="connsiteX6" fmla="*/ 798 w 10006"/>
                  <a:gd name="connsiteY6" fmla="*/ 3721 h 10461"/>
                  <a:gd name="connsiteX7" fmla="*/ 6 w 10006"/>
                  <a:gd name="connsiteY7" fmla="*/ 3721 h 10461"/>
                  <a:gd name="connsiteX8" fmla="*/ 1261 w 10006"/>
                  <a:gd name="connsiteY8" fmla="*/ 9153 h 10461"/>
                  <a:gd name="connsiteX9" fmla="*/ 4900 w 10006"/>
                  <a:gd name="connsiteY9" fmla="*/ 10442 h 10461"/>
                  <a:gd name="connsiteX10" fmla="*/ 8971 w 10006"/>
                  <a:gd name="connsiteY10" fmla="*/ 9473 h 10461"/>
                  <a:gd name="connsiteX11" fmla="*/ 10006 w 10006"/>
                  <a:gd name="connsiteY11" fmla="*/ 3701 h 10461"/>
                  <a:gd name="connsiteX12" fmla="*/ 9324 w 10006"/>
                  <a:gd name="connsiteY12" fmla="*/ 3682 h 10461"/>
                  <a:gd name="connsiteX13" fmla="*/ 9446 w 10006"/>
                  <a:gd name="connsiteY13" fmla="*/ 1244 h 10461"/>
                  <a:gd name="connsiteX0" fmla="*/ 9448 w 10008"/>
                  <a:gd name="connsiteY0" fmla="*/ 1244 h 10447"/>
                  <a:gd name="connsiteX1" fmla="*/ 8997 w 10008"/>
                  <a:gd name="connsiteY1" fmla="*/ 368 h 10447"/>
                  <a:gd name="connsiteX2" fmla="*/ 7925 w 10008"/>
                  <a:gd name="connsiteY2" fmla="*/ 0 h 10447"/>
                  <a:gd name="connsiteX3" fmla="*/ 2091 w 10008"/>
                  <a:gd name="connsiteY3" fmla="*/ 0 h 10447"/>
                  <a:gd name="connsiteX4" fmla="*/ 1068 w 10008"/>
                  <a:gd name="connsiteY4" fmla="*/ 338 h 10447"/>
                  <a:gd name="connsiteX5" fmla="*/ 654 w 10008"/>
                  <a:gd name="connsiteY5" fmla="*/ 1174 h 10447"/>
                  <a:gd name="connsiteX6" fmla="*/ 800 w 10008"/>
                  <a:gd name="connsiteY6" fmla="*/ 3721 h 10447"/>
                  <a:gd name="connsiteX7" fmla="*/ 8 w 10008"/>
                  <a:gd name="connsiteY7" fmla="*/ 3721 h 10447"/>
                  <a:gd name="connsiteX8" fmla="*/ 1340 w 10008"/>
                  <a:gd name="connsiteY8" fmla="*/ 9386 h 10447"/>
                  <a:gd name="connsiteX9" fmla="*/ 4902 w 10008"/>
                  <a:gd name="connsiteY9" fmla="*/ 10442 h 10447"/>
                  <a:gd name="connsiteX10" fmla="*/ 8973 w 10008"/>
                  <a:gd name="connsiteY10" fmla="*/ 9473 h 10447"/>
                  <a:gd name="connsiteX11" fmla="*/ 10008 w 10008"/>
                  <a:gd name="connsiteY11" fmla="*/ 3701 h 10447"/>
                  <a:gd name="connsiteX12" fmla="*/ 9326 w 10008"/>
                  <a:gd name="connsiteY12" fmla="*/ 3682 h 10447"/>
                  <a:gd name="connsiteX13" fmla="*/ 9448 w 10008"/>
                  <a:gd name="connsiteY13" fmla="*/ 1244 h 10447"/>
                  <a:gd name="connsiteX0" fmla="*/ 9556 w 10116"/>
                  <a:gd name="connsiteY0" fmla="*/ 1244 h 10447"/>
                  <a:gd name="connsiteX1" fmla="*/ 9105 w 10116"/>
                  <a:gd name="connsiteY1" fmla="*/ 368 h 10447"/>
                  <a:gd name="connsiteX2" fmla="*/ 8033 w 10116"/>
                  <a:gd name="connsiteY2" fmla="*/ 0 h 10447"/>
                  <a:gd name="connsiteX3" fmla="*/ 2199 w 10116"/>
                  <a:gd name="connsiteY3" fmla="*/ 0 h 10447"/>
                  <a:gd name="connsiteX4" fmla="*/ 1176 w 10116"/>
                  <a:gd name="connsiteY4" fmla="*/ 338 h 10447"/>
                  <a:gd name="connsiteX5" fmla="*/ 762 w 10116"/>
                  <a:gd name="connsiteY5" fmla="*/ 1174 h 10447"/>
                  <a:gd name="connsiteX6" fmla="*/ 908 w 10116"/>
                  <a:gd name="connsiteY6" fmla="*/ 3721 h 10447"/>
                  <a:gd name="connsiteX7" fmla="*/ 6 w 10116"/>
                  <a:gd name="connsiteY7" fmla="*/ 3721 h 10447"/>
                  <a:gd name="connsiteX8" fmla="*/ 1448 w 10116"/>
                  <a:gd name="connsiteY8" fmla="*/ 9386 h 10447"/>
                  <a:gd name="connsiteX9" fmla="*/ 5010 w 10116"/>
                  <a:gd name="connsiteY9" fmla="*/ 10442 h 10447"/>
                  <a:gd name="connsiteX10" fmla="*/ 9081 w 10116"/>
                  <a:gd name="connsiteY10" fmla="*/ 9473 h 10447"/>
                  <a:gd name="connsiteX11" fmla="*/ 10116 w 10116"/>
                  <a:gd name="connsiteY11" fmla="*/ 3701 h 10447"/>
                  <a:gd name="connsiteX12" fmla="*/ 9434 w 10116"/>
                  <a:gd name="connsiteY12" fmla="*/ 3682 h 10447"/>
                  <a:gd name="connsiteX13" fmla="*/ 9556 w 10116"/>
                  <a:gd name="connsiteY13" fmla="*/ 1244 h 10447"/>
                  <a:gd name="connsiteX0" fmla="*/ 9556 w 10116"/>
                  <a:gd name="connsiteY0" fmla="*/ 1244 h 10447"/>
                  <a:gd name="connsiteX1" fmla="*/ 9105 w 10116"/>
                  <a:gd name="connsiteY1" fmla="*/ 368 h 10447"/>
                  <a:gd name="connsiteX2" fmla="*/ 8033 w 10116"/>
                  <a:gd name="connsiteY2" fmla="*/ 0 h 10447"/>
                  <a:gd name="connsiteX3" fmla="*/ 2199 w 10116"/>
                  <a:gd name="connsiteY3" fmla="*/ 0 h 10447"/>
                  <a:gd name="connsiteX4" fmla="*/ 1176 w 10116"/>
                  <a:gd name="connsiteY4" fmla="*/ 338 h 10447"/>
                  <a:gd name="connsiteX5" fmla="*/ 762 w 10116"/>
                  <a:gd name="connsiteY5" fmla="*/ 1174 h 10447"/>
                  <a:gd name="connsiteX6" fmla="*/ 908 w 10116"/>
                  <a:gd name="connsiteY6" fmla="*/ 3488 h 10447"/>
                  <a:gd name="connsiteX7" fmla="*/ 6 w 10116"/>
                  <a:gd name="connsiteY7" fmla="*/ 3721 h 10447"/>
                  <a:gd name="connsiteX8" fmla="*/ 1448 w 10116"/>
                  <a:gd name="connsiteY8" fmla="*/ 9386 h 10447"/>
                  <a:gd name="connsiteX9" fmla="*/ 5010 w 10116"/>
                  <a:gd name="connsiteY9" fmla="*/ 10442 h 10447"/>
                  <a:gd name="connsiteX10" fmla="*/ 9081 w 10116"/>
                  <a:gd name="connsiteY10" fmla="*/ 9473 h 10447"/>
                  <a:gd name="connsiteX11" fmla="*/ 10116 w 10116"/>
                  <a:gd name="connsiteY11" fmla="*/ 3701 h 10447"/>
                  <a:gd name="connsiteX12" fmla="*/ 9434 w 10116"/>
                  <a:gd name="connsiteY12" fmla="*/ 3682 h 10447"/>
                  <a:gd name="connsiteX13" fmla="*/ 9556 w 10116"/>
                  <a:gd name="connsiteY13" fmla="*/ 1244 h 1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6" h="10447">
                    <a:moveTo>
                      <a:pt x="9556" y="1244"/>
                    </a:moveTo>
                    <a:cubicBezTo>
                      <a:pt x="9556" y="925"/>
                      <a:pt x="9410" y="607"/>
                      <a:pt x="9105" y="368"/>
                    </a:cubicBezTo>
                    <a:cubicBezTo>
                      <a:pt x="8813" y="119"/>
                      <a:pt x="8423" y="0"/>
                      <a:pt x="8033" y="0"/>
                    </a:cubicBezTo>
                    <a:lnTo>
                      <a:pt x="2199" y="0"/>
                    </a:lnTo>
                    <a:cubicBezTo>
                      <a:pt x="1833" y="0"/>
                      <a:pt x="1456" y="109"/>
                      <a:pt x="1176" y="338"/>
                    </a:cubicBezTo>
                    <a:cubicBezTo>
                      <a:pt x="896" y="567"/>
                      <a:pt x="762" y="876"/>
                      <a:pt x="762" y="1174"/>
                    </a:cubicBezTo>
                    <a:cubicBezTo>
                      <a:pt x="811" y="2023"/>
                      <a:pt x="1034" y="3064"/>
                      <a:pt x="908" y="3488"/>
                    </a:cubicBezTo>
                    <a:cubicBezTo>
                      <a:pt x="782" y="3912"/>
                      <a:pt x="-84" y="2738"/>
                      <a:pt x="6" y="3721"/>
                    </a:cubicBezTo>
                    <a:cubicBezTo>
                      <a:pt x="96" y="4704"/>
                      <a:pt x="614" y="8266"/>
                      <a:pt x="1448" y="9386"/>
                    </a:cubicBezTo>
                    <a:cubicBezTo>
                      <a:pt x="2282" y="10506"/>
                      <a:pt x="3738" y="10428"/>
                      <a:pt x="5010" y="10442"/>
                    </a:cubicBezTo>
                    <a:cubicBezTo>
                      <a:pt x="6282" y="10456"/>
                      <a:pt x="7766" y="10519"/>
                      <a:pt x="9081" y="9473"/>
                    </a:cubicBezTo>
                    <a:cubicBezTo>
                      <a:pt x="10396" y="8427"/>
                      <a:pt x="10057" y="4666"/>
                      <a:pt x="10116" y="3701"/>
                    </a:cubicBezTo>
                    <a:lnTo>
                      <a:pt x="9434" y="3682"/>
                    </a:lnTo>
                    <a:cubicBezTo>
                      <a:pt x="9475" y="2869"/>
                      <a:pt x="9515" y="2057"/>
                      <a:pt x="9556" y="1244"/>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 name="Freeform 233">
                <a:extLst>
                  <a:ext uri="{FF2B5EF4-FFF2-40B4-BE49-F238E27FC236}">
                    <a16:creationId xmlns:a16="http://schemas.microsoft.com/office/drawing/2014/main" id="{90A665A5-B7E8-615C-F5DE-8BDC883FDCC9}"/>
                  </a:ext>
                </a:extLst>
              </p:cNvPr>
              <p:cNvSpPr>
                <a:spLocks/>
              </p:cNvSpPr>
              <p:nvPr/>
            </p:nvSpPr>
            <p:spPr bwMode="auto">
              <a:xfrm>
                <a:off x="1671638" y="1889080"/>
                <a:ext cx="378026" cy="85055"/>
              </a:xfrm>
              <a:custGeom>
                <a:avLst/>
                <a:gdLst>
                  <a:gd name="T0" fmla="*/ 34 w 722"/>
                  <a:gd name="T1" fmla="*/ 98 h 169"/>
                  <a:gd name="T2" fmla="*/ 118 w 722"/>
                  <a:gd name="T3" fmla="*/ 64 h 169"/>
                  <a:gd name="T4" fmla="*/ 597 w 722"/>
                  <a:gd name="T5" fmla="*/ 64 h 169"/>
                  <a:gd name="T6" fmla="*/ 685 w 722"/>
                  <a:gd name="T7" fmla="*/ 101 h 169"/>
                  <a:gd name="T8" fmla="*/ 720 w 722"/>
                  <a:gd name="T9" fmla="*/ 169 h 169"/>
                  <a:gd name="T10" fmla="*/ 722 w 722"/>
                  <a:gd name="T11" fmla="*/ 125 h 169"/>
                  <a:gd name="T12" fmla="*/ 685 w 722"/>
                  <a:gd name="T13" fmla="*/ 37 h 169"/>
                  <a:gd name="T14" fmla="*/ 597 w 722"/>
                  <a:gd name="T15" fmla="*/ 0 h 169"/>
                  <a:gd name="T16" fmla="*/ 118 w 722"/>
                  <a:gd name="T17" fmla="*/ 0 h 169"/>
                  <a:gd name="T18" fmla="*/ 34 w 722"/>
                  <a:gd name="T19" fmla="*/ 34 h 169"/>
                  <a:gd name="T20" fmla="*/ 0 w 722"/>
                  <a:gd name="T21" fmla="*/ 118 h 169"/>
                  <a:gd name="T22" fmla="*/ 2 w 722"/>
                  <a:gd name="T23" fmla="*/ 161 h 169"/>
                  <a:gd name="T24" fmla="*/ 34 w 722"/>
                  <a:gd name="T25" fmla="*/ 9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169">
                    <a:moveTo>
                      <a:pt x="34" y="98"/>
                    </a:moveTo>
                    <a:cubicBezTo>
                      <a:pt x="57" y="75"/>
                      <a:pt x="88" y="64"/>
                      <a:pt x="118" y="64"/>
                    </a:cubicBezTo>
                    <a:cubicBezTo>
                      <a:pt x="597" y="64"/>
                      <a:pt x="597" y="64"/>
                      <a:pt x="597" y="64"/>
                    </a:cubicBezTo>
                    <a:cubicBezTo>
                      <a:pt x="629" y="64"/>
                      <a:pt x="661" y="76"/>
                      <a:pt x="685" y="101"/>
                    </a:cubicBezTo>
                    <a:cubicBezTo>
                      <a:pt x="705" y="120"/>
                      <a:pt x="716" y="144"/>
                      <a:pt x="720" y="169"/>
                    </a:cubicBezTo>
                    <a:cubicBezTo>
                      <a:pt x="722" y="125"/>
                      <a:pt x="722" y="125"/>
                      <a:pt x="722" y="125"/>
                    </a:cubicBezTo>
                    <a:cubicBezTo>
                      <a:pt x="722" y="93"/>
                      <a:pt x="710" y="61"/>
                      <a:pt x="685" y="37"/>
                    </a:cubicBezTo>
                    <a:cubicBezTo>
                      <a:pt x="661" y="12"/>
                      <a:pt x="629" y="0"/>
                      <a:pt x="597" y="0"/>
                    </a:cubicBezTo>
                    <a:cubicBezTo>
                      <a:pt x="118" y="0"/>
                      <a:pt x="118" y="0"/>
                      <a:pt x="118" y="0"/>
                    </a:cubicBezTo>
                    <a:cubicBezTo>
                      <a:pt x="88" y="0"/>
                      <a:pt x="57" y="11"/>
                      <a:pt x="34" y="34"/>
                    </a:cubicBezTo>
                    <a:cubicBezTo>
                      <a:pt x="11" y="57"/>
                      <a:pt x="0" y="88"/>
                      <a:pt x="0" y="118"/>
                    </a:cubicBezTo>
                    <a:cubicBezTo>
                      <a:pt x="2" y="161"/>
                      <a:pt x="2" y="161"/>
                      <a:pt x="2" y="161"/>
                    </a:cubicBezTo>
                    <a:cubicBezTo>
                      <a:pt x="6" y="138"/>
                      <a:pt x="17" y="116"/>
                      <a:pt x="34" y="98"/>
                    </a:cubicBezTo>
                    <a:close/>
                  </a:path>
                </a:pathLst>
              </a:custGeom>
              <a:solidFill>
                <a:srgbClr val="CF7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 name="Free-form: Shape 52">
                <a:extLst>
                  <a:ext uri="{FF2B5EF4-FFF2-40B4-BE49-F238E27FC236}">
                    <a16:creationId xmlns:a16="http://schemas.microsoft.com/office/drawing/2014/main" id="{A31B8B83-93ED-3A49-D2DF-CC0914CD7DAE}"/>
                  </a:ext>
                </a:extLst>
              </p:cNvPr>
              <p:cNvSpPr/>
              <p:nvPr/>
            </p:nvSpPr>
            <p:spPr>
              <a:xfrm>
                <a:off x="1741777" y="1701323"/>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4" name="Free-form: Shape 53">
                <a:extLst>
                  <a:ext uri="{FF2B5EF4-FFF2-40B4-BE49-F238E27FC236}">
                    <a16:creationId xmlns:a16="http://schemas.microsoft.com/office/drawing/2014/main" id="{0EDC2A64-8401-0275-B471-A1341143D433}"/>
                  </a:ext>
                </a:extLst>
              </p:cNvPr>
              <p:cNvSpPr/>
              <p:nvPr/>
            </p:nvSpPr>
            <p:spPr>
              <a:xfrm>
                <a:off x="1719207" y="172251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5" name="Free-form: Shape 62">
                <a:extLst>
                  <a:ext uri="{FF2B5EF4-FFF2-40B4-BE49-F238E27FC236}">
                    <a16:creationId xmlns:a16="http://schemas.microsoft.com/office/drawing/2014/main" id="{B1D669C4-F55C-6639-9E0D-D389AE2ED071}"/>
                  </a:ext>
                </a:extLst>
              </p:cNvPr>
              <p:cNvSpPr/>
              <p:nvPr/>
            </p:nvSpPr>
            <p:spPr>
              <a:xfrm>
                <a:off x="1789548" y="1712466"/>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6" name="Free-form: Shape 63">
                <a:extLst>
                  <a:ext uri="{FF2B5EF4-FFF2-40B4-BE49-F238E27FC236}">
                    <a16:creationId xmlns:a16="http://schemas.microsoft.com/office/drawing/2014/main" id="{12510F6A-4A5B-D508-248A-5F54EEA39936}"/>
                  </a:ext>
                </a:extLst>
              </p:cNvPr>
              <p:cNvSpPr/>
              <p:nvPr/>
            </p:nvSpPr>
            <p:spPr>
              <a:xfrm rot="927715">
                <a:off x="1930789" y="171582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7" name="Free-form: Shape 66">
                <a:extLst>
                  <a:ext uri="{FF2B5EF4-FFF2-40B4-BE49-F238E27FC236}">
                    <a16:creationId xmlns:a16="http://schemas.microsoft.com/office/drawing/2014/main" id="{F18BC91D-985A-E60F-FD94-2CD7EF1124F9}"/>
                  </a:ext>
                </a:extLst>
              </p:cNvPr>
              <p:cNvSpPr/>
              <p:nvPr/>
            </p:nvSpPr>
            <p:spPr>
              <a:xfrm rot="16200000">
                <a:off x="1773367" y="1826460"/>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CF7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8" name="Free-form: Shape 68">
                <a:extLst>
                  <a:ext uri="{FF2B5EF4-FFF2-40B4-BE49-F238E27FC236}">
                    <a16:creationId xmlns:a16="http://schemas.microsoft.com/office/drawing/2014/main" id="{785F0477-12A2-8169-5B79-B9D3933AAEAC}"/>
                  </a:ext>
                </a:extLst>
              </p:cNvPr>
              <p:cNvSpPr/>
              <p:nvPr/>
            </p:nvSpPr>
            <p:spPr>
              <a:xfrm rot="16200000">
                <a:off x="1865635" y="1833432"/>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CF7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99" name="Group 98">
                <a:extLst>
                  <a:ext uri="{FF2B5EF4-FFF2-40B4-BE49-F238E27FC236}">
                    <a16:creationId xmlns:a16="http://schemas.microsoft.com/office/drawing/2014/main" id="{0310C351-C4BB-2558-CB48-B88BD2E8BB68}"/>
                  </a:ext>
                </a:extLst>
              </p:cNvPr>
              <p:cNvGrpSpPr/>
              <p:nvPr/>
            </p:nvGrpSpPr>
            <p:grpSpPr>
              <a:xfrm>
                <a:off x="1767018" y="1777944"/>
                <a:ext cx="216212" cy="168827"/>
                <a:chOff x="1767018" y="1777944"/>
                <a:chExt cx="216212" cy="168827"/>
              </a:xfrm>
            </p:grpSpPr>
            <p:sp>
              <p:nvSpPr>
                <p:cNvPr id="102" name="Freeform 230">
                  <a:extLst>
                    <a:ext uri="{FF2B5EF4-FFF2-40B4-BE49-F238E27FC236}">
                      <a16:creationId xmlns:a16="http://schemas.microsoft.com/office/drawing/2014/main" id="{29369080-D4B9-5A87-1F8A-3192C5F6B2E6}"/>
                    </a:ext>
                  </a:extLst>
                </p:cNvPr>
                <p:cNvSpPr>
                  <a:spLocks/>
                </p:cNvSpPr>
                <p:nvPr/>
              </p:nvSpPr>
              <p:spPr bwMode="auto">
                <a:xfrm>
                  <a:off x="1868376" y="1891155"/>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 name="Freeform 231">
                  <a:extLst>
                    <a:ext uri="{FF2B5EF4-FFF2-40B4-BE49-F238E27FC236}">
                      <a16:creationId xmlns:a16="http://schemas.microsoft.com/office/drawing/2014/main" id="{7D5AA0E9-520C-B780-9747-75156A9C98DE}"/>
                    </a:ext>
                  </a:extLst>
                </p:cNvPr>
                <p:cNvSpPr>
                  <a:spLocks/>
                </p:cNvSpPr>
                <p:nvPr/>
              </p:nvSpPr>
              <p:spPr bwMode="auto">
                <a:xfrm>
                  <a:off x="1866302" y="1891155"/>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 name="Free-form: Shape 54">
                  <a:extLst>
                    <a:ext uri="{FF2B5EF4-FFF2-40B4-BE49-F238E27FC236}">
                      <a16:creationId xmlns:a16="http://schemas.microsoft.com/office/drawing/2014/main" id="{B202F87B-B565-8115-4C57-FB981CB5EB05}"/>
                    </a:ext>
                  </a:extLst>
                </p:cNvPr>
                <p:cNvSpPr/>
                <p:nvPr/>
              </p:nvSpPr>
              <p:spPr>
                <a:xfrm rot="16200000">
                  <a:off x="1801084" y="185622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5" name="Free-form: Shape 58">
                  <a:extLst>
                    <a:ext uri="{FF2B5EF4-FFF2-40B4-BE49-F238E27FC236}">
                      <a16:creationId xmlns:a16="http://schemas.microsoft.com/office/drawing/2014/main" id="{B4EC7C84-62C4-032F-AE6E-BE71DD283D4A}"/>
                    </a:ext>
                  </a:extLst>
                </p:cNvPr>
                <p:cNvSpPr/>
                <p:nvPr/>
              </p:nvSpPr>
              <p:spPr>
                <a:xfrm rot="16200000">
                  <a:off x="1799273" y="182917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6" name="Free-form: Shape 60">
                  <a:extLst>
                    <a:ext uri="{FF2B5EF4-FFF2-40B4-BE49-F238E27FC236}">
                      <a16:creationId xmlns:a16="http://schemas.microsoft.com/office/drawing/2014/main" id="{39193525-9D97-1918-47C4-18E040A4F98F}"/>
                    </a:ext>
                  </a:extLst>
                </p:cNvPr>
                <p:cNvSpPr/>
                <p:nvPr/>
              </p:nvSpPr>
              <p:spPr>
                <a:xfrm rot="16200000">
                  <a:off x="1865635" y="181335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7" name="Free-form: Shape 61">
                  <a:extLst>
                    <a:ext uri="{FF2B5EF4-FFF2-40B4-BE49-F238E27FC236}">
                      <a16:creationId xmlns:a16="http://schemas.microsoft.com/office/drawing/2014/main" id="{47EBB103-B96F-6756-3AD3-419424E722FB}"/>
                    </a:ext>
                  </a:extLst>
                </p:cNvPr>
                <p:cNvSpPr/>
                <p:nvPr/>
              </p:nvSpPr>
              <p:spPr>
                <a:xfrm rot="16200000">
                  <a:off x="1768229" y="1839828"/>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8" name="Free-form: Shape 69">
                  <a:extLst>
                    <a:ext uri="{FF2B5EF4-FFF2-40B4-BE49-F238E27FC236}">
                      <a16:creationId xmlns:a16="http://schemas.microsoft.com/office/drawing/2014/main" id="{9FD59CBE-6B0F-85AF-14CE-E2DEDBCFBBE6}"/>
                    </a:ext>
                  </a:extLst>
                </p:cNvPr>
                <p:cNvSpPr/>
                <p:nvPr/>
              </p:nvSpPr>
              <p:spPr>
                <a:xfrm rot="16200000">
                  <a:off x="1786185" y="177573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0" name="Free-form: Shape 83">
                <a:extLst>
                  <a:ext uri="{FF2B5EF4-FFF2-40B4-BE49-F238E27FC236}">
                    <a16:creationId xmlns:a16="http://schemas.microsoft.com/office/drawing/2014/main" id="{26632A0F-BD21-8771-94F2-93F7D549D29D}"/>
                  </a:ext>
                </a:extLst>
              </p:cNvPr>
              <p:cNvSpPr/>
              <p:nvPr/>
            </p:nvSpPr>
            <p:spPr>
              <a:xfrm>
                <a:off x="1436529" y="2503470"/>
                <a:ext cx="132250" cy="322401"/>
              </a:xfrm>
              <a:custGeom>
                <a:avLst/>
                <a:gdLst>
                  <a:gd name="connsiteX0" fmla="*/ 130334 w 132250"/>
                  <a:gd name="connsiteY0" fmla="*/ 1606 h 322401"/>
                  <a:gd name="connsiteX1" fmla="*/ 73184 w 132250"/>
                  <a:gd name="connsiteY1" fmla="*/ 192106 h 322401"/>
                  <a:gd name="connsiteX2" fmla="*/ 48776 w 132250"/>
                  <a:gd name="connsiteY2" fmla="*/ 261460 h 322401"/>
                  <a:gd name="connsiteX3" fmla="*/ 35738 w 132250"/>
                  <a:gd name="connsiteY3" fmla="*/ 322401 h 322401"/>
                  <a:gd name="connsiteX4" fmla="*/ 29722 w 132250"/>
                  <a:gd name="connsiteY4" fmla="*/ 319136 h 322401"/>
                  <a:gd name="connsiteX5" fmla="*/ 0 w 132250"/>
                  <a:gd name="connsiteY5" fmla="*/ 294613 h 322401"/>
                  <a:gd name="connsiteX6" fmla="*/ 5611 w 132250"/>
                  <a:gd name="connsiteY6" fmla="*/ 272668 h 322401"/>
                  <a:gd name="connsiteX7" fmla="*/ 130334 w 132250"/>
                  <a:gd name="connsiteY7" fmla="*/ 1606 h 32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50" h="322401">
                    <a:moveTo>
                      <a:pt x="130334" y="1606"/>
                    </a:moveTo>
                    <a:cubicBezTo>
                      <a:pt x="143034" y="-17444"/>
                      <a:pt x="89059" y="138131"/>
                      <a:pt x="73184" y="192106"/>
                    </a:cubicBezTo>
                    <a:cubicBezTo>
                      <a:pt x="65247" y="219094"/>
                      <a:pt x="56118" y="240723"/>
                      <a:pt x="48776" y="261460"/>
                    </a:cubicBezTo>
                    <a:lnTo>
                      <a:pt x="35738" y="322401"/>
                    </a:lnTo>
                    <a:lnTo>
                      <a:pt x="29722" y="319136"/>
                    </a:lnTo>
                    <a:lnTo>
                      <a:pt x="0" y="294613"/>
                    </a:lnTo>
                    <a:lnTo>
                      <a:pt x="5611" y="272668"/>
                    </a:lnTo>
                    <a:cubicBezTo>
                      <a:pt x="34575" y="182010"/>
                      <a:pt x="119222" y="18275"/>
                      <a:pt x="130334" y="1606"/>
                    </a:cubicBezTo>
                    <a:close/>
                  </a:path>
                </a:pathLst>
              </a:custGeom>
              <a:solidFill>
                <a:srgbClr val="CE295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01" name="Free-form: Shape 82">
                <a:extLst>
                  <a:ext uri="{FF2B5EF4-FFF2-40B4-BE49-F238E27FC236}">
                    <a16:creationId xmlns:a16="http://schemas.microsoft.com/office/drawing/2014/main" id="{9A653C77-D993-29E0-CC78-F901BF5B978F}"/>
                  </a:ext>
                </a:extLst>
              </p:cNvPr>
              <p:cNvSpPr/>
              <p:nvPr/>
            </p:nvSpPr>
            <p:spPr>
              <a:xfrm flipH="1">
                <a:off x="2159532" y="2503469"/>
                <a:ext cx="130954" cy="318628"/>
              </a:xfrm>
              <a:custGeom>
                <a:avLst/>
                <a:gdLst>
                  <a:gd name="connsiteX0" fmla="*/ 129038 w 130954"/>
                  <a:gd name="connsiteY0" fmla="*/ 1606 h 318628"/>
                  <a:gd name="connsiteX1" fmla="*/ 4315 w 130954"/>
                  <a:gd name="connsiteY1" fmla="*/ 272668 h 318628"/>
                  <a:gd name="connsiteX2" fmla="*/ 0 w 130954"/>
                  <a:gd name="connsiteY2" fmla="*/ 289545 h 318628"/>
                  <a:gd name="connsiteX3" fmla="*/ 35249 w 130954"/>
                  <a:gd name="connsiteY3" fmla="*/ 318628 h 318628"/>
                  <a:gd name="connsiteX4" fmla="*/ 47480 w 130954"/>
                  <a:gd name="connsiteY4" fmla="*/ 261460 h 318628"/>
                  <a:gd name="connsiteX5" fmla="*/ 71888 w 130954"/>
                  <a:gd name="connsiteY5" fmla="*/ 192106 h 318628"/>
                  <a:gd name="connsiteX6" fmla="*/ 129038 w 130954"/>
                  <a:gd name="connsiteY6" fmla="*/ 1606 h 31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54" h="318628">
                    <a:moveTo>
                      <a:pt x="129038" y="1606"/>
                    </a:moveTo>
                    <a:cubicBezTo>
                      <a:pt x="117926" y="18275"/>
                      <a:pt x="33279" y="182010"/>
                      <a:pt x="4315" y="272668"/>
                    </a:cubicBezTo>
                    <a:lnTo>
                      <a:pt x="0" y="289545"/>
                    </a:lnTo>
                    <a:lnTo>
                      <a:pt x="35249" y="318628"/>
                    </a:lnTo>
                    <a:lnTo>
                      <a:pt x="47480" y="261460"/>
                    </a:lnTo>
                    <a:cubicBezTo>
                      <a:pt x="54822" y="240723"/>
                      <a:pt x="63951" y="219094"/>
                      <a:pt x="71888" y="192106"/>
                    </a:cubicBezTo>
                    <a:cubicBezTo>
                      <a:pt x="87763" y="138131"/>
                      <a:pt x="141738" y="-17444"/>
                      <a:pt x="129038" y="1606"/>
                    </a:cubicBezTo>
                    <a:close/>
                  </a:path>
                </a:pathLst>
              </a:custGeom>
              <a:solidFill>
                <a:srgbClr val="CE295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71" name="Oval 70">
              <a:extLst>
                <a:ext uri="{FF2B5EF4-FFF2-40B4-BE49-F238E27FC236}">
                  <a16:creationId xmlns:a16="http://schemas.microsoft.com/office/drawing/2014/main" id="{F62085AC-D5FB-BF76-0CBD-8662A598BD9F}"/>
                </a:ext>
              </a:extLst>
            </p:cNvPr>
            <p:cNvSpPr/>
            <p:nvPr/>
          </p:nvSpPr>
          <p:spPr>
            <a:xfrm>
              <a:off x="1155413" y="15329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9" name="Rectangle: Rounded Corners 108">
            <a:extLst>
              <a:ext uri="{FF2B5EF4-FFF2-40B4-BE49-F238E27FC236}">
                <a16:creationId xmlns:a16="http://schemas.microsoft.com/office/drawing/2014/main" id="{4D011195-B81A-E069-38B0-4D3A44C5B269}"/>
              </a:ext>
            </a:extLst>
          </p:cNvPr>
          <p:cNvSpPr/>
          <p:nvPr/>
        </p:nvSpPr>
        <p:spPr>
          <a:xfrm>
            <a:off x="965200" y="3026865"/>
            <a:ext cx="4775422"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Metrics</a:t>
            </a:r>
          </a:p>
        </p:txBody>
      </p:sp>
      <p:sp>
        <p:nvSpPr>
          <p:cNvPr id="110" name="Rectangle: Rounded Corners 109">
            <a:extLst>
              <a:ext uri="{FF2B5EF4-FFF2-40B4-BE49-F238E27FC236}">
                <a16:creationId xmlns:a16="http://schemas.microsoft.com/office/drawing/2014/main" id="{F46E20E1-D31E-A1E0-2F24-88E3D29088D9}"/>
              </a:ext>
            </a:extLst>
          </p:cNvPr>
          <p:cNvSpPr/>
          <p:nvPr/>
        </p:nvSpPr>
        <p:spPr>
          <a:xfrm>
            <a:off x="5863146" y="3026865"/>
            <a:ext cx="5424086"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Lifestyle</a:t>
            </a:r>
          </a:p>
        </p:txBody>
      </p:sp>
      <p:grpSp>
        <p:nvGrpSpPr>
          <p:cNvPr id="111" name="Group 110">
            <a:extLst>
              <a:ext uri="{FF2B5EF4-FFF2-40B4-BE49-F238E27FC236}">
                <a16:creationId xmlns:a16="http://schemas.microsoft.com/office/drawing/2014/main" id="{4E578D74-503D-36EB-ED2C-4361CF67F3BC}"/>
              </a:ext>
            </a:extLst>
          </p:cNvPr>
          <p:cNvGrpSpPr/>
          <p:nvPr/>
        </p:nvGrpSpPr>
        <p:grpSpPr>
          <a:xfrm>
            <a:off x="2355358" y="2980006"/>
            <a:ext cx="502142" cy="502142"/>
            <a:chOff x="1494882" y="-349839"/>
            <a:chExt cx="699678" cy="699678"/>
          </a:xfrm>
        </p:grpSpPr>
        <p:sp>
          <p:nvSpPr>
            <p:cNvPr id="112" name="Oval 111">
              <a:extLst>
                <a:ext uri="{FF2B5EF4-FFF2-40B4-BE49-F238E27FC236}">
                  <a16:creationId xmlns:a16="http://schemas.microsoft.com/office/drawing/2014/main" id="{70758E62-8950-FBB4-DC91-8618648D916E}"/>
                </a:ext>
              </a:extLst>
            </p:cNvPr>
            <p:cNvSpPr/>
            <p:nvPr/>
          </p:nvSpPr>
          <p:spPr>
            <a:xfrm>
              <a:off x="14948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13" name="Graphic 112">
              <a:extLst>
                <a:ext uri="{FF2B5EF4-FFF2-40B4-BE49-F238E27FC236}">
                  <a16:creationId xmlns:a16="http://schemas.microsoft.com/office/drawing/2014/main" id="{EAE1441B-03B7-7217-ABDB-E3F7E1BC62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900" y="-251460"/>
              <a:ext cx="447180" cy="447180"/>
            </a:xfrm>
            <a:prstGeom prst="rect">
              <a:avLst/>
            </a:prstGeom>
          </p:spPr>
        </p:pic>
      </p:grpSp>
      <p:grpSp>
        <p:nvGrpSpPr>
          <p:cNvPr id="114" name="Group 113">
            <a:extLst>
              <a:ext uri="{FF2B5EF4-FFF2-40B4-BE49-F238E27FC236}">
                <a16:creationId xmlns:a16="http://schemas.microsoft.com/office/drawing/2014/main" id="{680140E0-2699-B9F7-A9FA-E02FCE75A72C}"/>
              </a:ext>
            </a:extLst>
          </p:cNvPr>
          <p:cNvGrpSpPr/>
          <p:nvPr/>
        </p:nvGrpSpPr>
        <p:grpSpPr>
          <a:xfrm>
            <a:off x="7536681" y="2980006"/>
            <a:ext cx="502142" cy="502142"/>
            <a:chOff x="2942682" y="-349839"/>
            <a:chExt cx="699678" cy="699678"/>
          </a:xfrm>
        </p:grpSpPr>
        <p:sp>
          <p:nvSpPr>
            <p:cNvPr id="115" name="Oval 114">
              <a:extLst>
                <a:ext uri="{FF2B5EF4-FFF2-40B4-BE49-F238E27FC236}">
                  <a16:creationId xmlns:a16="http://schemas.microsoft.com/office/drawing/2014/main" id="{0E645985-FC1B-4853-BBF0-F28C2FFE7907}"/>
                </a:ext>
              </a:extLst>
            </p:cNvPr>
            <p:cNvSpPr/>
            <p:nvPr/>
          </p:nvSpPr>
          <p:spPr>
            <a:xfrm>
              <a:off x="29426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16" name="Graphic 115">
              <a:extLst>
                <a:ext uri="{FF2B5EF4-FFF2-40B4-BE49-F238E27FC236}">
                  <a16:creationId xmlns:a16="http://schemas.microsoft.com/office/drawing/2014/main" id="{DC173939-1C62-C437-434C-8C49C178AC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9597" y="-285045"/>
              <a:ext cx="514350" cy="514350"/>
            </a:xfrm>
            <a:prstGeom prst="rect">
              <a:avLst/>
            </a:prstGeom>
          </p:spPr>
        </p:pic>
      </p:grpSp>
    </p:spTree>
    <p:extLst>
      <p:ext uri="{BB962C8B-B14F-4D97-AF65-F5344CB8AC3E}">
        <p14:creationId xmlns:p14="http://schemas.microsoft.com/office/powerpoint/2010/main" val="280889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4F0A-31B5-FDAD-514F-F7872249FC46}"/>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6B29CB2B-66DA-09E7-7962-7C931EB47627}"/>
              </a:ext>
            </a:extLst>
          </p:cNvPr>
          <p:cNvSpPr/>
          <p:nvPr/>
        </p:nvSpPr>
        <p:spPr>
          <a:xfrm>
            <a:off x="6421831" y="5895120"/>
            <a:ext cx="332613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9" name="Rectangle: Rounded Corners 18">
            <a:extLst>
              <a:ext uri="{FF2B5EF4-FFF2-40B4-BE49-F238E27FC236}">
                <a16:creationId xmlns:a16="http://schemas.microsoft.com/office/drawing/2014/main" id="{2679499B-216D-5B17-3843-6C51EF48B6EB}"/>
              </a:ext>
            </a:extLst>
          </p:cNvPr>
          <p:cNvSpPr/>
          <p:nvPr/>
        </p:nvSpPr>
        <p:spPr>
          <a:xfrm>
            <a:off x="6421831" y="4128769"/>
            <a:ext cx="274320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10" name="Group 9">
            <a:extLst>
              <a:ext uri="{FF2B5EF4-FFF2-40B4-BE49-F238E27FC236}">
                <a16:creationId xmlns:a16="http://schemas.microsoft.com/office/drawing/2014/main" id="{BC14567E-1AF9-2B0F-1FF1-0CA4BE7BE13A}"/>
              </a:ext>
            </a:extLst>
          </p:cNvPr>
          <p:cNvGrpSpPr/>
          <p:nvPr/>
        </p:nvGrpSpPr>
        <p:grpSpPr>
          <a:xfrm>
            <a:off x="6421831" y="2803978"/>
            <a:ext cx="4952998" cy="752106"/>
            <a:chOff x="6421831" y="2882634"/>
            <a:chExt cx="4952998" cy="752106"/>
          </a:xfrm>
        </p:grpSpPr>
        <p:sp>
          <p:nvSpPr>
            <p:cNvPr id="26" name="Rectangle: Rounded Corners 25">
              <a:extLst>
                <a:ext uri="{FF2B5EF4-FFF2-40B4-BE49-F238E27FC236}">
                  <a16:creationId xmlns:a16="http://schemas.microsoft.com/office/drawing/2014/main" id="{C7C320F4-D3E3-D4A9-9910-35AA56B891E1}"/>
                </a:ext>
              </a:extLst>
            </p:cNvPr>
            <p:cNvSpPr/>
            <p:nvPr/>
          </p:nvSpPr>
          <p:spPr>
            <a:xfrm>
              <a:off x="6437069" y="3439982"/>
              <a:ext cx="4937760" cy="19475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8" name="Rectangle: Rounded Corners 17">
              <a:extLst>
                <a:ext uri="{FF2B5EF4-FFF2-40B4-BE49-F238E27FC236}">
                  <a16:creationId xmlns:a16="http://schemas.microsoft.com/office/drawing/2014/main" id="{9E921A54-0E53-DBDA-53F5-E36A423AA4E0}"/>
                </a:ext>
              </a:extLst>
            </p:cNvPr>
            <p:cNvSpPr/>
            <p:nvPr/>
          </p:nvSpPr>
          <p:spPr>
            <a:xfrm>
              <a:off x="6421831" y="2882634"/>
              <a:ext cx="256032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2" name="Group 1">
            <a:extLst>
              <a:ext uri="{FF2B5EF4-FFF2-40B4-BE49-F238E27FC236}">
                <a16:creationId xmlns:a16="http://schemas.microsoft.com/office/drawing/2014/main" id="{4B581762-9058-FA1E-D97F-2069E8F12EED}"/>
              </a:ext>
            </a:extLst>
          </p:cNvPr>
          <p:cNvGrpSpPr/>
          <p:nvPr/>
        </p:nvGrpSpPr>
        <p:grpSpPr>
          <a:xfrm>
            <a:off x="6421831" y="1474193"/>
            <a:ext cx="2505457" cy="742644"/>
            <a:chOff x="6421831" y="1474193"/>
            <a:chExt cx="2505457" cy="742644"/>
          </a:xfrm>
        </p:grpSpPr>
        <p:sp>
          <p:nvSpPr>
            <p:cNvPr id="21" name="Rectangle: Rounded Corners 20">
              <a:extLst>
                <a:ext uri="{FF2B5EF4-FFF2-40B4-BE49-F238E27FC236}">
                  <a16:creationId xmlns:a16="http://schemas.microsoft.com/office/drawing/2014/main" id="{F056607C-1B6A-23AE-9A4F-093CEF322CFD}"/>
                </a:ext>
              </a:extLst>
            </p:cNvPr>
            <p:cNvSpPr/>
            <p:nvPr/>
          </p:nvSpPr>
          <p:spPr>
            <a:xfrm>
              <a:off x="6421831" y="1851077"/>
              <a:ext cx="2503831" cy="36576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Rectangle: Rounded Corners 15">
              <a:extLst>
                <a:ext uri="{FF2B5EF4-FFF2-40B4-BE49-F238E27FC236}">
                  <a16:creationId xmlns:a16="http://schemas.microsoft.com/office/drawing/2014/main" id="{7112C246-F9F3-6386-3FD5-D9A6915CE10F}"/>
                </a:ext>
              </a:extLst>
            </p:cNvPr>
            <p:cNvSpPr/>
            <p:nvPr/>
          </p:nvSpPr>
          <p:spPr>
            <a:xfrm>
              <a:off x="6421832" y="1474193"/>
              <a:ext cx="2505456"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3" name="Group 2">
            <a:extLst>
              <a:ext uri="{FF2B5EF4-FFF2-40B4-BE49-F238E27FC236}">
                <a16:creationId xmlns:a16="http://schemas.microsoft.com/office/drawing/2014/main" id="{CBE15D86-AA5F-DD9B-74F2-CBDAA2B0AE7C}"/>
              </a:ext>
            </a:extLst>
          </p:cNvPr>
          <p:cNvGrpSpPr/>
          <p:nvPr/>
        </p:nvGrpSpPr>
        <p:grpSpPr>
          <a:xfrm>
            <a:off x="5779168" y="802478"/>
            <a:ext cx="5841332" cy="1596395"/>
            <a:chOff x="5779167" y="364646"/>
            <a:chExt cx="5841332" cy="1596395"/>
          </a:xfrm>
        </p:grpSpPr>
        <p:grpSp>
          <p:nvGrpSpPr>
            <p:cNvPr id="22" name="Group 21">
              <a:extLst>
                <a:ext uri="{FF2B5EF4-FFF2-40B4-BE49-F238E27FC236}">
                  <a16:creationId xmlns:a16="http://schemas.microsoft.com/office/drawing/2014/main" id="{56DB21E2-C8AA-132F-63CE-07C12E732F80}"/>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052B9A5E-25BB-F8DA-EE5E-6F3DA2B0AAD7}"/>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A2ED900F-3670-6D6A-E8C3-91E83B916EE0}"/>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ABBE2DF-D81E-CFC2-581A-52788BBEFA8C}"/>
                </a:ext>
              </a:extLst>
            </p:cNvPr>
            <p:cNvSpPr txBox="1"/>
            <p:nvPr/>
          </p:nvSpPr>
          <p:spPr>
            <a:xfrm>
              <a:off x="6479144" y="701722"/>
              <a:ext cx="5141355" cy="1259319"/>
            </a:xfrm>
            <a:prstGeom prst="rect">
              <a:avLst/>
            </a:prstGeom>
            <a:noFill/>
          </p:spPr>
          <p:txBody>
            <a:bodyPr wrap="square" lIns="0" tIns="0" rIns="0" bIns="0">
              <a:spAutoFit/>
            </a:bodyPr>
            <a:lstStyle/>
            <a:p>
              <a:pPr>
                <a:spcAft>
                  <a:spcPts val="200"/>
                </a:spcAft>
              </a:pPr>
              <a:r>
                <a:rPr lang="en-US" sz="1050" b="1" noProof="0" dirty="0">
                  <a:effectLst/>
                  <a:latin typeface="Arial"/>
                  <a:ea typeface="Calibri" panose="020F0502020204030204" pitchFamily="34" charset="0"/>
                  <a:cs typeface="Times New Roman"/>
                </a:rPr>
                <a:t>Given his lifestyle and personal and family history, which of the following could be the root cause of Juan’s childhood weight gain? Select all that apply</a:t>
              </a:r>
              <a:r>
                <a:rPr lang="en-US" sz="1050" b="1" dirty="0">
                  <a:latin typeface="Arial"/>
                  <a:ea typeface="Calibri" panose="020F0502020204030204" pitchFamily="34" charset="0"/>
                  <a:cs typeface="Times New Roman"/>
                </a:rPr>
                <a:t>:</a:t>
              </a:r>
              <a:endParaRPr lang="en-US" sz="1050" b="1" noProof="0" dirty="0">
                <a:effectLst/>
                <a:latin typeface="Arial"/>
                <a:ea typeface="Calibri" panose="020F0502020204030204" pitchFamily="34" charset="0"/>
                <a:cs typeface="Times New Roman"/>
              </a:endParaRP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Melanocortin-4 receptor mutation</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Altered sleep cycle</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Past trauma</a:t>
              </a:r>
            </a:p>
            <a:p>
              <a:pPr marL="228600" indent="-228600">
                <a:spcAft>
                  <a:spcPts val="200"/>
                </a:spcAft>
                <a:buFont typeface="+mj-lt"/>
                <a:buAutoNum type="alphaLcPeriod"/>
              </a:pPr>
              <a:r>
                <a:rPr lang="en-US" sz="1050" dirty="0">
                  <a:latin typeface="Arial"/>
                  <a:ea typeface="Calibri" panose="020F0502020204030204" pitchFamily="34" charset="0"/>
                  <a:cs typeface="Times New Roman"/>
                </a:rPr>
                <a:t>Low family socioeconomic status</a:t>
              </a:r>
              <a:endParaRPr lang="en-US" sz="1050" noProof="0" dirty="0">
                <a:effectLst/>
                <a:latin typeface="Arial"/>
                <a:ea typeface="Calibri" panose="020F0502020204030204" pitchFamily="34" charset="0"/>
                <a:cs typeface="Times New Roman"/>
              </a:endParaRPr>
            </a:p>
            <a:p>
              <a:pPr marL="228600" indent="-228600">
                <a:spcAft>
                  <a:spcPts val="200"/>
                </a:spcAft>
                <a:buFont typeface="+mj-lt"/>
                <a:buAutoNum type="alphaLcPeriod"/>
              </a:pPr>
              <a:endParaRPr lang="en-US" sz="1050" noProof="0" dirty="0">
                <a:effectLst/>
                <a:latin typeface="Arial"/>
                <a:ea typeface="Calibri" panose="020F0502020204030204" pitchFamily="34" charset="0"/>
                <a:cs typeface="Times New Roman"/>
              </a:endParaRPr>
            </a:p>
          </p:txBody>
        </p:sp>
      </p:grpSp>
      <p:grpSp>
        <p:nvGrpSpPr>
          <p:cNvPr id="4" name="Group 3">
            <a:extLst>
              <a:ext uri="{FF2B5EF4-FFF2-40B4-BE49-F238E27FC236}">
                <a16:creationId xmlns:a16="http://schemas.microsoft.com/office/drawing/2014/main" id="{D0FCB1A6-D03F-EDE3-D002-DFA8AF596328}"/>
              </a:ext>
            </a:extLst>
          </p:cNvPr>
          <p:cNvGrpSpPr/>
          <p:nvPr/>
        </p:nvGrpSpPr>
        <p:grpSpPr>
          <a:xfrm>
            <a:off x="5779167" y="2144190"/>
            <a:ext cx="5879434" cy="1341521"/>
            <a:chOff x="5779167" y="3403479"/>
            <a:chExt cx="5879434" cy="1341521"/>
          </a:xfrm>
        </p:grpSpPr>
        <p:grpSp>
          <p:nvGrpSpPr>
            <p:cNvPr id="24" name="Group 23">
              <a:extLst>
                <a:ext uri="{FF2B5EF4-FFF2-40B4-BE49-F238E27FC236}">
                  <a16:creationId xmlns:a16="http://schemas.microsoft.com/office/drawing/2014/main" id="{24C3CFD1-6D30-ACB6-5F43-1E09A6784225}"/>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4B60DF74-8DA8-8CFC-7B98-A7786929B7EA}"/>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13" name="Straight Connector 12">
                <a:extLst>
                  <a:ext uri="{FF2B5EF4-FFF2-40B4-BE49-F238E27FC236}">
                    <a16:creationId xmlns:a16="http://schemas.microsoft.com/office/drawing/2014/main" id="{1780B0E1-52C8-5187-6A7F-99C7463EFBED}"/>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0EBD0580-733E-7968-531D-AE6A2A376256}"/>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Which of the following are realistic interventions that Juan’s family can undertake to help Juan? </a:t>
              </a:r>
              <a:r>
                <a:rPr lang="en-US" sz="1050" b="1" dirty="0">
                  <a:ea typeface="Calibri" panose="020F0502020204030204" pitchFamily="34" charset="0"/>
                  <a:cs typeface="Times New Roman"/>
                </a:rPr>
                <a:t>Select all that apply:</a:t>
              </a:r>
              <a:endParaRPr lang="en-US" sz="1050" b="1" noProof="0" dirty="0">
                <a:latin typeface="Arial"/>
                <a:cs typeface="Times New Roman"/>
              </a:endParaRPr>
            </a:p>
            <a:p>
              <a:pPr>
                <a:lnSpc>
                  <a:spcPct val="100000"/>
                </a:lnSpc>
                <a:spcBef>
                  <a:spcPts val="0"/>
                </a:spcBef>
                <a:spcAft>
                  <a:spcPts val="200"/>
                </a:spcAft>
                <a:buFont typeface="+mj-lt"/>
                <a:buAutoNum type="alphaLcPeriod"/>
              </a:pPr>
              <a:r>
                <a:rPr lang="en-US" sz="1050" noProof="0" dirty="0">
                  <a:latin typeface="Arial"/>
                  <a:cs typeface="Times New Roman"/>
                </a:rPr>
                <a:t>Buy healthy foods at the market</a:t>
              </a:r>
            </a:p>
            <a:p>
              <a:pPr>
                <a:lnSpc>
                  <a:spcPct val="100000"/>
                </a:lnSpc>
                <a:spcBef>
                  <a:spcPts val="0"/>
                </a:spcBef>
                <a:spcAft>
                  <a:spcPts val="200"/>
                </a:spcAft>
                <a:buFont typeface="+mj-lt"/>
                <a:buAutoNum type="alphaLcPeriod"/>
              </a:pPr>
              <a:r>
                <a:rPr lang="en-US" sz="1050" noProof="0" dirty="0">
                  <a:latin typeface="Arial"/>
                  <a:cs typeface="Times New Roman"/>
                </a:rPr>
                <a:t>Plan a weekend bike trip</a:t>
              </a:r>
            </a:p>
            <a:p>
              <a:pPr>
                <a:lnSpc>
                  <a:spcPct val="100000"/>
                </a:lnSpc>
                <a:spcBef>
                  <a:spcPts val="0"/>
                </a:spcBef>
                <a:spcAft>
                  <a:spcPts val="200"/>
                </a:spcAft>
                <a:buFont typeface="+mj-lt"/>
                <a:buAutoNum type="alphaLcPeriod"/>
              </a:pPr>
              <a:r>
                <a:rPr lang="en-US" sz="1050" noProof="0" dirty="0">
                  <a:latin typeface="Arial"/>
                  <a:cs typeface="Times New Roman"/>
                </a:rPr>
                <a:t>Eat together while watching television</a:t>
              </a:r>
            </a:p>
            <a:p>
              <a:pPr>
                <a:lnSpc>
                  <a:spcPct val="100000"/>
                </a:lnSpc>
                <a:spcBef>
                  <a:spcPts val="0"/>
                </a:spcBef>
                <a:spcAft>
                  <a:spcPts val="200"/>
                </a:spcAft>
                <a:buFont typeface="+mj-lt"/>
                <a:buAutoNum type="alphaLcPeriod"/>
              </a:pPr>
              <a:r>
                <a:rPr lang="en-US" sz="1050" noProof="0" dirty="0">
                  <a:latin typeface="Arial"/>
                  <a:cs typeface="Times New Roman"/>
                </a:rPr>
                <a:t>Encourage a reduction in screen time by suggesting family activities outside </a:t>
              </a:r>
            </a:p>
            <a:p>
              <a:pPr>
                <a:lnSpc>
                  <a:spcPct val="100000"/>
                </a:lnSpc>
                <a:spcBef>
                  <a:spcPts val="0"/>
                </a:spcBef>
                <a:spcAft>
                  <a:spcPts val="200"/>
                </a:spcAft>
                <a:buFont typeface="+mj-lt"/>
                <a:buAutoNum type="alphaLcPeriod"/>
              </a:pPr>
              <a:endParaRPr lang="en-US" sz="1050" noProof="0" dirty="0">
                <a:latin typeface="Arial"/>
                <a:cs typeface="Times New Roman"/>
              </a:endParaRPr>
            </a:p>
            <a:p>
              <a:pPr marL="179388" lvl="1" indent="-173038">
                <a:lnSpc>
                  <a:spcPct val="100000"/>
                </a:lnSpc>
                <a:spcBef>
                  <a:spcPts val="0"/>
                </a:spcBef>
                <a:buFont typeface="+mj-lt"/>
                <a:buAutoNum type="alphaLcPeriod"/>
              </a:pPr>
              <a:endParaRPr lang="en-US" sz="1050" noProof="0" dirty="0">
                <a:latin typeface="Arial" panose="020B0604020202020204" pitchFamily="34" charset="0"/>
                <a:cs typeface="Times New Roman" panose="02020603050405020304" pitchFamily="18" charset="0"/>
              </a:endParaRPr>
            </a:p>
          </p:txBody>
        </p:sp>
      </p:grpSp>
      <p:sp>
        <p:nvSpPr>
          <p:cNvPr id="35" name="Title 1">
            <a:extLst>
              <a:ext uri="{FF2B5EF4-FFF2-40B4-BE49-F238E27FC236}">
                <a16:creationId xmlns:a16="http://schemas.microsoft.com/office/drawing/2014/main" id="{2B59A69C-49B8-3F42-93D4-153A49158211}"/>
              </a:ext>
            </a:extLst>
          </p:cNvPr>
          <p:cNvSpPr>
            <a:spLocks noGrp="1"/>
          </p:cNvSpPr>
          <p:nvPr>
            <p:ph type="title"/>
          </p:nvPr>
        </p:nvSpPr>
        <p:spPr>
          <a:xfrm>
            <a:off x="2210605" y="414320"/>
            <a:ext cx="2700251" cy="5562000"/>
          </a:xfrm>
        </p:spPr>
        <p:txBody>
          <a:bodyPr/>
          <a:lstStyle/>
          <a:p>
            <a:r>
              <a:rPr lang="en-US" noProof="0" dirty="0"/>
              <a:t>Questions</a:t>
            </a:r>
            <a:endParaRPr lang="en-US" noProof="0" dirty="0">
              <a:latin typeface="Arial"/>
              <a:cs typeface="Arial"/>
            </a:endParaRPr>
          </a:p>
        </p:txBody>
      </p:sp>
      <p:grpSp>
        <p:nvGrpSpPr>
          <p:cNvPr id="5" name="Group 4">
            <a:extLst>
              <a:ext uri="{FF2B5EF4-FFF2-40B4-BE49-F238E27FC236}">
                <a16:creationId xmlns:a16="http://schemas.microsoft.com/office/drawing/2014/main" id="{0FF7E57E-0E84-892A-A0ED-20F93B8C6521}"/>
              </a:ext>
            </a:extLst>
          </p:cNvPr>
          <p:cNvGrpSpPr/>
          <p:nvPr/>
        </p:nvGrpSpPr>
        <p:grpSpPr>
          <a:xfrm>
            <a:off x="5779167" y="3469543"/>
            <a:ext cx="5879434" cy="1341521"/>
            <a:chOff x="5779167" y="3403479"/>
            <a:chExt cx="5879434" cy="1341521"/>
          </a:xfrm>
        </p:grpSpPr>
        <p:grpSp>
          <p:nvGrpSpPr>
            <p:cNvPr id="6" name="Group 5">
              <a:extLst>
                <a:ext uri="{FF2B5EF4-FFF2-40B4-BE49-F238E27FC236}">
                  <a16:creationId xmlns:a16="http://schemas.microsoft.com/office/drawing/2014/main" id="{B10E14E8-D9B4-1A42-ECA9-983370776AC4}"/>
                </a:ext>
              </a:extLst>
            </p:cNvPr>
            <p:cNvGrpSpPr/>
            <p:nvPr/>
          </p:nvGrpSpPr>
          <p:grpSpPr>
            <a:xfrm>
              <a:off x="5779167" y="3403479"/>
              <a:ext cx="606666" cy="1341521"/>
              <a:chOff x="5779167" y="4120026"/>
              <a:chExt cx="606666" cy="1341521"/>
            </a:xfrm>
          </p:grpSpPr>
          <p:sp>
            <p:nvSpPr>
              <p:cNvPr id="8" name="TextBox 7">
                <a:extLst>
                  <a:ext uri="{FF2B5EF4-FFF2-40B4-BE49-F238E27FC236}">
                    <a16:creationId xmlns:a16="http://schemas.microsoft.com/office/drawing/2014/main" id="{066F41FB-EFB9-5ABC-3CCA-55B55E781AFC}"/>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15" name="Straight Connector 14">
                <a:extLst>
                  <a:ext uri="{FF2B5EF4-FFF2-40B4-BE49-F238E27FC236}">
                    <a16:creationId xmlns:a16="http://schemas.microsoft.com/office/drawing/2014/main" id="{346AA8E0-0020-896F-A537-DFB504C5252B}"/>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ED9A3605-31F9-50F7-1897-B8E7CC5C5E4A}"/>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How can Juan’s severe obstructive sleep apnea (OSA) contribute to his stress related to his school performance?</a:t>
              </a:r>
            </a:p>
            <a:p>
              <a:pPr>
                <a:lnSpc>
                  <a:spcPct val="100000"/>
                </a:lnSpc>
                <a:spcBef>
                  <a:spcPts val="0"/>
                </a:spcBef>
                <a:spcAft>
                  <a:spcPts val="200"/>
                </a:spcAft>
                <a:buFont typeface="+mj-lt"/>
                <a:buAutoNum type="alphaLcPeriod"/>
              </a:pPr>
              <a:r>
                <a:rPr lang="en-US" sz="1050" noProof="0" dirty="0">
                  <a:latin typeface="Arial"/>
                  <a:cs typeface="Times New Roman"/>
                </a:rPr>
                <a:t>Impaired neurocognitive functions</a:t>
              </a:r>
            </a:p>
            <a:p>
              <a:pPr>
                <a:lnSpc>
                  <a:spcPct val="100000"/>
                </a:lnSpc>
                <a:spcBef>
                  <a:spcPts val="0"/>
                </a:spcBef>
                <a:spcAft>
                  <a:spcPts val="200"/>
                </a:spcAft>
                <a:buFont typeface="+mj-lt"/>
                <a:buAutoNum type="alphaLcPeriod"/>
              </a:pPr>
              <a:r>
                <a:rPr lang="en-US" sz="1050" noProof="0" dirty="0">
                  <a:latin typeface="Arial"/>
                  <a:cs typeface="Times New Roman"/>
                </a:rPr>
                <a:t>Lack of energy for physical activity</a:t>
              </a:r>
            </a:p>
            <a:p>
              <a:pPr>
                <a:lnSpc>
                  <a:spcPct val="100000"/>
                </a:lnSpc>
                <a:spcBef>
                  <a:spcPts val="0"/>
                </a:spcBef>
                <a:spcAft>
                  <a:spcPts val="200"/>
                </a:spcAft>
                <a:buFont typeface="+mj-lt"/>
                <a:buAutoNum type="alphaLcPeriod"/>
              </a:pPr>
              <a:r>
                <a:rPr lang="en-US" sz="1050" noProof="0" dirty="0">
                  <a:latin typeface="Arial"/>
                  <a:cs typeface="Times New Roman"/>
                </a:rPr>
                <a:t>Disruptions in structured eating habits</a:t>
              </a:r>
            </a:p>
            <a:p>
              <a:pPr>
                <a:lnSpc>
                  <a:spcPct val="100000"/>
                </a:lnSpc>
                <a:spcBef>
                  <a:spcPts val="0"/>
                </a:spcBef>
                <a:spcAft>
                  <a:spcPts val="200"/>
                </a:spcAft>
                <a:buFont typeface="+mj-lt"/>
                <a:buAutoNum type="alphaLcPeriod"/>
              </a:pPr>
              <a:r>
                <a:rPr lang="en-US" sz="1050" noProof="0" dirty="0">
                  <a:latin typeface="Arial"/>
                  <a:cs typeface="Times New Roman"/>
                </a:rPr>
                <a:t>Increased risk of hypertension</a:t>
              </a:r>
            </a:p>
            <a:p>
              <a:pPr>
                <a:lnSpc>
                  <a:spcPct val="100000"/>
                </a:lnSpc>
                <a:spcBef>
                  <a:spcPts val="0"/>
                </a:spcBef>
                <a:spcAft>
                  <a:spcPts val="200"/>
                </a:spcAft>
                <a:buFont typeface="+mj-lt"/>
                <a:buAutoNum type="alphaLcPeriod"/>
              </a:pPr>
              <a:endParaRPr lang="en-US" sz="1050" noProof="0" dirty="0">
                <a:latin typeface="Arial"/>
                <a:cs typeface="Times New Roman"/>
              </a:endParaRPr>
            </a:p>
          </p:txBody>
        </p:sp>
      </p:grpSp>
      <p:grpSp>
        <p:nvGrpSpPr>
          <p:cNvPr id="67" name="Group 66">
            <a:extLst>
              <a:ext uri="{FF2B5EF4-FFF2-40B4-BE49-F238E27FC236}">
                <a16:creationId xmlns:a16="http://schemas.microsoft.com/office/drawing/2014/main" id="{2118D8DD-9982-B0A5-5D40-00240E1F1869}"/>
              </a:ext>
            </a:extLst>
          </p:cNvPr>
          <p:cNvGrpSpPr/>
          <p:nvPr/>
        </p:nvGrpSpPr>
        <p:grpSpPr>
          <a:xfrm>
            <a:off x="581303" y="2490297"/>
            <a:ext cx="1410046" cy="1410046"/>
            <a:chOff x="1155413" y="1532966"/>
            <a:chExt cx="1410046" cy="1410046"/>
          </a:xfrm>
        </p:grpSpPr>
        <p:sp>
          <p:nvSpPr>
            <p:cNvPr id="68" name="Oval 67">
              <a:extLst>
                <a:ext uri="{FF2B5EF4-FFF2-40B4-BE49-F238E27FC236}">
                  <a16:creationId xmlns:a16="http://schemas.microsoft.com/office/drawing/2014/main" id="{10DCA3E9-2655-4F25-4640-780D761D7952}"/>
                </a:ext>
              </a:extLst>
            </p:cNvPr>
            <p:cNvSpPr/>
            <p:nvPr/>
          </p:nvSpPr>
          <p:spPr>
            <a:xfrm>
              <a:off x="1155413" y="15329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9" name="Group 68">
              <a:extLst>
                <a:ext uri="{FF2B5EF4-FFF2-40B4-BE49-F238E27FC236}">
                  <a16:creationId xmlns:a16="http://schemas.microsoft.com/office/drawing/2014/main" id="{E24E738F-6504-AB94-F19E-B269EA23467D}"/>
                </a:ext>
              </a:extLst>
            </p:cNvPr>
            <p:cNvGrpSpPr/>
            <p:nvPr/>
          </p:nvGrpSpPr>
          <p:grpSpPr>
            <a:xfrm>
              <a:off x="1290660" y="1701323"/>
              <a:ext cx="1122996" cy="1241689"/>
              <a:chOff x="1290660" y="1701323"/>
              <a:chExt cx="1122996" cy="1241689"/>
            </a:xfrm>
          </p:grpSpPr>
          <p:sp>
            <p:nvSpPr>
              <p:cNvPr id="71" name="Free-form: Shape 81">
                <a:extLst>
                  <a:ext uri="{FF2B5EF4-FFF2-40B4-BE49-F238E27FC236}">
                    <a16:creationId xmlns:a16="http://schemas.microsoft.com/office/drawing/2014/main" id="{B302794E-3DED-689B-CD18-45B6EA0BB873}"/>
                  </a:ext>
                </a:extLst>
              </p:cNvPr>
              <p:cNvSpPr>
                <a:spLocks/>
              </p:cNvSpPr>
              <p:nvPr/>
            </p:nvSpPr>
            <p:spPr bwMode="auto">
              <a:xfrm>
                <a:off x="1290660" y="2301252"/>
                <a:ext cx="1122996" cy="641760"/>
              </a:xfrm>
              <a:custGeom>
                <a:avLst/>
                <a:gdLst>
                  <a:gd name="connsiteX0" fmla="*/ 565827 w 1122996"/>
                  <a:gd name="connsiteY0" fmla="*/ 229 h 641760"/>
                  <a:gd name="connsiteX1" fmla="*/ 693129 w 1122996"/>
                  <a:gd name="connsiteY1" fmla="*/ 12254 h 641760"/>
                  <a:gd name="connsiteX2" fmla="*/ 926774 w 1122996"/>
                  <a:gd name="connsiteY2" fmla="*/ 110169 h 641760"/>
                  <a:gd name="connsiteX3" fmla="*/ 1092811 w 1122996"/>
                  <a:gd name="connsiteY3" fmla="*/ 283740 h 641760"/>
                  <a:gd name="connsiteX4" fmla="*/ 1122996 w 1122996"/>
                  <a:gd name="connsiteY4" fmla="*/ 368974 h 641760"/>
                  <a:gd name="connsiteX5" fmla="*/ 1068302 w 1122996"/>
                  <a:gd name="connsiteY5" fmla="*/ 435264 h 641760"/>
                  <a:gd name="connsiteX6" fmla="*/ 569776 w 1122996"/>
                  <a:gd name="connsiteY6" fmla="*/ 641760 h 641760"/>
                  <a:gd name="connsiteX7" fmla="*/ 71250 w 1122996"/>
                  <a:gd name="connsiteY7" fmla="*/ 435264 h 641760"/>
                  <a:gd name="connsiteX8" fmla="*/ 0 w 1122996"/>
                  <a:gd name="connsiteY8" fmla="*/ 348909 h 641760"/>
                  <a:gd name="connsiteX9" fmla="*/ 23111 w 1122996"/>
                  <a:gd name="connsiteY9" fmla="*/ 283740 h 641760"/>
                  <a:gd name="connsiteX10" fmla="*/ 189244 w 1122996"/>
                  <a:gd name="connsiteY10" fmla="*/ 110169 h 641760"/>
                  <a:gd name="connsiteX11" fmla="*/ 434761 w 1122996"/>
                  <a:gd name="connsiteY11" fmla="*/ 15285 h 641760"/>
                  <a:gd name="connsiteX12" fmla="*/ 565827 w 1122996"/>
                  <a:gd name="connsiteY12" fmla="*/ 229 h 64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2996" h="641760">
                    <a:moveTo>
                      <a:pt x="565827" y="229"/>
                    </a:moveTo>
                    <a:cubicBezTo>
                      <a:pt x="610056" y="-957"/>
                      <a:pt x="653658" y="2370"/>
                      <a:pt x="693129" y="12254"/>
                    </a:cubicBezTo>
                    <a:cubicBezTo>
                      <a:pt x="784678" y="35184"/>
                      <a:pt x="819314" y="50405"/>
                      <a:pt x="926774" y="110169"/>
                    </a:cubicBezTo>
                    <a:cubicBezTo>
                      <a:pt x="1004752" y="135892"/>
                      <a:pt x="1057224" y="202301"/>
                      <a:pt x="1092811" y="283740"/>
                    </a:cubicBezTo>
                    <a:lnTo>
                      <a:pt x="1122996" y="368974"/>
                    </a:lnTo>
                    <a:lnTo>
                      <a:pt x="1068302" y="435264"/>
                    </a:lnTo>
                    <a:cubicBezTo>
                      <a:pt x="940718" y="562848"/>
                      <a:pt x="764463" y="641760"/>
                      <a:pt x="569776" y="641760"/>
                    </a:cubicBezTo>
                    <a:cubicBezTo>
                      <a:pt x="375090" y="641760"/>
                      <a:pt x="198834" y="562848"/>
                      <a:pt x="71250" y="435264"/>
                    </a:cubicBezTo>
                    <a:lnTo>
                      <a:pt x="0" y="348909"/>
                    </a:lnTo>
                    <a:lnTo>
                      <a:pt x="23111" y="283740"/>
                    </a:lnTo>
                    <a:cubicBezTo>
                      <a:pt x="58743" y="202301"/>
                      <a:pt x="111266" y="135892"/>
                      <a:pt x="189244" y="110169"/>
                    </a:cubicBezTo>
                    <a:cubicBezTo>
                      <a:pt x="189244" y="110169"/>
                      <a:pt x="350801" y="31626"/>
                      <a:pt x="434761" y="15285"/>
                    </a:cubicBezTo>
                    <a:cubicBezTo>
                      <a:pt x="476741" y="7115"/>
                      <a:pt x="521598" y="1415"/>
                      <a:pt x="565827" y="229"/>
                    </a:cubicBezTo>
                    <a:close/>
                  </a:path>
                </a:pathLst>
              </a:custGeom>
              <a:solidFill>
                <a:srgbClr val="E73D62"/>
              </a:soli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72" name="Freeform 225">
                <a:extLst>
                  <a:ext uri="{FF2B5EF4-FFF2-40B4-BE49-F238E27FC236}">
                    <a16:creationId xmlns:a16="http://schemas.microsoft.com/office/drawing/2014/main" id="{3AE2C67F-927E-F3AC-5F61-CBBBC7A83A9D}"/>
                  </a:ext>
                </a:extLst>
              </p:cNvPr>
              <p:cNvSpPr>
                <a:spLocks/>
              </p:cNvSpPr>
              <p:nvPr/>
            </p:nvSpPr>
            <p:spPr bwMode="auto">
              <a:xfrm>
                <a:off x="1684588" y="2217180"/>
                <a:ext cx="356768" cy="225869"/>
              </a:xfrm>
              <a:custGeom>
                <a:avLst/>
                <a:gdLst>
                  <a:gd name="T0" fmla="*/ 672 w 672"/>
                  <a:gd name="T1" fmla="*/ 391 h 557"/>
                  <a:gd name="T2" fmla="*/ 336 w 672"/>
                  <a:gd name="T3" fmla="*/ 557 h 557"/>
                  <a:gd name="T4" fmla="*/ 0 w 672"/>
                  <a:gd name="T5" fmla="*/ 391 h 557"/>
                  <a:gd name="T6" fmla="*/ 0 w 672"/>
                  <a:gd name="T7" fmla="*/ 0 h 557"/>
                  <a:gd name="T8" fmla="*/ 672 w 672"/>
                  <a:gd name="T9" fmla="*/ 0 h 557"/>
                  <a:gd name="T10" fmla="*/ 672 w 672"/>
                  <a:gd name="T11" fmla="*/ 391 h 557"/>
                  <a:gd name="connsiteX0" fmla="*/ 10788 w 10788"/>
                  <a:gd name="connsiteY0" fmla="*/ 7051 h 10040"/>
                  <a:gd name="connsiteX1" fmla="*/ 5788 w 10788"/>
                  <a:gd name="connsiteY1" fmla="*/ 10031 h 10040"/>
                  <a:gd name="connsiteX2" fmla="*/ 0 w 10788"/>
                  <a:gd name="connsiteY2" fmla="*/ 6205 h 10040"/>
                  <a:gd name="connsiteX3" fmla="*/ 788 w 10788"/>
                  <a:gd name="connsiteY3" fmla="*/ 31 h 10040"/>
                  <a:gd name="connsiteX4" fmla="*/ 10788 w 10788"/>
                  <a:gd name="connsiteY4" fmla="*/ 31 h 10040"/>
                  <a:gd name="connsiteX5" fmla="*/ 10788 w 10788"/>
                  <a:gd name="connsiteY5" fmla="*/ 7051 h 10040"/>
                  <a:gd name="connsiteX0" fmla="*/ 11813 w 11813"/>
                  <a:gd name="connsiteY0" fmla="*/ 6628 h 10032"/>
                  <a:gd name="connsiteX1" fmla="*/ 5788 w 11813"/>
                  <a:gd name="connsiteY1" fmla="*/ 10031 h 10032"/>
                  <a:gd name="connsiteX2" fmla="*/ 0 w 11813"/>
                  <a:gd name="connsiteY2" fmla="*/ 6205 h 10032"/>
                  <a:gd name="connsiteX3" fmla="*/ 788 w 11813"/>
                  <a:gd name="connsiteY3" fmla="*/ 31 h 10032"/>
                  <a:gd name="connsiteX4" fmla="*/ 10788 w 11813"/>
                  <a:gd name="connsiteY4" fmla="*/ 31 h 10032"/>
                  <a:gd name="connsiteX5" fmla="*/ 11813 w 11813"/>
                  <a:gd name="connsiteY5" fmla="*/ 6628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 h="10032">
                    <a:moveTo>
                      <a:pt x="11813" y="6628"/>
                    </a:moveTo>
                    <a:cubicBezTo>
                      <a:pt x="11813" y="8279"/>
                      <a:pt x="7757" y="10101"/>
                      <a:pt x="5788" y="10031"/>
                    </a:cubicBezTo>
                    <a:cubicBezTo>
                      <a:pt x="3819" y="9961"/>
                      <a:pt x="0" y="7856"/>
                      <a:pt x="0" y="6205"/>
                    </a:cubicBezTo>
                    <a:cubicBezTo>
                      <a:pt x="0" y="-815"/>
                      <a:pt x="788" y="31"/>
                      <a:pt x="788" y="31"/>
                    </a:cubicBezTo>
                    <a:lnTo>
                      <a:pt x="10788" y="31"/>
                    </a:lnTo>
                    <a:lnTo>
                      <a:pt x="11813" y="6628"/>
                    </a:ln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 name="Free-form: Shape 65">
                <a:extLst>
                  <a:ext uri="{FF2B5EF4-FFF2-40B4-BE49-F238E27FC236}">
                    <a16:creationId xmlns:a16="http://schemas.microsoft.com/office/drawing/2014/main" id="{3EC1189C-B4A9-DF25-9BBE-A040305E4958}"/>
                  </a:ext>
                </a:extLst>
              </p:cNvPr>
              <p:cNvSpPr>
                <a:spLocks/>
              </p:cNvSpPr>
              <p:nvPr/>
            </p:nvSpPr>
            <p:spPr bwMode="auto">
              <a:xfrm>
                <a:off x="1687182" y="2226863"/>
                <a:ext cx="354175" cy="149618"/>
              </a:xfrm>
              <a:custGeom>
                <a:avLst/>
                <a:gdLst>
                  <a:gd name="connsiteX0" fmla="*/ 68296 w 354175"/>
                  <a:gd name="connsiteY0" fmla="*/ 69 h 149618"/>
                  <a:gd name="connsiteX1" fmla="*/ 231561 w 354175"/>
                  <a:gd name="connsiteY1" fmla="*/ 19674 h 149618"/>
                  <a:gd name="connsiteX2" fmla="*/ 331510 w 354175"/>
                  <a:gd name="connsiteY2" fmla="*/ 30798 h 149618"/>
                  <a:gd name="connsiteX3" fmla="*/ 354175 w 354175"/>
                  <a:gd name="connsiteY3" fmla="*/ 139546 h 149618"/>
                  <a:gd name="connsiteX4" fmla="*/ 346923 w 354175"/>
                  <a:gd name="connsiteY4" fmla="*/ 149618 h 149618"/>
                  <a:gd name="connsiteX5" fmla="*/ 253726 w 354175"/>
                  <a:gd name="connsiteY5" fmla="*/ 142015 h 149618"/>
                  <a:gd name="connsiteX6" fmla="*/ 38631 w 354175"/>
                  <a:gd name="connsiteY6" fmla="*/ 85351 h 149618"/>
                  <a:gd name="connsiteX7" fmla="*/ 0 w 354175"/>
                  <a:gd name="connsiteY7" fmla="*/ 57086 h 149618"/>
                  <a:gd name="connsiteX8" fmla="*/ 1126 w 354175"/>
                  <a:gd name="connsiteY8" fmla="*/ 41623 h 149618"/>
                  <a:gd name="connsiteX9" fmla="*/ 4016 w 354175"/>
                  <a:gd name="connsiteY9" fmla="*/ 22630 h 149618"/>
                  <a:gd name="connsiteX10" fmla="*/ 29214 w 354175"/>
                  <a:gd name="connsiteY10" fmla="*/ 5737 h 149618"/>
                  <a:gd name="connsiteX11" fmla="*/ 68296 w 354175"/>
                  <a:gd name="connsiteY11" fmla="*/ 69 h 14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175" h="149618">
                    <a:moveTo>
                      <a:pt x="68296" y="69"/>
                    </a:moveTo>
                    <a:cubicBezTo>
                      <a:pt x="113038" y="-985"/>
                      <a:pt x="172936" y="10239"/>
                      <a:pt x="231561" y="19674"/>
                    </a:cubicBezTo>
                    <a:lnTo>
                      <a:pt x="331510" y="30798"/>
                    </a:lnTo>
                    <a:lnTo>
                      <a:pt x="354175" y="139546"/>
                    </a:lnTo>
                    <a:lnTo>
                      <a:pt x="346923" y="149618"/>
                    </a:lnTo>
                    <a:lnTo>
                      <a:pt x="253726" y="142015"/>
                    </a:lnTo>
                    <a:cubicBezTo>
                      <a:pt x="171860" y="136196"/>
                      <a:pt x="108226" y="129430"/>
                      <a:pt x="38631" y="85351"/>
                    </a:cubicBezTo>
                    <a:lnTo>
                      <a:pt x="0" y="57086"/>
                    </a:lnTo>
                    <a:lnTo>
                      <a:pt x="1126" y="41623"/>
                    </a:lnTo>
                    <a:lnTo>
                      <a:pt x="4016" y="22630"/>
                    </a:lnTo>
                    <a:lnTo>
                      <a:pt x="29214" y="5737"/>
                    </a:lnTo>
                    <a:cubicBezTo>
                      <a:pt x="40151" y="2136"/>
                      <a:pt x="53381" y="421"/>
                      <a:pt x="68296" y="69"/>
                    </a:cubicBezTo>
                    <a:close/>
                  </a:path>
                </a:pathLst>
              </a:custGeom>
              <a:solidFill>
                <a:srgbClr val="CF7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74" name="Freeform 227">
                <a:extLst>
                  <a:ext uri="{FF2B5EF4-FFF2-40B4-BE49-F238E27FC236}">
                    <a16:creationId xmlns:a16="http://schemas.microsoft.com/office/drawing/2014/main" id="{B8264B1B-4C7A-F4AA-976C-FF93F4592758}"/>
                  </a:ext>
                </a:extLst>
              </p:cNvPr>
              <p:cNvSpPr>
                <a:spLocks/>
              </p:cNvSpPr>
              <p:nvPr/>
            </p:nvSpPr>
            <p:spPr bwMode="auto">
              <a:xfrm>
                <a:off x="1573796" y="2005252"/>
                <a:ext cx="192929" cy="184631"/>
              </a:xfrm>
              <a:custGeom>
                <a:avLst/>
                <a:gdLst>
                  <a:gd name="T0" fmla="*/ 250 w 388"/>
                  <a:gd name="T1" fmla="*/ 48 h 369"/>
                  <a:gd name="T2" fmla="*/ 349 w 388"/>
                  <a:gd name="T3" fmla="*/ 272 h 369"/>
                  <a:gd name="T4" fmla="*/ 109 w 388"/>
                  <a:gd name="T5" fmla="*/ 321 h 369"/>
                  <a:gd name="T6" fmla="*/ 39 w 388"/>
                  <a:gd name="T7" fmla="*/ 112 h 369"/>
                  <a:gd name="T8" fmla="*/ 250 w 388"/>
                  <a:gd name="T9" fmla="*/ 48 h 369"/>
                </a:gdLst>
                <a:ahLst/>
                <a:cxnLst>
                  <a:cxn ang="0">
                    <a:pos x="T0" y="T1"/>
                  </a:cxn>
                  <a:cxn ang="0">
                    <a:pos x="T2" y="T3"/>
                  </a:cxn>
                  <a:cxn ang="0">
                    <a:pos x="T4" y="T5"/>
                  </a:cxn>
                  <a:cxn ang="0">
                    <a:pos x="T6" y="T7"/>
                  </a:cxn>
                  <a:cxn ang="0">
                    <a:pos x="T8" y="T9"/>
                  </a:cxn>
                </a:cxnLst>
                <a:rect l="0" t="0" r="r" b="b"/>
                <a:pathLst>
                  <a:path w="388" h="369">
                    <a:moveTo>
                      <a:pt x="250" y="48"/>
                    </a:moveTo>
                    <a:cubicBezTo>
                      <a:pt x="344" y="97"/>
                      <a:pt x="388" y="197"/>
                      <a:pt x="349" y="272"/>
                    </a:cubicBezTo>
                    <a:cubicBezTo>
                      <a:pt x="310" y="348"/>
                      <a:pt x="203" y="369"/>
                      <a:pt x="109" y="321"/>
                    </a:cubicBezTo>
                    <a:cubicBezTo>
                      <a:pt x="15" y="272"/>
                      <a:pt x="0" y="187"/>
                      <a:pt x="39" y="112"/>
                    </a:cubicBezTo>
                    <a:cubicBezTo>
                      <a:pt x="78" y="37"/>
                      <a:pt x="156" y="0"/>
                      <a:pt x="250" y="48"/>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 name="Freeform 228">
                <a:extLst>
                  <a:ext uri="{FF2B5EF4-FFF2-40B4-BE49-F238E27FC236}">
                    <a16:creationId xmlns:a16="http://schemas.microsoft.com/office/drawing/2014/main" id="{81B9D4CA-1743-F113-85CF-F88B8D5047D2}"/>
                  </a:ext>
                </a:extLst>
              </p:cNvPr>
              <p:cNvSpPr>
                <a:spLocks/>
              </p:cNvSpPr>
              <p:nvPr/>
            </p:nvSpPr>
            <p:spPr bwMode="auto">
              <a:xfrm>
                <a:off x="1940984" y="2005252"/>
                <a:ext cx="192929" cy="184631"/>
              </a:xfrm>
              <a:custGeom>
                <a:avLst/>
                <a:gdLst>
                  <a:gd name="T0" fmla="*/ 138 w 388"/>
                  <a:gd name="T1" fmla="*/ 48 h 369"/>
                  <a:gd name="T2" fmla="*/ 39 w 388"/>
                  <a:gd name="T3" fmla="*/ 272 h 369"/>
                  <a:gd name="T4" fmla="*/ 279 w 388"/>
                  <a:gd name="T5" fmla="*/ 321 h 369"/>
                  <a:gd name="T6" fmla="*/ 349 w 388"/>
                  <a:gd name="T7" fmla="*/ 112 h 369"/>
                  <a:gd name="T8" fmla="*/ 138 w 388"/>
                  <a:gd name="T9" fmla="*/ 48 h 369"/>
                </a:gdLst>
                <a:ahLst/>
                <a:cxnLst>
                  <a:cxn ang="0">
                    <a:pos x="T0" y="T1"/>
                  </a:cxn>
                  <a:cxn ang="0">
                    <a:pos x="T2" y="T3"/>
                  </a:cxn>
                  <a:cxn ang="0">
                    <a:pos x="T4" y="T5"/>
                  </a:cxn>
                  <a:cxn ang="0">
                    <a:pos x="T6" y="T7"/>
                  </a:cxn>
                  <a:cxn ang="0">
                    <a:pos x="T8" y="T9"/>
                  </a:cxn>
                </a:cxnLst>
                <a:rect l="0" t="0" r="r" b="b"/>
                <a:pathLst>
                  <a:path w="388" h="369">
                    <a:moveTo>
                      <a:pt x="138" y="48"/>
                    </a:moveTo>
                    <a:cubicBezTo>
                      <a:pt x="45" y="97"/>
                      <a:pt x="0" y="197"/>
                      <a:pt x="39" y="272"/>
                    </a:cubicBezTo>
                    <a:cubicBezTo>
                      <a:pt x="78" y="348"/>
                      <a:pt x="186" y="369"/>
                      <a:pt x="279" y="321"/>
                    </a:cubicBezTo>
                    <a:cubicBezTo>
                      <a:pt x="373" y="272"/>
                      <a:pt x="388" y="187"/>
                      <a:pt x="349" y="112"/>
                    </a:cubicBezTo>
                    <a:cubicBezTo>
                      <a:pt x="310" y="37"/>
                      <a:pt x="232" y="0"/>
                      <a:pt x="138" y="48"/>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 name="Freeform 229">
                <a:extLst>
                  <a:ext uri="{FF2B5EF4-FFF2-40B4-BE49-F238E27FC236}">
                    <a16:creationId xmlns:a16="http://schemas.microsoft.com/office/drawing/2014/main" id="{338A67AF-C0FB-62F3-EF8D-2A5AC693F651}"/>
                  </a:ext>
                </a:extLst>
              </p:cNvPr>
              <p:cNvSpPr>
                <a:spLocks/>
              </p:cNvSpPr>
              <p:nvPr/>
            </p:nvSpPr>
            <p:spPr bwMode="auto">
              <a:xfrm>
                <a:off x="1627734" y="1745940"/>
                <a:ext cx="458466" cy="336069"/>
              </a:xfrm>
              <a:custGeom>
                <a:avLst/>
                <a:gdLst>
                  <a:gd name="T0" fmla="*/ 35 w 917"/>
                  <a:gd name="T1" fmla="*/ 668 h 668"/>
                  <a:gd name="T2" fmla="*/ 882 w 917"/>
                  <a:gd name="T3" fmla="*/ 668 h 668"/>
                  <a:gd name="T4" fmla="*/ 917 w 917"/>
                  <a:gd name="T5" fmla="*/ 335 h 668"/>
                  <a:gd name="T6" fmla="*/ 620 w 917"/>
                  <a:gd name="T7" fmla="*/ 0 h 668"/>
                  <a:gd name="T8" fmla="*/ 297 w 917"/>
                  <a:gd name="T9" fmla="*/ 0 h 668"/>
                  <a:gd name="T10" fmla="*/ 0 w 917"/>
                  <a:gd name="T11" fmla="*/ 335 h 668"/>
                  <a:gd name="T12" fmla="*/ 33 w 917"/>
                  <a:gd name="T13" fmla="*/ 629 h 668"/>
                  <a:gd name="T14" fmla="*/ 35 w 917"/>
                  <a:gd name="T15" fmla="*/ 668 h 6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668">
                    <a:moveTo>
                      <a:pt x="35" y="668"/>
                    </a:moveTo>
                    <a:cubicBezTo>
                      <a:pt x="882" y="668"/>
                      <a:pt x="882" y="668"/>
                      <a:pt x="882" y="668"/>
                    </a:cubicBezTo>
                    <a:cubicBezTo>
                      <a:pt x="883" y="655"/>
                      <a:pt x="917" y="335"/>
                      <a:pt x="917" y="335"/>
                    </a:cubicBezTo>
                    <a:cubicBezTo>
                      <a:pt x="917" y="150"/>
                      <a:pt x="784" y="0"/>
                      <a:pt x="620" y="0"/>
                    </a:cubicBezTo>
                    <a:cubicBezTo>
                      <a:pt x="297" y="0"/>
                      <a:pt x="297" y="0"/>
                      <a:pt x="297" y="0"/>
                    </a:cubicBezTo>
                    <a:cubicBezTo>
                      <a:pt x="133" y="0"/>
                      <a:pt x="0" y="150"/>
                      <a:pt x="0" y="335"/>
                    </a:cubicBezTo>
                    <a:cubicBezTo>
                      <a:pt x="33" y="629"/>
                      <a:pt x="33" y="629"/>
                      <a:pt x="33" y="629"/>
                    </a:cubicBezTo>
                    <a:cubicBezTo>
                      <a:pt x="33" y="642"/>
                      <a:pt x="34" y="655"/>
                      <a:pt x="35" y="668"/>
                    </a:cubicBezTo>
                    <a:close/>
                  </a:path>
                </a:pathLst>
              </a:custGeom>
              <a:solidFill>
                <a:srgbClr val="422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 name="Freeform 232">
                <a:extLst>
                  <a:ext uri="{FF2B5EF4-FFF2-40B4-BE49-F238E27FC236}">
                    <a16:creationId xmlns:a16="http://schemas.microsoft.com/office/drawing/2014/main" id="{60AAF279-5DD9-1C8E-C3BD-212BB9C152D0}"/>
                  </a:ext>
                </a:extLst>
              </p:cNvPr>
              <p:cNvSpPr>
                <a:spLocks/>
              </p:cNvSpPr>
              <p:nvPr/>
            </p:nvSpPr>
            <p:spPr bwMode="auto">
              <a:xfrm>
                <a:off x="1635755" y="1895304"/>
                <a:ext cx="438250" cy="427737"/>
              </a:xfrm>
              <a:custGeom>
                <a:avLst/>
                <a:gdLst>
                  <a:gd name="T0" fmla="*/ 775 w 821"/>
                  <a:gd name="T1" fmla="*/ 125 h 1005"/>
                  <a:gd name="T2" fmla="*/ 738 w 821"/>
                  <a:gd name="T3" fmla="*/ 37 h 1005"/>
                  <a:gd name="T4" fmla="*/ 650 w 821"/>
                  <a:gd name="T5" fmla="*/ 0 h 1005"/>
                  <a:gd name="T6" fmla="*/ 171 w 821"/>
                  <a:gd name="T7" fmla="*/ 0 h 1005"/>
                  <a:gd name="T8" fmla="*/ 87 w 821"/>
                  <a:gd name="T9" fmla="*/ 34 h 1005"/>
                  <a:gd name="T10" fmla="*/ 53 w 821"/>
                  <a:gd name="T11" fmla="*/ 118 h 1005"/>
                  <a:gd name="T12" fmla="*/ 65 w 821"/>
                  <a:gd name="T13" fmla="*/ 374 h 1005"/>
                  <a:gd name="T14" fmla="*/ 0 w 821"/>
                  <a:gd name="T15" fmla="*/ 374 h 1005"/>
                  <a:gd name="T16" fmla="*/ 36 w 821"/>
                  <a:gd name="T17" fmla="*/ 834 h 1005"/>
                  <a:gd name="T18" fmla="*/ 84 w 821"/>
                  <a:gd name="T19" fmla="*/ 951 h 1005"/>
                  <a:gd name="T20" fmla="*/ 186 w 821"/>
                  <a:gd name="T21" fmla="*/ 1005 h 1005"/>
                  <a:gd name="T22" fmla="*/ 634 w 821"/>
                  <a:gd name="T23" fmla="*/ 1005 h 1005"/>
                  <a:gd name="T24" fmla="*/ 736 w 821"/>
                  <a:gd name="T25" fmla="*/ 952 h 1005"/>
                  <a:gd name="T26" fmla="*/ 784 w 821"/>
                  <a:gd name="T27" fmla="*/ 834 h 1005"/>
                  <a:gd name="T28" fmla="*/ 821 w 821"/>
                  <a:gd name="T29" fmla="*/ 372 h 1005"/>
                  <a:gd name="T30" fmla="*/ 765 w 821"/>
                  <a:gd name="T31" fmla="*/ 370 h 1005"/>
                  <a:gd name="T32" fmla="*/ 775 w 821"/>
                  <a:gd name="T33" fmla="*/ 125 h 1005"/>
                  <a:gd name="connsiteX0" fmla="*/ 9440 w 10000"/>
                  <a:gd name="connsiteY0" fmla="*/ 1244 h 10069"/>
                  <a:gd name="connsiteX1" fmla="*/ 8989 w 10000"/>
                  <a:gd name="connsiteY1" fmla="*/ 368 h 10069"/>
                  <a:gd name="connsiteX2" fmla="*/ 7917 w 10000"/>
                  <a:gd name="connsiteY2" fmla="*/ 0 h 10069"/>
                  <a:gd name="connsiteX3" fmla="*/ 2083 w 10000"/>
                  <a:gd name="connsiteY3" fmla="*/ 0 h 10069"/>
                  <a:gd name="connsiteX4" fmla="*/ 1060 w 10000"/>
                  <a:gd name="connsiteY4" fmla="*/ 338 h 10069"/>
                  <a:gd name="connsiteX5" fmla="*/ 646 w 10000"/>
                  <a:gd name="connsiteY5" fmla="*/ 1174 h 10069"/>
                  <a:gd name="connsiteX6" fmla="*/ 792 w 10000"/>
                  <a:gd name="connsiteY6" fmla="*/ 3721 h 10069"/>
                  <a:gd name="connsiteX7" fmla="*/ 0 w 10000"/>
                  <a:gd name="connsiteY7" fmla="*/ 3721 h 10069"/>
                  <a:gd name="connsiteX8" fmla="*/ 438 w 10000"/>
                  <a:gd name="connsiteY8" fmla="*/ 8299 h 10069"/>
                  <a:gd name="connsiteX9" fmla="*/ 1023 w 10000"/>
                  <a:gd name="connsiteY9" fmla="*/ 9463 h 10069"/>
                  <a:gd name="connsiteX10" fmla="*/ 5049 w 10000"/>
                  <a:gd name="connsiteY10" fmla="*/ 10063 h 10069"/>
                  <a:gd name="connsiteX11" fmla="*/ 7722 w 10000"/>
                  <a:gd name="connsiteY11" fmla="*/ 10000 h 10069"/>
                  <a:gd name="connsiteX12" fmla="*/ 8965 w 10000"/>
                  <a:gd name="connsiteY12" fmla="*/ 9473 h 10069"/>
                  <a:gd name="connsiteX13" fmla="*/ 9549 w 10000"/>
                  <a:gd name="connsiteY13" fmla="*/ 8299 h 10069"/>
                  <a:gd name="connsiteX14" fmla="*/ 10000 w 10000"/>
                  <a:gd name="connsiteY14" fmla="*/ 3701 h 10069"/>
                  <a:gd name="connsiteX15" fmla="*/ 9318 w 10000"/>
                  <a:gd name="connsiteY15" fmla="*/ 3682 h 10069"/>
                  <a:gd name="connsiteX16" fmla="*/ 9440 w 10000"/>
                  <a:gd name="connsiteY16" fmla="*/ 1244 h 10069"/>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063"/>
                  <a:gd name="connsiteX1" fmla="*/ 8989 w 10000"/>
                  <a:gd name="connsiteY1" fmla="*/ 368 h 10063"/>
                  <a:gd name="connsiteX2" fmla="*/ 7917 w 10000"/>
                  <a:gd name="connsiteY2" fmla="*/ 0 h 10063"/>
                  <a:gd name="connsiteX3" fmla="*/ 2083 w 10000"/>
                  <a:gd name="connsiteY3" fmla="*/ 0 h 10063"/>
                  <a:gd name="connsiteX4" fmla="*/ 1060 w 10000"/>
                  <a:gd name="connsiteY4" fmla="*/ 338 h 10063"/>
                  <a:gd name="connsiteX5" fmla="*/ 646 w 10000"/>
                  <a:gd name="connsiteY5" fmla="*/ 1174 h 10063"/>
                  <a:gd name="connsiteX6" fmla="*/ 792 w 10000"/>
                  <a:gd name="connsiteY6" fmla="*/ 3721 h 10063"/>
                  <a:gd name="connsiteX7" fmla="*/ 0 w 10000"/>
                  <a:gd name="connsiteY7" fmla="*/ 3721 h 10063"/>
                  <a:gd name="connsiteX8" fmla="*/ 438 w 10000"/>
                  <a:gd name="connsiteY8" fmla="*/ 8299 h 10063"/>
                  <a:gd name="connsiteX9" fmla="*/ 1023 w 10000"/>
                  <a:gd name="connsiteY9" fmla="*/ 9463 h 10063"/>
                  <a:gd name="connsiteX10" fmla="*/ 5049 w 10000"/>
                  <a:gd name="connsiteY10" fmla="*/ 10063 h 10063"/>
                  <a:gd name="connsiteX11" fmla="*/ 8965 w 10000"/>
                  <a:gd name="connsiteY11" fmla="*/ 9473 h 10063"/>
                  <a:gd name="connsiteX12" fmla="*/ 9549 w 10000"/>
                  <a:gd name="connsiteY12" fmla="*/ 8299 h 10063"/>
                  <a:gd name="connsiteX13" fmla="*/ 10000 w 10000"/>
                  <a:gd name="connsiteY13" fmla="*/ 3701 h 10063"/>
                  <a:gd name="connsiteX14" fmla="*/ 9318 w 10000"/>
                  <a:gd name="connsiteY14" fmla="*/ 3682 h 10063"/>
                  <a:gd name="connsiteX15" fmla="*/ 9440 w 10000"/>
                  <a:gd name="connsiteY15" fmla="*/ 1244 h 10063"/>
                  <a:gd name="connsiteX0" fmla="*/ 9440 w 10000"/>
                  <a:gd name="connsiteY0" fmla="*/ 1244 h 10442"/>
                  <a:gd name="connsiteX1" fmla="*/ 8989 w 10000"/>
                  <a:gd name="connsiteY1" fmla="*/ 368 h 10442"/>
                  <a:gd name="connsiteX2" fmla="*/ 7917 w 10000"/>
                  <a:gd name="connsiteY2" fmla="*/ 0 h 10442"/>
                  <a:gd name="connsiteX3" fmla="*/ 2083 w 10000"/>
                  <a:gd name="connsiteY3" fmla="*/ 0 h 10442"/>
                  <a:gd name="connsiteX4" fmla="*/ 1060 w 10000"/>
                  <a:gd name="connsiteY4" fmla="*/ 338 h 10442"/>
                  <a:gd name="connsiteX5" fmla="*/ 646 w 10000"/>
                  <a:gd name="connsiteY5" fmla="*/ 1174 h 10442"/>
                  <a:gd name="connsiteX6" fmla="*/ 792 w 10000"/>
                  <a:gd name="connsiteY6" fmla="*/ 3721 h 10442"/>
                  <a:gd name="connsiteX7" fmla="*/ 0 w 10000"/>
                  <a:gd name="connsiteY7" fmla="*/ 3721 h 10442"/>
                  <a:gd name="connsiteX8" fmla="*/ 438 w 10000"/>
                  <a:gd name="connsiteY8" fmla="*/ 8299 h 10442"/>
                  <a:gd name="connsiteX9" fmla="*/ 1023 w 10000"/>
                  <a:gd name="connsiteY9" fmla="*/ 9463 h 10442"/>
                  <a:gd name="connsiteX10" fmla="*/ 4894 w 10000"/>
                  <a:gd name="connsiteY10" fmla="*/ 10442 h 10442"/>
                  <a:gd name="connsiteX11" fmla="*/ 8965 w 10000"/>
                  <a:gd name="connsiteY11" fmla="*/ 9473 h 10442"/>
                  <a:gd name="connsiteX12" fmla="*/ 9549 w 10000"/>
                  <a:gd name="connsiteY12" fmla="*/ 8299 h 10442"/>
                  <a:gd name="connsiteX13" fmla="*/ 10000 w 10000"/>
                  <a:gd name="connsiteY13" fmla="*/ 3701 h 10442"/>
                  <a:gd name="connsiteX14" fmla="*/ 9318 w 10000"/>
                  <a:gd name="connsiteY14" fmla="*/ 3682 h 10442"/>
                  <a:gd name="connsiteX15" fmla="*/ 9440 w 10000"/>
                  <a:gd name="connsiteY15" fmla="*/ 1244 h 10442"/>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438 w 10000"/>
                  <a:gd name="connsiteY8" fmla="*/ 8299 h 10450"/>
                  <a:gd name="connsiteX9" fmla="*/ 1023 w 10000"/>
                  <a:gd name="connsiteY9" fmla="*/ 9463 h 10450"/>
                  <a:gd name="connsiteX10" fmla="*/ 4894 w 10000"/>
                  <a:gd name="connsiteY10" fmla="*/ 10442 h 10450"/>
                  <a:gd name="connsiteX11" fmla="*/ 8965 w 10000"/>
                  <a:gd name="connsiteY11" fmla="*/ 9473 h 10450"/>
                  <a:gd name="connsiteX12" fmla="*/ 10000 w 10000"/>
                  <a:gd name="connsiteY12" fmla="*/ 3701 h 10450"/>
                  <a:gd name="connsiteX13" fmla="*/ 9318 w 10000"/>
                  <a:gd name="connsiteY13" fmla="*/ 3682 h 10450"/>
                  <a:gd name="connsiteX14" fmla="*/ 9440 w 10000"/>
                  <a:gd name="connsiteY14" fmla="*/ 1244 h 10450"/>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1023 w 10000"/>
                  <a:gd name="connsiteY8" fmla="*/ 9463 h 10450"/>
                  <a:gd name="connsiteX9" fmla="*/ 4894 w 10000"/>
                  <a:gd name="connsiteY9" fmla="*/ 10442 h 10450"/>
                  <a:gd name="connsiteX10" fmla="*/ 8965 w 10000"/>
                  <a:gd name="connsiteY10" fmla="*/ 9473 h 10450"/>
                  <a:gd name="connsiteX11" fmla="*/ 10000 w 10000"/>
                  <a:gd name="connsiteY11" fmla="*/ 3701 h 10450"/>
                  <a:gd name="connsiteX12" fmla="*/ 9318 w 10000"/>
                  <a:gd name="connsiteY12" fmla="*/ 3682 h 10450"/>
                  <a:gd name="connsiteX13" fmla="*/ 9440 w 10000"/>
                  <a:gd name="connsiteY13" fmla="*/ 1244 h 10450"/>
                  <a:gd name="connsiteX0" fmla="*/ 9440 w 10000"/>
                  <a:gd name="connsiteY0" fmla="*/ 1244 h 10450"/>
                  <a:gd name="connsiteX1" fmla="*/ 8989 w 10000"/>
                  <a:gd name="connsiteY1" fmla="*/ 368 h 10450"/>
                  <a:gd name="connsiteX2" fmla="*/ 7917 w 10000"/>
                  <a:gd name="connsiteY2" fmla="*/ 0 h 10450"/>
                  <a:gd name="connsiteX3" fmla="*/ 2083 w 10000"/>
                  <a:gd name="connsiteY3" fmla="*/ 0 h 10450"/>
                  <a:gd name="connsiteX4" fmla="*/ 1060 w 10000"/>
                  <a:gd name="connsiteY4" fmla="*/ 338 h 10450"/>
                  <a:gd name="connsiteX5" fmla="*/ 646 w 10000"/>
                  <a:gd name="connsiteY5" fmla="*/ 1174 h 10450"/>
                  <a:gd name="connsiteX6" fmla="*/ 792 w 10000"/>
                  <a:gd name="connsiteY6" fmla="*/ 3721 h 10450"/>
                  <a:gd name="connsiteX7" fmla="*/ 0 w 10000"/>
                  <a:gd name="connsiteY7" fmla="*/ 3721 h 10450"/>
                  <a:gd name="connsiteX8" fmla="*/ 1023 w 10000"/>
                  <a:gd name="connsiteY8" fmla="*/ 9463 h 10450"/>
                  <a:gd name="connsiteX9" fmla="*/ 4894 w 10000"/>
                  <a:gd name="connsiteY9" fmla="*/ 10442 h 10450"/>
                  <a:gd name="connsiteX10" fmla="*/ 8965 w 10000"/>
                  <a:gd name="connsiteY10" fmla="*/ 9473 h 10450"/>
                  <a:gd name="connsiteX11" fmla="*/ 10000 w 10000"/>
                  <a:gd name="connsiteY11" fmla="*/ 3701 h 10450"/>
                  <a:gd name="connsiteX12" fmla="*/ 9318 w 10000"/>
                  <a:gd name="connsiteY12" fmla="*/ 3682 h 10450"/>
                  <a:gd name="connsiteX13" fmla="*/ 9440 w 10000"/>
                  <a:gd name="connsiteY13" fmla="*/ 1244 h 10450"/>
                  <a:gd name="connsiteX0" fmla="*/ 9440 w 10000"/>
                  <a:gd name="connsiteY0" fmla="*/ 1244 h 10443"/>
                  <a:gd name="connsiteX1" fmla="*/ 8989 w 10000"/>
                  <a:gd name="connsiteY1" fmla="*/ 368 h 10443"/>
                  <a:gd name="connsiteX2" fmla="*/ 7917 w 10000"/>
                  <a:gd name="connsiteY2" fmla="*/ 0 h 10443"/>
                  <a:gd name="connsiteX3" fmla="*/ 2083 w 10000"/>
                  <a:gd name="connsiteY3" fmla="*/ 0 h 10443"/>
                  <a:gd name="connsiteX4" fmla="*/ 1060 w 10000"/>
                  <a:gd name="connsiteY4" fmla="*/ 338 h 10443"/>
                  <a:gd name="connsiteX5" fmla="*/ 646 w 10000"/>
                  <a:gd name="connsiteY5" fmla="*/ 1174 h 10443"/>
                  <a:gd name="connsiteX6" fmla="*/ 792 w 10000"/>
                  <a:gd name="connsiteY6" fmla="*/ 3721 h 10443"/>
                  <a:gd name="connsiteX7" fmla="*/ 0 w 10000"/>
                  <a:gd name="connsiteY7" fmla="*/ 3721 h 10443"/>
                  <a:gd name="connsiteX8" fmla="*/ 1023 w 10000"/>
                  <a:gd name="connsiteY8" fmla="*/ 9463 h 10443"/>
                  <a:gd name="connsiteX9" fmla="*/ 4894 w 10000"/>
                  <a:gd name="connsiteY9" fmla="*/ 10442 h 10443"/>
                  <a:gd name="connsiteX10" fmla="*/ 8965 w 10000"/>
                  <a:gd name="connsiteY10" fmla="*/ 9473 h 10443"/>
                  <a:gd name="connsiteX11" fmla="*/ 10000 w 10000"/>
                  <a:gd name="connsiteY11" fmla="*/ 3701 h 10443"/>
                  <a:gd name="connsiteX12" fmla="*/ 9318 w 10000"/>
                  <a:gd name="connsiteY12" fmla="*/ 3682 h 10443"/>
                  <a:gd name="connsiteX13" fmla="*/ 9440 w 10000"/>
                  <a:gd name="connsiteY13" fmla="*/ 1244 h 10443"/>
                  <a:gd name="connsiteX0" fmla="*/ 9440 w 10000"/>
                  <a:gd name="connsiteY0" fmla="*/ 1244 h 10446"/>
                  <a:gd name="connsiteX1" fmla="*/ 8989 w 10000"/>
                  <a:gd name="connsiteY1" fmla="*/ 368 h 10446"/>
                  <a:gd name="connsiteX2" fmla="*/ 7917 w 10000"/>
                  <a:gd name="connsiteY2" fmla="*/ 0 h 10446"/>
                  <a:gd name="connsiteX3" fmla="*/ 2083 w 10000"/>
                  <a:gd name="connsiteY3" fmla="*/ 0 h 10446"/>
                  <a:gd name="connsiteX4" fmla="*/ 1060 w 10000"/>
                  <a:gd name="connsiteY4" fmla="*/ 338 h 10446"/>
                  <a:gd name="connsiteX5" fmla="*/ 646 w 10000"/>
                  <a:gd name="connsiteY5" fmla="*/ 1174 h 10446"/>
                  <a:gd name="connsiteX6" fmla="*/ 792 w 10000"/>
                  <a:gd name="connsiteY6" fmla="*/ 3721 h 10446"/>
                  <a:gd name="connsiteX7" fmla="*/ 0 w 10000"/>
                  <a:gd name="connsiteY7" fmla="*/ 3721 h 10446"/>
                  <a:gd name="connsiteX8" fmla="*/ 1023 w 10000"/>
                  <a:gd name="connsiteY8" fmla="*/ 9463 h 10446"/>
                  <a:gd name="connsiteX9" fmla="*/ 4894 w 10000"/>
                  <a:gd name="connsiteY9" fmla="*/ 10442 h 10446"/>
                  <a:gd name="connsiteX10" fmla="*/ 8965 w 10000"/>
                  <a:gd name="connsiteY10" fmla="*/ 9473 h 10446"/>
                  <a:gd name="connsiteX11" fmla="*/ 10000 w 10000"/>
                  <a:gd name="connsiteY11" fmla="*/ 3701 h 10446"/>
                  <a:gd name="connsiteX12" fmla="*/ 9318 w 10000"/>
                  <a:gd name="connsiteY12" fmla="*/ 3682 h 10446"/>
                  <a:gd name="connsiteX13" fmla="*/ 9440 w 10000"/>
                  <a:gd name="connsiteY13" fmla="*/ 1244 h 10446"/>
                  <a:gd name="connsiteX0" fmla="*/ 9446 w 10006"/>
                  <a:gd name="connsiteY0" fmla="*/ 1244 h 10461"/>
                  <a:gd name="connsiteX1" fmla="*/ 8995 w 10006"/>
                  <a:gd name="connsiteY1" fmla="*/ 368 h 10461"/>
                  <a:gd name="connsiteX2" fmla="*/ 7923 w 10006"/>
                  <a:gd name="connsiteY2" fmla="*/ 0 h 10461"/>
                  <a:gd name="connsiteX3" fmla="*/ 2089 w 10006"/>
                  <a:gd name="connsiteY3" fmla="*/ 0 h 10461"/>
                  <a:gd name="connsiteX4" fmla="*/ 1066 w 10006"/>
                  <a:gd name="connsiteY4" fmla="*/ 338 h 10461"/>
                  <a:gd name="connsiteX5" fmla="*/ 652 w 10006"/>
                  <a:gd name="connsiteY5" fmla="*/ 1174 h 10461"/>
                  <a:gd name="connsiteX6" fmla="*/ 798 w 10006"/>
                  <a:gd name="connsiteY6" fmla="*/ 3721 h 10461"/>
                  <a:gd name="connsiteX7" fmla="*/ 6 w 10006"/>
                  <a:gd name="connsiteY7" fmla="*/ 3721 h 10461"/>
                  <a:gd name="connsiteX8" fmla="*/ 1261 w 10006"/>
                  <a:gd name="connsiteY8" fmla="*/ 9153 h 10461"/>
                  <a:gd name="connsiteX9" fmla="*/ 4900 w 10006"/>
                  <a:gd name="connsiteY9" fmla="*/ 10442 h 10461"/>
                  <a:gd name="connsiteX10" fmla="*/ 8971 w 10006"/>
                  <a:gd name="connsiteY10" fmla="*/ 9473 h 10461"/>
                  <a:gd name="connsiteX11" fmla="*/ 10006 w 10006"/>
                  <a:gd name="connsiteY11" fmla="*/ 3701 h 10461"/>
                  <a:gd name="connsiteX12" fmla="*/ 9324 w 10006"/>
                  <a:gd name="connsiteY12" fmla="*/ 3682 h 10461"/>
                  <a:gd name="connsiteX13" fmla="*/ 9446 w 10006"/>
                  <a:gd name="connsiteY13" fmla="*/ 1244 h 10461"/>
                  <a:gd name="connsiteX0" fmla="*/ 9448 w 10008"/>
                  <a:gd name="connsiteY0" fmla="*/ 1244 h 10447"/>
                  <a:gd name="connsiteX1" fmla="*/ 8997 w 10008"/>
                  <a:gd name="connsiteY1" fmla="*/ 368 h 10447"/>
                  <a:gd name="connsiteX2" fmla="*/ 7925 w 10008"/>
                  <a:gd name="connsiteY2" fmla="*/ 0 h 10447"/>
                  <a:gd name="connsiteX3" fmla="*/ 2091 w 10008"/>
                  <a:gd name="connsiteY3" fmla="*/ 0 h 10447"/>
                  <a:gd name="connsiteX4" fmla="*/ 1068 w 10008"/>
                  <a:gd name="connsiteY4" fmla="*/ 338 h 10447"/>
                  <a:gd name="connsiteX5" fmla="*/ 654 w 10008"/>
                  <a:gd name="connsiteY5" fmla="*/ 1174 h 10447"/>
                  <a:gd name="connsiteX6" fmla="*/ 800 w 10008"/>
                  <a:gd name="connsiteY6" fmla="*/ 3721 h 10447"/>
                  <a:gd name="connsiteX7" fmla="*/ 8 w 10008"/>
                  <a:gd name="connsiteY7" fmla="*/ 3721 h 10447"/>
                  <a:gd name="connsiteX8" fmla="*/ 1340 w 10008"/>
                  <a:gd name="connsiteY8" fmla="*/ 9386 h 10447"/>
                  <a:gd name="connsiteX9" fmla="*/ 4902 w 10008"/>
                  <a:gd name="connsiteY9" fmla="*/ 10442 h 10447"/>
                  <a:gd name="connsiteX10" fmla="*/ 8973 w 10008"/>
                  <a:gd name="connsiteY10" fmla="*/ 9473 h 10447"/>
                  <a:gd name="connsiteX11" fmla="*/ 10008 w 10008"/>
                  <a:gd name="connsiteY11" fmla="*/ 3701 h 10447"/>
                  <a:gd name="connsiteX12" fmla="*/ 9326 w 10008"/>
                  <a:gd name="connsiteY12" fmla="*/ 3682 h 10447"/>
                  <a:gd name="connsiteX13" fmla="*/ 9448 w 10008"/>
                  <a:gd name="connsiteY13" fmla="*/ 1244 h 10447"/>
                  <a:gd name="connsiteX0" fmla="*/ 9556 w 10116"/>
                  <a:gd name="connsiteY0" fmla="*/ 1244 h 10447"/>
                  <a:gd name="connsiteX1" fmla="*/ 9105 w 10116"/>
                  <a:gd name="connsiteY1" fmla="*/ 368 h 10447"/>
                  <a:gd name="connsiteX2" fmla="*/ 8033 w 10116"/>
                  <a:gd name="connsiteY2" fmla="*/ 0 h 10447"/>
                  <a:gd name="connsiteX3" fmla="*/ 2199 w 10116"/>
                  <a:gd name="connsiteY3" fmla="*/ 0 h 10447"/>
                  <a:gd name="connsiteX4" fmla="*/ 1176 w 10116"/>
                  <a:gd name="connsiteY4" fmla="*/ 338 h 10447"/>
                  <a:gd name="connsiteX5" fmla="*/ 762 w 10116"/>
                  <a:gd name="connsiteY5" fmla="*/ 1174 h 10447"/>
                  <a:gd name="connsiteX6" fmla="*/ 908 w 10116"/>
                  <a:gd name="connsiteY6" fmla="*/ 3721 h 10447"/>
                  <a:gd name="connsiteX7" fmla="*/ 6 w 10116"/>
                  <a:gd name="connsiteY7" fmla="*/ 3721 h 10447"/>
                  <a:gd name="connsiteX8" fmla="*/ 1448 w 10116"/>
                  <a:gd name="connsiteY8" fmla="*/ 9386 h 10447"/>
                  <a:gd name="connsiteX9" fmla="*/ 5010 w 10116"/>
                  <a:gd name="connsiteY9" fmla="*/ 10442 h 10447"/>
                  <a:gd name="connsiteX10" fmla="*/ 9081 w 10116"/>
                  <a:gd name="connsiteY10" fmla="*/ 9473 h 10447"/>
                  <a:gd name="connsiteX11" fmla="*/ 10116 w 10116"/>
                  <a:gd name="connsiteY11" fmla="*/ 3701 h 10447"/>
                  <a:gd name="connsiteX12" fmla="*/ 9434 w 10116"/>
                  <a:gd name="connsiteY12" fmla="*/ 3682 h 10447"/>
                  <a:gd name="connsiteX13" fmla="*/ 9556 w 10116"/>
                  <a:gd name="connsiteY13" fmla="*/ 1244 h 10447"/>
                  <a:gd name="connsiteX0" fmla="*/ 9556 w 10116"/>
                  <a:gd name="connsiteY0" fmla="*/ 1244 h 10447"/>
                  <a:gd name="connsiteX1" fmla="*/ 9105 w 10116"/>
                  <a:gd name="connsiteY1" fmla="*/ 368 h 10447"/>
                  <a:gd name="connsiteX2" fmla="*/ 8033 w 10116"/>
                  <a:gd name="connsiteY2" fmla="*/ 0 h 10447"/>
                  <a:gd name="connsiteX3" fmla="*/ 2199 w 10116"/>
                  <a:gd name="connsiteY3" fmla="*/ 0 h 10447"/>
                  <a:gd name="connsiteX4" fmla="*/ 1176 w 10116"/>
                  <a:gd name="connsiteY4" fmla="*/ 338 h 10447"/>
                  <a:gd name="connsiteX5" fmla="*/ 762 w 10116"/>
                  <a:gd name="connsiteY5" fmla="*/ 1174 h 10447"/>
                  <a:gd name="connsiteX6" fmla="*/ 908 w 10116"/>
                  <a:gd name="connsiteY6" fmla="*/ 3488 h 10447"/>
                  <a:gd name="connsiteX7" fmla="*/ 6 w 10116"/>
                  <a:gd name="connsiteY7" fmla="*/ 3721 h 10447"/>
                  <a:gd name="connsiteX8" fmla="*/ 1448 w 10116"/>
                  <a:gd name="connsiteY8" fmla="*/ 9386 h 10447"/>
                  <a:gd name="connsiteX9" fmla="*/ 5010 w 10116"/>
                  <a:gd name="connsiteY9" fmla="*/ 10442 h 10447"/>
                  <a:gd name="connsiteX10" fmla="*/ 9081 w 10116"/>
                  <a:gd name="connsiteY10" fmla="*/ 9473 h 10447"/>
                  <a:gd name="connsiteX11" fmla="*/ 10116 w 10116"/>
                  <a:gd name="connsiteY11" fmla="*/ 3701 h 10447"/>
                  <a:gd name="connsiteX12" fmla="*/ 9434 w 10116"/>
                  <a:gd name="connsiteY12" fmla="*/ 3682 h 10447"/>
                  <a:gd name="connsiteX13" fmla="*/ 9556 w 10116"/>
                  <a:gd name="connsiteY13" fmla="*/ 1244 h 1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6" h="10447">
                    <a:moveTo>
                      <a:pt x="9556" y="1244"/>
                    </a:moveTo>
                    <a:cubicBezTo>
                      <a:pt x="9556" y="925"/>
                      <a:pt x="9410" y="607"/>
                      <a:pt x="9105" y="368"/>
                    </a:cubicBezTo>
                    <a:cubicBezTo>
                      <a:pt x="8813" y="119"/>
                      <a:pt x="8423" y="0"/>
                      <a:pt x="8033" y="0"/>
                    </a:cubicBezTo>
                    <a:lnTo>
                      <a:pt x="2199" y="0"/>
                    </a:lnTo>
                    <a:cubicBezTo>
                      <a:pt x="1833" y="0"/>
                      <a:pt x="1456" y="109"/>
                      <a:pt x="1176" y="338"/>
                    </a:cubicBezTo>
                    <a:cubicBezTo>
                      <a:pt x="896" y="567"/>
                      <a:pt x="762" y="876"/>
                      <a:pt x="762" y="1174"/>
                    </a:cubicBezTo>
                    <a:cubicBezTo>
                      <a:pt x="811" y="2023"/>
                      <a:pt x="1034" y="3064"/>
                      <a:pt x="908" y="3488"/>
                    </a:cubicBezTo>
                    <a:cubicBezTo>
                      <a:pt x="782" y="3912"/>
                      <a:pt x="-84" y="2738"/>
                      <a:pt x="6" y="3721"/>
                    </a:cubicBezTo>
                    <a:cubicBezTo>
                      <a:pt x="96" y="4704"/>
                      <a:pt x="614" y="8266"/>
                      <a:pt x="1448" y="9386"/>
                    </a:cubicBezTo>
                    <a:cubicBezTo>
                      <a:pt x="2282" y="10506"/>
                      <a:pt x="3738" y="10428"/>
                      <a:pt x="5010" y="10442"/>
                    </a:cubicBezTo>
                    <a:cubicBezTo>
                      <a:pt x="6282" y="10456"/>
                      <a:pt x="7766" y="10519"/>
                      <a:pt x="9081" y="9473"/>
                    </a:cubicBezTo>
                    <a:cubicBezTo>
                      <a:pt x="10396" y="8427"/>
                      <a:pt x="10057" y="4666"/>
                      <a:pt x="10116" y="3701"/>
                    </a:cubicBezTo>
                    <a:lnTo>
                      <a:pt x="9434" y="3682"/>
                    </a:lnTo>
                    <a:cubicBezTo>
                      <a:pt x="9475" y="2869"/>
                      <a:pt x="9515" y="2057"/>
                      <a:pt x="9556" y="1244"/>
                    </a:cubicBezTo>
                    <a:close/>
                  </a:path>
                </a:pathLst>
              </a:custGeom>
              <a:solidFill>
                <a:srgbClr val="F09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 name="Freeform 233">
                <a:extLst>
                  <a:ext uri="{FF2B5EF4-FFF2-40B4-BE49-F238E27FC236}">
                    <a16:creationId xmlns:a16="http://schemas.microsoft.com/office/drawing/2014/main" id="{E44EC9CA-F397-1F41-EF49-A6BB3CA5AAC1}"/>
                  </a:ext>
                </a:extLst>
              </p:cNvPr>
              <p:cNvSpPr>
                <a:spLocks/>
              </p:cNvSpPr>
              <p:nvPr/>
            </p:nvSpPr>
            <p:spPr bwMode="auto">
              <a:xfrm>
                <a:off x="1671638" y="1889080"/>
                <a:ext cx="378026" cy="85055"/>
              </a:xfrm>
              <a:custGeom>
                <a:avLst/>
                <a:gdLst>
                  <a:gd name="T0" fmla="*/ 34 w 722"/>
                  <a:gd name="T1" fmla="*/ 98 h 169"/>
                  <a:gd name="T2" fmla="*/ 118 w 722"/>
                  <a:gd name="T3" fmla="*/ 64 h 169"/>
                  <a:gd name="T4" fmla="*/ 597 w 722"/>
                  <a:gd name="T5" fmla="*/ 64 h 169"/>
                  <a:gd name="T6" fmla="*/ 685 w 722"/>
                  <a:gd name="T7" fmla="*/ 101 h 169"/>
                  <a:gd name="T8" fmla="*/ 720 w 722"/>
                  <a:gd name="T9" fmla="*/ 169 h 169"/>
                  <a:gd name="T10" fmla="*/ 722 w 722"/>
                  <a:gd name="T11" fmla="*/ 125 h 169"/>
                  <a:gd name="T12" fmla="*/ 685 w 722"/>
                  <a:gd name="T13" fmla="*/ 37 h 169"/>
                  <a:gd name="T14" fmla="*/ 597 w 722"/>
                  <a:gd name="T15" fmla="*/ 0 h 169"/>
                  <a:gd name="T16" fmla="*/ 118 w 722"/>
                  <a:gd name="T17" fmla="*/ 0 h 169"/>
                  <a:gd name="T18" fmla="*/ 34 w 722"/>
                  <a:gd name="T19" fmla="*/ 34 h 169"/>
                  <a:gd name="T20" fmla="*/ 0 w 722"/>
                  <a:gd name="T21" fmla="*/ 118 h 169"/>
                  <a:gd name="T22" fmla="*/ 2 w 722"/>
                  <a:gd name="T23" fmla="*/ 161 h 169"/>
                  <a:gd name="T24" fmla="*/ 34 w 722"/>
                  <a:gd name="T25" fmla="*/ 9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169">
                    <a:moveTo>
                      <a:pt x="34" y="98"/>
                    </a:moveTo>
                    <a:cubicBezTo>
                      <a:pt x="57" y="75"/>
                      <a:pt x="88" y="64"/>
                      <a:pt x="118" y="64"/>
                    </a:cubicBezTo>
                    <a:cubicBezTo>
                      <a:pt x="597" y="64"/>
                      <a:pt x="597" y="64"/>
                      <a:pt x="597" y="64"/>
                    </a:cubicBezTo>
                    <a:cubicBezTo>
                      <a:pt x="629" y="64"/>
                      <a:pt x="661" y="76"/>
                      <a:pt x="685" y="101"/>
                    </a:cubicBezTo>
                    <a:cubicBezTo>
                      <a:pt x="705" y="120"/>
                      <a:pt x="716" y="144"/>
                      <a:pt x="720" y="169"/>
                    </a:cubicBezTo>
                    <a:cubicBezTo>
                      <a:pt x="722" y="125"/>
                      <a:pt x="722" y="125"/>
                      <a:pt x="722" y="125"/>
                    </a:cubicBezTo>
                    <a:cubicBezTo>
                      <a:pt x="722" y="93"/>
                      <a:pt x="710" y="61"/>
                      <a:pt x="685" y="37"/>
                    </a:cubicBezTo>
                    <a:cubicBezTo>
                      <a:pt x="661" y="12"/>
                      <a:pt x="629" y="0"/>
                      <a:pt x="597" y="0"/>
                    </a:cubicBezTo>
                    <a:cubicBezTo>
                      <a:pt x="118" y="0"/>
                      <a:pt x="118" y="0"/>
                      <a:pt x="118" y="0"/>
                    </a:cubicBezTo>
                    <a:cubicBezTo>
                      <a:pt x="88" y="0"/>
                      <a:pt x="57" y="11"/>
                      <a:pt x="34" y="34"/>
                    </a:cubicBezTo>
                    <a:cubicBezTo>
                      <a:pt x="11" y="57"/>
                      <a:pt x="0" y="88"/>
                      <a:pt x="0" y="118"/>
                    </a:cubicBezTo>
                    <a:cubicBezTo>
                      <a:pt x="2" y="161"/>
                      <a:pt x="2" y="161"/>
                      <a:pt x="2" y="161"/>
                    </a:cubicBezTo>
                    <a:cubicBezTo>
                      <a:pt x="6" y="138"/>
                      <a:pt x="17" y="116"/>
                      <a:pt x="34" y="98"/>
                    </a:cubicBezTo>
                    <a:close/>
                  </a:path>
                </a:pathLst>
              </a:custGeom>
              <a:solidFill>
                <a:srgbClr val="CF7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 name="Free-form: Shape 52">
                <a:extLst>
                  <a:ext uri="{FF2B5EF4-FFF2-40B4-BE49-F238E27FC236}">
                    <a16:creationId xmlns:a16="http://schemas.microsoft.com/office/drawing/2014/main" id="{9402AB19-7AE6-5267-9965-96A4ECD35418}"/>
                  </a:ext>
                </a:extLst>
              </p:cNvPr>
              <p:cNvSpPr/>
              <p:nvPr/>
            </p:nvSpPr>
            <p:spPr>
              <a:xfrm>
                <a:off x="1741777" y="1701323"/>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Free-form: Shape 53">
                <a:extLst>
                  <a:ext uri="{FF2B5EF4-FFF2-40B4-BE49-F238E27FC236}">
                    <a16:creationId xmlns:a16="http://schemas.microsoft.com/office/drawing/2014/main" id="{B702BF93-2071-550C-453E-1D09EF192A70}"/>
                  </a:ext>
                </a:extLst>
              </p:cNvPr>
              <p:cNvSpPr/>
              <p:nvPr/>
            </p:nvSpPr>
            <p:spPr>
              <a:xfrm>
                <a:off x="1719207" y="172251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1" name="Free-form: Shape 62">
                <a:extLst>
                  <a:ext uri="{FF2B5EF4-FFF2-40B4-BE49-F238E27FC236}">
                    <a16:creationId xmlns:a16="http://schemas.microsoft.com/office/drawing/2014/main" id="{1A6D60DA-701B-9910-CB9F-5B927EC06006}"/>
                  </a:ext>
                </a:extLst>
              </p:cNvPr>
              <p:cNvSpPr/>
              <p:nvPr/>
            </p:nvSpPr>
            <p:spPr>
              <a:xfrm>
                <a:off x="1789548" y="1712466"/>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2" name="Free-form: Shape 63">
                <a:extLst>
                  <a:ext uri="{FF2B5EF4-FFF2-40B4-BE49-F238E27FC236}">
                    <a16:creationId xmlns:a16="http://schemas.microsoft.com/office/drawing/2014/main" id="{8ADC62F3-7FBA-0A89-5E0D-43B3C9A26AE7}"/>
                  </a:ext>
                </a:extLst>
              </p:cNvPr>
              <p:cNvSpPr/>
              <p:nvPr/>
            </p:nvSpPr>
            <p:spPr>
              <a:xfrm rot="927715">
                <a:off x="1930789" y="171582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Free-form: Shape 66">
                <a:extLst>
                  <a:ext uri="{FF2B5EF4-FFF2-40B4-BE49-F238E27FC236}">
                    <a16:creationId xmlns:a16="http://schemas.microsoft.com/office/drawing/2014/main" id="{DB2B9C23-E76A-446C-47B4-4D9A403F2A16}"/>
                  </a:ext>
                </a:extLst>
              </p:cNvPr>
              <p:cNvSpPr/>
              <p:nvPr/>
            </p:nvSpPr>
            <p:spPr>
              <a:xfrm rot="16200000">
                <a:off x="1773367" y="1826460"/>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CF7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4" name="Free-form: Shape 68">
                <a:extLst>
                  <a:ext uri="{FF2B5EF4-FFF2-40B4-BE49-F238E27FC236}">
                    <a16:creationId xmlns:a16="http://schemas.microsoft.com/office/drawing/2014/main" id="{55E93C1A-9AE1-591F-2E9F-C4FDFE4F0930}"/>
                  </a:ext>
                </a:extLst>
              </p:cNvPr>
              <p:cNvSpPr/>
              <p:nvPr/>
            </p:nvSpPr>
            <p:spPr>
              <a:xfrm rot="16200000">
                <a:off x="1865635" y="1833432"/>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CF77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5" name="Group 84">
                <a:extLst>
                  <a:ext uri="{FF2B5EF4-FFF2-40B4-BE49-F238E27FC236}">
                    <a16:creationId xmlns:a16="http://schemas.microsoft.com/office/drawing/2014/main" id="{3DAAF2F4-E424-4818-3DCF-446FD9E7D2B5}"/>
                  </a:ext>
                </a:extLst>
              </p:cNvPr>
              <p:cNvGrpSpPr/>
              <p:nvPr/>
            </p:nvGrpSpPr>
            <p:grpSpPr>
              <a:xfrm>
                <a:off x="1767018" y="1777944"/>
                <a:ext cx="216212" cy="168827"/>
                <a:chOff x="1767018" y="1777944"/>
                <a:chExt cx="216212" cy="168827"/>
              </a:xfrm>
            </p:grpSpPr>
            <p:sp>
              <p:nvSpPr>
                <p:cNvPr id="88" name="Freeform 230">
                  <a:extLst>
                    <a:ext uri="{FF2B5EF4-FFF2-40B4-BE49-F238E27FC236}">
                      <a16:creationId xmlns:a16="http://schemas.microsoft.com/office/drawing/2014/main" id="{9DF420D2-03C8-2F4A-6AAA-B293F9920427}"/>
                    </a:ext>
                  </a:extLst>
                </p:cNvPr>
                <p:cNvSpPr>
                  <a:spLocks/>
                </p:cNvSpPr>
                <p:nvPr/>
              </p:nvSpPr>
              <p:spPr bwMode="auto">
                <a:xfrm>
                  <a:off x="1868376" y="1891155"/>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 name="Freeform 231">
                  <a:extLst>
                    <a:ext uri="{FF2B5EF4-FFF2-40B4-BE49-F238E27FC236}">
                      <a16:creationId xmlns:a16="http://schemas.microsoft.com/office/drawing/2014/main" id="{3AC579D7-C1C7-DEDF-416C-D54BA297D625}"/>
                    </a:ext>
                  </a:extLst>
                </p:cNvPr>
                <p:cNvSpPr>
                  <a:spLocks/>
                </p:cNvSpPr>
                <p:nvPr/>
              </p:nvSpPr>
              <p:spPr bwMode="auto">
                <a:xfrm>
                  <a:off x="1866302" y="1891155"/>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 name="Free-form: Shape 54">
                  <a:extLst>
                    <a:ext uri="{FF2B5EF4-FFF2-40B4-BE49-F238E27FC236}">
                      <a16:creationId xmlns:a16="http://schemas.microsoft.com/office/drawing/2014/main" id="{132A2ADE-404A-1D88-4714-D5CFD4CD4F69}"/>
                    </a:ext>
                  </a:extLst>
                </p:cNvPr>
                <p:cNvSpPr/>
                <p:nvPr/>
              </p:nvSpPr>
              <p:spPr>
                <a:xfrm rot="16200000">
                  <a:off x="1801084" y="1856224"/>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1" name="Free-form: Shape 58">
                  <a:extLst>
                    <a:ext uri="{FF2B5EF4-FFF2-40B4-BE49-F238E27FC236}">
                      <a16:creationId xmlns:a16="http://schemas.microsoft.com/office/drawing/2014/main" id="{07B8BDDB-9E9B-E740-2261-E4971C277E75}"/>
                    </a:ext>
                  </a:extLst>
                </p:cNvPr>
                <p:cNvSpPr/>
                <p:nvPr/>
              </p:nvSpPr>
              <p:spPr>
                <a:xfrm rot="16200000">
                  <a:off x="1799273" y="182917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2" name="Free-form: Shape 60">
                  <a:extLst>
                    <a:ext uri="{FF2B5EF4-FFF2-40B4-BE49-F238E27FC236}">
                      <a16:creationId xmlns:a16="http://schemas.microsoft.com/office/drawing/2014/main" id="{0F2DF2DF-05AA-6EB6-6641-77A075753E33}"/>
                    </a:ext>
                  </a:extLst>
                </p:cNvPr>
                <p:cNvSpPr/>
                <p:nvPr/>
              </p:nvSpPr>
              <p:spPr>
                <a:xfrm rot="16200000">
                  <a:off x="1865635" y="181335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3" name="Free-form: Shape 61">
                  <a:extLst>
                    <a:ext uri="{FF2B5EF4-FFF2-40B4-BE49-F238E27FC236}">
                      <a16:creationId xmlns:a16="http://schemas.microsoft.com/office/drawing/2014/main" id="{F506FADD-1084-106E-162F-090B3BAADD59}"/>
                    </a:ext>
                  </a:extLst>
                </p:cNvPr>
                <p:cNvSpPr/>
                <p:nvPr/>
              </p:nvSpPr>
              <p:spPr>
                <a:xfrm rot="16200000">
                  <a:off x="1768229" y="1839828"/>
                  <a:ext cx="63287" cy="65709"/>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4" name="Free-form: Shape 69">
                  <a:extLst>
                    <a:ext uri="{FF2B5EF4-FFF2-40B4-BE49-F238E27FC236}">
                      <a16:creationId xmlns:a16="http://schemas.microsoft.com/office/drawing/2014/main" id="{908418BE-9F83-728E-069E-7D9BCB53F97D}"/>
                    </a:ext>
                  </a:extLst>
                </p:cNvPr>
                <p:cNvSpPr/>
                <p:nvPr/>
              </p:nvSpPr>
              <p:spPr>
                <a:xfrm rot="16200000">
                  <a:off x="1786185" y="1775736"/>
                  <a:ext cx="115387" cy="119803"/>
                </a:xfrm>
                <a:custGeom>
                  <a:avLst/>
                  <a:gdLst>
                    <a:gd name="connsiteX0" fmla="*/ 63211 w 63287"/>
                    <a:gd name="connsiteY0" fmla="*/ 53658 h 65709"/>
                    <a:gd name="connsiteX1" fmla="*/ 17967 w 63287"/>
                    <a:gd name="connsiteY1" fmla="*/ 22702 h 65709"/>
                    <a:gd name="connsiteX2" fmla="*/ 3679 w 63287"/>
                    <a:gd name="connsiteY2" fmla="*/ 1271 h 65709"/>
                    <a:gd name="connsiteX3" fmla="*/ 6061 w 63287"/>
                    <a:gd name="connsiteY3" fmla="*/ 60802 h 65709"/>
                    <a:gd name="connsiteX4" fmla="*/ 63211 w 63287"/>
                    <a:gd name="connsiteY4" fmla="*/ 53658 h 6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7" h="65709">
                      <a:moveTo>
                        <a:pt x="63211" y="53658"/>
                      </a:moveTo>
                      <a:cubicBezTo>
                        <a:pt x="65195" y="47308"/>
                        <a:pt x="27889" y="31433"/>
                        <a:pt x="17967" y="22702"/>
                      </a:cubicBezTo>
                      <a:cubicBezTo>
                        <a:pt x="8045" y="13971"/>
                        <a:pt x="5663" y="-5079"/>
                        <a:pt x="3679" y="1271"/>
                      </a:cubicBezTo>
                      <a:cubicBezTo>
                        <a:pt x="1695" y="7621"/>
                        <a:pt x="-4655" y="48896"/>
                        <a:pt x="6061" y="60802"/>
                      </a:cubicBezTo>
                      <a:cubicBezTo>
                        <a:pt x="16777" y="72708"/>
                        <a:pt x="61227" y="60008"/>
                        <a:pt x="63211" y="53658"/>
                      </a:cubicBezTo>
                      <a:close/>
                    </a:path>
                  </a:pathLst>
                </a:custGeom>
                <a:solidFill>
                  <a:srgbClr val="422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6" name="Free-form: Shape 83">
                <a:extLst>
                  <a:ext uri="{FF2B5EF4-FFF2-40B4-BE49-F238E27FC236}">
                    <a16:creationId xmlns:a16="http://schemas.microsoft.com/office/drawing/2014/main" id="{5E9C4731-4FE0-513F-927E-E1379D814C62}"/>
                  </a:ext>
                </a:extLst>
              </p:cNvPr>
              <p:cNvSpPr/>
              <p:nvPr/>
            </p:nvSpPr>
            <p:spPr>
              <a:xfrm>
                <a:off x="1436529" y="2503470"/>
                <a:ext cx="132250" cy="322401"/>
              </a:xfrm>
              <a:custGeom>
                <a:avLst/>
                <a:gdLst>
                  <a:gd name="connsiteX0" fmla="*/ 130334 w 132250"/>
                  <a:gd name="connsiteY0" fmla="*/ 1606 h 322401"/>
                  <a:gd name="connsiteX1" fmla="*/ 73184 w 132250"/>
                  <a:gd name="connsiteY1" fmla="*/ 192106 h 322401"/>
                  <a:gd name="connsiteX2" fmla="*/ 48776 w 132250"/>
                  <a:gd name="connsiteY2" fmla="*/ 261460 h 322401"/>
                  <a:gd name="connsiteX3" fmla="*/ 35738 w 132250"/>
                  <a:gd name="connsiteY3" fmla="*/ 322401 h 322401"/>
                  <a:gd name="connsiteX4" fmla="*/ 29722 w 132250"/>
                  <a:gd name="connsiteY4" fmla="*/ 319136 h 322401"/>
                  <a:gd name="connsiteX5" fmla="*/ 0 w 132250"/>
                  <a:gd name="connsiteY5" fmla="*/ 294613 h 322401"/>
                  <a:gd name="connsiteX6" fmla="*/ 5611 w 132250"/>
                  <a:gd name="connsiteY6" fmla="*/ 272668 h 322401"/>
                  <a:gd name="connsiteX7" fmla="*/ 130334 w 132250"/>
                  <a:gd name="connsiteY7" fmla="*/ 1606 h 32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50" h="322401">
                    <a:moveTo>
                      <a:pt x="130334" y="1606"/>
                    </a:moveTo>
                    <a:cubicBezTo>
                      <a:pt x="143034" y="-17444"/>
                      <a:pt x="89059" y="138131"/>
                      <a:pt x="73184" y="192106"/>
                    </a:cubicBezTo>
                    <a:cubicBezTo>
                      <a:pt x="65247" y="219094"/>
                      <a:pt x="56118" y="240723"/>
                      <a:pt x="48776" y="261460"/>
                    </a:cubicBezTo>
                    <a:lnTo>
                      <a:pt x="35738" y="322401"/>
                    </a:lnTo>
                    <a:lnTo>
                      <a:pt x="29722" y="319136"/>
                    </a:lnTo>
                    <a:lnTo>
                      <a:pt x="0" y="294613"/>
                    </a:lnTo>
                    <a:lnTo>
                      <a:pt x="5611" y="272668"/>
                    </a:lnTo>
                    <a:cubicBezTo>
                      <a:pt x="34575" y="182010"/>
                      <a:pt x="119222" y="18275"/>
                      <a:pt x="130334" y="1606"/>
                    </a:cubicBezTo>
                    <a:close/>
                  </a:path>
                </a:pathLst>
              </a:custGeom>
              <a:solidFill>
                <a:srgbClr val="CE295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7" name="Free-form: Shape 82">
                <a:extLst>
                  <a:ext uri="{FF2B5EF4-FFF2-40B4-BE49-F238E27FC236}">
                    <a16:creationId xmlns:a16="http://schemas.microsoft.com/office/drawing/2014/main" id="{F6EF4B66-CC2E-A09D-68F8-FD3B41CACA4E}"/>
                  </a:ext>
                </a:extLst>
              </p:cNvPr>
              <p:cNvSpPr/>
              <p:nvPr/>
            </p:nvSpPr>
            <p:spPr>
              <a:xfrm flipH="1">
                <a:off x="2159532" y="2503469"/>
                <a:ext cx="130954" cy="318628"/>
              </a:xfrm>
              <a:custGeom>
                <a:avLst/>
                <a:gdLst>
                  <a:gd name="connsiteX0" fmla="*/ 129038 w 130954"/>
                  <a:gd name="connsiteY0" fmla="*/ 1606 h 318628"/>
                  <a:gd name="connsiteX1" fmla="*/ 4315 w 130954"/>
                  <a:gd name="connsiteY1" fmla="*/ 272668 h 318628"/>
                  <a:gd name="connsiteX2" fmla="*/ 0 w 130954"/>
                  <a:gd name="connsiteY2" fmla="*/ 289545 h 318628"/>
                  <a:gd name="connsiteX3" fmla="*/ 35249 w 130954"/>
                  <a:gd name="connsiteY3" fmla="*/ 318628 h 318628"/>
                  <a:gd name="connsiteX4" fmla="*/ 47480 w 130954"/>
                  <a:gd name="connsiteY4" fmla="*/ 261460 h 318628"/>
                  <a:gd name="connsiteX5" fmla="*/ 71888 w 130954"/>
                  <a:gd name="connsiteY5" fmla="*/ 192106 h 318628"/>
                  <a:gd name="connsiteX6" fmla="*/ 129038 w 130954"/>
                  <a:gd name="connsiteY6" fmla="*/ 1606 h 31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54" h="318628">
                    <a:moveTo>
                      <a:pt x="129038" y="1606"/>
                    </a:moveTo>
                    <a:cubicBezTo>
                      <a:pt x="117926" y="18275"/>
                      <a:pt x="33279" y="182010"/>
                      <a:pt x="4315" y="272668"/>
                    </a:cubicBezTo>
                    <a:lnTo>
                      <a:pt x="0" y="289545"/>
                    </a:lnTo>
                    <a:lnTo>
                      <a:pt x="35249" y="318628"/>
                    </a:lnTo>
                    <a:lnTo>
                      <a:pt x="47480" y="261460"/>
                    </a:lnTo>
                    <a:cubicBezTo>
                      <a:pt x="54822" y="240723"/>
                      <a:pt x="63951" y="219094"/>
                      <a:pt x="71888" y="192106"/>
                    </a:cubicBezTo>
                    <a:cubicBezTo>
                      <a:pt x="87763" y="138131"/>
                      <a:pt x="141738" y="-17444"/>
                      <a:pt x="129038" y="1606"/>
                    </a:cubicBezTo>
                    <a:close/>
                  </a:path>
                </a:pathLst>
              </a:custGeom>
              <a:solidFill>
                <a:srgbClr val="CE295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70" name="Oval 69">
              <a:extLst>
                <a:ext uri="{FF2B5EF4-FFF2-40B4-BE49-F238E27FC236}">
                  <a16:creationId xmlns:a16="http://schemas.microsoft.com/office/drawing/2014/main" id="{A4B85C13-11EC-B590-1E50-C2D0E2B73DD4}"/>
                </a:ext>
              </a:extLst>
            </p:cNvPr>
            <p:cNvSpPr/>
            <p:nvPr/>
          </p:nvSpPr>
          <p:spPr>
            <a:xfrm>
              <a:off x="1155413" y="15329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95" name="Group 94">
            <a:extLst>
              <a:ext uri="{FF2B5EF4-FFF2-40B4-BE49-F238E27FC236}">
                <a16:creationId xmlns:a16="http://schemas.microsoft.com/office/drawing/2014/main" id="{9986E25E-5A82-319D-347A-DDE0C28E9E81}"/>
              </a:ext>
            </a:extLst>
          </p:cNvPr>
          <p:cNvGrpSpPr/>
          <p:nvPr/>
        </p:nvGrpSpPr>
        <p:grpSpPr>
          <a:xfrm>
            <a:off x="5779167" y="4763803"/>
            <a:ext cx="5879434" cy="1341521"/>
            <a:chOff x="5779167" y="3403479"/>
            <a:chExt cx="5879434" cy="1341521"/>
          </a:xfrm>
        </p:grpSpPr>
        <p:grpSp>
          <p:nvGrpSpPr>
            <p:cNvPr id="96" name="Group 95">
              <a:extLst>
                <a:ext uri="{FF2B5EF4-FFF2-40B4-BE49-F238E27FC236}">
                  <a16:creationId xmlns:a16="http://schemas.microsoft.com/office/drawing/2014/main" id="{DD54FC2A-9687-003F-2884-996A5DE37F5D}"/>
                </a:ext>
              </a:extLst>
            </p:cNvPr>
            <p:cNvGrpSpPr/>
            <p:nvPr/>
          </p:nvGrpSpPr>
          <p:grpSpPr>
            <a:xfrm>
              <a:off x="5779167" y="3403479"/>
              <a:ext cx="606666" cy="1341521"/>
              <a:chOff x="5779167" y="4120026"/>
              <a:chExt cx="606666" cy="1341521"/>
            </a:xfrm>
          </p:grpSpPr>
          <p:sp>
            <p:nvSpPr>
              <p:cNvPr id="98" name="TextBox 97">
                <a:extLst>
                  <a:ext uri="{FF2B5EF4-FFF2-40B4-BE49-F238E27FC236}">
                    <a16:creationId xmlns:a16="http://schemas.microsoft.com/office/drawing/2014/main" id="{F4C2E9CE-12EB-2FD9-B20D-55FACEA95936}"/>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cxnSp>
            <p:nvCxnSpPr>
              <p:cNvPr id="99" name="Straight Connector 98">
                <a:extLst>
                  <a:ext uri="{FF2B5EF4-FFF2-40B4-BE49-F238E27FC236}">
                    <a16:creationId xmlns:a16="http://schemas.microsoft.com/office/drawing/2014/main" id="{460E1216-8BCE-C067-4016-C0D036676A58}"/>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Content Placeholder 2">
              <a:extLst>
                <a:ext uri="{FF2B5EF4-FFF2-40B4-BE49-F238E27FC236}">
                  <a16:creationId xmlns:a16="http://schemas.microsoft.com/office/drawing/2014/main" id="{C8C6E4D5-A79E-4E87-54DD-AED02803BD86}"/>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Eight months after the initial visit, Juan and his mother return to your office. Juan’s weight has not changed despite making many lifestyle modifications and now being on CPAP for OSA. Juan’s mother remains concerned about his weight and asks if an anti-obesity medication is an option. What are the next steps in his management?</a:t>
              </a:r>
            </a:p>
            <a:p>
              <a:pPr>
                <a:lnSpc>
                  <a:spcPct val="100000"/>
                </a:lnSpc>
                <a:spcBef>
                  <a:spcPts val="0"/>
                </a:spcBef>
                <a:spcAft>
                  <a:spcPts val="200"/>
                </a:spcAft>
                <a:buFont typeface="+mj-lt"/>
                <a:buAutoNum type="alphaLcPeriod"/>
              </a:pPr>
              <a:r>
                <a:rPr lang="en-US" sz="1050" noProof="0" dirty="0">
                  <a:latin typeface="Arial"/>
                  <a:cs typeface="Times New Roman"/>
                </a:rPr>
                <a:t>Request a genetic test for monogenic obesity</a:t>
              </a:r>
            </a:p>
            <a:p>
              <a:pPr>
                <a:lnSpc>
                  <a:spcPct val="100000"/>
                </a:lnSpc>
                <a:spcBef>
                  <a:spcPts val="0"/>
                </a:spcBef>
                <a:spcAft>
                  <a:spcPts val="200"/>
                </a:spcAft>
                <a:buFont typeface="+mj-lt"/>
                <a:buAutoNum type="alphaLcPeriod"/>
              </a:pPr>
              <a:r>
                <a:rPr lang="en-US" sz="1050" noProof="0" dirty="0">
                  <a:latin typeface="Arial"/>
                  <a:cs typeface="Times New Roman"/>
                </a:rPr>
                <a:t>Start setmelanotide</a:t>
              </a:r>
            </a:p>
            <a:p>
              <a:pPr>
                <a:lnSpc>
                  <a:spcPct val="100000"/>
                </a:lnSpc>
                <a:spcBef>
                  <a:spcPts val="0"/>
                </a:spcBef>
                <a:spcAft>
                  <a:spcPts val="200"/>
                </a:spcAft>
                <a:buFont typeface="+mj-lt"/>
                <a:buAutoNum type="alphaLcPeriod"/>
              </a:pPr>
              <a:r>
                <a:rPr lang="en-US" sz="1050" noProof="0" dirty="0">
                  <a:latin typeface="Arial"/>
                  <a:cs typeface="Times New Roman"/>
                </a:rPr>
                <a:t>Start an FDA-approved anti-obesity medication</a:t>
              </a:r>
            </a:p>
            <a:p>
              <a:pPr>
                <a:lnSpc>
                  <a:spcPct val="100000"/>
                </a:lnSpc>
                <a:spcBef>
                  <a:spcPts val="0"/>
                </a:spcBef>
                <a:spcAft>
                  <a:spcPts val="200"/>
                </a:spcAft>
                <a:buFont typeface="+mj-lt"/>
                <a:buAutoNum type="alphaLcPeriod"/>
              </a:pPr>
              <a:r>
                <a:rPr lang="en-US" sz="1050" noProof="0" dirty="0">
                  <a:latin typeface="Arial"/>
                  <a:cs typeface="Times New Roman"/>
                </a:rPr>
                <a:t>Continue lifestyle modification</a:t>
              </a:r>
            </a:p>
          </p:txBody>
        </p:sp>
      </p:grpSp>
    </p:spTree>
    <p:extLst>
      <p:ext uri="{BB962C8B-B14F-4D97-AF65-F5344CB8AC3E}">
        <p14:creationId xmlns:p14="http://schemas.microsoft.com/office/powerpoint/2010/main" val="116398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C3D5F-AD08-A840-D0A4-7256906F6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B30A5-6C27-F2FA-51BD-D6DF24D776AF}"/>
              </a:ext>
            </a:extLst>
          </p:cNvPr>
          <p:cNvSpPr>
            <a:spLocks noGrp="1"/>
          </p:cNvSpPr>
          <p:nvPr>
            <p:ph type="title"/>
          </p:nvPr>
        </p:nvSpPr>
        <p:spPr>
          <a:xfrm>
            <a:off x="536240" y="414320"/>
            <a:ext cx="10896000" cy="1082209"/>
          </a:xfrm>
        </p:spPr>
        <p:txBody>
          <a:bodyPr>
            <a:normAutofit/>
          </a:bodyPr>
          <a:lstStyle/>
          <a:p>
            <a:r>
              <a:rPr lang="en-US" noProof="0" dirty="0"/>
              <a:t>Wei</a:t>
            </a:r>
          </a:p>
        </p:txBody>
      </p:sp>
      <p:sp>
        <p:nvSpPr>
          <p:cNvPr id="52" name="Text Placeholder 2">
            <a:extLst>
              <a:ext uri="{FF2B5EF4-FFF2-40B4-BE49-F238E27FC236}">
                <a16:creationId xmlns:a16="http://schemas.microsoft.com/office/drawing/2014/main" id="{1B5E3319-C44C-A7BE-126C-78EAC199AC4E}"/>
              </a:ext>
            </a:extLst>
          </p:cNvPr>
          <p:cNvSpPr>
            <a:spLocks noGrp="1"/>
          </p:cNvSpPr>
          <p:nvPr>
            <p:ph type="body" sz="quarter" idx="13"/>
          </p:nvPr>
        </p:nvSpPr>
        <p:spPr>
          <a:xfrm>
            <a:off x="536240" y="6020060"/>
            <a:ext cx="10896000" cy="324000"/>
          </a:xfrm>
        </p:spPr>
        <p:txBody>
          <a:bodyPr/>
          <a:lstStyle/>
          <a:p>
            <a:r>
              <a:rPr lang="en-US" noProof="0" dirty="0"/>
              <a:t>BMI, body mass index; GI, gastrointestinal; MASH, metabolic-associated steatohepatitis.</a:t>
            </a:r>
          </a:p>
        </p:txBody>
      </p:sp>
      <p:sp>
        <p:nvSpPr>
          <p:cNvPr id="30" name="TextBox 29">
            <a:extLst>
              <a:ext uri="{FF2B5EF4-FFF2-40B4-BE49-F238E27FC236}">
                <a16:creationId xmlns:a16="http://schemas.microsoft.com/office/drawing/2014/main" id="{5C52A841-A665-88E0-C54D-4DC8C5A0F83C}"/>
              </a:ext>
            </a:extLst>
          </p:cNvPr>
          <p:cNvSpPr txBox="1"/>
          <p:nvPr/>
        </p:nvSpPr>
        <p:spPr>
          <a:xfrm>
            <a:off x="1073842" y="3530273"/>
            <a:ext cx="849913" cy="276999"/>
          </a:xfrm>
          <a:prstGeom prst="rect">
            <a:avLst/>
          </a:prstGeom>
          <a:noFill/>
        </p:spPr>
        <p:txBody>
          <a:bodyPr wrap="none" rtlCol="0">
            <a:spAutoFit/>
          </a:bodyPr>
          <a:lstStyle/>
          <a:p>
            <a:r>
              <a:rPr lang="en-US" sz="1200" b="1" noProof="0" dirty="0"/>
              <a:t>Age </a:t>
            </a:r>
            <a:r>
              <a:rPr lang="en-US" sz="1200" noProof="0" dirty="0"/>
              <a:t>(yrs)</a:t>
            </a:r>
          </a:p>
        </p:txBody>
      </p:sp>
      <p:sp>
        <p:nvSpPr>
          <p:cNvPr id="33" name="TextBox 32">
            <a:extLst>
              <a:ext uri="{FF2B5EF4-FFF2-40B4-BE49-F238E27FC236}">
                <a16:creationId xmlns:a16="http://schemas.microsoft.com/office/drawing/2014/main" id="{5875004D-0EE6-BEF9-E593-C48E18C1B9C3}"/>
              </a:ext>
            </a:extLst>
          </p:cNvPr>
          <p:cNvSpPr txBox="1"/>
          <p:nvPr/>
        </p:nvSpPr>
        <p:spPr>
          <a:xfrm>
            <a:off x="1137161" y="4320079"/>
            <a:ext cx="723275" cy="276999"/>
          </a:xfrm>
          <a:prstGeom prst="rect">
            <a:avLst/>
          </a:prstGeom>
          <a:noFill/>
        </p:spPr>
        <p:txBody>
          <a:bodyPr wrap="none" rtlCol="0">
            <a:spAutoFit/>
          </a:bodyPr>
          <a:lstStyle/>
          <a:p>
            <a:r>
              <a:rPr lang="en-US" sz="1200" b="1" noProof="0" dirty="0"/>
              <a:t>Gender</a:t>
            </a:r>
          </a:p>
        </p:txBody>
      </p:sp>
      <p:sp>
        <p:nvSpPr>
          <p:cNvPr id="35" name="TextBox 34">
            <a:extLst>
              <a:ext uri="{FF2B5EF4-FFF2-40B4-BE49-F238E27FC236}">
                <a16:creationId xmlns:a16="http://schemas.microsoft.com/office/drawing/2014/main" id="{E8F5593D-700F-3A35-BCD5-C701B9B039A3}"/>
              </a:ext>
            </a:extLst>
          </p:cNvPr>
          <p:cNvSpPr txBox="1"/>
          <p:nvPr/>
        </p:nvSpPr>
        <p:spPr>
          <a:xfrm>
            <a:off x="2203674" y="3530273"/>
            <a:ext cx="980205" cy="276999"/>
          </a:xfrm>
          <a:prstGeom prst="rect">
            <a:avLst/>
          </a:prstGeom>
          <a:noFill/>
        </p:spPr>
        <p:txBody>
          <a:bodyPr wrap="none" rtlCol="0">
            <a:spAutoFit/>
          </a:bodyPr>
          <a:lstStyle/>
          <a:p>
            <a:r>
              <a:rPr lang="en-US" sz="1200" b="1" noProof="0" dirty="0"/>
              <a:t>Weight </a:t>
            </a:r>
            <a:r>
              <a:rPr lang="en-US" sz="1200" noProof="0" dirty="0"/>
              <a:t>(lb)</a:t>
            </a:r>
          </a:p>
        </p:txBody>
      </p:sp>
      <p:sp>
        <p:nvSpPr>
          <p:cNvPr id="36" name="TextBox 35">
            <a:extLst>
              <a:ext uri="{FF2B5EF4-FFF2-40B4-BE49-F238E27FC236}">
                <a16:creationId xmlns:a16="http://schemas.microsoft.com/office/drawing/2014/main" id="{237F6E57-628E-F60E-1F67-B0322F413AEC}"/>
              </a:ext>
            </a:extLst>
          </p:cNvPr>
          <p:cNvSpPr txBox="1"/>
          <p:nvPr/>
        </p:nvSpPr>
        <p:spPr>
          <a:xfrm>
            <a:off x="2227868" y="4323464"/>
            <a:ext cx="947695" cy="276999"/>
          </a:xfrm>
          <a:prstGeom prst="rect">
            <a:avLst/>
          </a:prstGeom>
          <a:noFill/>
        </p:spPr>
        <p:txBody>
          <a:bodyPr wrap="none" rtlCol="0">
            <a:spAutoFit/>
          </a:bodyPr>
          <a:lstStyle/>
          <a:p>
            <a:r>
              <a:rPr lang="en-US" sz="1200" b="1" noProof="0" dirty="0"/>
              <a:t>Height </a:t>
            </a:r>
            <a:r>
              <a:rPr lang="en-US" sz="1200" noProof="0" dirty="0"/>
              <a:t>(in)</a:t>
            </a:r>
          </a:p>
        </p:txBody>
      </p:sp>
      <p:sp>
        <p:nvSpPr>
          <p:cNvPr id="39" name="TextBox 38">
            <a:extLst>
              <a:ext uri="{FF2B5EF4-FFF2-40B4-BE49-F238E27FC236}">
                <a16:creationId xmlns:a16="http://schemas.microsoft.com/office/drawing/2014/main" id="{BFFFE91E-B5B2-D833-F3D5-C100CBAB472C}"/>
              </a:ext>
            </a:extLst>
          </p:cNvPr>
          <p:cNvSpPr txBox="1"/>
          <p:nvPr/>
        </p:nvSpPr>
        <p:spPr>
          <a:xfrm>
            <a:off x="3328686" y="3526888"/>
            <a:ext cx="1003801" cy="276999"/>
          </a:xfrm>
          <a:prstGeom prst="rect">
            <a:avLst/>
          </a:prstGeom>
          <a:noFill/>
        </p:spPr>
        <p:txBody>
          <a:bodyPr wrap="none" rtlCol="0">
            <a:spAutoFit/>
          </a:bodyPr>
          <a:lstStyle/>
          <a:p>
            <a:r>
              <a:rPr lang="en-US" sz="1200" b="1" noProof="0" dirty="0"/>
              <a:t>BMI </a:t>
            </a:r>
            <a:r>
              <a:rPr lang="en-US" sz="1200" noProof="0" dirty="0"/>
              <a:t>(kg/</a:t>
            </a:r>
            <a:r>
              <a:rPr lang="en-US" sz="1200" noProof="0" dirty="0">
                <a:latin typeface="Arial" panose="020B0604020202020204" pitchFamily="34" charset="0"/>
                <a:ea typeface="Apis For Office" panose="020B0504010101010104" pitchFamily="34" charset="0"/>
                <a:cs typeface="Arial" panose="020B0604020202020204" pitchFamily="34" charset="0"/>
              </a:rPr>
              <a:t>m</a:t>
            </a:r>
            <a:r>
              <a:rPr lang="en-US" sz="1200" baseline="30000" noProof="0" dirty="0">
                <a:latin typeface="Arial" panose="020B0604020202020204" pitchFamily="34" charset="0"/>
                <a:ea typeface="Apis For Office" panose="020B0504010101010104" pitchFamily="34" charset="0"/>
                <a:cs typeface="Arial" panose="020B0604020202020204" pitchFamily="34" charset="0"/>
              </a:rPr>
              <a:t>2</a:t>
            </a:r>
            <a:r>
              <a:rPr lang="en-US" sz="1200" noProof="0" dirty="0"/>
              <a:t>)</a:t>
            </a:r>
          </a:p>
        </p:txBody>
      </p:sp>
      <p:sp>
        <p:nvSpPr>
          <p:cNvPr id="41" name="TextBox 40">
            <a:extLst>
              <a:ext uri="{FF2B5EF4-FFF2-40B4-BE49-F238E27FC236}">
                <a16:creationId xmlns:a16="http://schemas.microsoft.com/office/drawing/2014/main" id="{A72E0A99-EAFC-6676-BFB0-C6F09974F7AE}"/>
              </a:ext>
            </a:extLst>
          </p:cNvPr>
          <p:cNvSpPr txBox="1"/>
          <p:nvPr/>
        </p:nvSpPr>
        <p:spPr>
          <a:xfrm>
            <a:off x="3258922" y="4320079"/>
            <a:ext cx="1140296" cy="276999"/>
          </a:xfrm>
          <a:prstGeom prst="rect">
            <a:avLst/>
          </a:prstGeom>
          <a:noFill/>
        </p:spPr>
        <p:txBody>
          <a:bodyPr wrap="square" rtlCol="0">
            <a:spAutoFit/>
          </a:bodyPr>
          <a:lstStyle/>
          <a:p>
            <a:pPr algn="ctr"/>
            <a:r>
              <a:rPr lang="en-US" sz="1200" b="1" noProof="0" dirty="0"/>
              <a:t>Waist Ø </a:t>
            </a:r>
            <a:r>
              <a:rPr lang="en-US" sz="1200" noProof="0" dirty="0"/>
              <a:t>(in)</a:t>
            </a:r>
          </a:p>
        </p:txBody>
      </p:sp>
      <p:cxnSp>
        <p:nvCxnSpPr>
          <p:cNvPr id="43" name="Straight Connector 42">
            <a:extLst>
              <a:ext uri="{FF2B5EF4-FFF2-40B4-BE49-F238E27FC236}">
                <a16:creationId xmlns:a16="http://schemas.microsoft.com/office/drawing/2014/main" id="{E5A67FC9-06B4-A16D-D32C-2BF1BD3878DC}"/>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C200FFF-88B9-7331-E7C9-74BF5F53959A}"/>
              </a:ext>
            </a:extLst>
          </p:cNvPr>
          <p:cNvSpPr txBox="1"/>
          <p:nvPr/>
        </p:nvSpPr>
        <p:spPr>
          <a:xfrm>
            <a:off x="4338406" y="3570283"/>
            <a:ext cx="1595761" cy="1477328"/>
          </a:xfrm>
          <a:prstGeom prst="rect">
            <a:avLst/>
          </a:prstGeom>
          <a:noFill/>
        </p:spPr>
        <p:txBody>
          <a:bodyPr wrap="square" rtlCol="0">
            <a:spAutoFit/>
          </a:bodyPr>
          <a:lstStyle/>
          <a:p>
            <a:r>
              <a:rPr lang="en-US" sz="1200" b="1" noProof="0" dirty="0"/>
              <a:t>Current medications:</a:t>
            </a:r>
          </a:p>
          <a:p>
            <a:r>
              <a:rPr lang="en-US" sz="1100" noProof="0" dirty="0"/>
              <a:t>Multiple medications, including </a:t>
            </a:r>
            <a:r>
              <a:rPr lang="en-US" sz="1100" dirty="0"/>
              <a:t>acetaminophen, </a:t>
            </a:r>
            <a:r>
              <a:rPr lang="en-US" sz="1100" noProof="0" dirty="0"/>
              <a:t>atorvastatin, amlodipine-benazepril, and </a:t>
            </a:r>
            <a:r>
              <a:rPr lang="en-US" sz="1100" dirty="0"/>
              <a:t>venlafaxine</a:t>
            </a:r>
            <a:r>
              <a:rPr lang="en-US" sz="1100" noProof="0" dirty="0">
                <a:highlight>
                  <a:srgbClr val="FFFF00"/>
                </a:highlight>
              </a:rPr>
              <a:t> </a:t>
            </a:r>
          </a:p>
        </p:txBody>
      </p:sp>
      <p:sp>
        <p:nvSpPr>
          <p:cNvPr id="76" name="Rectangle: Rounded Corners 75">
            <a:extLst>
              <a:ext uri="{FF2B5EF4-FFF2-40B4-BE49-F238E27FC236}">
                <a16:creationId xmlns:a16="http://schemas.microsoft.com/office/drawing/2014/main" id="{5567FFF6-ABD3-C5E0-36B2-85BAD6672C48}"/>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t>58</a:t>
            </a:r>
          </a:p>
        </p:txBody>
      </p:sp>
      <p:sp>
        <p:nvSpPr>
          <p:cNvPr id="77" name="Rectangle: Rounded Corners 76">
            <a:extLst>
              <a:ext uri="{FF2B5EF4-FFF2-40B4-BE49-F238E27FC236}">
                <a16:creationId xmlns:a16="http://schemas.microsoft.com/office/drawing/2014/main" id="{6F5C5CC4-2A45-234D-39FD-808B8460ADBC}"/>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t>M</a:t>
            </a:r>
            <a:r>
              <a:rPr lang="en-US" sz="1100" noProof="0" dirty="0"/>
              <a:t>ale</a:t>
            </a:r>
          </a:p>
        </p:txBody>
      </p:sp>
      <p:sp>
        <p:nvSpPr>
          <p:cNvPr id="78" name="Rectangle: Rounded Corners 77">
            <a:extLst>
              <a:ext uri="{FF2B5EF4-FFF2-40B4-BE49-F238E27FC236}">
                <a16:creationId xmlns:a16="http://schemas.microsoft.com/office/drawing/2014/main" id="{47371F71-7878-F255-A1AC-4396751CBB1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159</a:t>
            </a:r>
          </a:p>
        </p:txBody>
      </p:sp>
      <p:sp>
        <p:nvSpPr>
          <p:cNvPr id="79" name="Rectangle: Rounded Corners 78">
            <a:extLst>
              <a:ext uri="{FF2B5EF4-FFF2-40B4-BE49-F238E27FC236}">
                <a16:creationId xmlns:a16="http://schemas.microsoft.com/office/drawing/2014/main" id="{A76A8240-2226-28F0-8990-B69C4F00B26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64</a:t>
            </a:r>
          </a:p>
        </p:txBody>
      </p:sp>
      <p:sp>
        <p:nvSpPr>
          <p:cNvPr id="80" name="Rectangle: Rounded Corners 79">
            <a:extLst>
              <a:ext uri="{FF2B5EF4-FFF2-40B4-BE49-F238E27FC236}">
                <a16:creationId xmlns:a16="http://schemas.microsoft.com/office/drawing/2014/main" id="{F47A97EF-6237-6336-E37A-DD376F75E761}"/>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27.3</a:t>
            </a:r>
          </a:p>
        </p:txBody>
      </p:sp>
      <p:sp>
        <p:nvSpPr>
          <p:cNvPr id="81" name="Rectangle: Rounded Corners 80">
            <a:extLst>
              <a:ext uri="{FF2B5EF4-FFF2-40B4-BE49-F238E27FC236}">
                <a16:creationId xmlns:a16="http://schemas.microsoft.com/office/drawing/2014/main" id="{417A3B3F-5ABC-4341-48E3-5825831B5D86}"/>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32</a:t>
            </a:r>
          </a:p>
        </p:txBody>
      </p:sp>
      <p:cxnSp>
        <p:nvCxnSpPr>
          <p:cNvPr id="85" name="Straight Connector 84">
            <a:extLst>
              <a:ext uri="{FF2B5EF4-FFF2-40B4-BE49-F238E27FC236}">
                <a16:creationId xmlns:a16="http://schemas.microsoft.com/office/drawing/2014/main" id="{60659830-3717-2CD9-5CB6-B9E38CFAA34F}"/>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350DC29-6A3F-DB7E-BC64-22ED903C6318}"/>
              </a:ext>
            </a:extLst>
          </p:cNvPr>
          <p:cNvSpPr txBox="1"/>
          <p:nvPr/>
        </p:nvSpPr>
        <p:spPr>
          <a:xfrm>
            <a:off x="6060077" y="3505734"/>
            <a:ext cx="2336009" cy="2123658"/>
          </a:xfrm>
          <a:prstGeom prst="rect">
            <a:avLst/>
          </a:prstGeom>
          <a:noFill/>
        </p:spPr>
        <p:txBody>
          <a:bodyPr wrap="square" lIns="91440" tIns="45720" rIns="91440" bIns="45720" rtlCol="0" anchor="t">
            <a:spAutoFit/>
          </a:bodyPr>
          <a:lstStyle/>
          <a:p>
            <a:r>
              <a:rPr lang="en-US" sz="1100" b="1" noProof="0" dirty="0"/>
              <a:t>Biography</a:t>
            </a:r>
          </a:p>
          <a:p>
            <a:r>
              <a:rPr lang="en-US" sz="1100" noProof="0" dirty="0"/>
              <a:t>Wei, who is Han Chinese, works with </a:t>
            </a:r>
            <a:r>
              <a:rPr lang="en-US" sz="1100" dirty="0"/>
              <a:t>his</a:t>
            </a:r>
            <a:r>
              <a:rPr lang="en-US" sz="1100" noProof="0" dirty="0"/>
              <a:t> wife in their family business. Now their only child has graduated and employed they feel able to take a </a:t>
            </a:r>
            <a:r>
              <a:rPr lang="en-US" sz="1100" dirty="0"/>
              <a:t>long oversees vacation </a:t>
            </a:r>
            <a:r>
              <a:rPr lang="en-US" sz="1100" noProof="0" dirty="0"/>
              <a:t>to visit family. Wei is anxious about this trip and would like to improve his poor health before they go.</a:t>
            </a:r>
          </a:p>
          <a:p>
            <a:endParaRPr lang="en-US" sz="1100" dirty="0"/>
          </a:p>
          <a:p>
            <a:endParaRPr lang="en-US" sz="1100" noProof="0" dirty="0"/>
          </a:p>
        </p:txBody>
      </p:sp>
      <p:sp>
        <p:nvSpPr>
          <p:cNvPr id="7" name="TextBox 6">
            <a:extLst>
              <a:ext uri="{FF2B5EF4-FFF2-40B4-BE49-F238E27FC236}">
                <a16:creationId xmlns:a16="http://schemas.microsoft.com/office/drawing/2014/main" id="{D51A20FC-886E-5AFF-DED8-A67C74CD418C}"/>
              </a:ext>
            </a:extLst>
          </p:cNvPr>
          <p:cNvSpPr txBox="1"/>
          <p:nvPr/>
        </p:nvSpPr>
        <p:spPr>
          <a:xfrm>
            <a:off x="6046320" y="5243335"/>
            <a:ext cx="2336007" cy="769441"/>
          </a:xfrm>
          <a:prstGeom prst="rect">
            <a:avLst/>
          </a:prstGeom>
          <a:noFill/>
        </p:spPr>
        <p:txBody>
          <a:bodyPr wrap="square" rtlCol="0">
            <a:spAutoFit/>
          </a:bodyPr>
          <a:lstStyle/>
          <a:p>
            <a:r>
              <a:rPr lang="en-US" sz="1100" b="1" noProof="0" dirty="0"/>
              <a:t>Nutrition</a:t>
            </a:r>
          </a:p>
          <a:p>
            <a:r>
              <a:rPr lang="en-US" sz="1100" noProof="0" dirty="0"/>
              <a:t>Wei tends to eat late at night at the food outlet. He snacks quite a lot during the day. </a:t>
            </a:r>
          </a:p>
        </p:txBody>
      </p:sp>
      <p:sp>
        <p:nvSpPr>
          <p:cNvPr id="22" name="TextBox 21">
            <a:extLst>
              <a:ext uri="{FF2B5EF4-FFF2-40B4-BE49-F238E27FC236}">
                <a16:creationId xmlns:a16="http://schemas.microsoft.com/office/drawing/2014/main" id="{7FA1EB48-8099-99B6-F479-AB3A118E08A8}"/>
              </a:ext>
            </a:extLst>
          </p:cNvPr>
          <p:cNvSpPr txBox="1"/>
          <p:nvPr/>
        </p:nvSpPr>
        <p:spPr>
          <a:xfrm>
            <a:off x="8752280" y="3505734"/>
            <a:ext cx="2520001" cy="600164"/>
          </a:xfrm>
          <a:prstGeom prst="rect">
            <a:avLst/>
          </a:prstGeom>
          <a:noFill/>
        </p:spPr>
        <p:txBody>
          <a:bodyPr wrap="square" rtlCol="0">
            <a:spAutoFit/>
          </a:bodyPr>
          <a:lstStyle/>
          <a:p>
            <a:r>
              <a:rPr lang="en-US" sz="1100" b="1" noProof="0" dirty="0"/>
              <a:t>Exercise</a:t>
            </a:r>
          </a:p>
          <a:p>
            <a:r>
              <a:rPr lang="en-US" sz="1100" noProof="0" dirty="0"/>
              <a:t>He is on his feet most of the day and has no time or energy for exercise.</a:t>
            </a:r>
          </a:p>
        </p:txBody>
      </p:sp>
      <p:sp>
        <p:nvSpPr>
          <p:cNvPr id="23" name="TextBox 22">
            <a:extLst>
              <a:ext uri="{FF2B5EF4-FFF2-40B4-BE49-F238E27FC236}">
                <a16:creationId xmlns:a16="http://schemas.microsoft.com/office/drawing/2014/main" id="{8F39354A-7B95-1E31-3BD9-2324D2C7B60F}"/>
              </a:ext>
            </a:extLst>
          </p:cNvPr>
          <p:cNvSpPr txBox="1"/>
          <p:nvPr/>
        </p:nvSpPr>
        <p:spPr>
          <a:xfrm>
            <a:off x="8752280" y="4295238"/>
            <a:ext cx="2468058" cy="600164"/>
          </a:xfrm>
          <a:prstGeom prst="rect">
            <a:avLst/>
          </a:prstGeom>
          <a:noFill/>
        </p:spPr>
        <p:txBody>
          <a:bodyPr wrap="square" lIns="91440" tIns="45720" rIns="91440" bIns="45720" rtlCol="0" anchor="t">
            <a:spAutoFit/>
          </a:bodyPr>
          <a:lstStyle/>
          <a:p>
            <a:r>
              <a:rPr lang="en-US" sz="1100" b="1" noProof="0" dirty="0"/>
              <a:t>Sleep</a:t>
            </a:r>
          </a:p>
          <a:p>
            <a:r>
              <a:rPr lang="en-US" sz="1100" noProof="0" dirty="0"/>
              <a:t>He sleeps okay at night, on average about 7 hours.</a:t>
            </a:r>
            <a:endParaRPr lang="en-US" sz="1100" noProof="0" dirty="0">
              <a:cs typeface="Arial"/>
            </a:endParaRPr>
          </a:p>
        </p:txBody>
      </p:sp>
      <p:sp>
        <p:nvSpPr>
          <p:cNvPr id="32" name="TextBox 31">
            <a:extLst>
              <a:ext uri="{FF2B5EF4-FFF2-40B4-BE49-F238E27FC236}">
                <a16:creationId xmlns:a16="http://schemas.microsoft.com/office/drawing/2014/main" id="{56EA3BF3-7A20-45FC-19CA-530B770CA65A}"/>
              </a:ext>
            </a:extLst>
          </p:cNvPr>
          <p:cNvSpPr txBox="1"/>
          <p:nvPr/>
        </p:nvSpPr>
        <p:spPr>
          <a:xfrm>
            <a:off x="8748653" y="5098660"/>
            <a:ext cx="2389161" cy="769441"/>
          </a:xfrm>
          <a:prstGeom prst="rect">
            <a:avLst/>
          </a:prstGeom>
          <a:noFill/>
        </p:spPr>
        <p:txBody>
          <a:bodyPr wrap="square" rtlCol="0">
            <a:spAutoFit/>
          </a:bodyPr>
          <a:lstStyle/>
          <a:p>
            <a:r>
              <a:rPr lang="en-US" sz="1100" b="1" noProof="0" dirty="0"/>
              <a:t>Family history</a:t>
            </a:r>
          </a:p>
          <a:p>
            <a:r>
              <a:rPr lang="en-US" sz="1100" noProof="0" dirty="0"/>
              <a:t>There is no family history of obesity.</a:t>
            </a:r>
          </a:p>
          <a:p>
            <a:endParaRPr lang="en-US" sz="1100" noProof="0" dirty="0"/>
          </a:p>
        </p:txBody>
      </p:sp>
      <p:cxnSp>
        <p:nvCxnSpPr>
          <p:cNvPr id="34" name="Straight Connector 33">
            <a:extLst>
              <a:ext uri="{FF2B5EF4-FFF2-40B4-BE49-F238E27FC236}">
                <a16:creationId xmlns:a16="http://schemas.microsoft.com/office/drawing/2014/main" id="{E5827E17-1408-4EC9-E93D-841466960143}"/>
              </a:ext>
            </a:extLst>
          </p:cNvPr>
          <p:cNvCxnSpPr>
            <a:cxnSpLocks/>
          </p:cNvCxnSpPr>
          <p:nvPr/>
        </p:nvCxnSpPr>
        <p:spPr>
          <a:xfrm>
            <a:off x="8571960" y="3561129"/>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089CD2-A7C6-22B3-F345-6029C927D73D}"/>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2FC1AF9-B5D5-07D6-4325-EA6349E3B85A}"/>
              </a:ext>
            </a:extLst>
          </p:cNvPr>
          <p:cNvGrpSpPr/>
          <p:nvPr/>
        </p:nvGrpSpPr>
        <p:grpSpPr>
          <a:xfrm>
            <a:off x="2473305" y="1670635"/>
            <a:ext cx="8451044" cy="1264561"/>
            <a:chOff x="2836191" y="1525549"/>
            <a:chExt cx="8451044" cy="1409511"/>
          </a:xfrm>
        </p:grpSpPr>
        <p:sp>
          <p:nvSpPr>
            <p:cNvPr id="27" name="Rectangle: Rounded Corners 26">
              <a:extLst>
                <a:ext uri="{FF2B5EF4-FFF2-40B4-BE49-F238E27FC236}">
                  <a16:creationId xmlns:a16="http://schemas.microsoft.com/office/drawing/2014/main" id="{43E8692D-66D0-1F75-9CF1-853AC13D5E6D}"/>
                </a:ext>
              </a:extLst>
            </p:cNvPr>
            <p:cNvSpPr/>
            <p:nvPr/>
          </p:nvSpPr>
          <p:spPr>
            <a:xfrm>
              <a:off x="2836191" y="1525549"/>
              <a:ext cx="1656296" cy="1406515"/>
            </a:xfrm>
            <a:prstGeom prst="roundRect">
              <a:avLst>
                <a:gd name="adj" fmla="val 36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noProof="0" dirty="0"/>
                <a:t>Recent </a:t>
              </a:r>
              <a:br>
                <a:rPr lang="en-US" sz="1400" b="1" noProof="0" dirty="0"/>
              </a:br>
              <a:r>
                <a:rPr lang="en-US" sz="1400" b="1" noProof="0" dirty="0"/>
                <a:t>history/</a:t>
              </a:r>
              <a:br>
                <a:rPr lang="en-US" sz="1400" b="1" noProof="0" dirty="0"/>
              </a:br>
              <a:r>
                <a:rPr lang="en-US" sz="1400" b="1" noProof="0" dirty="0"/>
                <a:t>Presentation</a:t>
              </a:r>
            </a:p>
          </p:txBody>
        </p:sp>
        <p:sp>
          <p:nvSpPr>
            <p:cNvPr id="29" name="Rectangle 28">
              <a:extLst>
                <a:ext uri="{FF2B5EF4-FFF2-40B4-BE49-F238E27FC236}">
                  <a16:creationId xmlns:a16="http://schemas.microsoft.com/office/drawing/2014/main" id="{617D0AE5-A518-84E4-D67A-2615FDE48AE0}"/>
                </a:ext>
              </a:extLst>
            </p:cNvPr>
            <p:cNvSpPr/>
            <p:nvPr/>
          </p:nvSpPr>
          <p:spPr>
            <a:xfrm>
              <a:off x="4237702" y="1526884"/>
              <a:ext cx="7049533" cy="1408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100" noProof="0" dirty="0">
                  <a:solidFill>
                    <a:schemeClr val="tx1"/>
                  </a:solidFill>
                </a:rPr>
                <a:t>Wei has </a:t>
              </a:r>
              <a:r>
                <a:rPr lang="en-US" sz="1100" dirty="0">
                  <a:solidFill>
                    <a:schemeClr val="tx1"/>
                  </a:solidFill>
                </a:rPr>
                <a:t>lived with overweight/obesity for the past 15 years. He attributes his weight gain to working long shifts as co-owner and head chef of a busy takeout food outlet. </a:t>
              </a:r>
            </a:p>
            <a:p>
              <a:endParaRPr lang="en-US" sz="1100" dirty="0">
                <a:solidFill>
                  <a:schemeClr val="tx1"/>
                </a:solidFill>
              </a:endParaRPr>
            </a:p>
            <a:p>
              <a:r>
                <a:rPr lang="en-US" sz="1100" dirty="0">
                  <a:solidFill>
                    <a:schemeClr val="tx1"/>
                  </a:solidFill>
                </a:rPr>
                <a:t>He has never dieted but did try orlistat many years ago. However, the GI side-effects were intolerable, and this experience deterred him from trying other weight loss medications.</a:t>
              </a:r>
            </a:p>
            <a:p>
              <a:endParaRPr lang="en-US" sz="1100" dirty="0">
                <a:solidFill>
                  <a:schemeClr val="tx1"/>
                </a:solidFill>
              </a:endParaRPr>
            </a:p>
            <a:p>
              <a:r>
                <a:rPr lang="en-US" sz="1100" noProof="0" dirty="0">
                  <a:solidFill>
                    <a:schemeClr val="tx1"/>
                  </a:solidFill>
                </a:rPr>
                <a:t>He wants to lose weight as quickly as possible.</a:t>
              </a:r>
            </a:p>
          </p:txBody>
        </p:sp>
      </p:grpSp>
      <p:sp>
        <p:nvSpPr>
          <p:cNvPr id="92" name="Rectangle: Rounded Corners 91">
            <a:extLst>
              <a:ext uri="{FF2B5EF4-FFF2-40B4-BE49-F238E27FC236}">
                <a16:creationId xmlns:a16="http://schemas.microsoft.com/office/drawing/2014/main" id="{9186A430-668A-F325-F994-7C1A240C387E}"/>
              </a:ext>
            </a:extLst>
          </p:cNvPr>
          <p:cNvSpPr/>
          <p:nvPr/>
        </p:nvSpPr>
        <p:spPr>
          <a:xfrm>
            <a:off x="965200" y="5251903"/>
            <a:ext cx="4783470" cy="867985"/>
          </a:xfrm>
          <a:prstGeom prst="roundRect">
            <a:avLst>
              <a:gd name="adj" fmla="val 7439"/>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noProof="0" dirty="0">
                <a:solidFill>
                  <a:schemeClr val="tx1"/>
                </a:solidFill>
              </a:rPr>
              <a:t>Comorbidities:</a:t>
            </a:r>
          </a:p>
          <a:p>
            <a:pPr algn="ctr"/>
            <a:r>
              <a:rPr lang="en-US" sz="1200" noProof="0" dirty="0">
                <a:solidFill>
                  <a:schemeClr val="tx1"/>
                </a:solidFill>
              </a:rPr>
              <a:t>Back pain, </a:t>
            </a:r>
            <a:r>
              <a:rPr lang="en-US" sz="1200" dirty="0">
                <a:solidFill>
                  <a:schemeClr val="tx1"/>
                </a:solidFill>
              </a:rPr>
              <a:t>hypertension, </a:t>
            </a:r>
            <a:r>
              <a:rPr lang="en-GB" sz="1200" dirty="0">
                <a:solidFill>
                  <a:schemeClr val="tx1"/>
                </a:solidFill>
              </a:rPr>
              <a:t>high cholesterol, </a:t>
            </a:r>
            <a:r>
              <a:rPr lang="en-US" sz="1200" noProof="0" dirty="0">
                <a:solidFill>
                  <a:schemeClr val="tx1"/>
                </a:solidFill>
              </a:rPr>
              <a:t>MASH</a:t>
            </a:r>
            <a:r>
              <a:rPr lang="en-GB" sz="1200" noProof="0" dirty="0">
                <a:solidFill>
                  <a:schemeClr val="tx1"/>
                </a:solidFill>
              </a:rPr>
              <a:t>, depression </a:t>
            </a:r>
            <a:br>
              <a:rPr lang="en-GB" sz="1200" noProof="0" dirty="0">
                <a:solidFill>
                  <a:schemeClr val="tx1"/>
                </a:solidFill>
              </a:rPr>
            </a:br>
            <a:r>
              <a:rPr lang="en-GB" sz="1200" noProof="0" dirty="0">
                <a:solidFill>
                  <a:schemeClr val="tx1"/>
                </a:solidFill>
              </a:rPr>
              <a:t>and anxiety</a:t>
            </a:r>
            <a:endParaRPr lang="en-US" sz="1200" noProof="0" dirty="0">
              <a:solidFill>
                <a:schemeClr val="tx1"/>
              </a:solidFill>
            </a:endParaRPr>
          </a:p>
        </p:txBody>
      </p:sp>
      <p:sp>
        <p:nvSpPr>
          <p:cNvPr id="130" name="Rectangle: Rounded Corners 129">
            <a:extLst>
              <a:ext uri="{FF2B5EF4-FFF2-40B4-BE49-F238E27FC236}">
                <a16:creationId xmlns:a16="http://schemas.microsoft.com/office/drawing/2014/main" id="{0D625170-5155-7804-F4E0-F308591E8D68}"/>
              </a:ext>
            </a:extLst>
          </p:cNvPr>
          <p:cNvSpPr/>
          <p:nvPr/>
        </p:nvSpPr>
        <p:spPr>
          <a:xfrm>
            <a:off x="965200" y="3026865"/>
            <a:ext cx="4775422"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Metrics</a:t>
            </a:r>
          </a:p>
        </p:txBody>
      </p:sp>
      <p:sp>
        <p:nvSpPr>
          <p:cNvPr id="131" name="Rectangle: Rounded Corners 130">
            <a:extLst>
              <a:ext uri="{FF2B5EF4-FFF2-40B4-BE49-F238E27FC236}">
                <a16:creationId xmlns:a16="http://schemas.microsoft.com/office/drawing/2014/main" id="{BA4F1F99-C0BC-A52B-A083-BA309A9C238E}"/>
              </a:ext>
            </a:extLst>
          </p:cNvPr>
          <p:cNvSpPr/>
          <p:nvPr/>
        </p:nvSpPr>
        <p:spPr>
          <a:xfrm>
            <a:off x="5863146" y="3026865"/>
            <a:ext cx="5424086"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Lifestyle</a:t>
            </a:r>
          </a:p>
        </p:txBody>
      </p:sp>
      <p:grpSp>
        <p:nvGrpSpPr>
          <p:cNvPr id="132" name="Group 131">
            <a:extLst>
              <a:ext uri="{FF2B5EF4-FFF2-40B4-BE49-F238E27FC236}">
                <a16:creationId xmlns:a16="http://schemas.microsoft.com/office/drawing/2014/main" id="{3076CBCC-9FFB-4367-07C8-6BA6175842C4}"/>
              </a:ext>
            </a:extLst>
          </p:cNvPr>
          <p:cNvGrpSpPr/>
          <p:nvPr/>
        </p:nvGrpSpPr>
        <p:grpSpPr>
          <a:xfrm>
            <a:off x="2355358" y="2980006"/>
            <a:ext cx="502142" cy="502142"/>
            <a:chOff x="1494882" y="-349839"/>
            <a:chExt cx="699678" cy="699678"/>
          </a:xfrm>
        </p:grpSpPr>
        <p:sp>
          <p:nvSpPr>
            <p:cNvPr id="133" name="Oval 132">
              <a:extLst>
                <a:ext uri="{FF2B5EF4-FFF2-40B4-BE49-F238E27FC236}">
                  <a16:creationId xmlns:a16="http://schemas.microsoft.com/office/drawing/2014/main" id="{5B3EA9AD-78D9-051F-A833-5E73AB1D7D58}"/>
                </a:ext>
              </a:extLst>
            </p:cNvPr>
            <p:cNvSpPr/>
            <p:nvPr/>
          </p:nvSpPr>
          <p:spPr>
            <a:xfrm>
              <a:off x="14948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34" name="Graphic 133">
              <a:extLst>
                <a:ext uri="{FF2B5EF4-FFF2-40B4-BE49-F238E27FC236}">
                  <a16:creationId xmlns:a16="http://schemas.microsoft.com/office/drawing/2014/main" id="{DC46BBF9-B41D-8157-EC92-57C6EFD5E6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900" y="-251460"/>
              <a:ext cx="447180" cy="447180"/>
            </a:xfrm>
            <a:prstGeom prst="rect">
              <a:avLst/>
            </a:prstGeom>
          </p:spPr>
        </p:pic>
      </p:grpSp>
      <p:grpSp>
        <p:nvGrpSpPr>
          <p:cNvPr id="135" name="Group 134">
            <a:extLst>
              <a:ext uri="{FF2B5EF4-FFF2-40B4-BE49-F238E27FC236}">
                <a16:creationId xmlns:a16="http://schemas.microsoft.com/office/drawing/2014/main" id="{B514E3C9-1E20-AA99-ACE4-D32D90EF0D4D}"/>
              </a:ext>
            </a:extLst>
          </p:cNvPr>
          <p:cNvGrpSpPr/>
          <p:nvPr/>
        </p:nvGrpSpPr>
        <p:grpSpPr>
          <a:xfrm>
            <a:off x="7536681" y="2980006"/>
            <a:ext cx="502142" cy="502142"/>
            <a:chOff x="2942682" y="-349839"/>
            <a:chExt cx="699678" cy="699678"/>
          </a:xfrm>
        </p:grpSpPr>
        <p:sp>
          <p:nvSpPr>
            <p:cNvPr id="136" name="Oval 135">
              <a:extLst>
                <a:ext uri="{FF2B5EF4-FFF2-40B4-BE49-F238E27FC236}">
                  <a16:creationId xmlns:a16="http://schemas.microsoft.com/office/drawing/2014/main" id="{5C60EFC6-B831-5385-15A5-C426E7E5B586}"/>
                </a:ext>
              </a:extLst>
            </p:cNvPr>
            <p:cNvSpPr/>
            <p:nvPr/>
          </p:nvSpPr>
          <p:spPr>
            <a:xfrm>
              <a:off x="29426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37" name="Graphic 136">
              <a:extLst>
                <a:ext uri="{FF2B5EF4-FFF2-40B4-BE49-F238E27FC236}">
                  <a16:creationId xmlns:a16="http://schemas.microsoft.com/office/drawing/2014/main" id="{BAF8B114-2B91-2257-DB6E-1DF55A9692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9597" y="-285045"/>
              <a:ext cx="514350" cy="514350"/>
            </a:xfrm>
            <a:prstGeom prst="rect">
              <a:avLst/>
            </a:prstGeom>
          </p:spPr>
        </p:pic>
      </p:grpSp>
      <p:sp>
        <p:nvSpPr>
          <p:cNvPr id="139" name="Oval 138">
            <a:extLst>
              <a:ext uri="{FF2B5EF4-FFF2-40B4-BE49-F238E27FC236}">
                <a16:creationId xmlns:a16="http://schemas.microsoft.com/office/drawing/2014/main" id="{831FCE07-FCA9-6259-4855-EE7722CF9B2E}"/>
              </a:ext>
            </a:extLst>
          </p:cNvPr>
          <p:cNvSpPr/>
          <p:nvPr/>
        </p:nvSpPr>
        <p:spPr>
          <a:xfrm>
            <a:off x="1372781" y="1738473"/>
            <a:ext cx="1149480" cy="115967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1" name="Oval 140">
            <a:extLst>
              <a:ext uri="{FF2B5EF4-FFF2-40B4-BE49-F238E27FC236}">
                <a16:creationId xmlns:a16="http://schemas.microsoft.com/office/drawing/2014/main" id="{B5BB1DAA-6B92-E0AE-CDF5-2A1D1F7373CB}"/>
              </a:ext>
            </a:extLst>
          </p:cNvPr>
          <p:cNvSpPr/>
          <p:nvPr/>
        </p:nvSpPr>
        <p:spPr>
          <a:xfrm>
            <a:off x="1372780" y="1744736"/>
            <a:ext cx="1149480" cy="1159671"/>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a:extLst>
              <a:ext uri="{FF2B5EF4-FFF2-40B4-BE49-F238E27FC236}">
                <a16:creationId xmlns:a16="http://schemas.microsoft.com/office/drawing/2014/main" id="{83273606-D1E7-D5B4-6FFF-E840A328173B}"/>
              </a:ext>
            </a:extLst>
          </p:cNvPr>
          <p:cNvPicPr>
            <a:picLocks noChangeAspect="1"/>
          </p:cNvPicPr>
          <p:nvPr/>
        </p:nvPicPr>
        <p:blipFill>
          <a:blip r:embed="rId7">
            <a:extLst>
              <a:ext uri="{28A0092B-C50C-407E-A947-70E740481C1C}">
                <a14:useLocalDpi xmlns:a14="http://schemas.microsoft.com/office/drawing/2010/main" val="0"/>
              </a:ext>
            </a:extLst>
          </a:blip>
          <a:srcRect l="6011" t="-2450" r="6128" b="1373"/>
          <a:stretch>
            <a:fillRect/>
          </a:stretch>
        </p:blipFill>
        <p:spPr>
          <a:xfrm>
            <a:off x="1388221" y="1771518"/>
            <a:ext cx="1118598" cy="1128693"/>
          </a:xfrm>
          <a:prstGeom prst="ellipse">
            <a:avLst/>
          </a:prstGeom>
        </p:spPr>
      </p:pic>
    </p:spTree>
    <p:extLst>
      <p:ext uri="{BB962C8B-B14F-4D97-AF65-F5344CB8AC3E}">
        <p14:creationId xmlns:p14="http://schemas.microsoft.com/office/powerpoint/2010/main" val="25004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C417F-29FA-EB3A-1FBD-E31A952DE81E}"/>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601139E5-6102-06DA-CEEC-1D73A1FEACBA}"/>
              </a:ext>
            </a:extLst>
          </p:cNvPr>
          <p:cNvSpPr/>
          <p:nvPr/>
        </p:nvSpPr>
        <p:spPr>
          <a:xfrm>
            <a:off x="6421831" y="5657957"/>
            <a:ext cx="3108960" cy="21600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5" name="Oval 24">
            <a:extLst>
              <a:ext uri="{FF2B5EF4-FFF2-40B4-BE49-F238E27FC236}">
                <a16:creationId xmlns:a16="http://schemas.microsoft.com/office/drawing/2014/main" id="{8AAF2A6E-EB18-34B9-2664-9CCC259A0875}"/>
              </a:ext>
            </a:extLst>
          </p:cNvPr>
          <p:cNvSpPr/>
          <p:nvPr/>
        </p:nvSpPr>
        <p:spPr>
          <a:xfrm>
            <a:off x="582436" y="2493221"/>
            <a:ext cx="1455914" cy="1468824"/>
          </a:xfrm>
          <a:prstGeom prst="ellipse">
            <a:avLst/>
          </a:prstGeom>
          <a:solidFill>
            <a:schemeClr val="accent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Rounded Corners 18">
            <a:extLst>
              <a:ext uri="{FF2B5EF4-FFF2-40B4-BE49-F238E27FC236}">
                <a16:creationId xmlns:a16="http://schemas.microsoft.com/office/drawing/2014/main" id="{97FE20E6-4249-5A6F-463B-DD092CA79AE9}"/>
              </a:ext>
            </a:extLst>
          </p:cNvPr>
          <p:cNvSpPr/>
          <p:nvPr/>
        </p:nvSpPr>
        <p:spPr>
          <a:xfrm>
            <a:off x="6421831" y="4377200"/>
            <a:ext cx="1399032" cy="21600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8" name="Rectangle: Rounded Corners 17">
            <a:extLst>
              <a:ext uri="{FF2B5EF4-FFF2-40B4-BE49-F238E27FC236}">
                <a16:creationId xmlns:a16="http://schemas.microsoft.com/office/drawing/2014/main" id="{F035149E-4A62-57B0-7893-841404851ED0}"/>
              </a:ext>
            </a:extLst>
          </p:cNvPr>
          <p:cNvSpPr/>
          <p:nvPr/>
        </p:nvSpPr>
        <p:spPr>
          <a:xfrm>
            <a:off x="6421831" y="2974211"/>
            <a:ext cx="1399032" cy="21600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Rectangle: Rounded Corners 15">
            <a:extLst>
              <a:ext uri="{FF2B5EF4-FFF2-40B4-BE49-F238E27FC236}">
                <a16:creationId xmlns:a16="http://schemas.microsoft.com/office/drawing/2014/main" id="{B641AFEA-759E-673C-C5CC-D4656ECEDC4A}"/>
              </a:ext>
            </a:extLst>
          </p:cNvPr>
          <p:cNvSpPr/>
          <p:nvPr/>
        </p:nvSpPr>
        <p:spPr>
          <a:xfrm>
            <a:off x="6421831" y="1044220"/>
            <a:ext cx="1397136" cy="21600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3" name="Group 2">
            <a:extLst>
              <a:ext uri="{FF2B5EF4-FFF2-40B4-BE49-F238E27FC236}">
                <a16:creationId xmlns:a16="http://schemas.microsoft.com/office/drawing/2014/main" id="{1210F294-07D4-76A7-5ACD-931D9EEC409B}"/>
              </a:ext>
            </a:extLst>
          </p:cNvPr>
          <p:cNvGrpSpPr/>
          <p:nvPr/>
        </p:nvGrpSpPr>
        <p:grpSpPr>
          <a:xfrm>
            <a:off x="5779167" y="542354"/>
            <a:ext cx="5841332" cy="1341521"/>
            <a:chOff x="5779167" y="364646"/>
            <a:chExt cx="5841332" cy="1341521"/>
          </a:xfrm>
        </p:grpSpPr>
        <p:grpSp>
          <p:nvGrpSpPr>
            <p:cNvPr id="22" name="Group 21">
              <a:extLst>
                <a:ext uri="{FF2B5EF4-FFF2-40B4-BE49-F238E27FC236}">
                  <a16:creationId xmlns:a16="http://schemas.microsoft.com/office/drawing/2014/main" id="{6007858B-61EA-FD02-5E91-35340E8CB4DB}"/>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9162909D-B1A0-105C-7F69-E065C8EF1745}"/>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66D77670-1534-8BB2-FD43-157E71F281E7}"/>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80FA9DC-AC70-82E7-562D-8564BEA460E8}"/>
                </a:ext>
              </a:extLst>
            </p:cNvPr>
            <p:cNvSpPr txBox="1"/>
            <p:nvPr/>
          </p:nvSpPr>
          <p:spPr>
            <a:xfrm>
              <a:off x="6479144" y="701722"/>
              <a:ext cx="5141355" cy="536044"/>
            </a:xfrm>
            <a:prstGeom prst="rect">
              <a:avLst/>
            </a:prstGeom>
            <a:noFill/>
          </p:spPr>
          <p:txBody>
            <a:bodyPr wrap="square" lIns="0" tIns="0" rIns="0" bIns="0">
              <a:spAutoFit/>
            </a:bodyPr>
            <a:lstStyle/>
            <a:p>
              <a:pPr>
                <a:spcAft>
                  <a:spcPts val="200"/>
                </a:spcAft>
              </a:pPr>
              <a:r>
                <a:rPr lang="en-US" sz="1050" b="1" dirty="0">
                  <a:ea typeface="Calibri" panose="020F0502020204030204" pitchFamily="34" charset="0"/>
                  <a:cs typeface="Times New Roman"/>
                </a:rPr>
                <a:t>With a BMI of 27.3 kg/m</a:t>
              </a:r>
              <a:r>
                <a:rPr lang="en-US" sz="1050" b="1" baseline="30000" dirty="0">
                  <a:ea typeface="Calibri" panose="020F0502020204030204" pitchFamily="34" charset="0"/>
                  <a:cs typeface="Times New Roman"/>
                </a:rPr>
                <a:t>2</a:t>
              </a:r>
              <a:r>
                <a:rPr lang="en-US" sz="1050" b="1" dirty="0">
                  <a:ea typeface="Calibri" panose="020F0502020204030204" pitchFamily="34" charset="0"/>
                  <a:cs typeface="Times New Roman"/>
                </a:rPr>
                <a:t>, Wei is categorized as having obesity. </a:t>
              </a:r>
            </a:p>
            <a:p>
              <a:pPr marL="228600" indent="-228600">
                <a:spcAft>
                  <a:spcPts val="200"/>
                </a:spcAft>
                <a:buFont typeface="+mj-lt"/>
                <a:buAutoNum type="alphaLcPeriod"/>
              </a:pPr>
              <a:r>
                <a:rPr lang="en-US" sz="1050" dirty="0">
                  <a:ea typeface="Calibri" panose="020F0502020204030204" pitchFamily="34" charset="0"/>
                  <a:cs typeface="Times New Roman"/>
                </a:rPr>
                <a:t>True</a:t>
              </a:r>
            </a:p>
            <a:p>
              <a:pPr marL="228600" indent="-228600">
                <a:spcAft>
                  <a:spcPts val="200"/>
                </a:spcAft>
                <a:buFont typeface="+mj-lt"/>
                <a:buAutoNum type="alphaLcPeriod"/>
              </a:pPr>
              <a:r>
                <a:rPr lang="en-US" sz="1050" dirty="0">
                  <a:ea typeface="Calibri" panose="020F0502020204030204" pitchFamily="34" charset="0"/>
                  <a:cs typeface="Times New Roman"/>
                </a:rPr>
                <a:t>False</a:t>
              </a:r>
            </a:p>
          </p:txBody>
        </p:sp>
      </p:grpSp>
      <p:grpSp>
        <p:nvGrpSpPr>
          <p:cNvPr id="2" name="Group 1">
            <a:extLst>
              <a:ext uri="{FF2B5EF4-FFF2-40B4-BE49-F238E27FC236}">
                <a16:creationId xmlns:a16="http://schemas.microsoft.com/office/drawing/2014/main" id="{B093D9EE-7FB0-CDAE-0B6A-F3CEAF304D36}"/>
              </a:ext>
            </a:extLst>
          </p:cNvPr>
          <p:cNvGrpSpPr/>
          <p:nvPr/>
        </p:nvGrpSpPr>
        <p:grpSpPr>
          <a:xfrm>
            <a:off x="5779167" y="1608731"/>
            <a:ext cx="5879434" cy="1341522"/>
            <a:chOff x="5779167" y="1568873"/>
            <a:chExt cx="5879434" cy="1341522"/>
          </a:xfrm>
        </p:grpSpPr>
        <p:grpSp>
          <p:nvGrpSpPr>
            <p:cNvPr id="23" name="Group 22">
              <a:extLst>
                <a:ext uri="{FF2B5EF4-FFF2-40B4-BE49-F238E27FC236}">
                  <a16:creationId xmlns:a16="http://schemas.microsoft.com/office/drawing/2014/main" id="{816255F4-157B-8CD2-F537-7E5BFE33BE7E}"/>
                </a:ext>
              </a:extLst>
            </p:cNvPr>
            <p:cNvGrpSpPr/>
            <p:nvPr/>
          </p:nvGrpSpPr>
          <p:grpSpPr>
            <a:xfrm>
              <a:off x="5779167" y="1568873"/>
              <a:ext cx="606666" cy="1341521"/>
              <a:chOff x="5779167" y="2402451"/>
              <a:chExt cx="606666" cy="1341521"/>
            </a:xfrm>
          </p:grpSpPr>
          <p:sp>
            <p:nvSpPr>
              <p:cNvPr id="10" name="TextBox 9">
                <a:extLst>
                  <a:ext uri="{FF2B5EF4-FFF2-40B4-BE49-F238E27FC236}">
                    <a16:creationId xmlns:a16="http://schemas.microsoft.com/office/drawing/2014/main" id="{8F9EBA11-AF48-8A29-AADE-08123316CBCD}"/>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11" name="Straight Connector 10">
                <a:extLst>
                  <a:ext uri="{FF2B5EF4-FFF2-40B4-BE49-F238E27FC236}">
                    <a16:creationId xmlns:a16="http://schemas.microsoft.com/office/drawing/2014/main" id="{CB173AF6-3063-7080-8B93-D20AE1E0C41C}"/>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57DEE71F-CF95-6712-F7D0-6F2B49FDA333}"/>
                </a:ext>
              </a:extLst>
            </p:cNvPr>
            <p:cNvSpPr txBox="1">
              <a:spLocks/>
            </p:cNvSpPr>
            <p:nvPr/>
          </p:nvSpPr>
          <p:spPr>
            <a:xfrm>
              <a:off x="6479145" y="1877015"/>
              <a:ext cx="5179456" cy="103338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panose="020B0604020202020204" pitchFamily="34" charset="0"/>
                  <a:cs typeface="Times New Roman" panose="02020603050405020304" pitchFamily="18" charset="0"/>
                </a:rPr>
                <a:t>Wei feels reducing his weight by 20 lbs is a realistic goal but is worried that it will be difficult to stick to a dietary change given he works with food. </a:t>
              </a:r>
            </a:p>
            <a:p>
              <a:pPr marL="0" indent="0">
                <a:lnSpc>
                  <a:spcPct val="100000"/>
                </a:lnSpc>
                <a:spcBef>
                  <a:spcPts val="0"/>
                </a:spcBef>
                <a:spcAft>
                  <a:spcPts val="200"/>
                </a:spcAft>
                <a:buNone/>
              </a:pPr>
              <a:r>
                <a:rPr lang="en-US" sz="1050" b="1" noProof="0" dirty="0">
                  <a:latin typeface="Arial" panose="020B0604020202020204" pitchFamily="34" charset="0"/>
                  <a:cs typeface="Times New Roman" panose="02020603050405020304" pitchFamily="18" charset="0"/>
                </a:rPr>
                <a:t>For which intervention is Wei medically eligible?</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Bariatric surgery</a:t>
              </a:r>
            </a:p>
            <a:p>
              <a:pPr>
                <a:lnSpc>
                  <a:spcPct val="100000"/>
                </a:lnSpc>
                <a:spcBef>
                  <a:spcPts val="0"/>
                </a:spcBef>
                <a:spcAft>
                  <a:spcPts val="200"/>
                </a:spcAft>
                <a:buFont typeface="+mj-lt"/>
                <a:buAutoNum type="alphaLcPeriod"/>
              </a:pPr>
              <a:r>
                <a:rPr lang="en-US" sz="1050" dirty="0">
                  <a:latin typeface="Arial" panose="020B0604020202020204" pitchFamily="34" charset="0"/>
                  <a:cs typeface="Times New Roman" panose="02020603050405020304" pitchFamily="18" charset="0"/>
                </a:rPr>
                <a:t>Reduced calorie diet plan plus regular exercise</a:t>
              </a:r>
            </a:p>
            <a:p>
              <a:pPr>
                <a:lnSpc>
                  <a:spcPct val="100000"/>
                </a:lnSpc>
                <a:spcBef>
                  <a:spcPts val="0"/>
                </a:spcBef>
                <a:spcAft>
                  <a:spcPts val="200"/>
                </a:spcAft>
                <a:buFont typeface="+mj-lt"/>
                <a:buAutoNum type="alphaLcPeriod"/>
              </a:pPr>
              <a:r>
                <a:rPr lang="en-US" sz="1050" dirty="0">
                  <a:latin typeface="Arial" panose="020B0604020202020204" pitchFamily="34" charset="0"/>
                  <a:cs typeface="Times New Roman" panose="02020603050405020304" pitchFamily="18" charset="0"/>
                </a:rPr>
                <a:t>Reduced calorie diet plus regular exercise plus an anti-obesity medication</a:t>
              </a:r>
            </a:p>
            <a:p>
              <a:pPr>
                <a:lnSpc>
                  <a:spcPct val="100000"/>
                </a:lnSpc>
                <a:spcBef>
                  <a:spcPts val="0"/>
                </a:spcBef>
                <a:spcAft>
                  <a:spcPts val="200"/>
                </a:spcAft>
                <a:buFont typeface="+mj-lt"/>
                <a:buAutoNum type="alphaLcPeriod"/>
              </a:pPr>
              <a:r>
                <a:rPr lang="en-US" sz="1050" dirty="0">
                  <a:latin typeface="Arial" panose="020B0604020202020204" pitchFamily="34" charset="0"/>
                  <a:cs typeface="Times New Roman" panose="02020603050405020304" pitchFamily="18" charset="0"/>
                </a:rPr>
                <a:t>All of the above </a:t>
              </a:r>
              <a:endParaRPr lang="en-US" sz="1050" noProof="0" dirty="0">
                <a:latin typeface="Arial" panose="020B0604020202020204"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769F8849-A590-D48B-2BC0-F770286EE0CA}"/>
              </a:ext>
            </a:extLst>
          </p:cNvPr>
          <p:cNvGrpSpPr/>
          <p:nvPr/>
        </p:nvGrpSpPr>
        <p:grpSpPr>
          <a:xfrm>
            <a:off x="5754229" y="3172961"/>
            <a:ext cx="5879434" cy="1341521"/>
            <a:chOff x="5779167" y="3403479"/>
            <a:chExt cx="5879434" cy="1341521"/>
          </a:xfrm>
        </p:grpSpPr>
        <p:grpSp>
          <p:nvGrpSpPr>
            <p:cNvPr id="24" name="Group 23">
              <a:extLst>
                <a:ext uri="{FF2B5EF4-FFF2-40B4-BE49-F238E27FC236}">
                  <a16:creationId xmlns:a16="http://schemas.microsoft.com/office/drawing/2014/main" id="{F04F7674-E043-B2C2-684A-6BC949F282B5}"/>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856E44C7-54A7-B00D-E6D4-26D2D8220127}"/>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13" name="Straight Connector 12">
                <a:extLst>
                  <a:ext uri="{FF2B5EF4-FFF2-40B4-BE49-F238E27FC236}">
                    <a16:creationId xmlns:a16="http://schemas.microsoft.com/office/drawing/2014/main" id="{937D7C5C-B86A-BC3E-076E-80ACF5374512}"/>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7A476C3E-3434-535B-F4B8-D11AF1A1EAFC}"/>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dirty="0">
                  <a:latin typeface="Arial" panose="020B0604020202020204" pitchFamily="34" charset="0"/>
                  <a:cs typeface="Times New Roman" panose="02020603050405020304" pitchFamily="18" charset="0"/>
                </a:rPr>
                <a:t>What key factor(s) in Wei’s personal and medical history would influence the choice of anti-obesity medication?</a:t>
              </a:r>
            </a:p>
            <a:p>
              <a:pPr>
                <a:lnSpc>
                  <a:spcPct val="100000"/>
                </a:lnSpc>
                <a:spcBef>
                  <a:spcPts val="0"/>
                </a:spcBef>
                <a:spcAft>
                  <a:spcPts val="200"/>
                </a:spcAft>
                <a:buFont typeface="+mj-lt"/>
                <a:buAutoNum type="alphaLcPeriod"/>
              </a:pPr>
              <a:r>
                <a:rPr lang="en-US" sz="1050" dirty="0">
                  <a:latin typeface="Arial" panose="020B0604020202020204" pitchFamily="34" charset="0"/>
                  <a:cs typeface="Times New Roman" panose="02020603050405020304" pitchFamily="18" charset="0"/>
                </a:rPr>
                <a:t>Potential for drug interactions with </a:t>
              </a:r>
              <a:r>
                <a:rPr lang="en-US" sz="1050" dirty="0"/>
                <a:t>concomitant medications</a:t>
              </a:r>
              <a:endParaRPr lang="en-US" sz="1050" dirty="0">
                <a:latin typeface="Arial" panose="020B0604020202020204" pitchFamily="34" charset="0"/>
                <a:cs typeface="Times New Roman" panose="02020603050405020304" pitchFamily="18" charset="0"/>
              </a:endParaRPr>
            </a:p>
            <a:p>
              <a:pPr>
                <a:lnSpc>
                  <a:spcPct val="100000"/>
                </a:lnSpc>
                <a:spcBef>
                  <a:spcPts val="0"/>
                </a:spcBef>
                <a:spcAft>
                  <a:spcPts val="200"/>
                </a:spcAft>
                <a:buFont typeface="+mj-lt"/>
                <a:buAutoNum type="alphaLcPeriod"/>
              </a:pPr>
              <a:r>
                <a:rPr lang="en-US" sz="1050" dirty="0">
                  <a:latin typeface="Arial" panose="020B0604020202020204" pitchFamily="34" charset="0"/>
                  <a:cs typeface="Times New Roman" panose="02020603050405020304" pitchFamily="18" charset="0"/>
                </a:rPr>
                <a:t>The desire for long-term weight loss/weight loss maintenance</a:t>
              </a:r>
            </a:p>
            <a:p>
              <a:pPr>
                <a:lnSpc>
                  <a:spcPct val="100000"/>
                </a:lnSpc>
                <a:spcBef>
                  <a:spcPts val="0"/>
                </a:spcBef>
                <a:spcAft>
                  <a:spcPts val="200"/>
                </a:spcAft>
                <a:buFont typeface="+mj-lt"/>
                <a:buAutoNum type="alphaLcPeriod"/>
              </a:pPr>
              <a:r>
                <a:rPr lang="en-US" sz="1050" dirty="0">
                  <a:latin typeface="Arial" panose="020B0604020202020204" pitchFamily="34" charset="0"/>
                  <a:cs typeface="Times New Roman" panose="02020603050405020304" pitchFamily="18" charset="0"/>
                </a:rPr>
                <a:t>Being diagnosed with MASH</a:t>
              </a:r>
            </a:p>
            <a:p>
              <a:pPr>
                <a:lnSpc>
                  <a:spcPct val="100000"/>
                </a:lnSpc>
                <a:spcBef>
                  <a:spcPts val="0"/>
                </a:spcBef>
                <a:spcAft>
                  <a:spcPts val="200"/>
                </a:spcAft>
                <a:buFont typeface="+mj-lt"/>
                <a:buAutoNum type="alphaLcPeriod"/>
              </a:pPr>
              <a:r>
                <a:rPr lang="en-US" sz="1050" dirty="0">
                  <a:latin typeface="Arial" panose="020B0604020202020204" pitchFamily="34" charset="0"/>
                  <a:cs typeface="Times New Roman" panose="02020603050405020304" pitchFamily="18" charset="0"/>
                </a:rPr>
                <a:t>All of the above</a:t>
              </a:r>
            </a:p>
            <a:p>
              <a:pPr>
                <a:lnSpc>
                  <a:spcPct val="100000"/>
                </a:lnSpc>
                <a:spcBef>
                  <a:spcPts val="0"/>
                </a:spcBef>
                <a:spcAft>
                  <a:spcPts val="200"/>
                </a:spcAft>
                <a:buFont typeface="+mj-lt"/>
                <a:buAutoNum type="alphaLcPeriod"/>
              </a:pPr>
              <a:endParaRPr lang="en-US" sz="1050" dirty="0">
                <a:latin typeface="Arial" panose="020B0604020202020204" pitchFamily="34" charset="0"/>
                <a:cs typeface="Times New Roman" panose="02020603050405020304" pitchFamily="18" charset="0"/>
              </a:endParaRPr>
            </a:p>
            <a:p>
              <a:pPr marL="6350" lvl="1" indent="0">
                <a:lnSpc>
                  <a:spcPct val="100000"/>
                </a:lnSpc>
                <a:spcBef>
                  <a:spcPts val="0"/>
                </a:spcBef>
                <a:buNone/>
              </a:pPr>
              <a:endParaRPr lang="en-US" sz="1050" noProof="0" dirty="0">
                <a:latin typeface="Arial" panose="020B0604020202020204" pitchFamily="34" charset="0"/>
                <a:cs typeface="Times New Roman" panose="02020603050405020304" pitchFamily="18" charset="0"/>
              </a:endParaRPr>
            </a:p>
          </p:txBody>
        </p:sp>
      </p:grpSp>
      <p:sp>
        <p:nvSpPr>
          <p:cNvPr id="35" name="Title 1">
            <a:extLst>
              <a:ext uri="{FF2B5EF4-FFF2-40B4-BE49-F238E27FC236}">
                <a16:creationId xmlns:a16="http://schemas.microsoft.com/office/drawing/2014/main" id="{D61A1EFE-14C0-C26F-3BCA-9F6D07063406}"/>
              </a:ext>
            </a:extLst>
          </p:cNvPr>
          <p:cNvSpPr>
            <a:spLocks noGrp="1"/>
          </p:cNvSpPr>
          <p:nvPr>
            <p:ph type="title"/>
          </p:nvPr>
        </p:nvSpPr>
        <p:spPr>
          <a:xfrm>
            <a:off x="2210605" y="414320"/>
            <a:ext cx="2700251" cy="5562000"/>
          </a:xfrm>
        </p:spPr>
        <p:txBody>
          <a:bodyPr/>
          <a:lstStyle/>
          <a:p>
            <a:r>
              <a:rPr lang="en-US" noProof="0" dirty="0"/>
              <a:t>Questions</a:t>
            </a:r>
            <a:endParaRPr lang="en-US" noProof="0" dirty="0">
              <a:latin typeface="Arial"/>
              <a:cs typeface="Arial"/>
            </a:endParaRPr>
          </a:p>
        </p:txBody>
      </p:sp>
      <p:grpSp>
        <p:nvGrpSpPr>
          <p:cNvPr id="5" name="Group 4">
            <a:extLst>
              <a:ext uri="{FF2B5EF4-FFF2-40B4-BE49-F238E27FC236}">
                <a16:creationId xmlns:a16="http://schemas.microsoft.com/office/drawing/2014/main" id="{C18BF5D1-153D-6307-90E5-283E7E70D958}"/>
              </a:ext>
            </a:extLst>
          </p:cNvPr>
          <p:cNvGrpSpPr/>
          <p:nvPr/>
        </p:nvGrpSpPr>
        <p:grpSpPr>
          <a:xfrm>
            <a:off x="5779167" y="4506203"/>
            <a:ext cx="5879434" cy="1341521"/>
            <a:chOff x="5779167" y="3403479"/>
            <a:chExt cx="5879434" cy="1341521"/>
          </a:xfrm>
        </p:grpSpPr>
        <p:grpSp>
          <p:nvGrpSpPr>
            <p:cNvPr id="6" name="Group 5">
              <a:extLst>
                <a:ext uri="{FF2B5EF4-FFF2-40B4-BE49-F238E27FC236}">
                  <a16:creationId xmlns:a16="http://schemas.microsoft.com/office/drawing/2014/main" id="{E93BCB2F-D1C5-834D-B3B7-2E394FC71D67}"/>
                </a:ext>
              </a:extLst>
            </p:cNvPr>
            <p:cNvGrpSpPr/>
            <p:nvPr/>
          </p:nvGrpSpPr>
          <p:grpSpPr>
            <a:xfrm>
              <a:off x="5779167" y="3403479"/>
              <a:ext cx="606666" cy="1341521"/>
              <a:chOff x="5779167" y="4120026"/>
              <a:chExt cx="606666" cy="1341521"/>
            </a:xfrm>
          </p:grpSpPr>
          <p:sp>
            <p:nvSpPr>
              <p:cNvPr id="8" name="TextBox 7">
                <a:extLst>
                  <a:ext uri="{FF2B5EF4-FFF2-40B4-BE49-F238E27FC236}">
                    <a16:creationId xmlns:a16="http://schemas.microsoft.com/office/drawing/2014/main" id="{79C368C1-854B-A120-1D36-E232D407196E}"/>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cxnSp>
            <p:nvCxnSpPr>
              <p:cNvPr id="15" name="Straight Connector 14">
                <a:extLst>
                  <a:ext uri="{FF2B5EF4-FFF2-40B4-BE49-F238E27FC236}">
                    <a16:creationId xmlns:a16="http://schemas.microsoft.com/office/drawing/2014/main" id="{A7B659A7-0D77-D5CF-ED57-80CBF5FADA90}"/>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7539266B-B22A-9B7B-55F8-03FBADBEB016}"/>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dirty="0">
                  <a:latin typeface="Arial" panose="020B0604020202020204" pitchFamily="34" charset="0"/>
                  <a:cs typeface="Times New Roman" panose="02020603050405020304" pitchFamily="18" charset="0"/>
                </a:rPr>
                <a:t>Three months after starting a GLP-1 receptor agonist, Wei had lost 18 lbs, his blood pressure improved from 115/72 to105/67, he was feeling less depressed but still had back pain. He noticed intermittent light-headedness. What change(s) to his medications would you discuss with Wei? </a:t>
              </a:r>
            </a:p>
            <a:p>
              <a:pPr>
                <a:lnSpc>
                  <a:spcPct val="100000"/>
                </a:lnSpc>
                <a:spcBef>
                  <a:spcPts val="0"/>
                </a:spcBef>
                <a:spcAft>
                  <a:spcPts val="200"/>
                </a:spcAft>
                <a:buFont typeface="+mj-lt"/>
                <a:buAutoNum type="alphaLcPeriod"/>
              </a:pPr>
              <a:r>
                <a:rPr lang="en-US" sz="1050" dirty="0"/>
                <a:t>Consider stopping amlodipine-benazepril</a:t>
              </a:r>
            </a:p>
            <a:p>
              <a:pPr>
                <a:lnSpc>
                  <a:spcPct val="100000"/>
                </a:lnSpc>
                <a:spcBef>
                  <a:spcPts val="0"/>
                </a:spcBef>
                <a:spcAft>
                  <a:spcPts val="200"/>
                </a:spcAft>
                <a:buFont typeface="+mj-lt"/>
                <a:buAutoNum type="alphaLcPeriod"/>
              </a:pPr>
              <a:r>
                <a:rPr lang="en-US" sz="1050" dirty="0"/>
                <a:t>Consider a single anti-hypertensive regimen</a:t>
              </a:r>
            </a:p>
            <a:p>
              <a:pPr>
                <a:lnSpc>
                  <a:spcPct val="100000"/>
                </a:lnSpc>
                <a:spcBef>
                  <a:spcPts val="0"/>
                </a:spcBef>
                <a:spcAft>
                  <a:spcPts val="200"/>
                </a:spcAft>
                <a:buFont typeface="+mj-lt"/>
                <a:buAutoNum type="alphaLcPeriod"/>
              </a:pPr>
              <a:r>
                <a:rPr lang="en-US" sz="1050" dirty="0"/>
                <a:t>Consider stopping t</a:t>
              </a:r>
              <a:r>
                <a:rPr lang="en-US" sz="1050" dirty="0">
                  <a:latin typeface="Arial" panose="020B0604020202020204" pitchFamily="34" charset="0"/>
                  <a:cs typeface="Times New Roman" panose="02020603050405020304" pitchFamily="18" charset="0"/>
                </a:rPr>
                <a:t>apering off </a:t>
              </a:r>
              <a:r>
                <a:rPr lang="en-US" sz="1050" dirty="0"/>
                <a:t>venlafaxine</a:t>
              </a:r>
            </a:p>
            <a:p>
              <a:pPr>
                <a:lnSpc>
                  <a:spcPct val="100000"/>
                </a:lnSpc>
                <a:spcBef>
                  <a:spcPts val="0"/>
                </a:spcBef>
                <a:spcAft>
                  <a:spcPts val="200"/>
                </a:spcAft>
                <a:buFont typeface="+mj-lt"/>
                <a:buAutoNum type="alphaLcPeriod"/>
              </a:pPr>
              <a:r>
                <a:rPr lang="en-US" sz="1050" dirty="0"/>
                <a:t>Consider stopping venlafaxine </a:t>
              </a:r>
            </a:p>
            <a:p>
              <a:pPr>
                <a:lnSpc>
                  <a:spcPct val="100000"/>
                </a:lnSpc>
                <a:spcBef>
                  <a:spcPts val="0"/>
                </a:spcBef>
                <a:spcAft>
                  <a:spcPts val="200"/>
                </a:spcAft>
                <a:buFont typeface="+mj-lt"/>
                <a:buAutoNum type="alphaLcPeriod"/>
              </a:pPr>
              <a:r>
                <a:rPr lang="en-US" sz="1050" dirty="0">
                  <a:latin typeface="Arial" panose="020B0604020202020204" pitchFamily="34" charset="0"/>
                  <a:cs typeface="Times New Roman" panose="02020603050405020304" pitchFamily="18" charset="0"/>
                </a:rPr>
                <a:t>None of the above</a:t>
              </a:r>
            </a:p>
            <a:p>
              <a:pPr>
                <a:lnSpc>
                  <a:spcPct val="100000"/>
                </a:lnSpc>
                <a:spcBef>
                  <a:spcPts val="0"/>
                </a:spcBef>
                <a:spcAft>
                  <a:spcPts val="200"/>
                </a:spcAft>
                <a:buFont typeface="+mj-lt"/>
                <a:buAutoNum type="alphaLcPeriod"/>
              </a:pPr>
              <a:endParaRPr lang="en-US" sz="1050" noProof="0" dirty="0">
                <a:latin typeface="Arial"/>
                <a:cs typeface="Times New Roman"/>
              </a:endParaRPr>
            </a:p>
          </p:txBody>
        </p:sp>
      </p:grpSp>
      <p:pic>
        <p:nvPicPr>
          <p:cNvPr id="26" name="Picture 25">
            <a:extLst>
              <a:ext uri="{FF2B5EF4-FFF2-40B4-BE49-F238E27FC236}">
                <a16:creationId xmlns:a16="http://schemas.microsoft.com/office/drawing/2014/main" id="{93F21FD8-3C8D-C50B-3EF3-6E0868EF1061}"/>
              </a:ext>
            </a:extLst>
          </p:cNvPr>
          <p:cNvPicPr>
            <a:picLocks noChangeAspect="1"/>
          </p:cNvPicPr>
          <p:nvPr/>
        </p:nvPicPr>
        <p:blipFill>
          <a:blip r:embed="rId3">
            <a:extLst>
              <a:ext uri="{28A0092B-C50C-407E-A947-70E740481C1C}">
                <a14:useLocalDpi xmlns:a14="http://schemas.microsoft.com/office/drawing/2010/main" val="0"/>
              </a:ext>
            </a:extLst>
          </a:blip>
          <a:srcRect l="6011" t="-2450" r="6128" b="1373"/>
          <a:stretch>
            <a:fillRect/>
          </a:stretch>
        </p:blipFill>
        <p:spPr>
          <a:xfrm>
            <a:off x="606425" y="2585303"/>
            <a:ext cx="1403350" cy="1371600"/>
          </a:xfrm>
          <a:prstGeom prst="ellipse">
            <a:avLst/>
          </a:prstGeom>
        </p:spPr>
      </p:pic>
    </p:spTree>
    <p:extLst>
      <p:ext uri="{BB962C8B-B14F-4D97-AF65-F5344CB8AC3E}">
        <p14:creationId xmlns:p14="http://schemas.microsoft.com/office/powerpoint/2010/main" val="203972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P spid="18"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A6B68-53B4-B524-E9BA-BEB8FCF018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045C63-4F6F-5BCE-7E38-5B449DB43E39}"/>
              </a:ext>
            </a:extLst>
          </p:cNvPr>
          <p:cNvSpPr/>
          <p:nvPr/>
        </p:nvSpPr>
        <p:spPr>
          <a:xfrm>
            <a:off x="0" y="1430448"/>
            <a:ext cx="12192000" cy="4083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46C72252-E9D1-DACE-B3AE-72F7540F5944}"/>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Thank you for using the FORWARD: Focus on Obesity Education curriculum.</a:t>
            </a: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 </a:t>
            </a:r>
            <a:endPar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a:t>
            </a:r>
            <a:br>
              <a:rPr kumimoji="0" lang="en-US" sz="1400" b="0" i="0" u="none" strike="noStrike" kern="1200" cap="none" spc="0" normalizeH="0" baseline="0" noProof="0" dirty="0">
                <a:ln>
                  <a:noFill/>
                </a:ln>
                <a:solidFill>
                  <a:schemeClr val="tx2"/>
                </a:solidFill>
                <a:effectLst/>
                <a:uLnTx/>
                <a:uFillTx/>
                <a:latin typeface="Arial"/>
                <a:ea typeface="+mn-ea"/>
                <a:cs typeface="Arial"/>
              </a:rPr>
            </a:br>
            <a:r>
              <a:rPr kumimoji="0" lang="en-US" sz="1400" b="0" i="0" u="none" strike="noStrike" kern="1200" cap="none" spc="0" normalizeH="0" baseline="0" noProof="0" dirty="0">
                <a:ln>
                  <a:noFill/>
                </a:ln>
                <a:solidFill>
                  <a:schemeClr val="tx2"/>
                </a:solidFill>
                <a:effectLst/>
                <a:uLnTx/>
                <a:uFillTx/>
                <a:latin typeface="Arial"/>
                <a:ea typeface="+mn-ea"/>
                <a:cs typeface="Arial"/>
              </a:rPr>
              <a:t>FORWARD relies exclusively on open-source materials available to the general public</a:t>
            </a:r>
            <a:r>
              <a:rPr lang="en-US" sz="1400" noProof="0" dirty="0">
                <a:solidFill>
                  <a:schemeClr val="tx2"/>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mn-cs"/>
              </a:rPr>
            </a:br>
            <a:endParaRPr kumimoji="0" lang="en-US" sz="1800" b="1" i="0" u="none" strike="noStrike" kern="1200" cap="none" spc="0" normalizeH="0" baseline="0" noProof="0" dirty="0">
              <a:ln>
                <a:noFill/>
              </a:ln>
              <a:solidFill>
                <a:schemeClr val="tx2"/>
              </a:solidFill>
              <a:effectLst/>
              <a:uLnTx/>
              <a:uFillTx/>
              <a:latin typeface="Arial"/>
              <a:ea typeface="+mn-ea"/>
              <a:cs typeface="Arial"/>
            </a:endParaRPr>
          </a:p>
        </p:txBody>
      </p:sp>
      <p:sp>
        <p:nvSpPr>
          <p:cNvPr id="4" name="TextBox 3">
            <a:extLst>
              <a:ext uri="{FF2B5EF4-FFF2-40B4-BE49-F238E27FC236}">
                <a16:creationId xmlns:a16="http://schemas.microsoft.com/office/drawing/2014/main" id="{14848071-3B08-1F41-AB38-5C58FAC8F783}"/>
              </a:ext>
            </a:extLst>
          </p:cNvPr>
          <p:cNvSpPr txBox="1"/>
          <p:nvPr/>
        </p:nvSpPr>
        <p:spPr>
          <a:xfrm>
            <a:off x="3788485" y="6422315"/>
            <a:ext cx="4615031" cy="276999"/>
          </a:xfrm>
          <a:prstGeom prst="rect">
            <a:avLst/>
          </a:prstGeom>
          <a:noFill/>
        </p:spPr>
        <p:txBody>
          <a:bodyPr wrap="square" rtlCol="0">
            <a:spAutoFit/>
          </a:bodyPr>
          <a:lstStyle/>
          <a:p>
            <a:pPr algn="ctr"/>
            <a:r>
              <a:rPr lang="en-US" sz="1200" noProof="0" dirty="0">
                <a:latin typeface="Arial" panose="020B0604020202020204" pitchFamily="34" charset="0"/>
                <a:cs typeface="Arial" panose="020B0604020202020204" pitchFamily="34" charset="0"/>
              </a:rPr>
              <a:t>Content current as of January 2025</a:t>
            </a:r>
          </a:p>
        </p:txBody>
      </p:sp>
      <p:grpSp>
        <p:nvGrpSpPr>
          <p:cNvPr id="5" name="Group 4">
            <a:extLst>
              <a:ext uri="{FF2B5EF4-FFF2-40B4-BE49-F238E27FC236}">
                <a16:creationId xmlns:a16="http://schemas.microsoft.com/office/drawing/2014/main" id="{E2B7268F-02F9-7AA0-1DDD-7D4534E9EB19}"/>
              </a:ext>
            </a:extLst>
          </p:cNvPr>
          <p:cNvGrpSpPr/>
          <p:nvPr/>
        </p:nvGrpSpPr>
        <p:grpSpPr>
          <a:xfrm>
            <a:off x="4523650" y="4602787"/>
            <a:ext cx="3144701" cy="873068"/>
            <a:chOff x="4523650" y="4602787"/>
            <a:chExt cx="3144701" cy="873068"/>
          </a:xfrm>
        </p:grpSpPr>
        <p:grpSp>
          <p:nvGrpSpPr>
            <p:cNvPr id="8" name="Group 7">
              <a:extLst>
                <a:ext uri="{FF2B5EF4-FFF2-40B4-BE49-F238E27FC236}">
                  <a16:creationId xmlns:a16="http://schemas.microsoft.com/office/drawing/2014/main" id="{D1DE18E2-FD62-38FC-70DC-2268DF2EF500}"/>
                </a:ext>
              </a:extLst>
            </p:cNvPr>
            <p:cNvGrpSpPr/>
            <p:nvPr/>
          </p:nvGrpSpPr>
          <p:grpSpPr>
            <a:xfrm>
              <a:off x="4523650" y="4602787"/>
              <a:ext cx="3144701" cy="853112"/>
              <a:chOff x="4712365" y="4738255"/>
              <a:chExt cx="3144701" cy="853112"/>
            </a:xfrm>
          </p:grpSpPr>
          <p:sp>
            <p:nvSpPr>
              <p:cNvPr id="11" name="TextBox 10">
                <a:extLst>
                  <a:ext uri="{FF2B5EF4-FFF2-40B4-BE49-F238E27FC236}">
                    <a16:creationId xmlns:a16="http://schemas.microsoft.com/office/drawing/2014/main" id="{69406C7A-7A52-07AC-7E9B-1B31167249C8}"/>
                  </a:ext>
                </a:extLst>
              </p:cNvPr>
              <p:cNvSpPr txBox="1"/>
              <p:nvPr/>
            </p:nvSpPr>
            <p:spPr>
              <a:xfrm>
                <a:off x="4752976" y="5010923"/>
                <a:ext cx="19780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Double click </a:t>
                </a: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to view: </a:t>
                </a:r>
              </a:p>
            </p:txBody>
          </p:sp>
          <p:sp>
            <p:nvSpPr>
              <p:cNvPr id="12" name="Rectangle: Rounded Corners 11">
                <a:extLst>
                  <a:ext uri="{FF2B5EF4-FFF2-40B4-BE49-F238E27FC236}">
                    <a16:creationId xmlns:a16="http://schemas.microsoft.com/office/drawing/2014/main" id="{17D8969B-C279-8863-C86B-4578543D4A10}"/>
                  </a:ext>
                </a:extLst>
              </p:cNvPr>
              <p:cNvSpPr/>
              <p:nvPr/>
            </p:nvSpPr>
            <p:spPr>
              <a:xfrm>
                <a:off x="4712365" y="4738255"/>
                <a:ext cx="3144701" cy="853112"/>
              </a:xfrm>
              <a:prstGeom prst="roundRect">
                <a:avLst>
                  <a:gd name="adj" fmla="val 5000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aphicFrame>
          <p:nvGraphicFramePr>
            <p:cNvPr id="9" name="Object 8">
              <a:extLst>
                <a:ext uri="{FF2B5EF4-FFF2-40B4-BE49-F238E27FC236}">
                  <a16:creationId xmlns:a16="http://schemas.microsoft.com/office/drawing/2014/main" id="{F8A9D2BB-274F-AE3B-4AAD-3F6A149CF187}"/>
                </a:ext>
              </a:extLst>
            </p:cNvPr>
            <p:cNvGraphicFramePr>
              <a:graphicFrameLocks noChangeAspect="1"/>
            </p:cNvGraphicFramePr>
            <p:nvPr>
              <p:extLst>
                <p:ext uri="{D42A27DB-BD31-4B8C-83A1-F6EECF244321}">
                  <p14:modId xmlns:p14="http://schemas.microsoft.com/office/powerpoint/2010/main" val="1939016286"/>
                </p:ext>
              </p:extLst>
            </p:nvPr>
          </p:nvGraphicFramePr>
          <p:xfrm>
            <a:off x="6542285" y="4685280"/>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9" name="Object 8">
                          <a:extLst>
                            <a:ext uri="{FF2B5EF4-FFF2-40B4-BE49-F238E27FC236}">
                              <a16:creationId xmlns:a16="http://schemas.microsoft.com/office/drawing/2014/main" id="{F8A9D2BB-274F-AE3B-4AAD-3F6A149CF187}"/>
                            </a:ext>
                          </a:extLst>
                        </p:cNvPr>
                        <p:cNvPicPr/>
                        <p:nvPr/>
                      </p:nvPicPr>
                      <p:blipFill>
                        <a:blip r:embed="rId4"/>
                        <a:stretch>
                          <a:fillRect/>
                        </a:stretch>
                      </p:blipFill>
                      <p:spPr>
                        <a:xfrm>
                          <a:off x="6542285" y="4685280"/>
                          <a:ext cx="938212" cy="790575"/>
                        </a:xfrm>
                        <a:prstGeom prst="rect">
                          <a:avLst/>
                        </a:prstGeom>
                      </p:spPr>
                    </p:pic>
                  </p:oleObj>
                </mc:Fallback>
              </mc:AlternateContent>
            </a:graphicData>
          </a:graphic>
        </p:graphicFrame>
      </p:grpSp>
      <p:sp>
        <p:nvSpPr>
          <p:cNvPr id="13" name="TextBox 12">
            <a:extLst>
              <a:ext uri="{FF2B5EF4-FFF2-40B4-BE49-F238E27FC236}">
                <a16:creationId xmlns:a16="http://schemas.microsoft.com/office/drawing/2014/main" id="{E95CD40A-EDCB-7A7F-07DC-5C8CAC7956CE}"/>
              </a:ext>
            </a:extLst>
          </p:cNvPr>
          <p:cNvSpPr txBox="1"/>
          <p:nvPr/>
        </p:nvSpPr>
        <p:spPr>
          <a:xfrm>
            <a:off x="3788485" y="6145316"/>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October 2025</a:t>
            </a:r>
          </a:p>
        </p:txBody>
      </p:sp>
    </p:spTree>
    <p:extLst>
      <p:ext uri="{BB962C8B-B14F-4D97-AF65-F5344CB8AC3E}">
        <p14:creationId xmlns:p14="http://schemas.microsoft.com/office/powerpoint/2010/main" val="130549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F5135-3E64-2A45-BBED-BCF1502A8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8D86B-0774-8633-4BC1-F94DD6A0B763}"/>
              </a:ext>
            </a:extLst>
          </p:cNvPr>
          <p:cNvSpPr>
            <a:spLocks noGrp="1"/>
          </p:cNvSpPr>
          <p:nvPr>
            <p:ph type="title"/>
          </p:nvPr>
        </p:nvSpPr>
        <p:spPr>
          <a:xfrm>
            <a:off x="536575" y="414338"/>
            <a:ext cx="4629150" cy="5562600"/>
          </a:xfrm>
        </p:spPr>
        <p:txBody>
          <a:bodyPr/>
          <a:lstStyle/>
          <a:p>
            <a:r>
              <a:rPr lang="en-US" noProof="0" dirty="0"/>
              <a:t>Learning </a:t>
            </a:r>
            <a:br>
              <a:rPr lang="en-US" noProof="0" dirty="0"/>
            </a:br>
            <a:r>
              <a:rPr lang="en-US" noProof="0" dirty="0"/>
              <a:t>outcomes</a:t>
            </a:r>
          </a:p>
        </p:txBody>
      </p:sp>
      <p:sp>
        <p:nvSpPr>
          <p:cNvPr id="3" name="Content Placeholder 2">
            <a:extLst>
              <a:ext uri="{FF2B5EF4-FFF2-40B4-BE49-F238E27FC236}">
                <a16:creationId xmlns:a16="http://schemas.microsoft.com/office/drawing/2014/main" id="{25BE1B40-A0C4-2482-9B0E-56515CBFB79F}"/>
              </a:ext>
            </a:extLst>
          </p:cNvPr>
          <p:cNvSpPr>
            <a:spLocks noGrp="1"/>
          </p:cNvSpPr>
          <p:nvPr>
            <p:ph idx="1"/>
          </p:nvPr>
        </p:nvSpPr>
        <p:spPr>
          <a:xfrm>
            <a:off x="6096000" y="414320"/>
            <a:ext cx="5577840" cy="5562000"/>
          </a:xfrm>
        </p:spPr>
        <p:txBody>
          <a:bodyPr/>
          <a:lstStyle/>
          <a:p>
            <a:pPr marL="0" indent="0">
              <a:spcAft>
                <a:spcPts val="1800"/>
              </a:spcAft>
              <a:buNone/>
            </a:pPr>
            <a:r>
              <a:rPr lang="en-US" noProof="0" dirty="0"/>
              <a:t>After completing this module, </a:t>
            </a:r>
            <a:br>
              <a:rPr lang="en-US" noProof="0" dirty="0"/>
            </a:br>
            <a:r>
              <a:rPr lang="en-US" noProof="0" dirty="0"/>
              <a:t>the learner will be able to:</a:t>
            </a:r>
          </a:p>
          <a:p>
            <a:pPr marL="746125" lvl="1" indent="-6350">
              <a:spcAft>
                <a:spcPts val="1200"/>
              </a:spcAft>
              <a:buNone/>
            </a:pPr>
            <a:r>
              <a:rPr lang="en-US" noProof="0" dirty="0"/>
              <a:t>Recall behavioral modifications, pharmacological treatments, and surgical procedures for patients living with obesity</a:t>
            </a:r>
          </a:p>
          <a:p>
            <a:pPr marL="746125" lvl="1" indent="-6350">
              <a:spcAft>
                <a:spcPts val="1200"/>
              </a:spcAft>
              <a:buNone/>
            </a:pPr>
            <a:r>
              <a:rPr lang="en-US" noProof="0" dirty="0"/>
              <a:t>Apply clinical guidelines to perform comprehensive and personalized care plans </a:t>
            </a:r>
            <a:br>
              <a:rPr lang="en-US" noProof="0" dirty="0"/>
            </a:br>
            <a:r>
              <a:rPr lang="en-US" noProof="0" dirty="0"/>
              <a:t>for adults and children living with obesity </a:t>
            </a:r>
          </a:p>
        </p:txBody>
      </p:sp>
      <p:pic>
        <p:nvPicPr>
          <p:cNvPr id="21" name="Graphic 20">
            <a:extLst>
              <a:ext uri="{FF2B5EF4-FFF2-40B4-BE49-F238E27FC236}">
                <a16:creationId xmlns:a16="http://schemas.microsoft.com/office/drawing/2014/main" id="{11544CB7-133C-D511-ACCD-0B4993196E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1540" y="5608294"/>
            <a:ext cx="271325" cy="274759"/>
          </a:xfrm>
          <a:prstGeom prst="rect">
            <a:avLst/>
          </a:prstGeom>
        </p:spPr>
      </p:pic>
      <p:sp>
        <p:nvSpPr>
          <p:cNvPr id="22" name="TextBox 21">
            <a:extLst>
              <a:ext uri="{FF2B5EF4-FFF2-40B4-BE49-F238E27FC236}">
                <a16:creationId xmlns:a16="http://schemas.microsoft.com/office/drawing/2014/main" id="{C66D5DF2-DCAC-6C20-C149-4EA735EE8A6F}"/>
              </a:ext>
            </a:extLst>
          </p:cNvPr>
          <p:cNvSpPr txBox="1"/>
          <p:nvPr/>
        </p:nvSpPr>
        <p:spPr>
          <a:xfrm>
            <a:off x="6460790" y="5585091"/>
            <a:ext cx="3884930" cy="288147"/>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anchor="ctr" anchorCtr="0">
            <a:spAutoFit/>
          </a:bodyPr>
          <a:lstStyle/>
          <a:p>
            <a:pPr lvl="0"/>
            <a:r>
              <a:rPr lang="en-US" sz="1400" noProof="0" dirty="0"/>
              <a:t>Estimated time to complete: </a:t>
            </a:r>
            <a:r>
              <a:rPr lang="en-US" sz="1400" b="1" noProof="0" dirty="0"/>
              <a:t>15</a:t>
            </a:r>
            <a:r>
              <a:rPr lang="en-US" sz="1400" noProof="0" dirty="0"/>
              <a:t> min</a:t>
            </a:r>
          </a:p>
        </p:txBody>
      </p:sp>
      <p:cxnSp>
        <p:nvCxnSpPr>
          <p:cNvPr id="24" name="Straight Connector 23">
            <a:extLst>
              <a:ext uri="{FF2B5EF4-FFF2-40B4-BE49-F238E27FC236}">
                <a16:creationId xmlns:a16="http://schemas.microsoft.com/office/drawing/2014/main" id="{4B238111-E325-0336-63D9-9A82A5A937E3}"/>
              </a:ext>
            </a:extLst>
          </p:cNvPr>
          <p:cNvCxnSpPr/>
          <p:nvPr/>
        </p:nvCxnSpPr>
        <p:spPr>
          <a:xfrm>
            <a:off x="6103920" y="54178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4116E-BF59-2A60-6AD5-D168A4D50E1C}"/>
              </a:ext>
            </a:extLst>
          </p:cNvPr>
          <p:cNvCxnSpPr/>
          <p:nvPr/>
        </p:nvCxnSpPr>
        <p:spPr>
          <a:xfrm>
            <a:off x="6103920" y="60274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2A2BE29A-6570-C0CE-BB2F-4E48CD74151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2874987"/>
            <a:ext cx="683952" cy="683952"/>
          </a:xfrm>
          <a:prstGeom prst="rect">
            <a:avLst/>
          </a:prstGeom>
        </p:spPr>
      </p:pic>
      <p:pic>
        <p:nvPicPr>
          <p:cNvPr id="6" name="Graphic 5">
            <a:extLst>
              <a:ext uri="{FF2B5EF4-FFF2-40B4-BE49-F238E27FC236}">
                <a16:creationId xmlns:a16="http://schemas.microsoft.com/office/drawing/2014/main" id="{FF3A311B-B9C1-93B0-A32B-70625E020DF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3837154"/>
            <a:ext cx="683952" cy="683952"/>
          </a:xfrm>
          <a:prstGeom prst="rect">
            <a:avLst/>
          </a:prstGeom>
        </p:spPr>
      </p:pic>
    </p:spTree>
    <p:extLst>
      <p:ext uri="{BB962C8B-B14F-4D97-AF65-F5344CB8AC3E}">
        <p14:creationId xmlns:p14="http://schemas.microsoft.com/office/powerpoint/2010/main" val="36034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3F27B-C305-9E72-9E51-D176C089E8B4}"/>
              </a:ext>
            </a:extLst>
          </p:cNvPr>
          <p:cNvSpPr>
            <a:spLocks noGrp="1"/>
          </p:cNvSpPr>
          <p:nvPr>
            <p:ph type="title"/>
          </p:nvPr>
        </p:nvSpPr>
        <p:spPr>
          <a:xfrm>
            <a:off x="1999396" y="414320"/>
            <a:ext cx="2778002" cy="5562000"/>
          </a:xfrm>
        </p:spPr>
        <p:txBody>
          <a:bodyPr/>
          <a:lstStyle/>
          <a:p>
            <a:r>
              <a:rPr lang="en-US" noProof="0" dirty="0"/>
              <a:t>Note</a:t>
            </a:r>
          </a:p>
        </p:txBody>
      </p:sp>
      <p:sp>
        <p:nvSpPr>
          <p:cNvPr id="3" name="Content Placeholder 2">
            <a:extLst>
              <a:ext uri="{FF2B5EF4-FFF2-40B4-BE49-F238E27FC236}">
                <a16:creationId xmlns:a16="http://schemas.microsoft.com/office/drawing/2014/main" id="{2A7C2748-CA58-CDA5-1058-3C4F6F951D4E}"/>
              </a:ext>
            </a:extLst>
          </p:cNvPr>
          <p:cNvSpPr>
            <a:spLocks noGrp="1"/>
          </p:cNvSpPr>
          <p:nvPr>
            <p:ph idx="1"/>
          </p:nvPr>
        </p:nvSpPr>
        <p:spPr>
          <a:xfrm>
            <a:off x="5979960" y="414320"/>
            <a:ext cx="5577840" cy="5562000"/>
          </a:xfrm>
          <a:noFill/>
          <a:ln>
            <a:noFill/>
          </a:ln>
        </p:spPr>
        <p:txBody>
          <a:bodyPr>
            <a:normAutofit/>
          </a:bodyPr>
          <a:lstStyle/>
          <a:p>
            <a:pPr marL="0" indent="0" algn="ctr">
              <a:buNone/>
            </a:pPr>
            <a:r>
              <a:rPr lang="en-US" sz="3300" noProof="0" dirty="0">
                <a:effectLst/>
              </a:rPr>
              <a:t>All patient profiles in this module are hypothetical and are provided for educational purposes only</a:t>
            </a:r>
            <a:endParaRPr lang="en-US" sz="4400" noProof="0" dirty="0"/>
          </a:p>
        </p:txBody>
      </p:sp>
      <p:sp>
        <p:nvSpPr>
          <p:cNvPr id="5" name="Text Placeholder 4">
            <a:extLst>
              <a:ext uri="{FF2B5EF4-FFF2-40B4-BE49-F238E27FC236}">
                <a16:creationId xmlns:a16="http://schemas.microsoft.com/office/drawing/2014/main" id="{C1668F73-D587-D9B3-325C-840E5166ABE0}"/>
              </a:ext>
            </a:extLst>
          </p:cNvPr>
          <p:cNvSpPr>
            <a:spLocks noGrp="1"/>
          </p:cNvSpPr>
          <p:nvPr>
            <p:ph type="body" sz="quarter" idx="13"/>
          </p:nvPr>
        </p:nvSpPr>
        <p:spPr/>
        <p:txBody>
          <a:bodyPr/>
          <a:lstStyle/>
          <a:p>
            <a:endParaRPr lang="en-US" noProof="0" dirty="0"/>
          </a:p>
        </p:txBody>
      </p:sp>
      <p:grpSp>
        <p:nvGrpSpPr>
          <p:cNvPr id="9" name="Group 8">
            <a:extLst>
              <a:ext uri="{FF2B5EF4-FFF2-40B4-BE49-F238E27FC236}">
                <a16:creationId xmlns:a16="http://schemas.microsoft.com/office/drawing/2014/main" id="{181863BD-2E4B-EACF-57D2-4C605FA76E1D}"/>
              </a:ext>
            </a:extLst>
          </p:cNvPr>
          <p:cNvGrpSpPr/>
          <p:nvPr/>
        </p:nvGrpSpPr>
        <p:grpSpPr>
          <a:xfrm>
            <a:off x="569460" y="2579298"/>
            <a:ext cx="1232044" cy="1232044"/>
            <a:chOff x="609144" y="2380146"/>
            <a:chExt cx="1630348" cy="1630348"/>
          </a:xfrm>
        </p:grpSpPr>
        <p:sp>
          <p:nvSpPr>
            <p:cNvPr id="7" name="Oval 6">
              <a:extLst>
                <a:ext uri="{FF2B5EF4-FFF2-40B4-BE49-F238E27FC236}">
                  <a16:creationId xmlns:a16="http://schemas.microsoft.com/office/drawing/2014/main" id="{DCACC653-2B04-21C9-26F6-B140535FD923}"/>
                </a:ext>
              </a:extLst>
            </p:cNvPr>
            <p:cNvSpPr/>
            <p:nvPr/>
          </p:nvSpPr>
          <p:spPr>
            <a:xfrm>
              <a:off x="609144" y="2380146"/>
              <a:ext cx="1630348" cy="1630348"/>
            </a:xfrm>
            <a:prstGeom prst="ellipse">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8" name="Graphic 7">
              <a:extLst>
                <a:ext uri="{FF2B5EF4-FFF2-40B4-BE49-F238E27FC236}">
                  <a16:creationId xmlns:a16="http://schemas.microsoft.com/office/drawing/2014/main" id="{C5E78EC3-9F82-BB2E-5351-73E15BB394D5}"/>
                </a:ext>
              </a:extLst>
            </p:cNvPr>
            <p:cNvPicPr>
              <a:picLocks noChangeAspect="1"/>
            </p:cNvPicPr>
            <p:nvPr/>
          </p:nvPicPr>
          <p:blipFill>
            <a:blip r:embed="rId3">
              <a:extLst>
                <a:ext uri="{96DAC541-7B7A-43D3-8B79-37D633B846F1}">
                  <asvg:svgBlip xmlns:asvg="http://schemas.microsoft.com/office/drawing/2016/SVG/main" r:embed="rId4"/>
                </a:ext>
              </a:extLst>
            </a:blip>
            <a:srcRect l="13" r="13"/>
            <a:stretch/>
          </p:blipFill>
          <p:spPr>
            <a:xfrm>
              <a:off x="913680" y="2616310"/>
              <a:ext cx="1021276" cy="1021542"/>
            </a:xfrm>
            <a:prstGeom prst="rect">
              <a:avLst/>
            </a:prstGeom>
          </p:spPr>
        </p:pic>
      </p:grpSp>
    </p:spTree>
    <p:extLst>
      <p:ext uri="{BB962C8B-B14F-4D97-AF65-F5344CB8AC3E}">
        <p14:creationId xmlns:p14="http://schemas.microsoft.com/office/powerpoint/2010/main" val="390889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a:xfrm>
            <a:off x="536240" y="414320"/>
            <a:ext cx="10896000" cy="1082209"/>
          </a:xfrm>
        </p:spPr>
        <p:txBody>
          <a:bodyPr>
            <a:normAutofit/>
          </a:bodyPr>
          <a:lstStyle/>
          <a:p>
            <a:r>
              <a:rPr lang="en-US" noProof="0" dirty="0"/>
              <a:t>Yasmin</a:t>
            </a:r>
          </a:p>
        </p:txBody>
      </p:sp>
      <p:sp>
        <p:nvSpPr>
          <p:cNvPr id="5" name="Text Placeholder 4">
            <a:extLst>
              <a:ext uri="{FF2B5EF4-FFF2-40B4-BE49-F238E27FC236}">
                <a16:creationId xmlns:a16="http://schemas.microsoft.com/office/drawing/2014/main" id="{0B3762E0-C889-7FF3-2C76-E7F52647A441}"/>
              </a:ext>
            </a:extLst>
          </p:cNvPr>
          <p:cNvSpPr>
            <a:spLocks noGrp="1"/>
          </p:cNvSpPr>
          <p:nvPr>
            <p:ph type="body" sz="quarter" idx="13"/>
          </p:nvPr>
        </p:nvSpPr>
        <p:spPr>
          <a:xfrm>
            <a:off x="536240" y="6020060"/>
            <a:ext cx="10896000" cy="324000"/>
          </a:xfrm>
        </p:spPr>
        <p:txBody>
          <a:bodyPr/>
          <a:lstStyle/>
          <a:p>
            <a:r>
              <a:rPr lang="en-US" noProof="0" dirty="0"/>
              <a:t>BMI, body mass index.</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US" sz="1200" b="1" noProof="0" dirty="0"/>
              <a:t>Age </a:t>
            </a:r>
            <a:r>
              <a:rPr lang="en-US" sz="1200" noProof="0" dirty="0"/>
              <a:t>(yrs)</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US" sz="1200" b="1" noProof="0" dirty="0"/>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60969" cy="276999"/>
          </a:xfrm>
          <a:prstGeom prst="rect">
            <a:avLst/>
          </a:prstGeom>
          <a:noFill/>
        </p:spPr>
        <p:txBody>
          <a:bodyPr wrap="none" rtlCol="0">
            <a:spAutoFit/>
          </a:bodyPr>
          <a:lstStyle/>
          <a:p>
            <a:r>
              <a:rPr lang="en-US" sz="1200" b="1" noProof="0" dirty="0"/>
              <a:t>Weight </a:t>
            </a:r>
            <a:r>
              <a:rPr lang="en-US" sz="1200" noProof="0" dirty="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US" sz="1200" b="1" noProof="0" dirty="0"/>
              <a:t>Height </a:t>
            </a:r>
            <a:r>
              <a:rPr lang="en-US" sz="1200" noProof="0" dirty="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US" sz="1200" b="1" noProof="0" dirty="0"/>
              <a:t>BMI </a:t>
            </a:r>
            <a:r>
              <a:rPr lang="en-US" sz="1200" noProof="0" dirty="0"/>
              <a:t>(kg/</a:t>
            </a:r>
            <a:r>
              <a:rPr lang="en-US" sz="1200" noProof="0" dirty="0">
                <a:latin typeface="Arial" panose="020B0604020202020204" pitchFamily="34" charset="0"/>
                <a:ea typeface="Apis For Office" panose="020B0504010101010104" pitchFamily="34" charset="0"/>
                <a:cs typeface="Arial" panose="020B0604020202020204" pitchFamily="34" charset="0"/>
              </a:rPr>
              <a:t>m</a:t>
            </a:r>
            <a:r>
              <a:rPr lang="en-US" sz="1200" baseline="30000" noProof="0" dirty="0">
                <a:latin typeface="Arial" panose="020B0604020202020204" pitchFamily="34" charset="0"/>
                <a:ea typeface="Apis For Office" panose="020B0504010101010104" pitchFamily="34" charset="0"/>
                <a:cs typeface="Arial" panose="020B0604020202020204" pitchFamily="34" charset="0"/>
              </a:rPr>
              <a:t>2</a:t>
            </a:r>
            <a:r>
              <a:rPr lang="en-US" sz="1200" noProof="0" dirty="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167685" y="4320079"/>
            <a:ext cx="1283105" cy="276999"/>
          </a:xfrm>
          <a:prstGeom prst="rect">
            <a:avLst/>
          </a:prstGeom>
          <a:noFill/>
        </p:spPr>
        <p:txBody>
          <a:bodyPr wrap="square" rtlCol="0">
            <a:spAutoFit/>
          </a:bodyPr>
          <a:lstStyle/>
          <a:p>
            <a:pPr algn="ctr"/>
            <a:r>
              <a:rPr lang="en-US" sz="1200" b="1" noProof="0" dirty="0"/>
              <a:t>Waist Ø </a:t>
            </a:r>
            <a:r>
              <a:rPr lang="en-US" sz="1200" noProof="0" dirty="0"/>
              <a:t>(in)</a:t>
            </a: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05734"/>
            <a:ext cx="1208262" cy="1384995"/>
          </a:xfrm>
          <a:prstGeom prst="rect">
            <a:avLst/>
          </a:prstGeom>
          <a:noFill/>
        </p:spPr>
        <p:txBody>
          <a:bodyPr wrap="square" rtlCol="0">
            <a:spAutoFit/>
          </a:bodyPr>
          <a:lstStyle/>
          <a:p>
            <a:r>
              <a:rPr lang="en-US" sz="1200" b="1" noProof="0" dirty="0"/>
              <a:t>Current medications:</a:t>
            </a:r>
          </a:p>
          <a:p>
            <a:r>
              <a:rPr lang="en-US" sz="1200" noProof="0" dirty="0"/>
              <a:t>Medroxy-progesterone acetate injection as contraceptive</a:t>
            </a:r>
            <a:endParaRPr lang="en-US" sz="1200" b="1" noProof="0" dirty="0"/>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t>28</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noProof="0" dirty="0"/>
              <a:t>Female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236</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72</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32</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41</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62960" y="3505734"/>
            <a:ext cx="2336009" cy="1277273"/>
          </a:xfrm>
          <a:prstGeom prst="rect">
            <a:avLst/>
          </a:prstGeom>
          <a:noFill/>
        </p:spPr>
        <p:txBody>
          <a:bodyPr wrap="square" rtlCol="0">
            <a:spAutoFit/>
          </a:bodyPr>
          <a:lstStyle/>
          <a:p>
            <a:r>
              <a:rPr lang="en-US" sz="1100" b="1" noProof="0" dirty="0"/>
              <a:t>Biography</a:t>
            </a:r>
          </a:p>
          <a:p>
            <a:r>
              <a:rPr lang="en-US" sz="1100" noProof="0" dirty="0"/>
              <a:t>Yasmin has almost completed her PhD in sociology. She has a 3-year-old daughter, Grace. Her responsibilities as a student and parent sometimes cause her much stress. Yasmin is a non-smoker.</a:t>
            </a:r>
          </a:p>
        </p:txBody>
      </p:sp>
      <p:sp>
        <p:nvSpPr>
          <p:cNvPr id="7" name="TextBox 6">
            <a:extLst>
              <a:ext uri="{FF2B5EF4-FFF2-40B4-BE49-F238E27FC236}">
                <a16:creationId xmlns:a16="http://schemas.microsoft.com/office/drawing/2014/main" id="{1444EFE3-9967-ABE7-708E-955D44F3D3E1}"/>
              </a:ext>
            </a:extLst>
          </p:cNvPr>
          <p:cNvSpPr txBox="1"/>
          <p:nvPr/>
        </p:nvSpPr>
        <p:spPr>
          <a:xfrm>
            <a:off x="6041251" y="4895499"/>
            <a:ext cx="2336007" cy="769441"/>
          </a:xfrm>
          <a:prstGeom prst="rect">
            <a:avLst/>
          </a:prstGeom>
          <a:noFill/>
        </p:spPr>
        <p:txBody>
          <a:bodyPr wrap="square" rtlCol="0">
            <a:spAutoFit/>
          </a:bodyPr>
          <a:lstStyle/>
          <a:p>
            <a:r>
              <a:rPr lang="en-US" sz="1100" b="1" noProof="0" dirty="0"/>
              <a:t>Nutrition</a:t>
            </a:r>
          </a:p>
          <a:p>
            <a:r>
              <a:rPr lang="en-US" sz="1100" noProof="0" dirty="0"/>
              <a:t>She eats a balanced diet. She finds her portion sizes have increased.</a:t>
            </a:r>
          </a:p>
        </p:txBody>
      </p:sp>
      <p:sp>
        <p:nvSpPr>
          <p:cNvPr id="22" name="TextBox 21">
            <a:extLst>
              <a:ext uri="{FF2B5EF4-FFF2-40B4-BE49-F238E27FC236}">
                <a16:creationId xmlns:a16="http://schemas.microsoft.com/office/drawing/2014/main" id="{C1FCB79D-1E07-6284-ACEC-57B91015DAE4}"/>
              </a:ext>
            </a:extLst>
          </p:cNvPr>
          <p:cNvSpPr txBox="1"/>
          <p:nvPr/>
        </p:nvSpPr>
        <p:spPr>
          <a:xfrm>
            <a:off x="8752281" y="3505734"/>
            <a:ext cx="2336400" cy="600164"/>
          </a:xfrm>
          <a:prstGeom prst="rect">
            <a:avLst/>
          </a:prstGeom>
          <a:noFill/>
        </p:spPr>
        <p:txBody>
          <a:bodyPr wrap="square" rtlCol="0">
            <a:spAutoFit/>
          </a:bodyPr>
          <a:lstStyle/>
          <a:p>
            <a:r>
              <a:rPr lang="en-US" sz="1100" b="1" noProof="0" dirty="0"/>
              <a:t>Exercise</a:t>
            </a:r>
          </a:p>
          <a:p>
            <a:r>
              <a:rPr lang="en-US" sz="1100" noProof="0" dirty="0"/>
              <a:t>She takes brisk 30-min walks with her daughter 1 to 2 times a week. </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752280" y="4331436"/>
            <a:ext cx="2389163" cy="769441"/>
          </a:xfrm>
          <a:prstGeom prst="rect">
            <a:avLst/>
          </a:prstGeom>
          <a:noFill/>
        </p:spPr>
        <p:txBody>
          <a:bodyPr wrap="square" rtlCol="0">
            <a:spAutoFit/>
          </a:bodyPr>
          <a:lstStyle/>
          <a:p>
            <a:r>
              <a:rPr lang="en-US" sz="1100" b="1" noProof="0" dirty="0"/>
              <a:t>Sleep</a:t>
            </a:r>
          </a:p>
          <a:p>
            <a:r>
              <a:rPr lang="en-US" sz="1100" noProof="0" dirty="0"/>
              <a:t>She gets 5 to 6 hours of sleep most days, less when she’s busy with thesis deadlines.</a:t>
            </a:r>
          </a:p>
        </p:txBody>
      </p:sp>
      <p:sp>
        <p:nvSpPr>
          <p:cNvPr id="24" name="Rectangle: Rounded Corners 23">
            <a:extLst>
              <a:ext uri="{FF2B5EF4-FFF2-40B4-BE49-F238E27FC236}">
                <a16:creationId xmlns:a16="http://schemas.microsoft.com/office/drawing/2014/main" id="{A5B3A3F8-9999-D186-7107-54C5B0AD3E59}"/>
              </a:ext>
            </a:extLst>
          </p:cNvPr>
          <p:cNvSpPr/>
          <p:nvPr/>
        </p:nvSpPr>
        <p:spPr>
          <a:xfrm>
            <a:off x="965200" y="5251903"/>
            <a:ext cx="4783470" cy="867985"/>
          </a:xfrm>
          <a:prstGeom prst="roundRect">
            <a:avLst>
              <a:gd name="adj" fmla="val 7439"/>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TextBox 56">
            <a:extLst>
              <a:ext uri="{FF2B5EF4-FFF2-40B4-BE49-F238E27FC236}">
                <a16:creationId xmlns:a16="http://schemas.microsoft.com/office/drawing/2014/main" id="{E45B7CBF-BBF9-81F3-AB2B-85406960B786}"/>
              </a:ext>
            </a:extLst>
          </p:cNvPr>
          <p:cNvSpPr txBox="1"/>
          <p:nvPr/>
        </p:nvSpPr>
        <p:spPr>
          <a:xfrm>
            <a:off x="1079499" y="5362729"/>
            <a:ext cx="4456519" cy="646331"/>
          </a:xfrm>
          <a:prstGeom prst="rect">
            <a:avLst/>
          </a:prstGeom>
          <a:noFill/>
        </p:spPr>
        <p:txBody>
          <a:bodyPr wrap="square" rtlCol="0">
            <a:spAutoFit/>
          </a:bodyPr>
          <a:lstStyle/>
          <a:p>
            <a:pPr algn="ctr"/>
            <a:r>
              <a:rPr lang="en-US" sz="1200" b="1" noProof="0" dirty="0"/>
              <a:t>Comorbidities:</a:t>
            </a:r>
          </a:p>
          <a:p>
            <a:pPr algn="ctr"/>
            <a:r>
              <a:rPr lang="en-US" sz="1200" noProof="0" dirty="0"/>
              <a:t>None. No physical symptoms, self-esteem</a:t>
            </a:r>
            <a:br>
              <a:rPr lang="en-US" sz="1200" noProof="0" dirty="0"/>
            </a:br>
            <a:r>
              <a:rPr lang="en-US" sz="1200" noProof="0" dirty="0"/>
              <a:t>issues, or functional limitations</a:t>
            </a:r>
          </a:p>
        </p:txBody>
      </p:sp>
      <p:grpSp>
        <p:nvGrpSpPr>
          <p:cNvPr id="16" name="Group 15">
            <a:extLst>
              <a:ext uri="{FF2B5EF4-FFF2-40B4-BE49-F238E27FC236}">
                <a16:creationId xmlns:a16="http://schemas.microsoft.com/office/drawing/2014/main" id="{3360187C-457F-ABF8-1A60-4407F16EA206}"/>
              </a:ext>
            </a:extLst>
          </p:cNvPr>
          <p:cNvGrpSpPr/>
          <p:nvPr/>
        </p:nvGrpSpPr>
        <p:grpSpPr>
          <a:xfrm>
            <a:off x="2473305" y="1670635"/>
            <a:ext cx="8451044" cy="1264561"/>
            <a:chOff x="2836191" y="1525549"/>
            <a:chExt cx="8451044" cy="1409511"/>
          </a:xfrm>
        </p:grpSpPr>
        <p:sp>
          <p:nvSpPr>
            <p:cNvPr id="28" name="Rectangle: Rounded Corners 27">
              <a:extLst>
                <a:ext uri="{FF2B5EF4-FFF2-40B4-BE49-F238E27FC236}">
                  <a16:creationId xmlns:a16="http://schemas.microsoft.com/office/drawing/2014/main" id="{D6387C1B-AAC4-06DE-D810-01DEE96F6803}"/>
                </a:ext>
              </a:extLst>
            </p:cNvPr>
            <p:cNvSpPr/>
            <p:nvPr/>
          </p:nvSpPr>
          <p:spPr>
            <a:xfrm>
              <a:off x="2836191" y="1525549"/>
              <a:ext cx="1656296" cy="1406515"/>
            </a:xfrm>
            <a:prstGeom prst="roundRect">
              <a:avLst>
                <a:gd name="adj" fmla="val 36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noProof="0" dirty="0"/>
                <a:t>Recent </a:t>
              </a:r>
              <a:br>
                <a:rPr lang="en-US" sz="1400" b="1" noProof="0" dirty="0"/>
              </a:br>
              <a:r>
                <a:rPr lang="en-US" sz="1400" b="1" noProof="0" dirty="0"/>
                <a:t>history/</a:t>
              </a:r>
              <a:br>
                <a:rPr lang="en-US" sz="1400" b="1" noProof="0" dirty="0"/>
              </a:br>
              <a:r>
                <a:rPr lang="en-US" sz="1400" b="1" noProof="0" dirty="0"/>
                <a:t>Presentation</a:t>
              </a:r>
            </a:p>
          </p:txBody>
        </p:sp>
        <p:sp>
          <p:nvSpPr>
            <p:cNvPr id="8" name="Rectangle 7">
              <a:extLst>
                <a:ext uri="{FF2B5EF4-FFF2-40B4-BE49-F238E27FC236}">
                  <a16:creationId xmlns:a16="http://schemas.microsoft.com/office/drawing/2014/main" id="{7931858F-A863-237D-0FDA-F5C04318426D}"/>
                </a:ext>
              </a:extLst>
            </p:cNvPr>
            <p:cNvSpPr/>
            <p:nvPr/>
          </p:nvSpPr>
          <p:spPr>
            <a:xfrm>
              <a:off x="4237702" y="1526884"/>
              <a:ext cx="7049533" cy="1408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r>
                <a:rPr lang="en-US" sz="1200" noProof="0" dirty="0">
                  <a:solidFill>
                    <a:schemeClr val="tx1"/>
                  </a:solidFill>
                </a:rPr>
                <a:t>At an initial check-up with Yasmin, she mentioned she has gained 20 pounds over the past </a:t>
              </a:r>
              <a:br>
                <a:rPr lang="en-US" sz="1200" noProof="0" dirty="0">
                  <a:solidFill>
                    <a:schemeClr val="tx1"/>
                  </a:solidFill>
                </a:rPr>
              </a:br>
              <a:r>
                <a:rPr lang="en-US" sz="1200" noProof="0" dirty="0">
                  <a:solidFill>
                    <a:schemeClr val="tx1"/>
                  </a:solidFill>
                </a:rPr>
                <a:t>6 months. She is concerned about developing diabetes in the future and would like to explore further weight management strategies.</a:t>
              </a:r>
            </a:p>
          </p:txBody>
        </p:sp>
      </p:grpSp>
      <p:sp>
        <p:nvSpPr>
          <p:cNvPr id="32" name="TextBox 31">
            <a:extLst>
              <a:ext uri="{FF2B5EF4-FFF2-40B4-BE49-F238E27FC236}">
                <a16:creationId xmlns:a16="http://schemas.microsoft.com/office/drawing/2014/main" id="{4C3CAF27-0629-7352-28D1-15D9D0AA9641}"/>
              </a:ext>
            </a:extLst>
          </p:cNvPr>
          <p:cNvSpPr txBox="1"/>
          <p:nvPr/>
        </p:nvSpPr>
        <p:spPr>
          <a:xfrm>
            <a:off x="8748653" y="5236286"/>
            <a:ext cx="2389161" cy="938719"/>
          </a:xfrm>
          <a:prstGeom prst="rect">
            <a:avLst/>
          </a:prstGeom>
          <a:noFill/>
        </p:spPr>
        <p:txBody>
          <a:bodyPr wrap="square" lIns="91440" tIns="45720" rIns="91440" bIns="45720" rtlCol="0" anchor="t">
            <a:spAutoFit/>
          </a:bodyPr>
          <a:lstStyle/>
          <a:p>
            <a:r>
              <a:rPr lang="en-US" sz="1100" b="1" noProof="0" dirty="0"/>
              <a:t>Family history</a:t>
            </a:r>
          </a:p>
          <a:p>
            <a:r>
              <a:rPr lang="en-US" sz="1100" noProof="0" dirty="0"/>
              <a:t>She has a family history of type 2 diabetes from her mother and father.</a:t>
            </a:r>
          </a:p>
          <a:p>
            <a:endParaRPr lang="en-US" sz="1100" noProof="0" dirty="0"/>
          </a:p>
        </p:txBody>
      </p:sp>
      <p:cxnSp>
        <p:nvCxnSpPr>
          <p:cNvPr id="34" name="Straight Connector 33">
            <a:extLst>
              <a:ext uri="{FF2B5EF4-FFF2-40B4-BE49-F238E27FC236}">
                <a16:creationId xmlns:a16="http://schemas.microsoft.com/office/drawing/2014/main" id="{A112090A-D038-16EA-B59F-655567E3AC3C}"/>
              </a:ext>
            </a:extLst>
          </p:cNvPr>
          <p:cNvCxnSpPr>
            <a:cxnSpLocks/>
          </p:cNvCxnSpPr>
          <p:nvPr/>
        </p:nvCxnSpPr>
        <p:spPr>
          <a:xfrm>
            <a:off x="8571960" y="3561129"/>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5BF1499A-FE20-5D83-9532-4EA174221266}"/>
              </a:ext>
            </a:extLst>
          </p:cNvPr>
          <p:cNvGrpSpPr/>
          <p:nvPr/>
        </p:nvGrpSpPr>
        <p:grpSpPr>
          <a:xfrm>
            <a:off x="1275422" y="1680609"/>
            <a:ext cx="1265759" cy="1265759"/>
            <a:chOff x="1145994" y="1536323"/>
            <a:chExt cx="1410046" cy="1410046"/>
          </a:xfrm>
        </p:grpSpPr>
        <p:sp>
          <p:nvSpPr>
            <p:cNvPr id="25" name="Oval 24">
              <a:extLst>
                <a:ext uri="{FF2B5EF4-FFF2-40B4-BE49-F238E27FC236}">
                  <a16:creationId xmlns:a16="http://schemas.microsoft.com/office/drawing/2014/main" id="{50EAB5E6-D2CF-6693-5C59-72A186202561}"/>
                </a:ext>
              </a:extLst>
            </p:cNvPr>
            <p:cNvSpPr/>
            <p:nvPr/>
          </p:nvSpPr>
          <p:spPr>
            <a:xfrm>
              <a:off x="1145994" y="1536323"/>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9" name="Group 58">
              <a:extLst>
                <a:ext uri="{FF2B5EF4-FFF2-40B4-BE49-F238E27FC236}">
                  <a16:creationId xmlns:a16="http://schemas.microsoft.com/office/drawing/2014/main" id="{8D164F7C-7BAD-685A-CB90-CB2BB64E1614}"/>
                </a:ext>
              </a:extLst>
            </p:cNvPr>
            <p:cNvGrpSpPr/>
            <p:nvPr/>
          </p:nvGrpSpPr>
          <p:grpSpPr>
            <a:xfrm>
              <a:off x="1200527" y="1639503"/>
              <a:ext cx="1293973" cy="1306866"/>
              <a:chOff x="1200527" y="1639503"/>
              <a:chExt cx="1293973" cy="1306866"/>
            </a:xfrm>
          </p:grpSpPr>
          <p:sp>
            <p:nvSpPr>
              <p:cNvPr id="54" name="Free-form: Shape 53">
                <a:extLst>
                  <a:ext uri="{FF2B5EF4-FFF2-40B4-BE49-F238E27FC236}">
                    <a16:creationId xmlns:a16="http://schemas.microsoft.com/office/drawing/2014/main" id="{6C755B00-9BA1-940F-F164-6E2BC6340956}"/>
                  </a:ext>
                </a:extLst>
              </p:cNvPr>
              <p:cNvSpPr>
                <a:spLocks/>
              </p:cNvSpPr>
              <p:nvPr/>
            </p:nvSpPr>
            <p:spPr bwMode="auto">
              <a:xfrm>
                <a:off x="1217815" y="1639503"/>
                <a:ext cx="1276685" cy="1306866"/>
              </a:xfrm>
              <a:custGeom>
                <a:avLst/>
                <a:gdLst>
                  <a:gd name="connsiteX0" fmla="*/ 653115 w 1276685"/>
                  <a:gd name="connsiteY0" fmla="*/ 591 h 1306866"/>
                  <a:gd name="connsiteX1" fmla="*/ 777445 w 1276685"/>
                  <a:gd name="connsiteY1" fmla="*/ 37831 h 1306866"/>
                  <a:gd name="connsiteX2" fmla="*/ 915323 w 1276685"/>
                  <a:gd name="connsiteY2" fmla="*/ 304757 h 1306866"/>
                  <a:gd name="connsiteX3" fmla="*/ 894111 w 1276685"/>
                  <a:gd name="connsiteY3" fmla="*/ 562188 h 1306866"/>
                  <a:gd name="connsiteX4" fmla="*/ 899981 w 1276685"/>
                  <a:gd name="connsiteY4" fmla="*/ 596778 h 1306866"/>
                  <a:gd name="connsiteX5" fmla="*/ 902346 w 1276685"/>
                  <a:gd name="connsiteY5" fmla="*/ 599114 h 1306866"/>
                  <a:gd name="connsiteX6" fmla="*/ 980636 w 1276685"/>
                  <a:gd name="connsiteY6" fmla="*/ 700472 h 1306866"/>
                  <a:gd name="connsiteX7" fmla="*/ 1155261 w 1276685"/>
                  <a:gd name="connsiteY7" fmla="*/ 748097 h 1306866"/>
                  <a:gd name="connsiteX8" fmla="*/ 1263211 w 1276685"/>
                  <a:gd name="connsiteY8" fmla="*/ 862397 h 1306866"/>
                  <a:gd name="connsiteX9" fmla="*/ 1276685 w 1276685"/>
                  <a:gd name="connsiteY9" fmla="*/ 887574 h 1306866"/>
                  <a:gd name="connsiteX10" fmla="*/ 1217818 w 1276685"/>
                  <a:gd name="connsiteY10" fmla="*/ 996028 h 1306866"/>
                  <a:gd name="connsiteX11" fmla="*/ 633202 w 1276685"/>
                  <a:gd name="connsiteY11" fmla="*/ 1306866 h 1306866"/>
                  <a:gd name="connsiteX12" fmla="*/ 48586 w 1276685"/>
                  <a:gd name="connsiteY12" fmla="*/ 996028 h 1306866"/>
                  <a:gd name="connsiteX13" fmla="*/ 0 w 1276685"/>
                  <a:gd name="connsiteY13" fmla="*/ 906515 h 1306866"/>
                  <a:gd name="connsiteX14" fmla="*/ 23610 w 1276685"/>
                  <a:gd name="connsiteY14" fmla="*/ 862397 h 1306866"/>
                  <a:gd name="connsiteX15" fmla="*/ 131560 w 1276685"/>
                  <a:gd name="connsiteY15" fmla="*/ 748097 h 1306866"/>
                  <a:gd name="connsiteX16" fmla="*/ 306185 w 1276685"/>
                  <a:gd name="connsiteY16" fmla="*/ 700472 h 1306866"/>
                  <a:gd name="connsiteX17" fmla="*/ 370876 w 1276685"/>
                  <a:gd name="connsiteY17" fmla="*/ 618716 h 1306866"/>
                  <a:gd name="connsiteX18" fmla="*/ 375778 w 1276685"/>
                  <a:gd name="connsiteY18" fmla="*/ 611649 h 1306866"/>
                  <a:gd name="connsiteX19" fmla="*/ 385836 w 1276685"/>
                  <a:gd name="connsiteY19" fmla="*/ 562848 h 1306866"/>
                  <a:gd name="connsiteX20" fmla="*/ 353086 w 1276685"/>
                  <a:gd name="connsiteY20" fmla="*/ 304757 h 1306866"/>
                  <a:gd name="connsiteX21" fmla="*/ 502037 w 1276685"/>
                  <a:gd name="connsiteY21" fmla="*/ 33874 h 1306866"/>
                  <a:gd name="connsiteX22" fmla="*/ 653115 w 1276685"/>
                  <a:gd name="connsiteY22" fmla="*/ 591 h 13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6685" h="1306866">
                    <a:moveTo>
                      <a:pt x="653115" y="591"/>
                    </a:moveTo>
                    <a:cubicBezTo>
                      <a:pt x="704484" y="3674"/>
                      <a:pt x="751396" y="18510"/>
                      <a:pt x="777445" y="37831"/>
                    </a:cubicBezTo>
                    <a:cubicBezTo>
                      <a:pt x="830009" y="66713"/>
                      <a:pt x="897025" y="178943"/>
                      <a:pt x="915323" y="304757"/>
                    </a:cubicBezTo>
                    <a:cubicBezTo>
                      <a:pt x="924531" y="383886"/>
                      <a:pt x="922550" y="467762"/>
                      <a:pt x="894111" y="562188"/>
                    </a:cubicBezTo>
                    <a:lnTo>
                      <a:pt x="899981" y="596778"/>
                    </a:lnTo>
                    <a:lnTo>
                      <a:pt x="902346" y="599114"/>
                    </a:lnTo>
                    <a:cubicBezTo>
                      <a:pt x="923999" y="626596"/>
                      <a:pt x="950871" y="684928"/>
                      <a:pt x="980636" y="700472"/>
                    </a:cubicBezTo>
                    <a:cubicBezTo>
                      <a:pt x="1028261" y="725343"/>
                      <a:pt x="1108165" y="721110"/>
                      <a:pt x="1155261" y="748097"/>
                    </a:cubicBezTo>
                    <a:cubicBezTo>
                      <a:pt x="1202357" y="775084"/>
                      <a:pt x="1237811" y="826943"/>
                      <a:pt x="1263211" y="862397"/>
                    </a:cubicBezTo>
                    <a:lnTo>
                      <a:pt x="1276685" y="887574"/>
                    </a:lnTo>
                    <a:lnTo>
                      <a:pt x="1217818" y="996028"/>
                    </a:lnTo>
                    <a:cubicBezTo>
                      <a:pt x="1091120" y="1183565"/>
                      <a:pt x="876560" y="1306866"/>
                      <a:pt x="633202" y="1306866"/>
                    </a:cubicBezTo>
                    <a:cubicBezTo>
                      <a:pt x="389844" y="1306866"/>
                      <a:pt x="175284" y="1183565"/>
                      <a:pt x="48586" y="996028"/>
                    </a:cubicBezTo>
                    <a:lnTo>
                      <a:pt x="0" y="906515"/>
                    </a:lnTo>
                    <a:lnTo>
                      <a:pt x="23610" y="862397"/>
                    </a:lnTo>
                    <a:cubicBezTo>
                      <a:pt x="49010" y="826943"/>
                      <a:pt x="84464" y="775084"/>
                      <a:pt x="131560" y="748097"/>
                    </a:cubicBezTo>
                    <a:cubicBezTo>
                      <a:pt x="178656" y="721110"/>
                      <a:pt x="258560" y="725343"/>
                      <a:pt x="306185" y="700472"/>
                    </a:cubicBezTo>
                    <a:cubicBezTo>
                      <a:pt x="329998" y="688037"/>
                      <a:pt x="351958" y="648217"/>
                      <a:pt x="370876" y="618716"/>
                    </a:cubicBezTo>
                    <a:lnTo>
                      <a:pt x="375778" y="611649"/>
                    </a:lnTo>
                    <a:lnTo>
                      <a:pt x="385836" y="562848"/>
                    </a:lnTo>
                    <a:cubicBezTo>
                      <a:pt x="350638" y="471191"/>
                      <a:pt x="342480" y="390216"/>
                      <a:pt x="353086" y="304757"/>
                    </a:cubicBezTo>
                    <a:cubicBezTo>
                      <a:pt x="366606" y="187779"/>
                      <a:pt x="415323" y="95199"/>
                      <a:pt x="502037" y="33874"/>
                    </a:cubicBezTo>
                    <a:cubicBezTo>
                      <a:pt x="545918" y="6180"/>
                      <a:pt x="601745" y="-2492"/>
                      <a:pt x="653115" y="591"/>
                    </a:cubicBezTo>
                    <a:close/>
                  </a:path>
                </a:pathLst>
              </a:custGeom>
              <a:solidFill>
                <a:srgbClr val="ED9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38" name="Freeform 7">
                <a:extLst>
                  <a:ext uri="{FF2B5EF4-FFF2-40B4-BE49-F238E27FC236}">
                    <a16:creationId xmlns:a16="http://schemas.microsoft.com/office/drawing/2014/main" id="{8B392EEB-D41F-441F-183C-F1A32F1D08F4}"/>
                  </a:ext>
                </a:extLst>
              </p:cNvPr>
              <p:cNvSpPr>
                <a:spLocks/>
              </p:cNvSpPr>
              <p:nvPr/>
            </p:nvSpPr>
            <p:spPr bwMode="auto">
              <a:xfrm>
                <a:off x="1679235" y="2165446"/>
                <a:ext cx="337683" cy="309868"/>
              </a:xfrm>
              <a:custGeom>
                <a:avLst/>
                <a:gdLst>
                  <a:gd name="T0" fmla="*/ 0 w 537"/>
                  <a:gd name="T1" fmla="*/ 0 h 643"/>
                  <a:gd name="T2" fmla="*/ 262 w 537"/>
                  <a:gd name="T3" fmla="*/ 626 h 643"/>
                  <a:gd name="T4" fmla="*/ 537 w 537"/>
                  <a:gd name="T5" fmla="*/ 22 h 643"/>
                  <a:gd name="T6" fmla="*/ 0 w 537"/>
                  <a:gd name="T7" fmla="*/ 0 h 643"/>
                </a:gdLst>
                <a:ahLst/>
                <a:cxnLst>
                  <a:cxn ang="0">
                    <a:pos x="T0" y="T1"/>
                  </a:cxn>
                  <a:cxn ang="0">
                    <a:pos x="T2" y="T3"/>
                  </a:cxn>
                  <a:cxn ang="0">
                    <a:pos x="T4" y="T5"/>
                  </a:cxn>
                  <a:cxn ang="0">
                    <a:pos x="T6" y="T7"/>
                  </a:cxn>
                </a:cxnLst>
                <a:rect l="0" t="0" r="r" b="b"/>
                <a:pathLst>
                  <a:path w="537" h="643">
                    <a:moveTo>
                      <a:pt x="0" y="0"/>
                    </a:moveTo>
                    <a:cubicBezTo>
                      <a:pt x="69" y="238"/>
                      <a:pt x="67" y="585"/>
                      <a:pt x="262" y="626"/>
                    </a:cubicBezTo>
                    <a:cubicBezTo>
                      <a:pt x="416" y="643"/>
                      <a:pt x="466" y="302"/>
                      <a:pt x="537" y="22"/>
                    </a:cubicBezTo>
                    <a:lnTo>
                      <a:pt x="0" y="0"/>
                    </a:lnTo>
                    <a:close/>
                  </a:path>
                </a:pathLst>
              </a:custGeom>
              <a:solidFill>
                <a:srgbClr val="DB7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8">
                <a:extLst>
                  <a:ext uri="{FF2B5EF4-FFF2-40B4-BE49-F238E27FC236}">
                    <a16:creationId xmlns:a16="http://schemas.microsoft.com/office/drawing/2014/main" id="{B58B876E-BEC3-CF05-B611-D8C9189C29C4}"/>
                  </a:ext>
                </a:extLst>
              </p:cNvPr>
              <p:cNvSpPr>
                <a:spLocks noEditPoints="1"/>
              </p:cNvSpPr>
              <p:nvPr/>
            </p:nvSpPr>
            <p:spPr bwMode="auto">
              <a:xfrm>
                <a:off x="1622114" y="1997810"/>
                <a:ext cx="101957" cy="147937"/>
              </a:xfrm>
              <a:custGeom>
                <a:avLst/>
                <a:gdLst>
                  <a:gd name="T0" fmla="*/ 105 w 211"/>
                  <a:gd name="T1" fmla="*/ 304 h 304"/>
                  <a:gd name="T2" fmla="*/ 0 w 211"/>
                  <a:gd name="T3" fmla="*/ 152 h 304"/>
                  <a:gd name="T4" fmla="*/ 105 w 211"/>
                  <a:gd name="T5" fmla="*/ 0 h 304"/>
                  <a:gd name="T6" fmla="*/ 211 w 211"/>
                  <a:gd name="T7" fmla="*/ 152 h 304"/>
                  <a:gd name="T8" fmla="*/ 105 w 211"/>
                  <a:gd name="T9" fmla="*/ 304 h 304"/>
                  <a:gd name="T10" fmla="*/ 105 w 211"/>
                  <a:gd name="T11" fmla="*/ 35 h 304"/>
                  <a:gd name="T12" fmla="*/ 34 w 211"/>
                  <a:gd name="T13" fmla="*/ 152 h 304"/>
                  <a:gd name="T14" fmla="*/ 105 w 211"/>
                  <a:gd name="T15" fmla="*/ 269 h 304"/>
                  <a:gd name="T16" fmla="*/ 174 w 211"/>
                  <a:gd name="T17" fmla="*/ 152 h 304"/>
                  <a:gd name="T18" fmla="*/ 105 w 211"/>
                  <a:gd name="T19" fmla="*/ 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04">
                    <a:moveTo>
                      <a:pt x="105" y="304"/>
                    </a:moveTo>
                    <a:cubicBezTo>
                      <a:pt x="47" y="304"/>
                      <a:pt x="0" y="236"/>
                      <a:pt x="0" y="152"/>
                    </a:cubicBezTo>
                    <a:cubicBezTo>
                      <a:pt x="0" y="68"/>
                      <a:pt x="47" y="0"/>
                      <a:pt x="105" y="0"/>
                    </a:cubicBezTo>
                    <a:cubicBezTo>
                      <a:pt x="164" y="0"/>
                      <a:pt x="211" y="68"/>
                      <a:pt x="211" y="152"/>
                    </a:cubicBezTo>
                    <a:cubicBezTo>
                      <a:pt x="211" y="236"/>
                      <a:pt x="164" y="304"/>
                      <a:pt x="105" y="304"/>
                    </a:cubicBezTo>
                    <a:close/>
                    <a:moveTo>
                      <a:pt x="105" y="35"/>
                    </a:moveTo>
                    <a:cubicBezTo>
                      <a:pt x="61" y="35"/>
                      <a:pt x="34" y="87"/>
                      <a:pt x="34" y="152"/>
                    </a:cubicBezTo>
                    <a:cubicBezTo>
                      <a:pt x="34" y="217"/>
                      <a:pt x="61" y="269"/>
                      <a:pt x="105" y="269"/>
                    </a:cubicBezTo>
                    <a:cubicBezTo>
                      <a:pt x="150" y="269"/>
                      <a:pt x="174" y="217"/>
                      <a:pt x="174" y="152"/>
                    </a:cubicBezTo>
                    <a:cubicBezTo>
                      <a:pt x="174" y="87"/>
                      <a:pt x="150" y="35"/>
                      <a:pt x="105" y="35"/>
                    </a:cubicBezTo>
                    <a:close/>
                  </a:path>
                </a:pathLst>
              </a:custGeom>
              <a:solidFill>
                <a:srgbClr val="FF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9">
                <a:extLst>
                  <a:ext uri="{FF2B5EF4-FFF2-40B4-BE49-F238E27FC236}">
                    <a16:creationId xmlns:a16="http://schemas.microsoft.com/office/drawing/2014/main" id="{A82522B4-B899-1003-2DE8-4D72527A6612}"/>
                  </a:ext>
                </a:extLst>
              </p:cNvPr>
              <p:cNvSpPr>
                <a:spLocks noEditPoints="1"/>
              </p:cNvSpPr>
              <p:nvPr/>
            </p:nvSpPr>
            <p:spPr bwMode="auto">
              <a:xfrm>
                <a:off x="1977962" y="1997810"/>
                <a:ext cx="99957" cy="147937"/>
              </a:xfrm>
              <a:custGeom>
                <a:avLst/>
                <a:gdLst>
                  <a:gd name="T0" fmla="*/ 106 w 211"/>
                  <a:gd name="T1" fmla="*/ 304 h 304"/>
                  <a:gd name="T2" fmla="*/ 0 w 211"/>
                  <a:gd name="T3" fmla="*/ 152 h 304"/>
                  <a:gd name="T4" fmla="*/ 106 w 211"/>
                  <a:gd name="T5" fmla="*/ 0 h 304"/>
                  <a:gd name="T6" fmla="*/ 211 w 211"/>
                  <a:gd name="T7" fmla="*/ 152 h 304"/>
                  <a:gd name="T8" fmla="*/ 106 w 211"/>
                  <a:gd name="T9" fmla="*/ 304 h 304"/>
                  <a:gd name="T10" fmla="*/ 106 w 211"/>
                  <a:gd name="T11" fmla="*/ 35 h 304"/>
                  <a:gd name="T12" fmla="*/ 34 w 211"/>
                  <a:gd name="T13" fmla="*/ 152 h 304"/>
                  <a:gd name="T14" fmla="*/ 106 w 211"/>
                  <a:gd name="T15" fmla="*/ 269 h 304"/>
                  <a:gd name="T16" fmla="*/ 174 w 211"/>
                  <a:gd name="T17" fmla="*/ 152 h 304"/>
                  <a:gd name="T18" fmla="*/ 106 w 211"/>
                  <a:gd name="T19" fmla="*/ 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04">
                    <a:moveTo>
                      <a:pt x="106" y="304"/>
                    </a:moveTo>
                    <a:cubicBezTo>
                      <a:pt x="48" y="304"/>
                      <a:pt x="0" y="236"/>
                      <a:pt x="0" y="152"/>
                    </a:cubicBezTo>
                    <a:cubicBezTo>
                      <a:pt x="0" y="68"/>
                      <a:pt x="48" y="0"/>
                      <a:pt x="106" y="0"/>
                    </a:cubicBezTo>
                    <a:cubicBezTo>
                      <a:pt x="164" y="0"/>
                      <a:pt x="211" y="68"/>
                      <a:pt x="211" y="152"/>
                    </a:cubicBezTo>
                    <a:cubicBezTo>
                      <a:pt x="211" y="236"/>
                      <a:pt x="164" y="304"/>
                      <a:pt x="106" y="304"/>
                    </a:cubicBezTo>
                    <a:close/>
                    <a:moveTo>
                      <a:pt x="106" y="35"/>
                    </a:moveTo>
                    <a:cubicBezTo>
                      <a:pt x="61" y="35"/>
                      <a:pt x="34" y="87"/>
                      <a:pt x="34" y="152"/>
                    </a:cubicBezTo>
                    <a:cubicBezTo>
                      <a:pt x="34" y="217"/>
                      <a:pt x="61" y="269"/>
                      <a:pt x="106" y="269"/>
                    </a:cubicBezTo>
                    <a:cubicBezTo>
                      <a:pt x="151" y="269"/>
                      <a:pt x="174" y="217"/>
                      <a:pt x="174" y="152"/>
                    </a:cubicBezTo>
                    <a:cubicBezTo>
                      <a:pt x="174" y="87"/>
                      <a:pt x="151" y="35"/>
                      <a:pt x="106" y="35"/>
                    </a:cubicBezTo>
                    <a:close/>
                  </a:path>
                </a:pathLst>
              </a:custGeom>
              <a:solidFill>
                <a:srgbClr val="FF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10">
                <a:extLst>
                  <a:ext uri="{FF2B5EF4-FFF2-40B4-BE49-F238E27FC236}">
                    <a16:creationId xmlns:a16="http://schemas.microsoft.com/office/drawing/2014/main" id="{9E3FDF32-E042-544F-FEDE-A893EFBF89D8}"/>
                  </a:ext>
                </a:extLst>
              </p:cNvPr>
              <p:cNvSpPr>
                <a:spLocks/>
              </p:cNvSpPr>
              <p:nvPr/>
            </p:nvSpPr>
            <p:spPr bwMode="auto">
              <a:xfrm>
                <a:off x="1653243" y="1751311"/>
                <a:ext cx="395175" cy="507502"/>
              </a:xfrm>
              <a:custGeom>
                <a:avLst/>
                <a:gdLst>
                  <a:gd name="T0" fmla="*/ 382 w 787"/>
                  <a:gd name="T1" fmla="*/ 27 h 1073"/>
                  <a:gd name="T2" fmla="*/ 12 w 787"/>
                  <a:gd name="T3" fmla="*/ 342 h 1073"/>
                  <a:gd name="T4" fmla="*/ 110 w 787"/>
                  <a:gd name="T5" fmla="*/ 913 h 1073"/>
                  <a:gd name="T6" fmla="*/ 383 w 787"/>
                  <a:gd name="T7" fmla="*/ 1073 h 1073"/>
                  <a:gd name="T8" fmla="*/ 399 w 787"/>
                  <a:gd name="T9" fmla="*/ 1072 h 1073"/>
                  <a:gd name="T10" fmla="*/ 671 w 787"/>
                  <a:gd name="T11" fmla="*/ 913 h 1073"/>
                  <a:gd name="T12" fmla="*/ 769 w 787"/>
                  <a:gd name="T13" fmla="*/ 342 h 1073"/>
                  <a:gd name="T14" fmla="*/ 382 w 787"/>
                  <a:gd name="T15" fmla="*/ 27 h 1073"/>
                  <a:gd name="connsiteX0" fmla="*/ 4734 w 9660"/>
                  <a:gd name="connsiteY0" fmla="*/ 32 h 9780"/>
                  <a:gd name="connsiteX1" fmla="*/ 32 w 9660"/>
                  <a:gd name="connsiteY1" fmla="*/ 2967 h 9780"/>
                  <a:gd name="connsiteX2" fmla="*/ 442 w 9660"/>
                  <a:gd name="connsiteY2" fmla="*/ 8412 h 9780"/>
                  <a:gd name="connsiteX3" fmla="*/ 4747 w 9660"/>
                  <a:gd name="connsiteY3" fmla="*/ 9780 h 9780"/>
                  <a:gd name="connsiteX4" fmla="*/ 4950 w 9660"/>
                  <a:gd name="connsiteY4" fmla="*/ 9771 h 9780"/>
                  <a:gd name="connsiteX5" fmla="*/ 8406 w 9660"/>
                  <a:gd name="connsiteY5" fmla="*/ 8289 h 9780"/>
                  <a:gd name="connsiteX6" fmla="*/ 9651 w 9660"/>
                  <a:gd name="connsiteY6" fmla="*/ 2967 h 9780"/>
                  <a:gd name="connsiteX7" fmla="*/ 4734 w 9660"/>
                  <a:gd name="connsiteY7" fmla="*/ 32 h 9780"/>
                  <a:gd name="connsiteX0" fmla="*/ 4901 w 10001"/>
                  <a:gd name="connsiteY0" fmla="*/ 33 h 10091"/>
                  <a:gd name="connsiteX1" fmla="*/ 33 w 10001"/>
                  <a:gd name="connsiteY1" fmla="*/ 3034 h 10091"/>
                  <a:gd name="connsiteX2" fmla="*/ 458 w 10001"/>
                  <a:gd name="connsiteY2" fmla="*/ 8601 h 10091"/>
                  <a:gd name="connsiteX3" fmla="*/ 4914 w 10001"/>
                  <a:gd name="connsiteY3" fmla="*/ 10000 h 10091"/>
                  <a:gd name="connsiteX4" fmla="*/ 5124 w 10001"/>
                  <a:gd name="connsiteY4" fmla="*/ 9991 h 10091"/>
                  <a:gd name="connsiteX5" fmla="*/ 9308 w 10001"/>
                  <a:gd name="connsiteY5" fmla="*/ 8663 h 10091"/>
                  <a:gd name="connsiteX6" fmla="*/ 9991 w 10001"/>
                  <a:gd name="connsiteY6" fmla="*/ 3034 h 10091"/>
                  <a:gd name="connsiteX7" fmla="*/ 4901 w 10001"/>
                  <a:gd name="connsiteY7" fmla="*/ 33 h 10091"/>
                  <a:gd name="connsiteX0" fmla="*/ 4901 w 10001"/>
                  <a:gd name="connsiteY0" fmla="*/ 33 h 10000"/>
                  <a:gd name="connsiteX1" fmla="*/ 33 w 10001"/>
                  <a:gd name="connsiteY1" fmla="*/ 3034 h 10000"/>
                  <a:gd name="connsiteX2" fmla="*/ 458 w 10001"/>
                  <a:gd name="connsiteY2" fmla="*/ 8601 h 10000"/>
                  <a:gd name="connsiteX3" fmla="*/ 4914 w 10001"/>
                  <a:gd name="connsiteY3" fmla="*/ 10000 h 10000"/>
                  <a:gd name="connsiteX4" fmla="*/ 9308 w 10001"/>
                  <a:gd name="connsiteY4" fmla="*/ 8663 h 10000"/>
                  <a:gd name="connsiteX5" fmla="*/ 9991 w 10001"/>
                  <a:gd name="connsiteY5" fmla="*/ 3034 h 10000"/>
                  <a:gd name="connsiteX6" fmla="*/ 4901 w 10001"/>
                  <a:gd name="connsiteY6" fmla="*/ 33 h 10000"/>
                  <a:gd name="connsiteX0" fmla="*/ 4901 w 10001"/>
                  <a:gd name="connsiteY0" fmla="*/ 33 h 10022"/>
                  <a:gd name="connsiteX1" fmla="*/ 33 w 10001"/>
                  <a:gd name="connsiteY1" fmla="*/ 3034 h 10022"/>
                  <a:gd name="connsiteX2" fmla="*/ 458 w 10001"/>
                  <a:gd name="connsiteY2" fmla="*/ 8601 h 10022"/>
                  <a:gd name="connsiteX3" fmla="*/ 4914 w 10001"/>
                  <a:gd name="connsiteY3" fmla="*/ 10000 h 10022"/>
                  <a:gd name="connsiteX4" fmla="*/ 9308 w 10001"/>
                  <a:gd name="connsiteY4" fmla="*/ 8663 h 10022"/>
                  <a:gd name="connsiteX5" fmla="*/ 9991 w 10001"/>
                  <a:gd name="connsiteY5" fmla="*/ 3034 h 10022"/>
                  <a:gd name="connsiteX6" fmla="*/ 4901 w 10001"/>
                  <a:gd name="connsiteY6" fmla="*/ 33 h 10022"/>
                  <a:gd name="connsiteX0" fmla="*/ 4901 w 10001"/>
                  <a:gd name="connsiteY0" fmla="*/ 33 h 10022"/>
                  <a:gd name="connsiteX1" fmla="*/ 33 w 10001"/>
                  <a:gd name="connsiteY1" fmla="*/ 3034 h 10022"/>
                  <a:gd name="connsiteX2" fmla="*/ 458 w 10001"/>
                  <a:gd name="connsiteY2" fmla="*/ 8601 h 10022"/>
                  <a:gd name="connsiteX3" fmla="*/ 4914 w 10001"/>
                  <a:gd name="connsiteY3" fmla="*/ 10000 h 10022"/>
                  <a:gd name="connsiteX4" fmla="*/ 9308 w 10001"/>
                  <a:gd name="connsiteY4" fmla="*/ 8663 h 10022"/>
                  <a:gd name="connsiteX5" fmla="*/ 9991 w 10001"/>
                  <a:gd name="connsiteY5" fmla="*/ 3034 h 10022"/>
                  <a:gd name="connsiteX6" fmla="*/ 4901 w 10001"/>
                  <a:gd name="connsiteY6" fmla="*/ 33 h 10022"/>
                  <a:gd name="connsiteX0" fmla="*/ 5321 w 10421"/>
                  <a:gd name="connsiteY0" fmla="*/ 33 h 10022"/>
                  <a:gd name="connsiteX1" fmla="*/ 453 w 10421"/>
                  <a:gd name="connsiteY1" fmla="*/ 3034 h 10022"/>
                  <a:gd name="connsiteX2" fmla="*/ 878 w 10421"/>
                  <a:gd name="connsiteY2" fmla="*/ 8601 h 10022"/>
                  <a:gd name="connsiteX3" fmla="*/ 5334 w 10421"/>
                  <a:gd name="connsiteY3" fmla="*/ 10000 h 10022"/>
                  <a:gd name="connsiteX4" fmla="*/ 9728 w 10421"/>
                  <a:gd name="connsiteY4" fmla="*/ 8663 h 10022"/>
                  <a:gd name="connsiteX5" fmla="*/ 10411 w 10421"/>
                  <a:gd name="connsiteY5" fmla="*/ 3034 h 10022"/>
                  <a:gd name="connsiteX6" fmla="*/ 5321 w 10421"/>
                  <a:gd name="connsiteY6" fmla="*/ 33 h 10022"/>
                  <a:gd name="connsiteX0" fmla="*/ 5321 w 10808"/>
                  <a:gd name="connsiteY0" fmla="*/ 33 h 10022"/>
                  <a:gd name="connsiteX1" fmla="*/ 453 w 10808"/>
                  <a:gd name="connsiteY1" fmla="*/ 3034 h 10022"/>
                  <a:gd name="connsiteX2" fmla="*/ 878 w 10808"/>
                  <a:gd name="connsiteY2" fmla="*/ 8601 h 10022"/>
                  <a:gd name="connsiteX3" fmla="*/ 5334 w 10808"/>
                  <a:gd name="connsiteY3" fmla="*/ 10000 h 10022"/>
                  <a:gd name="connsiteX4" fmla="*/ 9728 w 10808"/>
                  <a:gd name="connsiteY4" fmla="*/ 8663 h 10022"/>
                  <a:gd name="connsiteX5" fmla="*/ 10411 w 10808"/>
                  <a:gd name="connsiteY5" fmla="*/ 3034 h 10022"/>
                  <a:gd name="connsiteX6" fmla="*/ 5321 w 10808"/>
                  <a:gd name="connsiteY6" fmla="*/ 33 h 10022"/>
                  <a:gd name="connsiteX0" fmla="*/ 5321 w 10694"/>
                  <a:gd name="connsiteY0" fmla="*/ 33 h 10022"/>
                  <a:gd name="connsiteX1" fmla="*/ 453 w 10694"/>
                  <a:gd name="connsiteY1" fmla="*/ 3034 h 10022"/>
                  <a:gd name="connsiteX2" fmla="*/ 878 w 10694"/>
                  <a:gd name="connsiteY2" fmla="*/ 8601 h 10022"/>
                  <a:gd name="connsiteX3" fmla="*/ 5334 w 10694"/>
                  <a:gd name="connsiteY3" fmla="*/ 10000 h 10022"/>
                  <a:gd name="connsiteX4" fmla="*/ 9728 w 10694"/>
                  <a:gd name="connsiteY4" fmla="*/ 8663 h 10022"/>
                  <a:gd name="connsiteX5" fmla="*/ 10411 w 10694"/>
                  <a:gd name="connsiteY5" fmla="*/ 3034 h 10022"/>
                  <a:gd name="connsiteX6" fmla="*/ 5321 w 10694"/>
                  <a:gd name="connsiteY6" fmla="*/ 33 h 10022"/>
                  <a:gd name="connsiteX0" fmla="*/ 5321 w 10770"/>
                  <a:gd name="connsiteY0" fmla="*/ 33 h 10022"/>
                  <a:gd name="connsiteX1" fmla="*/ 453 w 10770"/>
                  <a:gd name="connsiteY1" fmla="*/ 3034 h 10022"/>
                  <a:gd name="connsiteX2" fmla="*/ 878 w 10770"/>
                  <a:gd name="connsiteY2" fmla="*/ 8601 h 10022"/>
                  <a:gd name="connsiteX3" fmla="*/ 5334 w 10770"/>
                  <a:gd name="connsiteY3" fmla="*/ 10000 h 10022"/>
                  <a:gd name="connsiteX4" fmla="*/ 9728 w 10770"/>
                  <a:gd name="connsiteY4" fmla="*/ 8663 h 10022"/>
                  <a:gd name="connsiteX5" fmla="*/ 10411 w 10770"/>
                  <a:gd name="connsiteY5" fmla="*/ 3034 h 10022"/>
                  <a:gd name="connsiteX6" fmla="*/ 5321 w 10770"/>
                  <a:gd name="connsiteY6" fmla="*/ 33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0" h="10022">
                    <a:moveTo>
                      <a:pt x="5321" y="33"/>
                    </a:moveTo>
                    <a:cubicBezTo>
                      <a:pt x="4768" y="-225"/>
                      <a:pt x="296" y="1090"/>
                      <a:pt x="453" y="3034"/>
                    </a:cubicBezTo>
                    <a:cubicBezTo>
                      <a:pt x="-499" y="4886"/>
                      <a:pt x="246" y="8087"/>
                      <a:pt x="878" y="8601"/>
                    </a:cubicBezTo>
                    <a:cubicBezTo>
                      <a:pt x="1811" y="9468"/>
                      <a:pt x="3666" y="10159"/>
                      <a:pt x="5334" y="10000"/>
                    </a:cubicBezTo>
                    <a:cubicBezTo>
                      <a:pt x="7069" y="10073"/>
                      <a:pt x="8882" y="9824"/>
                      <a:pt x="9728" y="8663"/>
                    </a:cubicBezTo>
                    <a:cubicBezTo>
                      <a:pt x="10359" y="8149"/>
                      <a:pt x="11289" y="5074"/>
                      <a:pt x="10411" y="3034"/>
                    </a:cubicBezTo>
                    <a:cubicBezTo>
                      <a:pt x="10648" y="1176"/>
                      <a:pt x="6609" y="-25"/>
                      <a:pt x="5321" y="33"/>
                    </a:cubicBezTo>
                    <a:close/>
                  </a:path>
                </a:pathLst>
              </a:custGeom>
              <a:solidFill>
                <a:srgbClr val="BC7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11">
                <a:extLst>
                  <a:ext uri="{FF2B5EF4-FFF2-40B4-BE49-F238E27FC236}">
                    <a16:creationId xmlns:a16="http://schemas.microsoft.com/office/drawing/2014/main" id="{2D8993FC-1042-63A5-FF32-A42984F865C0}"/>
                  </a:ext>
                </a:extLst>
              </p:cNvPr>
              <p:cNvSpPr>
                <a:spLocks/>
              </p:cNvSpPr>
              <p:nvPr/>
            </p:nvSpPr>
            <p:spPr bwMode="auto">
              <a:xfrm>
                <a:off x="1672092" y="1675947"/>
                <a:ext cx="359846" cy="219906"/>
              </a:xfrm>
              <a:custGeom>
                <a:avLst/>
                <a:gdLst>
                  <a:gd name="T0" fmla="*/ 0 w 748"/>
                  <a:gd name="T1" fmla="*/ 433 h 459"/>
                  <a:gd name="T2" fmla="*/ 211 w 748"/>
                  <a:gd name="T3" fmla="*/ 302 h 459"/>
                  <a:gd name="T4" fmla="*/ 567 w 748"/>
                  <a:gd name="T5" fmla="*/ 309 h 459"/>
                  <a:gd name="T6" fmla="*/ 748 w 748"/>
                  <a:gd name="T7" fmla="*/ 429 h 459"/>
                  <a:gd name="T8" fmla="*/ 0 w 748"/>
                  <a:gd name="T9" fmla="*/ 433 h 459"/>
                </a:gdLst>
                <a:ahLst/>
                <a:cxnLst>
                  <a:cxn ang="0">
                    <a:pos x="T0" y="T1"/>
                  </a:cxn>
                  <a:cxn ang="0">
                    <a:pos x="T2" y="T3"/>
                  </a:cxn>
                  <a:cxn ang="0">
                    <a:pos x="T4" y="T5"/>
                  </a:cxn>
                  <a:cxn ang="0">
                    <a:pos x="T6" y="T7"/>
                  </a:cxn>
                  <a:cxn ang="0">
                    <a:pos x="T8" y="T9"/>
                  </a:cxn>
                </a:cxnLst>
                <a:rect l="0" t="0" r="r" b="b"/>
                <a:pathLst>
                  <a:path w="748" h="459">
                    <a:moveTo>
                      <a:pt x="0" y="433"/>
                    </a:moveTo>
                    <a:cubicBezTo>
                      <a:pt x="96" y="459"/>
                      <a:pt x="128" y="402"/>
                      <a:pt x="211" y="302"/>
                    </a:cubicBezTo>
                    <a:cubicBezTo>
                      <a:pt x="285" y="203"/>
                      <a:pt x="493" y="198"/>
                      <a:pt x="567" y="309"/>
                    </a:cubicBezTo>
                    <a:cubicBezTo>
                      <a:pt x="633" y="399"/>
                      <a:pt x="640" y="441"/>
                      <a:pt x="748" y="429"/>
                    </a:cubicBezTo>
                    <a:cubicBezTo>
                      <a:pt x="732" y="0"/>
                      <a:pt x="9" y="24"/>
                      <a:pt x="0" y="433"/>
                    </a:cubicBezTo>
                    <a:close/>
                  </a:path>
                </a:pathLst>
              </a:custGeom>
              <a:solidFill>
                <a:srgbClr val="66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Shape 57">
                <a:extLst>
                  <a:ext uri="{FF2B5EF4-FFF2-40B4-BE49-F238E27FC236}">
                    <a16:creationId xmlns:a16="http://schemas.microsoft.com/office/drawing/2014/main" id="{06678A7F-2FAF-19C7-1EDC-C72BF78242DB}"/>
                  </a:ext>
                </a:extLst>
              </p:cNvPr>
              <p:cNvSpPr/>
              <p:nvPr/>
            </p:nvSpPr>
            <p:spPr>
              <a:xfrm>
                <a:off x="1200527" y="2512965"/>
                <a:ext cx="1283442" cy="433404"/>
              </a:xfrm>
              <a:custGeom>
                <a:avLst/>
                <a:gdLst>
                  <a:gd name="connsiteX0" fmla="*/ 0 w 1283442"/>
                  <a:gd name="connsiteY0" fmla="*/ 0 h 433404"/>
                  <a:gd name="connsiteX1" fmla="*/ 34548 w 1283442"/>
                  <a:gd name="connsiteY1" fmla="*/ 55610 h 433404"/>
                  <a:gd name="connsiteX2" fmla="*/ 412373 w 1283442"/>
                  <a:gd name="connsiteY2" fmla="*/ 208010 h 433404"/>
                  <a:gd name="connsiteX3" fmla="*/ 831473 w 1283442"/>
                  <a:gd name="connsiteY3" fmla="*/ 208010 h 433404"/>
                  <a:gd name="connsiteX4" fmla="*/ 1199773 w 1283442"/>
                  <a:gd name="connsiteY4" fmla="*/ 96885 h 433404"/>
                  <a:gd name="connsiteX5" fmla="*/ 1255181 w 1283442"/>
                  <a:gd name="connsiteY5" fmla="*/ 57653 h 433404"/>
                  <a:gd name="connsiteX6" fmla="*/ 1283442 w 1283442"/>
                  <a:gd name="connsiteY6" fmla="*/ 33515 h 433404"/>
                  <a:gd name="connsiteX7" fmla="*/ 1235106 w 1283442"/>
                  <a:gd name="connsiteY7" fmla="*/ 122566 h 433404"/>
                  <a:gd name="connsiteX8" fmla="*/ 650490 w 1283442"/>
                  <a:gd name="connsiteY8" fmla="*/ 433404 h 433404"/>
                  <a:gd name="connsiteX9" fmla="*/ 871 w 1283442"/>
                  <a:gd name="connsiteY9" fmla="*/ 2808 h 4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42" h="433404">
                    <a:moveTo>
                      <a:pt x="0" y="0"/>
                    </a:moveTo>
                    <a:lnTo>
                      <a:pt x="34548" y="55610"/>
                    </a:lnTo>
                    <a:cubicBezTo>
                      <a:pt x="133502" y="175202"/>
                      <a:pt x="279552" y="182610"/>
                      <a:pt x="412373" y="208010"/>
                    </a:cubicBezTo>
                    <a:cubicBezTo>
                      <a:pt x="545194" y="233410"/>
                      <a:pt x="700240" y="226531"/>
                      <a:pt x="831473" y="208010"/>
                    </a:cubicBezTo>
                    <a:cubicBezTo>
                      <a:pt x="962706" y="189489"/>
                      <a:pt x="1066423" y="175731"/>
                      <a:pt x="1199773" y="96885"/>
                    </a:cubicBezTo>
                    <a:cubicBezTo>
                      <a:pt x="1216442" y="87029"/>
                      <a:pt x="1235145" y="73585"/>
                      <a:pt x="1255181" y="57653"/>
                    </a:cubicBezTo>
                    <a:lnTo>
                      <a:pt x="1283442" y="33515"/>
                    </a:lnTo>
                    <a:lnTo>
                      <a:pt x="1235106" y="122566"/>
                    </a:lnTo>
                    <a:cubicBezTo>
                      <a:pt x="1108408" y="310103"/>
                      <a:pt x="893848" y="433404"/>
                      <a:pt x="650490" y="433404"/>
                    </a:cubicBezTo>
                    <a:cubicBezTo>
                      <a:pt x="358460" y="433404"/>
                      <a:pt x="107900" y="255851"/>
                      <a:pt x="871" y="2808"/>
                    </a:cubicBezTo>
                    <a:close/>
                  </a:path>
                </a:pathLst>
              </a:custGeom>
              <a:solidFill>
                <a:srgbClr val="F7D1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62" name="Oval 61">
              <a:extLst>
                <a:ext uri="{FF2B5EF4-FFF2-40B4-BE49-F238E27FC236}">
                  <a16:creationId xmlns:a16="http://schemas.microsoft.com/office/drawing/2014/main" id="{F4B904D9-AF74-AB3E-C3C0-419813DB978B}"/>
                </a:ext>
              </a:extLst>
            </p:cNvPr>
            <p:cNvSpPr/>
            <p:nvPr/>
          </p:nvSpPr>
          <p:spPr>
            <a:xfrm>
              <a:off x="1145994" y="1536323"/>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Rectangle: Rounded Corners 16">
            <a:extLst>
              <a:ext uri="{FF2B5EF4-FFF2-40B4-BE49-F238E27FC236}">
                <a16:creationId xmlns:a16="http://schemas.microsoft.com/office/drawing/2014/main" id="{FD80F010-DA52-345E-8BCB-FBE848206E13}"/>
              </a:ext>
            </a:extLst>
          </p:cNvPr>
          <p:cNvSpPr/>
          <p:nvPr/>
        </p:nvSpPr>
        <p:spPr>
          <a:xfrm>
            <a:off x="965200" y="3026865"/>
            <a:ext cx="4775422"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Metrics</a:t>
            </a:r>
          </a:p>
        </p:txBody>
      </p:sp>
      <p:sp>
        <p:nvSpPr>
          <p:cNvPr id="18" name="Rectangle: Rounded Corners 17">
            <a:extLst>
              <a:ext uri="{FF2B5EF4-FFF2-40B4-BE49-F238E27FC236}">
                <a16:creationId xmlns:a16="http://schemas.microsoft.com/office/drawing/2014/main" id="{9B78458B-7BA0-7D06-B5C2-5274DF38BF24}"/>
              </a:ext>
            </a:extLst>
          </p:cNvPr>
          <p:cNvSpPr/>
          <p:nvPr/>
        </p:nvSpPr>
        <p:spPr>
          <a:xfrm>
            <a:off x="5863146" y="3026865"/>
            <a:ext cx="5424086"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Lifestyle</a:t>
            </a:r>
          </a:p>
        </p:txBody>
      </p:sp>
      <p:grpSp>
        <p:nvGrpSpPr>
          <p:cNvPr id="19" name="Group 18">
            <a:extLst>
              <a:ext uri="{FF2B5EF4-FFF2-40B4-BE49-F238E27FC236}">
                <a16:creationId xmlns:a16="http://schemas.microsoft.com/office/drawing/2014/main" id="{B356AFC9-5D11-9EF6-0BC7-AA3CF5FE70CC}"/>
              </a:ext>
            </a:extLst>
          </p:cNvPr>
          <p:cNvGrpSpPr/>
          <p:nvPr/>
        </p:nvGrpSpPr>
        <p:grpSpPr>
          <a:xfrm>
            <a:off x="2355358" y="2980006"/>
            <a:ext cx="502142" cy="502142"/>
            <a:chOff x="1494882" y="-349839"/>
            <a:chExt cx="699678" cy="699678"/>
          </a:xfrm>
        </p:grpSpPr>
        <p:sp>
          <p:nvSpPr>
            <p:cNvPr id="20" name="Oval 19">
              <a:extLst>
                <a:ext uri="{FF2B5EF4-FFF2-40B4-BE49-F238E27FC236}">
                  <a16:creationId xmlns:a16="http://schemas.microsoft.com/office/drawing/2014/main" id="{BC99C807-9EEA-1E9D-08F7-7F37EE691BE4}"/>
                </a:ext>
              </a:extLst>
            </p:cNvPr>
            <p:cNvSpPr/>
            <p:nvPr/>
          </p:nvSpPr>
          <p:spPr>
            <a:xfrm>
              <a:off x="14948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1" name="Graphic 20">
              <a:extLst>
                <a:ext uri="{FF2B5EF4-FFF2-40B4-BE49-F238E27FC236}">
                  <a16:creationId xmlns:a16="http://schemas.microsoft.com/office/drawing/2014/main" id="{77BD7705-8747-A417-1698-044572233E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900" y="-251460"/>
              <a:ext cx="447180" cy="447180"/>
            </a:xfrm>
            <a:prstGeom prst="rect">
              <a:avLst/>
            </a:prstGeom>
          </p:spPr>
        </p:pic>
      </p:grpSp>
      <p:grpSp>
        <p:nvGrpSpPr>
          <p:cNvPr id="27" name="Group 26">
            <a:extLst>
              <a:ext uri="{FF2B5EF4-FFF2-40B4-BE49-F238E27FC236}">
                <a16:creationId xmlns:a16="http://schemas.microsoft.com/office/drawing/2014/main" id="{84C4F4B6-E98F-B2AD-DFF7-9CA226E9A220}"/>
              </a:ext>
            </a:extLst>
          </p:cNvPr>
          <p:cNvGrpSpPr/>
          <p:nvPr/>
        </p:nvGrpSpPr>
        <p:grpSpPr>
          <a:xfrm>
            <a:off x="7536681" y="2980006"/>
            <a:ext cx="502142" cy="502142"/>
            <a:chOff x="2942682" y="-349839"/>
            <a:chExt cx="699678" cy="699678"/>
          </a:xfrm>
        </p:grpSpPr>
        <p:sp>
          <p:nvSpPr>
            <p:cNvPr id="29" name="Oval 28">
              <a:extLst>
                <a:ext uri="{FF2B5EF4-FFF2-40B4-BE49-F238E27FC236}">
                  <a16:creationId xmlns:a16="http://schemas.microsoft.com/office/drawing/2014/main" id="{1A292053-E1A4-3BF0-FDFE-3F49289FE648}"/>
                </a:ext>
              </a:extLst>
            </p:cNvPr>
            <p:cNvSpPr/>
            <p:nvPr/>
          </p:nvSpPr>
          <p:spPr>
            <a:xfrm>
              <a:off x="29426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1" name="Graphic 30">
              <a:extLst>
                <a:ext uri="{FF2B5EF4-FFF2-40B4-BE49-F238E27FC236}">
                  <a16:creationId xmlns:a16="http://schemas.microsoft.com/office/drawing/2014/main" id="{D71F0D11-F34E-1939-CA45-A52B63752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9597" y="-285045"/>
              <a:ext cx="514350" cy="514350"/>
            </a:xfrm>
            <a:prstGeom prst="rect">
              <a:avLst/>
            </a:prstGeom>
          </p:spPr>
        </p:pic>
      </p:grpSp>
    </p:spTree>
    <p:extLst>
      <p:ext uri="{BB962C8B-B14F-4D97-AF65-F5344CB8AC3E}">
        <p14:creationId xmlns:p14="http://schemas.microsoft.com/office/powerpoint/2010/main" val="362397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DBB59-3551-D8B1-41FA-48FA9D8B8C39}"/>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C71DEB6-3F85-5174-1113-2BEAA1B59CF6}"/>
              </a:ext>
            </a:extLst>
          </p:cNvPr>
          <p:cNvSpPr/>
          <p:nvPr/>
        </p:nvSpPr>
        <p:spPr>
          <a:xfrm>
            <a:off x="6443146" y="5998354"/>
            <a:ext cx="128016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9" name="Rectangle: Rounded Corners 18">
            <a:extLst>
              <a:ext uri="{FF2B5EF4-FFF2-40B4-BE49-F238E27FC236}">
                <a16:creationId xmlns:a16="http://schemas.microsoft.com/office/drawing/2014/main" id="{D9187C53-27B8-A54A-2BAA-5F9EE5661AFB}"/>
              </a:ext>
            </a:extLst>
          </p:cNvPr>
          <p:cNvSpPr/>
          <p:nvPr/>
        </p:nvSpPr>
        <p:spPr>
          <a:xfrm>
            <a:off x="6443146" y="3914096"/>
            <a:ext cx="164592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7" name="Rectangle: Rounded Corners 16">
            <a:extLst>
              <a:ext uri="{FF2B5EF4-FFF2-40B4-BE49-F238E27FC236}">
                <a16:creationId xmlns:a16="http://schemas.microsoft.com/office/drawing/2014/main" id="{8BF2B2D4-3FE0-8843-D7B5-44006D09B6C6}"/>
              </a:ext>
            </a:extLst>
          </p:cNvPr>
          <p:cNvSpPr/>
          <p:nvPr/>
        </p:nvSpPr>
        <p:spPr>
          <a:xfrm>
            <a:off x="6443146" y="2200466"/>
            <a:ext cx="100584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Rectangle: Rounded Corners 15">
            <a:extLst>
              <a:ext uri="{FF2B5EF4-FFF2-40B4-BE49-F238E27FC236}">
                <a16:creationId xmlns:a16="http://schemas.microsoft.com/office/drawing/2014/main" id="{6630C051-0A43-6FE1-60EC-30FDE8FF94BD}"/>
              </a:ext>
            </a:extLst>
          </p:cNvPr>
          <p:cNvSpPr/>
          <p:nvPr/>
        </p:nvSpPr>
        <p:spPr>
          <a:xfrm>
            <a:off x="6443146" y="1371902"/>
            <a:ext cx="146304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3" name="Group 2">
            <a:extLst>
              <a:ext uri="{FF2B5EF4-FFF2-40B4-BE49-F238E27FC236}">
                <a16:creationId xmlns:a16="http://schemas.microsoft.com/office/drawing/2014/main" id="{EE185553-9805-3686-4FB7-8B6B1FB0C3F1}"/>
              </a:ext>
            </a:extLst>
          </p:cNvPr>
          <p:cNvGrpSpPr/>
          <p:nvPr/>
        </p:nvGrpSpPr>
        <p:grpSpPr>
          <a:xfrm>
            <a:off x="5779167" y="330958"/>
            <a:ext cx="5972743" cy="1409164"/>
            <a:chOff x="5779167" y="364646"/>
            <a:chExt cx="5972743" cy="1409164"/>
          </a:xfrm>
        </p:grpSpPr>
        <p:grpSp>
          <p:nvGrpSpPr>
            <p:cNvPr id="22" name="Group 21">
              <a:extLst>
                <a:ext uri="{FF2B5EF4-FFF2-40B4-BE49-F238E27FC236}">
                  <a16:creationId xmlns:a16="http://schemas.microsoft.com/office/drawing/2014/main" id="{755E6FCC-0A07-8BF8-3C45-690779F39E28}"/>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D39E86CF-C01F-4409-2A60-8ACF9A953EFA}"/>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9F5482C4-013E-0CE0-F24D-27F39ACFF273}"/>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9004653B-B13F-B923-B1E6-9442AB92C028}"/>
                </a:ext>
              </a:extLst>
            </p:cNvPr>
            <p:cNvSpPr txBox="1"/>
            <p:nvPr/>
          </p:nvSpPr>
          <p:spPr>
            <a:xfrm>
              <a:off x="6479144" y="701722"/>
              <a:ext cx="5272766" cy="1072088"/>
            </a:xfrm>
            <a:prstGeom prst="rect">
              <a:avLst/>
            </a:prstGeom>
            <a:noFill/>
          </p:spPr>
          <p:txBody>
            <a:bodyPr wrap="square" lIns="0" tIns="0" rIns="0" bIns="0">
              <a:spAutoFit/>
            </a:bodyPr>
            <a:lstStyle/>
            <a:p>
              <a:pPr>
                <a:spcAft>
                  <a:spcPts val="200"/>
                </a:spcAft>
              </a:pPr>
              <a:r>
                <a:rPr lang="en-US" sz="1050" b="1" noProof="0" dirty="0">
                  <a:effectLst/>
                  <a:latin typeface="Arial"/>
                  <a:ea typeface="Calibri" panose="020F0502020204030204" pitchFamily="34" charset="0"/>
                  <a:cs typeface="Times New Roman"/>
                </a:rPr>
                <a:t>How would you classify Yasmin in terms of WHO obesity classification and </a:t>
              </a:r>
              <a:br>
                <a:rPr lang="en-US" sz="1050" b="1" noProof="0" dirty="0">
                  <a:effectLst/>
                  <a:latin typeface="Arial"/>
                  <a:ea typeface="Calibri" panose="020F0502020204030204" pitchFamily="34" charset="0"/>
                  <a:cs typeface="Times New Roman"/>
                </a:rPr>
              </a:br>
              <a:r>
                <a:rPr lang="en-US" sz="1050" b="1" noProof="0" dirty="0">
                  <a:effectLst/>
                  <a:latin typeface="Arial"/>
                  <a:ea typeface="Calibri" panose="020F0502020204030204" pitchFamily="34" charset="0"/>
                  <a:cs typeface="Times New Roman"/>
                </a:rPr>
                <a:t>EOSS staging?</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Class 3, </a:t>
              </a:r>
              <a:r>
                <a:rPr lang="en-US" sz="1050" dirty="0">
                  <a:latin typeface="Arial"/>
                  <a:ea typeface="Calibri" panose="020F0502020204030204" pitchFamily="34" charset="0"/>
                  <a:cs typeface="Times New Roman"/>
                </a:rPr>
                <a:t>s</a:t>
              </a:r>
              <a:r>
                <a:rPr lang="en-US" sz="1050" noProof="0" dirty="0">
                  <a:effectLst/>
                  <a:latin typeface="Arial"/>
                  <a:ea typeface="Calibri" panose="020F0502020204030204" pitchFamily="34" charset="0"/>
                  <a:cs typeface="Times New Roman"/>
                </a:rPr>
                <a:t>tage 2</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Class 2, </a:t>
              </a:r>
              <a:r>
                <a:rPr lang="en-US" sz="1050" dirty="0">
                  <a:latin typeface="Arial"/>
                  <a:ea typeface="Calibri" panose="020F0502020204030204" pitchFamily="34" charset="0"/>
                  <a:cs typeface="Times New Roman"/>
                </a:rPr>
                <a:t>s</a:t>
              </a:r>
              <a:r>
                <a:rPr lang="en-US" sz="1050" noProof="0" dirty="0">
                  <a:effectLst/>
                  <a:latin typeface="Arial"/>
                  <a:ea typeface="Calibri" panose="020F0502020204030204" pitchFamily="34" charset="0"/>
                  <a:cs typeface="Times New Roman"/>
                </a:rPr>
                <a:t>tage 3</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Class 1, </a:t>
              </a:r>
              <a:r>
                <a:rPr lang="en-US" sz="1050" dirty="0">
                  <a:latin typeface="Arial"/>
                  <a:ea typeface="Calibri" panose="020F0502020204030204" pitchFamily="34" charset="0"/>
                  <a:cs typeface="Times New Roman"/>
                </a:rPr>
                <a:t>s</a:t>
              </a:r>
              <a:r>
                <a:rPr lang="en-US" sz="1050" noProof="0" dirty="0">
                  <a:effectLst/>
                  <a:latin typeface="Arial"/>
                  <a:ea typeface="Calibri" panose="020F0502020204030204" pitchFamily="34" charset="0"/>
                  <a:cs typeface="Times New Roman"/>
                </a:rPr>
                <a:t>tage 0</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Class 1, stage 1</a:t>
              </a:r>
            </a:p>
          </p:txBody>
        </p:sp>
      </p:grpSp>
      <p:grpSp>
        <p:nvGrpSpPr>
          <p:cNvPr id="2" name="Group 1">
            <a:extLst>
              <a:ext uri="{FF2B5EF4-FFF2-40B4-BE49-F238E27FC236}">
                <a16:creationId xmlns:a16="http://schemas.microsoft.com/office/drawing/2014/main" id="{DDB850A4-8D9A-FE8A-2604-D01F713A1E88}"/>
              </a:ext>
            </a:extLst>
          </p:cNvPr>
          <p:cNvGrpSpPr/>
          <p:nvPr/>
        </p:nvGrpSpPr>
        <p:grpSpPr>
          <a:xfrm>
            <a:off x="5779167" y="1725921"/>
            <a:ext cx="5879434" cy="1341522"/>
            <a:chOff x="5779167" y="1568873"/>
            <a:chExt cx="5879434" cy="1341522"/>
          </a:xfrm>
        </p:grpSpPr>
        <p:grpSp>
          <p:nvGrpSpPr>
            <p:cNvPr id="23" name="Group 22">
              <a:extLst>
                <a:ext uri="{FF2B5EF4-FFF2-40B4-BE49-F238E27FC236}">
                  <a16:creationId xmlns:a16="http://schemas.microsoft.com/office/drawing/2014/main" id="{187B8133-AE29-7868-776F-A4BBA501F52D}"/>
                </a:ext>
              </a:extLst>
            </p:cNvPr>
            <p:cNvGrpSpPr/>
            <p:nvPr/>
          </p:nvGrpSpPr>
          <p:grpSpPr>
            <a:xfrm>
              <a:off x="5779167" y="1568873"/>
              <a:ext cx="606666" cy="1341521"/>
              <a:chOff x="5779167" y="2402451"/>
              <a:chExt cx="606666" cy="1341521"/>
            </a:xfrm>
          </p:grpSpPr>
          <p:sp>
            <p:nvSpPr>
              <p:cNvPr id="10" name="TextBox 9">
                <a:extLst>
                  <a:ext uri="{FF2B5EF4-FFF2-40B4-BE49-F238E27FC236}">
                    <a16:creationId xmlns:a16="http://schemas.microsoft.com/office/drawing/2014/main" id="{1D917B9D-8ED9-0AD7-6945-795C50305708}"/>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11" name="Straight Connector 10">
                <a:extLst>
                  <a:ext uri="{FF2B5EF4-FFF2-40B4-BE49-F238E27FC236}">
                    <a16:creationId xmlns:a16="http://schemas.microsoft.com/office/drawing/2014/main" id="{95F56529-711F-6D36-7514-F7855E388932}"/>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0DCA4FB0-95A3-6CA3-047D-28233F513981}"/>
                </a:ext>
              </a:extLst>
            </p:cNvPr>
            <p:cNvSpPr txBox="1">
              <a:spLocks/>
            </p:cNvSpPr>
            <p:nvPr/>
          </p:nvSpPr>
          <p:spPr>
            <a:xfrm>
              <a:off x="6479145" y="1877015"/>
              <a:ext cx="5179456" cy="103338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panose="020B0604020202020204" pitchFamily="34" charset="0"/>
                  <a:cs typeface="Times New Roman" panose="02020603050405020304" pitchFamily="18" charset="0"/>
                </a:rPr>
                <a:t>Yasmin’s use of contraceptive medication may contribute to her weight gain</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True</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False</a:t>
              </a:r>
            </a:p>
          </p:txBody>
        </p:sp>
      </p:grpSp>
      <p:grpSp>
        <p:nvGrpSpPr>
          <p:cNvPr id="4" name="Group 3">
            <a:extLst>
              <a:ext uri="{FF2B5EF4-FFF2-40B4-BE49-F238E27FC236}">
                <a16:creationId xmlns:a16="http://schemas.microsoft.com/office/drawing/2014/main" id="{AB574AB3-CBF5-8F2D-119D-3B9BBEC3B6C3}"/>
              </a:ext>
            </a:extLst>
          </p:cNvPr>
          <p:cNvGrpSpPr/>
          <p:nvPr/>
        </p:nvGrpSpPr>
        <p:grpSpPr>
          <a:xfrm>
            <a:off x="5779167" y="2936049"/>
            <a:ext cx="5879434" cy="1341521"/>
            <a:chOff x="5779167" y="3403479"/>
            <a:chExt cx="5879434" cy="1341521"/>
          </a:xfrm>
        </p:grpSpPr>
        <p:grpSp>
          <p:nvGrpSpPr>
            <p:cNvPr id="24" name="Group 23">
              <a:extLst>
                <a:ext uri="{FF2B5EF4-FFF2-40B4-BE49-F238E27FC236}">
                  <a16:creationId xmlns:a16="http://schemas.microsoft.com/office/drawing/2014/main" id="{31E20F23-9054-60E2-AAC7-DEFFA9EF6CAD}"/>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BB34B26C-6691-99AE-80A2-3C3DFB86F284}"/>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13" name="Straight Connector 12">
                <a:extLst>
                  <a:ext uri="{FF2B5EF4-FFF2-40B4-BE49-F238E27FC236}">
                    <a16:creationId xmlns:a16="http://schemas.microsoft.com/office/drawing/2014/main" id="{57203C37-6C45-2AA5-001B-DF9AC554A55C}"/>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0AD19616-CBB5-E9D0-F55D-6CBC0AF26823}"/>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Waist circumference is a risk factor in obesity and correlates with visceral fat levels. Yasmin is ethnically Pakistani. What is the threshold for waist circumference for Yasmin and is she considered at risk for obesity, given her current waist circumference?</a:t>
              </a:r>
            </a:p>
            <a:p>
              <a:pPr>
                <a:lnSpc>
                  <a:spcPct val="100000"/>
                </a:lnSpc>
                <a:spcBef>
                  <a:spcPts val="0"/>
                </a:spcBef>
                <a:spcAft>
                  <a:spcPts val="200"/>
                </a:spcAft>
                <a:buFont typeface="+mj-lt"/>
                <a:buAutoNum type="alphaLcPeriod"/>
              </a:pPr>
              <a:r>
                <a:rPr lang="en-US" sz="1050" noProof="0" dirty="0">
                  <a:latin typeface="Arial"/>
                  <a:cs typeface="Times New Roman"/>
                </a:rPr>
                <a:t>≥29 to 31.5 in; yes</a:t>
              </a:r>
            </a:p>
            <a:p>
              <a:pPr>
                <a:lnSpc>
                  <a:spcPct val="100000"/>
                </a:lnSpc>
                <a:spcBef>
                  <a:spcPts val="0"/>
                </a:spcBef>
                <a:spcAft>
                  <a:spcPts val="200"/>
                </a:spcAft>
                <a:buFont typeface="+mj-lt"/>
                <a:buAutoNum type="alphaLcPeriod"/>
              </a:pPr>
              <a:r>
                <a:rPr lang="en-US" sz="1050" noProof="0" dirty="0">
                  <a:latin typeface="Arial"/>
                  <a:cs typeface="Times New Roman"/>
                </a:rPr>
                <a:t>≥34.6 </a:t>
              </a:r>
              <a:r>
                <a:rPr lang="en-US" sz="1050" dirty="0">
                  <a:latin typeface="Arial"/>
                  <a:cs typeface="Times New Roman"/>
                </a:rPr>
                <a:t>in</a:t>
              </a:r>
              <a:r>
                <a:rPr lang="en-US" sz="1050" noProof="0" dirty="0">
                  <a:latin typeface="Arial"/>
                  <a:cs typeface="Times New Roman"/>
                </a:rPr>
                <a:t>; yes</a:t>
              </a:r>
            </a:p>
            <a:p>
              <a:pPr>
                <a:lnSpc>
                  <a:spcPct val="100000"/>
                </a:lnSpc>
                <a:spcBef>
                  <a:spcPts val="0"/>
                </a:spcBef>
                <a:spcAft>
                  <a:spcPts val="200"/>
                </a:spcAft>
                <a:buFont typeface="+mj-lt"/>
                <a:buAutoNum type="alphaLcPeriod"/>
              </a:pPr>
              <a:r>
                <a:rPr lang="en-US" sz="1050" noProof="0" dirty="0">
                  <a:latin typeface="Arial"/>
                  <a:cs typeface="Times New Roman"/>
                </a:rPr>
                <a:t>≥34.6 </a:t>
              </a:r>
              <a:r>
                <a:rPr lang="en-US" sz="1050" dirty="0">
                  <a:latin typeface="Arial"/>
                  <a:cs typeface="Times New Roman"/>
                </a:rPr>
                <a:t>in</a:t>
              </a:r>
              <a:r>
                <a:rPr lang="en-US" sz="1050" noProof="0" dirty="0">
                  <a:latin typeface="Arial"/>
                  <a:cs typeface="Times New Roman"/>
                </a:rPr>
                <a:t>; no</a:t>
              </a:r>
            </a:p>
            <a:p>
              <a:pPr>
                <a:lnSpc>
                  <a:spcPct val="100000"/>
                </a:lnSpc>
                <a:spcBef>
                  <a:spcPts val="0"/>
                </a:spcBef>
                <a:spcAft>
                  <a:spcPts val="200"/>
                </a:spcAft>
                <a:buFont typeface="+mj-lt"/>
                <a:buAutoNum type="alphaLcPeriod"/>
              </a:pPr>
              <a:r>
                <a:rPr lang="en-US" sz="1050" noProof="0" dirty="0">
                  <a:latin typeface="Arial"/>
                  <a:cs typeface="Times New Roman"/>
                </a:rPr>
                <a:t>≥40 </a:t>
              </a:r>
              <a:r>
                <a:rPr lang="en-US" sz="1050" dirty="0">
                  <a:latin typeface="Arial"/>
                  <a:cs typeface="Times New Roman"/>
                </a:rPr>
                <a:t>in</a:t>
              </a:r>
              <a:r>
                <a:rPr lang="en-US" sz="1050" noProof="0" dirty="0">
                  <a:latin typeface="Arial"/>
                  <a:cs typeface="Times New Roman"/>
                </a:rPr>
                <a:t>; no</a:t>
              </a:r>
            </a:p>
            <a:p>
              <a:pPr marL="179388" lvl="1" indent="-173038">
                <a:lnSpc>
                  <a:spcPct val="100000"/>
                </a:lnSpc>
                <a:spcBef>
                  <a:spcPts val="0"/>
                </a:spcBef>
                <a:buFont typeface="+mj-lt"/>
                <a:buAutoNum type="alphaLcPeriod"/>
              </a:pPr>
              <a:endParaRPr lang="en-US" sz="1050" noProof="0" dirty="0">
                <a:latin typeface="Arial" panose="020B060402020202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AEB86EE9-C725-7D3D-6161-D5C6B52104B5}"/>
              </a:ext>
            </a:extLst>
          </p:cNvPr>
          <p:cNvGrpSpPr/>
          <p:nvPr/>
        </p:nvGrpSpPr>
        <p:grpSpPr>
          <a:xfrm>
            <a:off x="5779167" y="4627575"/>
            <a:ext cx="5879434" cy="1341521"/>
            <a:chOff x="5779167" y="3403479"/>
            <a:chExt cx="5879434" cy="1341521"/>
          </a:xfrm>
        </p:grpSpPr>
        <p:grpSp>
          <p:nvGrpSpPr>
            <p:cNvPr id="6" name="Group 5">
              <a:extLst>
                <a:ext uri="{FF2B5EF4-FFF2-40B4-BE49-F238E27FC236}">
                  <a16:creationId xmlns:a16="http://schemas.microsoft.com/office/drawing/2014/main" id="{C7E66EA4-5465-97C5-441C-D7C219171CA0}"/>
                </a:ext>
              </a:extLst>
            </p:cNvPr>
            <p:cNvGrpSpPr/>
            <p:nvPr/>
          </p:nvGrpSpPr>
          <p:grpSpPr>
            <a:xfrm>
              <a:off x="5779167" y="3403479"/>
              <a:ext cx="606666" cy="1341521"/>
              <a:chOff x="5779167" y="4120026"/>
              <a:chExt cx="606666" cy="1341521"/>
            </a:xfrm>
          </p:grpSpPr>
          <p:sp>
            <p:nvSpPr>
              <p:cNvPr id="8" name="TextBox 7">
                <a:extLst>
                  <a:ext uri="{FF2B5EF4-FFF2-40B4-BE49-F238E27FC236}">
                    <a16:creationId xmlns:a16="http://schemas.microsoft.com/office/drawing/2014/main" id="{6A9AC8E5-0AFD-2471-E39A-87E4008EF37D}"/>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cxnSp>
            <p:nvCxnSpPr>
              <p:cNvPr id="15" name="Straight Connector 14">
                <a:extLst>
                  <a:ext uri="{FF2B5EF4-FFF2-40B4-BE49-F238E27FC236}">
                    <a16:creationId xmlns:a16="http://schemas.microsoft.com/office/drawing/2014/main" id="{1B58116D-3E99-DC0E-4538-E62295BDF643}"/>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DD191EEF-CBAD-F8FA-BA75-5CA235C2A46F}"/>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According to AACE/ACE guidelines, which treatment for Yasmin would you recommend to prevent progressive weight gain and/or promote weight loss, in addition to increasing the frequency and intensity of her exercise regimen?</a:t>
              </a:r>
            </a:p>
            <a:p>
              <a:pPr>
                <a:lnSpc>
                  <a:spcPct val="100000"/>
                </a:lnSpc>
                <a:spcBef>
                  <a:spcPts val="0"/>
                </a:spcBef>
                <a:spcAft>
                  <a:spcPts val="200"/>
                </a:spcAft>
                <a:buFont typeface="+mj-lt"/>
                <a:buAutoNum type="alphaLcPeriod"/>
              </a:pPr>
              <a:r>
                <a:rPr lang="en-US" sz="1050" noProof="0" dirty="0">
                  <a:latin typeface="Arial"/>
                  <a:cs typeface="Times New Roman"/>
                </a:rPr>
                <a:t>Bariatric surgery</a:t>
              </a:r>
            </a:p>
            <a:p>
              <a:pPr>
                <a:lnSpc>
                  <a:spcPct val="100000"/>
                </a:lnSpc>
                <a:spcBef>
                  <a:spcPts val="0"/>
                </a:spcBef>
                <a:spcAft>
                  <a:spcPts val="200"/>
                </a:spcAft>
                <a:buFont typeface="+mj-lt"/>
                <a:buAutoNum type="alphaLcPeriod"/>
              </a:pPr>
              <a:r>
                <a:rPr lang="en-US" sz="1050" noProof="0" dirty="0">
                  <a:latin typeface="Arial"/>
                  <a:cs typeface="Times New Roman"/>
                </a:rPr>
                <a:t>Reduced-calorie, healthy meal plan</a:t>
              </a:r>
            </a:p>
            <a:p>
              <a:pPr>
                <a:lnSpc>
                  <a:spcPct val="100000"/>
                </a:lnSpc>
                <a:spcBef>
                  <a:spcPts val="0"/>
                </a:spcBef>
                <a:spcAft>
                  <a:spcPts val="200"/>
                </a:spcAft>
                <a:buFont typeface="+mj-lt"/>
                <a:buAutoNum type="alphaLcPeriod"/>
              </a:pPr>
              <a:r>
                <a:rPr lang="en-US" sz="1050" noProof="0" dirty="0">
                  <a:latin typeface="Arial"/>
                  <a:cs typeface="Times New Roman"/>
                </a:rPr>
                <a:t>Add anti-obesity medication</a:t>
              </a:r>
            </a:p>
            <a:p>
              <a:pPr>
                <a:lnSpc>
                  <a:spcPct val="100000"/>
                </a:lnSpc>
                <a:spcBef>
                  <a:spcPts val="0"/>
                </a:spcBef>
                <a:spcAft>
                  <a:spcPts val="200"/>
                </a:spcAft>
                <a:buFont typeface="+mj-lt"/>
                <a:buAutoNum type="alphaLcPeriod"/>
              </a:pPr>
              <a:r>
                <a:rPr lang="en-US" sz="1050" noProof="0" dirty="0">
                  <a:latin typeface="Arial"/>
                  <a:cs typeface="Times New Roman"/>
                </a:rPr>
                <a:t>Both b and c</a:t>
              </a:r>
            </a:p>
          </p:txBody>
        </p:sp>
      </p:grpSp>
      <p:sp>
        <p:nvSpPr>
          <p:cNvPr id="18" name="Title 1">
            <a:extLst>
              <a:ext uri="{FF2B5EF4-FFF2-40B4-BE49-F238E27FC236}">
                <a16:creationId xmlns:a16="http://schemas.microsoft.com/office/drawing/2014/main" id="{F2908744-AF4D-106E-A295-E1FD303E4C21}"/>
              </a:ext>
            </a:extLst>
          </p:cNvPr>
          <p:cNvSpPr txBox="1">
            <a:spLocks/>
          </p:cNvSpPr>
          <p:nvPr/>
        </p:nvSpPr>
        <p:spPr>
          <a:xfrm>
            <a:off x="2210605" y="414320"/>
            <a:ext cx="2700251" cy="5562000"/>
          </a:xfrm>
          <a:prstGeom prst="rect">
            <a:avLst/>
          </a:prstGeom>
        </p:spPr>
        <p:txBody>
          <a:bodyPr vert="horz" lIns="0" tIns="0" rIns="0" bIns="0" rtlCol="0" anchor="ctr" anchorCtr="0">
            <a:noAutofit/>
          </a:bodyPr>
          <a:lstStyle>
            <a:lvl1pPr algn="l" defTabSz="914332" rtl="0" eaLnBrk="1" latinLnBrk="0" hangingPunct="1">
              <a:lnSpc>
                <a:spcPct val="100000"/>
              </a:lnSpc>
              <a:spcBef>
                <a:spcPct val="0"/>
              </a:spcBef>
              <a:buNone/>
              <a:defRPr sz="3200" kern="1200">
                <a:solidFill>
                  <a:schemeClr val="bg1"/>
                </a:solidFill>
                <a:latin typeface="+mj-lt"/>
                <a:ea typeface="+mj-ea"/>
                <a:cs typeface="+mj-cs"/>
              </a:defRPr>
            </a:lvl1pPr>
          </a:lstStyle>
          <a:p>
            <a:r>
              <a:rPr lang="en-US" dirty="0"/>
              <a:t>Questions</a:t>
            </a:r>
            <a:br>
              <a:rPr lang="en-US" dirty="0"/>
            </a:br>
            <a:r>
              <a:rPr lang="en-US" dirty="0"/>
              <a:t>(1/2)</a:t>
            </a:r>
            <a:endParaRPr lang="en-US" noProof="0" dirty="0">
              <a:latin typeface="Arial"/>
              <a:cs typeface="Arial"/>
            </a:endParaRPr>
          </a:p>
        </p:txBody>
      </p:sp>
      <p:grpSp>
        <p:nvGrpSpPr>
          <p:cNvPr id="55" name="Group 54">
            <a:extLst>
              <a:ext uri="{FF2B5EF4-FFF2-40B4-BE49-F238E27FC236}">
                <a16:creationId xmlns:a16="http://schemas.microsoft.com/office/drawing/2014/main" id="{C3E8C9B4-8BB8-CDC6-D7C3-0543A265CB72}"/>
              </a:ext>
            </a:extLst>
          </p:cNvPr>
          <p:cNvGrpSpPr/>
          <p:nvPr/>
        </p:nvGrpSpPr>
        <p:grpSpPr>
          <a:xfrm>
            <a:off x="581303" y="2490297"/>
            <a:ext cx="1410046" cy="1410046"/>
            <a:chOff x="1145994" y="1536323"/>
            <a:chExt cx="1410046" cy="1410046"/>
          </a:xfrm>
        </p:grpSpPr>
        <p:sp>
          <p:nvSpPr>
            <p:cNvPr id="56" name="Oval 55">
              <a:extLst>
                <a:ext uri="{FF2B5EF4-FFF2-40B4-BE49-F238E27FC236}">
                  <a16:creationId xmlns:a16="http://schemas.microsoft.com/office/drawing/2014/main" id="{8761F283-0141-DB69-9C9F-9ACCB03FC4B1}"/>
                </a:ext>
              </a:extLst>
            </p:cNvPr>
            <p:cNvSpPr/>
            <p:nvPr/>
          </p:nvSpPr>
          <p:spPr>
            <a:xfrm>
              <a:off x="1145994" y="1536323"/>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7" name="Group 56">
              <a:extLst>
                <a:ext uri="{FF2B5EF4-FFF2-40B4-BE49-F238E27FC236}">
                  <a16:creationId xmlns:a16="http://schemas.microsoft.com/office/drawing/2014/main" id="{55B08324-F3CA-C54E-BBB7-9981BBEF1259}"/>
                </a:ext>
              </a:extLst>
            </p:cNvPr>
            <p:cNvGrpSpPr/>
            <p:nvPr/>
          </p:nvGrpSpPr>
          <p:grpSpPr>
            <a:xfrm>
              <a:off x="1200527" y="1639503"/>
              <a:ext cx="1293973" cy="1306866"/>
              <a:chOff x="1200527" y="1639503"/>
              <a:chExt cx="1293973" cy="1306866"/>
            </a:xfrm>
          </p:grpSpPr>
          <p:sp>
            <p:nvSpPr>
              <p:cNvPr id="59" name="Free-form: Shape 53">
                <a:extLst>
                  <a:ext uri="{FF2B5EF4-FFF2-40B4-BE49-F238E27FC236}">
                    <a16:creationId xmlns:a16="http://schemas.microsoft.com/office/drawing/2014/main" id="{D1DE5948-5E52-9FD9-699C-16FB83A50CF5}"/>
                  </a:ext>
                </a:extLst>
              </p:cNvPr>
              <p:cNvSpPr>
                <a:spLocks/>
              </p:cNvSpPr>
              <p:nvPr/>
            </p:nvSpPr>
            <p:spPr bwMode="auto">
              <a:xfrm>
                <a:off x="1217815" y="1639503"/>
                <a:ext cx="1276685" cy="1306866"/>
              </a:xfrm>
              <a:custGeom>
                <a:avLst/>
                <a:gdLst>
                  <a:gd name="connsiteX0" fmla="*/ 653115 w 1276685"/>
                  <a:gd name="connsiteY0" fmla="*/ 591 h 1306866"/>
                  <a:gd name="connsiteX1" fmla="*/ 777445 w 1276685"/>
                  <a:gd name="connsiteY1" fmla="*/ 37831 h 1306866"/>
                  <a:gd name="connsiteX2" fmla="*/ 915323 w 1276685"/>
                  <a:gd name="connsiteY2" fmla="*/ 304757 h 1306866"/>
                  <a:gd name="connsiteX3" fmla="*/ 894111 w 1276685"/>
                  <a:gd name="connsiteY3" fmla="*/ 562188 h 1306866"/>
                  <a:gd name="connsiteX4" fmla="*/ 899981 w 1276685"/>
                  <a:gd name="connsiteY4" fmla="*/ 596778 h 1306866"/>
                  <a:gd name="connsiteX5" fmla="*/ 902346 w 1276685"/>
                  <a:gd name="connsiteY5" fmla="*/ 599114 h 1306866"/>
                  <a:gd name="connsiteX6" fmla="*/ 980636 w 1276685"/>
                  <a:gd name="connsiteY6" fmla="*/ 700472 h 1306866"/>
                  <a:gd name="connsiteX7" fmla="*/ 1155261 w 1276685"/>
                  <a:gd name="connsiteY7" fmla="*/ 748097 h 1306866"/>
                  <a:gd name="connsiteX8" fmla="*/ 1263211 w 1276685"/>
                  <a:gd name="connsiteY8" fmla="*/ 862397 h 1306866"/>
                  <a:gd name="connsiteX9" fmla="*/ 1276685 w 1276685"/>
                  <a:gd name="connsiteY9" fmla="*/ 887574 h 1306866"/>
                  <a:gd name="connsiteX10" fmla="*/ 1217818 w 1276685"/>
                  <a:gd name="connsiteY10" fmla="*/ 996028 h 1306866"/>
                  <a:gd name="connsiteX11" fmla="*/ 633202 w 1276685"/>
                  <a:gd name="connsiteY11" fmla="*/ 1306866 h 1306866"/>
                  <a:gd name="connsiteX12" fmla="*/ 48586 w 1276685"/>
                  <a:gd name="connsiteY12" fmla="*/ 996028 h 1306866"/>
                  <a:gd name="connsiteX13" fmla="*/ 0 w 1276685"/>
                  <a:gd name="connsiteY13" fmla="*/ 906515 h 1306866"/>
                  <a:gd name="connsiteX14" fmla="*/ 23610 w 1276685"/>
                  <a:gd name="connsiteY14" fmla="*/ 862397 h 1306866"/>
                  <a:gd name="connsiteX15" fmla="*/ 131560 w 1276685"/>
                  <a:gd name="connsiteY15" fmla="*/ 748097 h 1306866"/>
                  <a:gd name="connsiteX16" fmla="*/ 306185 w 1276685"/>
                  <a:gd name="connsiteY16" fmla="*/ 700472 h 1306866"/>
                  <a:gd name="connsiteX17" fmla="*/ 370876 w 1276685"/>
                  <a:gd name="connsiteY17" fmla="*/ 618716 h 1306866"/>
                  <a:gd name="connsiteX18" fmla="*/ 375778 w 1276685"/>
                  <a:gd name="connsiteY18" fmla="*/ 611649 h 1306866"/>
                  <a:gd name="connsiteX19" fmla="*/ 385836 w 1276685"/>
                  <a:gd name="connsiteY19" fmla="*/ 562848 h 1306866"/>
                  <a:gd name="connsiteX20" fmla="*/ 353086 w 1276685"/>
                  <a:gd name="connsiteY20" fmla="*/ 304757 h 1306866"/>
                  <a:gd name="connsiteX21" fmla="*/ 502037 w 1276685"/>
                  <a:gd name="connsiteY21" fmla="*/ 33874 h 1306866"/>
                  <a:gd name="connsiteX22" fmla="*/ 653115 w 1276685"/>
                  <a:gd name="connsiteY22" fmla="*/ 591 h 13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6685" h="1306866">
                    <a:moveTo>
                      <a:pt x="653115" y="591"/>
                    </a:moveTo>
                    <a:cubicBezTo>
                      <a:pt x="704484" y="3674"/>
                      <a:pt x="751396" y="18510"/>
                      <a:pt x="777445" y="37831"/>
                    </a:cubicBezTo>
                    <a:cubicBezTo>
                      <a:pt x="830009" y="66713"/>
                      <a:pt x="897025" y="178943"/>
                      <a:pt x="915323" y="304757"/>
                    </a:cubicBezTo>
                    <a:cubicBezTo>
                      <a:pt x="924531" y="383886"/>
                      <a:pt x="922550" y="467762"/>
                      <a:pt x="894111" y="562188"/>
                    </a:cubicBezTo>
                    <a:lnTo>
                      <a:pt x="899981" y="596778"/>
                    </a:lnTo>
                    <a:lnTo>
                      <a:pt x="902346" y="599114"/>
                    </a:lnTo>
                    <a:cubicBezTo>
                      <a:pt x="923999" y="626596"/>
                      <a:pt x="950871" y="684928"/>
                      <a:pt x="980636" y="700472"/>
                    </a:cubicBezTo>
                    <a:cubicBezTo>
                      <a:pt x="1028261" y="725343"/>
                      <a:pt x="1108165" y="721110"/>
                      <a:pt x="1155261" y="748097"/>
                    </a:cubicBezTo>
                    <a:cubicBezTo>
                      <a:pt x="1202357" y="775084"/>
                      <a:pt x="1237811" y="826943"/>
                      <a:pt x="1263211" y="862397"/>
                    </a:cubicBezTo>
                    <a:lnTo>
                      <a:pt x="1276685" y="887574"/>
                    </a:lnTo>
                    <a:lnTo>
                      <a:pt x="1217818" y="996028"/>
                    </a:lnTo>
                    <a:cubicBezTo>
                      <a:pt x="1091120" y="1183565"/>
                      <a:pt x="876560" y="1306866"/>
                      <a:pt x="633202" y="1306866"/>
                    </a:cubicBezTo>
                    <a:cubicBezTo>
                      <a:pt x="389844" y="1306866"/>
                      <a:pt x="175284" y="1183565"/>
                      <a:pt x="48586" y="996028"/>
                    </a:cubicBezTo>
                    <a:lnTo>
                      <a:pt x="0" y="906515"/>
                    </a:lnTo>
                    <a:lnTo>
                      <a:pt x="23610" y="862397"/>
                    </a:lnTo>
                    <a:cubicBezTo>
                      <a:pt x="49010" y="826943"/>
                      <a:pt x="84464" y="775084"/>
                      <a:pt x="131560" y="748097"/>
                    </a:cubicBezTo>
                    <a:cubicBezTo>
                      <a:pt x="178656" y="721110"/>
                      <a:pt x="258560" y="725343"/>
                      <a:pt x="306185" y="700472"/>
                    </a:cubicBezTo>
                    <a:cubicBezTo>
                      <a:pt x="329998" y="688037"/>
                      <a:pt x="351958" y="648217"/>
                      <a:pt x="370876" y="618716"/>
                    </a:cubicBezTo>
                    <a:lnTo>
                      <a:pt x="375778" y="611649"/>
                    </a:lnTo>
                    <a:lnTo>
                      <a:pt x="385836" y="562848"/>
                    </a:lnTo>
                    <a:cubicBezTo>
                      <a:pt x="350638" y="471191"/>
                      <a:pt x="342480" y="390216"/>
                      <a:pt x="353086" y="304757"/>
                    </a:cubicBezTo>
                    <a:cubicBezTo>
                      <a:pt x="366606" y="187779"/>
                      <a:pt x="415323" y="95199"/>
                      <a:pt x="502037" y="33874"/>
                    </a:cubicBezTo>
                    <a:cubicBezTo>
                      <a:pt x="545918" y="6180"/>
                      <a:pt x="601745" y="-2492"/>
                      <a:pt x="653115" y="591"/>
                    </a:cubicBezTo>
                    <a:close/>
                  </a:path>
                </a:pathLst>
              </a:custGeom>
              <a:solidFill>
                <a:srgbClr val="ED9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60" name="Freeform 7">
                <a:extLst>
                  <a:ext uri="{FF2B5EF4-FFF2-40B4-BE49-F238E27FC236}">
                    <a16:creationId xmlns:a16="http://schemas.microsoft.com/office/drawing/2014/main" id="{B36FF40A-3BE8-4DF5-1800-6FAB3903FE6F}"/>
                  </a:ext>
                </a:extLst>
              </p:cNvPr>
              <p:cNvSpPr>
                <a:spLocks/>
              </p:cNvSpPr>
              <p:nvPr/>
            </p:nvSpPr>
            <p:spPr bwMode="auto">
              <a:xfrm>
                <a:off x="1679235" y="2165446"/>
                <a:ext cx="337683" cy="309868"/>
              </a:xfrm>
              <a:custGeom>
                <a:avLst/>
                <a:gdLst>
                  <a:gd name="T0" fmla="*/ 0 w 537"/>
                  <a:gd name="T1" fmla="*/ 0 h 643"/>
                  <a:gd name="T2" fmla="*/ 262 w 537"/>
                  <a:gd name="T3" fmla="*/ 626 h 643"/>
                  <a:gd name="T4" fmla="*/ 537 w 537"/>
                  <a:gd name="T5" fmla="*/ 22 h 643"/>
                  <a:gd name="T6" fmla="*/ 0 w 537"/>
                  <a:gd name="T7" fmla="*/ 0 h 643"/>
                </a:gdLst>
                <a:ahLst/>
                <a:cxnLst>
                  <a:cxn ang="0">
                    <a:pos x="T0" y="T1"/>
                  </a:cxn>
                  <a:cxn ang="0">
                    <a:pos x="T2" y="T3"/>
                  </a:cxn>
                  <a:cxn ang="0">
                    <a:pos x="T4" y="T5"/>
                  </a:cxn>
                  <a:cxn ang="0">
                    <a:pos x="T6" y="T7"/>
                  </a:cxn>
                </a:cxnLst>
                <a:rect l="0" t="0" r="r" b="b"/>
                <a:pathLst>
                  <a:path w="537" h="643">
                    <a:moveTo>
                      <a:pt x="0" y="0"/>
                    </a:moveTo>
                    <a:cubicBezTo>
                      <a:pt x="69" y="238"/>
                      <a:pt x="67" y="585"/>
                      <a:pt x="262" y="626"/>
                    </a:cubicBezTo>
                    <a:cubicBezTo>
                      <a:pt x="416" y="643"/>
                      <a:pt x="466" y="302"/>
                      <a:pt x="537" y="22"/>
                    </a:cubicBezTo>
                    <a:lnTo>
                      <a:pt x="0" y="0"/>
                    </a:lnTo>
                    <a:close/>
                  </a:path>
                </a:pathLst>
              </a:custGeom>
              <a:solidFill>
                <a:srgbClr val="DB7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 name="Freeform 8">
                <a:extLst>
                  <a:ext uri="{FF2B5EF4-FFF2-40B4-BE49-F238E27FC236}">
                    <a16:creationId xmlns:a16="http://schemas.microsoft.com/office/drawing/2014/main" id="{5E4C8CD1-8E81-3750-5502-899A7C7E4D00}"/>
                  </a:ext>
                </a:extLst>
              </p:cNvPr>
              <p:cNvSpPr>
                <a:spLocks noEditPoints="1"/>
              </p:cNvSpPr>
              <p:nvPr/>
            </p:nvSpPr>
            <p:spPr bwMode="auto">
              <a:xfrm>
                <a:off x="1622114" y="1997810"/>
                <a:ext cx="101957" cy="147937"/>
              </a:xfrm>
              <a:custGeom>
                <a:avLst/>
                <a:gdLst>
                  <a:gd name="T0" fmla="*/ 105 w 211"/>
                  <a:gd name="T1" fmla="*/ 304 h 304"/>
                  <a:gd name="T2" fmla="*/ 0 w 211"/>
                  <a:gd name="T3" fmla="*/ 152 h 304"/>
                  <a:gd name="T4" fmla="*/ 105 w 211"/>
                  <a:gd name="T5" fmla="*/ 0 h 304"/>
                  <a:gd name="T6" fmla="*/ 211 w 211"/>
                  <a:gd name="T7" fmla="*/ 152 h 304"/>
                  <a:gd name="T8" fmla="*/ 105 w 211"/>
                  <a:gd name="T9" fmla="*/ 304 h 304"/>
                  <a:gd name="T10" fmla="*/ 105 w 211"/>
                  <a:gd name="T11" fmla="*/ 35 h 304"/>
                  <a:gd name="T12" fmla="*/ 34 w 211"/>
                  <a:gd name="T13" fmla="*/ 152 h 304"/>
                  <a:gd name="T14" fmla="*/ 105 w 211"/>
                  <a:gd name="T15" fmla="*/ 269 h 304"/>
                  <a:gd name="T16" fmla="*/ 174 w 211"/>
                  <a:gd name="T17" fmla="*/ 152 h 304"/>
                  <a:gd name="T18" fmla="*/ 105 w 211"/>
                  <a:gd name="T19" fmla="*/ 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04">
                    <a:moveTo>
                      <a:pt x="105" y="304"/>
                    </a:moveTo>
                    <a:cubicBezTo>
                      <a:pt x="47" y="304"/>
                      <a:pt x="0" y="236"/>
                      <a:pt x="0" y="152"/>
                    </a:cubicBezTo>
                    <a:cubicBezTo>
                      <a:pt x="0" y="68"/>
                      <a:pt x="47" y="0"/>
                      <a:pt x="105" y="0"/>
                    </a:cubicBezTo>
                    <a:cubicBezTo>
                      <a:pt x="164" y="0"/>
                      <a:pt x="211" y="68"/>
                      <a:pt x="211" y="152"/>
                    </a:cubicBezTo>
                    <a:cubicBezTo>
                      <a:pt x="211" y="236"/>
                      <a:pt x="164" y="304"/>
                      <a:pt x="105" y="304"/>
                    </a:cubicBezTo>
                    <a:close/>
                    <a:moveTo>
                      <a:pt x="105" y="35"/>
                    </a:moveTo>
                    <a:cubicBezTo>
                      <a:pt x="61" y="35"/>
                      <a:pt x="34" y="87"/>
                      <a:pt x="34" y="152"/>
                    </a:cubicBezTo>
                    <a:cubicBezTo>
                      <a:pt x="34" y="217"/>
                      <a:pt x="61" y="269"/>
                      <a:pt x="105" y="269"/>
                    </a:cubicBezTo>
                    <a:cubicBezTo>
                      <a:pt x="150" y="269"/>
                      <a:pt x="174" y="217"/>
                      <a:pt x="174" y="152"/>
                    </a:cubicBezTo>
                    <a:cubicBezTo>
                      <a:pt x="174" y="87"/>
                      <a:pt x="150" y="35"/>
                      <a:pt x="105" y="35"/>
                    </a:cubicBezTo>
                    <a:close/>
                  </a:path>
                </a:pathLst>
              </a:custGeom>
              <a:solidFill>
                <a:srgbClr val="FF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 name="Freeform 9">
                <a:extLst>
                  <a:ext uri="{FF2B5EF4-FFF2-40B4-BE49-F238E27FC236}">
                    <a16:creationId xmlns:a16="http://schemas.microsoft.com/office/drawing/2014/main" id="{4621535F-817B-9EB6-F665-5B9950C591F8}"/>
                  </a:ext>
                </a:extLst>
              </p:cNvPr>
              <p:cNvSpPr>
                <a:spLocks noEditPoints="1"/>
              </p:cNvSpPr>
              <p:nvPr/>
            </p:nvSpPr>
            <p:spPr bwMode="auto">
              <a:xfrm>
                <a:off x="1977962" y="1997810"/>
                <a:ext cx="99957" cy="147937"/>
              </a:xfrm>
              <a:custGeom>
                <a:avLst/>
                <a:gdLst>
                  <a:gd name="T0" fmla="*/ 106 w 211"/>
                  <a:gd name="T1" fmla="*/ 304 h 304"/>
                  <a:gd name="T2" fmla="*/ 0 w 211"/>
                  <a:gd name="T3" fmla="*/ 152 h 304"/>
                  <a:gd name="T4" fmla="*/ 106 w 211"/>
                  <a:gd name="T5" fmla="*/ 0 h 304"/>
                  <a:gd name="T6" fmla="*/ 211 w 211"/>
                  <a:gd name="T7" fmla="*/ 152 h 304"/>
                  <a:gd name="T8" fmla="*/ 106 w 211"/>
                  <a:gd name="T9" fmla="*/ 304 h 304"/>
                  <a:gd name="T10" fmla="*/ 106 w 211"/>
                  <a:gd name="T11" fmla="*/ 35 h 304"/>
                  <a:gd name="T12" fmla="*/ 34 w 211"/>
                  <a:gd name="T13" fmla="*/ 152 h 304"/>
                  <a:gd name="T14" fmla="*/ 106 w 211"/>
                  <a:gd name="T15" fmla="*/ 269 h 304"/>
                  <a:gd name="T16" fmla="*/ 174 w 211"/>
                  <a:gd name="T17" fmla="*/ 152 h 304"/>
                  <a:gd name="T18" fmla="*/ 106 w 211"/>
                  <a:gd name="T19" fmla="*/ 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04">
                    <a:moveTo>
                      <a:pt x="106" y="304"/>
                    </a:moveTo>
                    <a:cubicBezTo>
                      <a:pt x="48" y="304"/>
                      <a:pt x="0" y="236"/>
                      <a:pt x="0" y="152"/>
                    </a:cubicBezTo>
                    <a:cubicBezTo>
                      <a:pt x="0" y="68"/>
                      <a:pt x="48" y="0"/>
                      <a:pt x="106" y="0"/>
                    </a:cubicBezTo>
                    <a:cubicBezTo>
                      <a:pt x="164" y="0"/>
                      <a:pt x="211" y="68"/>
                      <a:pt x="211" y="152"/>
                    </a:cubicBezTo>
                    <a:cubicBezTo>
                      <a:pt x="211" y="236"/>
                      <a:pt x="164" y="304"/>
                      <a:pt x="106" y="304"/>
                    </a:cubicBezTo>
                    <a:close/>
                    <a:moveTo>
                      <a:pt x="106" y="35"/>
                    </a:moveTo>
                    <a:cubicBezTo>
                      <a:pt x="61" y="35"/>
                      <a:pt x="34" y="87"/>
                      <a:pt x="34" y="152"/>
                    </a:cubicBezTo>
                    <a:cubicBezTo>
                      <a:pt x="34" y="217"/>
                      <a:pt x="61" y="269"/>
                      <a:pt x="106" y="269"/>
                    </a:cubicBezTo>
                    <a:cubicBezTo>
                      <a:pt x="151" y="269"/>
                      <a:pt x="174" y="217"/>
                      <a:pt x="174" y="152"/>
                    </a:cubicBezTo>
                    <a:cubicBezTo>
                      <a:pt x="174" y="87"/>
                      <a:pt x="151" y="35"/>
                      <a:pt x="106" y="35"/>
                    </a:cubicBezTo>
                    <a:close/>
                  </a:path>
                </a:pathLst>
              </a:custGeom>
              <a:solidFill>
                <a:srgbClr val="FF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 name="Freeform 10">
                <a:extLst>
                  <a:ext uri="{FF2B5EF4-FFF2-40B4-BE49-F238E27FC236}">
                    <a16:creationId xmlns:a16="http://schemas.microsoft.com/office/drawing/2014/main" id="{3EC67A70-1726-E888-61E8-92BB78BAEBEC}"/>
                  </a:ext>
                </a:extLst>
              </p:cNvPr>
              <p:cNvSpPr>
                <a:spLocks/>
              </p:cNvSpPr>
              <p:nvPr/>
            </p:nvSpPr>
            <p:spPr bwMode="auto">
              <a:xfrm>
                <a:off x="1653243" y="1751311"/>
                <a:ext cx="395175" cy="507502"/>
              </a:xfrm>
              <a:custGeom>
                <a:avLst/>
                <a:gdLst>
                  <a:gd name="T0" fmla="*/ 382 w 787"/>
                  <a:gd name="T1" fmla="*/ 27 h 1073"/>
                  <a:gd name="T2" fmla="*/ 12 w 787"/>
                  <a:gd name="T3" fmla="*/ 342 h 1073"/>
                  <a:gd name="T4" fmla="*/ 110 w 787"/>
                  <a:gd name="T5" fmla="*/ 913 h 1073"/>
                  <a:gd name="T6" fmla="*/ 383 w 787"/>
                  <a:gd name="T7" fmla="*/ 1073 h 1073"/>
                  <a:gd name="T8" fmla="*/ 399 w 787"/>
                  <a:gd name="T9" fmla="*/ 1072 h 1073"/>
                  <a:gd name="T10" fmla="*/ 671 w 787"/>
                  <a:gd name="T11" fmla="*/ 913 h 1073"/>
                  <a:gd name="T12" fmla="*/ 769 w 787"/>
                  <a:gd name="T13" fmla="*/ 342 h 1073"/>
                  <a:gd name="T14" fmla="*/ 382 w 787"/>
                  <a:gd name="T15" fmla="*/ 27 h 1073"/>
                  <a:gd name="connsiteX0" fmla="*/ 4734 w 9660"/>
                  <a:gd name="connsiteY0" fmla="*/ 32 h 9780"/>
                  <a:gd name="connsiteX1" fmla="*/ 32 w 9660"/>
                  <a:gd name="connsiteY1" fmla="*/ 2967 h 9780"/>
                  <a:gd name="connsiteX2" fmla="*/ 442 w 9660"/>
                  <a:gd name="connsiteY2" fmla="*/ 8412 h 9780"/>
                  <a:gd name="connsiteX3" fmla="*/ 4747 w 9660"/>
                  <a:gd name="connsiteY3" fmla="*/ 9780 h 9780"/>
                  <a:gd name="connsiteX4" fmla="*/ 4950 w 9660"/>
                  <a:gd name="connsiteY4" fmla="*/ 9771 h 9780"/>
                  <a:gd name="connsiteX5" fmla="*/ 8406 w 9660"/>
                  <a:gd name="connsiteY5" fmla="*/ 8289 h 9780"/>
                  <a:gd name="connsiteX6" fmla="*/ 9651 w 9660"/>
                  <a:gd name="connsiteY6" fmla="*/ 2967 h 9780"/>
                  <a:gd name="connsiteX7" fmla="*/ 4734 w 9660"/>
                  <a:gd name="connsiteY7" fmla="*/ 32 h 9780"/>
                  <a:gd name="connsiteX0" fmla="*/ 4901 w 10001"/>
                  <a:gd name="connsiteY0" fmla="*/ 33 h 10091"/>
                  <a:gd name="connsiteX1" fmla="*/ 33 w 10001"/>
                  <a:gd name="connsiteY1" fmla="*/ 3034 h 10091"/>
                  <a:gd name="connsiteX2" fmla="*/ 458 w 10001"/>
                  <a:gd name="connsiteY2" fmla="*/ 8601 h 10091"/>
                  <a:gd name="connsiteX3" fmla="*/ 4914 w 10001"/>
                  <a:gd name="connsiteY3" fmla="*/ 10000 h 10091"/>
                  <a:gd name="connsiteX4" fmla="*/ 5124 w 10001"/>
                  <a:gd name="connsiteY4" fmla="*/ 9991 h 10091"/>
                  <a:gd name="connsiteX5" fmla="*/ 9308 w 10001"/>
                  <a:gd name="connsiteY5" fmla="*/ 8663 h 10091"/>
                  <a:gd name="connsiteX6" fmla="*/ 9991 w 10001"/>
                  <a:gd name="connsiteY6" fmla="*/ 3034 h 10091"/>
                  <a:gd name="connsiteX7" fmla="*/ 4901 w 10001"/>
                  <a:gd name="connsiteY7" fmla="*/ 33 h 10091"/>
                  <a:gd name="connsiteX0" fmla="*/ 4901 w 10001"/>
                  <a:gd name="connsiteY0" fmla="*/ 33 h 10000"/>
                  <a:gd name="connsiteX1" fmla="*/ 33 w 10001"/>
                  <a:gd name="connsiteY1" fmla="*/ 3034 h 10000"/>
                  <a:gd name="connsiteX2" fmla="*/ 458 w 10001"/>
                  <a:gd name="connsiteY2" fmla="*/ 8601 h 10000"/>
                  <a:gd name="connsiteX3" fmla="*/ 4914 w 10001"/>
                  <a:gd name="connsiteY3" fmla="*/ 10000 h 10000"/>
                  <a:gd name="connsiteX4" fmla="*/ 9308 w 10001"/>
                  <a:gd name="connsiteY4" fmla="*/ 8663 h 10000"/>
                  <a:gd name="connsiteX5" fmla="*/ 9991 w 10001"/>
                  <a:gd name="connsiteY5" fmla="*/ 3034 h 10000"/>
                  <a:gd name="connsiteX6" fmla="*/ 4901 w 10001"/>
                  <a:gd name="connsiteY6" fmla="*/ 33 h 10000"/>
                  <a:gd name="connsiteX0" fmla="*/ 4901 w 10001"/>
                  <a:gd name="connsiteY0" fmla="*/ 33 h 10022"/>
                  <a:gd name="connsiteX1" fmla="*/ 33 w 10001"/>
                  <a:gd name="connsiteY1" fmla="*/ 3034 h 10022"/>
                  <a:gd name="connsiteX2" fmla="*/ 458 w 10001"/>
                  <a:gd name="connsiteY2" fmla="*/ 8601 h 10022"/>
                  <a:gd name="connsiteX3" fmla="*/ 4914 w 10001"/>
                  <a:gd name="connsiteY3" fmla="*/ 10000 h 10022"/>
                  <a:gd name="connsiteX4" fmla="*/ 9308 w 10001"/>
                  <a:gd name="connsiteY4" fmla="*/ 8663 h 10022"/>
                  <a:gd name="connsiteX5" fmla="*/ 9991 w 10001"/>
                  <a:gd name="connsiteY5" fmla="*/ 3034 h 10022"/>
                  <a:gd name="connsiteX6" fmla="*/ 4901 w 10001"/>
                  <a:gd name="connsiteY6" fmla="*/ 33 h 10022"/>
                  <a:gd name="connsiteX0" fmla="*/ 4901 w 10001"/>
                  <a:gd name="connsiteY0" fmla="*/ 33 h 10022"/>
                  <a:gd name="connsiteX1" fmla="*/ 33 w 10001"/>
                  <a:gd name="connsiteY1" fmla="*/ 3034 h 10022"/>
                  <a:gd name="connsiteX2" fmla="*/ 458 w 10001"/>
                  <a:gd name="connsiteY2" fmla="*/ 8601 h 10022"/>
                  <a:gd name="connsiteX3" fmla="*/ 4914 w 10001"/>
                  <a:gd name="connsiteY3" fmla="*/ 10000 h 10022"/>
                  <a:gd name="connsiteX4" fmla="*/ 9308 w 10001"/>
                  <a:gd name="connsiteY4" fmla="*/ 8663 h 10022"/>
                  <a:gd name="connsiteX5" fmla="*/ 9991 w 10001"/>
                  <a:gd name="connsiteY5" fmla="*/ 3034 h 10022"/>
                  <a:gd name="connsiteX6" fmla="*/ 4901 w 10001"/>
                  <a:gd name="connsiteY6" fmla="*/ 33 h 10022"/>
                  <a:gd name="connsiteX0" fmla="*/ 5321 w 10421"/>
                  <a:gd name="connsiteY0" fmla="*/ 33 h 10022"/>
                  <a:gd name="connsiteX1" fmla="*/ 453 w 10421"/>
                  <a:gd name="connsiteY1" fmla="*/ 3034 h 10022"/>
                  <a:gd name="connsiteX2" fmla="*/ 878 w 10421"/>
                  <a:gd name="connsiteY2" fmla="*/ 8601 h 10022"/>
                  <a:gd name="connsiteX3" fmla="*/ 5334 w 10421"/>
                  <a:gd name="connsiteY3" fmla="*/ 10000 h 10022"/>
                  <a:gd name="connsiteX4" fmla="*/ 9728 w 10421"/>
                  <a:gd name="connsiteY4" fmla="*/ 8663 h 10022"/>
                  <a:gd name="connsiteX5" fmla="*/ 10411 w 10421"/>
                  <a:gd name="connsiteY5" fmla="*/ 3034 h 10022"/>
                  <a:gd name="connsiteX6" fmla="*/ 5321 w 10421"/>
                  <a:gd name="connsiteY6" fmla="*/ 33 h 10022"/>
                  <a:gd name="connsiteX0" fmla="*/ 5321 w 10808"/>
                  <a:gd name="connsiteY0" fmla="*/ 33 h 10022"/>
                  <a:gd name="connsiteX1" fmla="*/ 453 w 10808"/>
                  <a:gd name="connsiteY1" fmla="*/ 3034 h 10022"/>
                  <a:gd name="connsiteX2" fmla="*/ 878 w 10808"/>
                  <a:gd name="connsiteY2" fmla="*/ 8601 h 10022"/>
                  <a:gd name="connsiteX3" fmla="*/ 5334 w 10808"/>
                  <a:gd name="connsiteY3" fmla="*/ 10000 h 10022"/>
                  <a:gd name="connsiteX4" fmla="*/ 9728 w 10808"/>
                  <a:gd name="connsiteY4" fmla="*/ 8663 h 10022"/>
                  <a:gd name="connsiteX5" fmla="*/ 10411 w 10808"/>
                  <a:gd name="connsiteY5" fmla="*/ 3034 h 10022"/>
                  <a:gd name="connsiteX6" fmla="*/ 5321 w 10808"/>
                  <a:gd name="connsiteY6" fmla="*/ 33 h 10022"/>
                  <a:gd name="connsiteX0" fmla="*/ 5321 w 10694"/>
                  <a:gd name="connsiteY0" fmla="*/ 33 h 10022"/>
                  <a:gd name="connsiteX1" fmla="*/ 453 w 10694"/>
                  <a:gd name="connsiteY1" fmla="*/ 3034 h 10022"/>
                  <a:gd name="connsiteX2" fmla="*/ 878 w 10694"/>
                  <a:gd name="connsiteY2" fmla="*/ 8601 h 10022"/>
                  <a:gd name="connsiteX3" fmla="*/ 5334 w 10694"/>
                  <a:gd name="connsiteY3" fmla="*/ 10000 h 10022"/>
                  <a:gd name="connsiteX4" fmla="*/ 9728 w 10694"/>
                  <a:gd name="connsiteY4" fmla="*/ 8663 h 10022"/>
                  <a:gd name="connsiteX5" fmla="*/ 10411 w 10694"/>
                  <a:gd name="connsiteY5" fmla="*/ 3034 h 10022"/>
                  <a:gd name="connsiteX6" fmla="*/ 5321 w 10694"/>
                  <a:gd name="connsiteY6" fmla="*/ 33 h 10022"/>
                  <a:gd name="connsiteX0" fmla="*/ 5321 w 10770"/>
                  <a:gd name="connsiteY0" fmla="*/ 33 h 10022"/>
                  <a:gd name="connsiteX1" fmla="*/ 453 w 10770"/>
                  <a:gd name="connsiteY1" fmla="*/ 3034 h 10022"/>
                  <a:gd name="connsiteX2" fmla="*/ 878 w 10770"/>
                  <a:gd name="connsiteY2" fmla="*/ 8601 h 10022"/>
                  <a:gd name="connsiteX3" fmla="*/ 5334 w 10770"/>
                  <a:gd name="connsiteY3" fmla="*/ 10000 h 10022"/>
                  <a:gd name="connsiteX4" fmla="*/ 9728 w 10770"/>
                  <a:gd name="connsiteY4" fmla="*/ 8663 h 10022"/>
                  <a:gd name="connsiteX5" fmla="*/ 10411 w 10770"/>
                  <a:gd name="connsiteY5" fmla="*/ 3034 h 10022"/>
                  <a:gd name="connsiteX6" fmla="*/ 5321 w 10770"/>
                  <a:gd name="connsiteY6" fmla="*/ 33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0" h="10022">
                    <a:moveTo>
                      <a:pt x="5321" y="33"/>
                    </a:moveTo>
                    <a:cubicBezTo>
                      <a:pt x="4768" y="-225"/>
                      <a:pt x="296" y="1090"/>
                      <a:pt x="453" y="3034"/>
                    </a:cubicBezTo>
                    <a:cubicBezTo>
                      <a:pt x="-499" y="4886"/>
                      <a:pt x="246" y="8087"/>
                      <a:pt x="878" y="8601"/>
                    </a:cubicBezTo>
                    <a:cubicBezTo>
                      <a:pt x="1811" y="9468"/>
                      <a:pt x="3666" y="10159"/>
                      <a:pt x="5334" y="10000"/>
                    </a:cubicBezTo>
                    <a:cubicBezTo>
                      <a:pt x="7069" y="10073"/>
                      <a:pt x="8882" y="9824"/>
                      <a:pt x="9728" y="8663"/>
                    </a:cubicBezTo>
                    <a:cubicBezTo>
                      <a:pt x="10359" y="8149"/>
                      <a:pt x="11289" y="5074"/>
                      <a:pt x="10411" y="3034"/>
                    </a:cubicBezTo>
                    <a:cubicBezTo>
                      <a:pt x="10648" y="1176"/>
                      <a:pt x="6609" y="-25"/>
                      <a:pt x="5321" y="33"/>
                    </a:cubicBezTo>
                    <a:close/>
                  </a:path>
                </a:pathLst>
              </a:custGeom>
              <a:solidFill>
                <a:srgbClr val="BC7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 name="Freeform 11">
                <a:extLst>
                  <a:ext uri="{FF2B5EF4-FFF2-40B4-BE49-F238E27FC236}">
                    <a16:creationId xmlns:a16="http://schemas.microsoft.com/office/drawing/2014/main" id="{2B85AAFB-044D-FE06-DC27-8A47542FDF22}"/>
                  </a:ext>
                </a:extLst>
              </p:cNvPr>
              <p:cNvSpPr>
                <a:spLocks/>
              </p:cNvSpPr>
              <p:nvPr/>
            </p:nvSpPr>
            <p:spPr bwMode="auto">
              <a:xfrm>
                <a:off x="1672092" y="1675947"/>
                <a:ext cx="359846" cy="219906"/>
              </a:xfrm>
              <a:custGeom>
                <a:avLst/>
                <a:gdLst>
                  <a:gd name="T0" fmla="*/ 0 w 748"/>
                  <a:gd name="T1" fmla="*/ 433 h 459"/>
                  <a:gd name="T2" fmla="*/ 211 w 748"/>
                  <a:gd name="T3" fmla="*/ 302 h 459"/>
                  <a:gd name="T4" fmla="*/ 567 w 748"/>
                  <a:gd name="T5" fmla="*/ 309 h 459"/>
                  <a:gd name="T6" fmla="*/ 748 w 748"/>
                  <a:gd name="T7" fmla="*/ 429 h 459"/>
                  <a:gd name="T8" fmla="*/ 0 w 748"/>
                  <a:gd name="T9" fmla="*/ 433 h 459"/>
                </a:gdLst>
                <a:ahLst/>
                <a:cxnLst>
                  <a:cxn ang="0">
                    <a:pos x="T0" y="T1"/>
                  </a:cxn>
                  <a:cxn ang="0">
                    <a:pos x="T2" y="T3"/>
                  </a:cxn>
                  <a:cxn ang="0">
                    <a:pos x="T4" y="T5"/>
                  </a:cxn>
                  <a:cxn ang="0">
                    <a:pos x="T6" y="T7"/>
                  </a:cxn>
                  <a:cxn ang="0">
                    <a:pos x="T8" y="T9"/>
                  </a:cxn>
                </a:cxnLst>
                <a:rect l="0" t="0" r="r" b="b"/>
                <a:pathLst>
                  <a:path w="748" h="459">
                    <a:moveTo>
                      <a:pt x="0" y="433"/>
                    </a:moveTo>
                    <a:cubicBezTo>
                      <a:pt x="96" y="459"/>
                      <a:pt x="128" y="402"/>
                      <a:pt x="211" y="302"/>
                    </a:cubicBezTo>
                    <a:cubicBezTo>
                      <a:pt x="285" y="203"/>
                      <a:pt x="493" y="198"/>
                      <a:pt x="567" y="309"/>
                    </a:cubicBezTo>
                    <a:cubicBezTo>
                      <a:pt x="633" y="399"/>
                      <a:pt x="640" y="441"/>
                      <a:pt x="748" y="429"/>
                    </a:cubicBezTo>
                    <a:cubicBezTo>
                      <a:pt x="732" y="0"/>
                      <a:pt x="9" y="24"/>
                      <a:pt x="0" y="433"/>
                    </a:cubicBezTo>
                    <a:close/>
                  </a:path>
                </a:pathLst>
              </a:custGeom>
              <a:solidFill>
                <a:srgbClr val="66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 name="Free-form: Shape 57">
                <a:extLst>
                  <a:ext uri="{FF2B5EF4-FFF2-40B4-BE49-F238E27FC236}">
                    <a16:creationId xmlns:a16="http://schemas.microsoft.com/office/drawing/2014/main" id="{C83F3DBD-25DF-0899-1A80-9F5D08CA5770}"/>
                  </a:ext>
                </a:extLst>
              </p:cNvPr>
              <p:cNvSpPr/>
              <p:nvPr/>
            </p:nvSpPr>
            <p:spPr>
              <a:xfrm>
                <a:off x="1200527" y="2512965"/>
                <a:ext cx="1283442" cy="433404"/>
              </a:xfrm>
              <a:custGeom>
                <a:avLst/>
                <a:gdLst>
                  <a:gd name="connsiteX0" fmla="*/ 0 w 1283442"/>
                  <a:gd name="connsiteY0" fmla="*/ 0 h 433404"/>
                  <a:gd name="connsiteX1" fmla="*/ 34548 w 1283442"/>
                  <a:gd name="connsiteY1" fmla="*/ 55610 h 433404"/>
                  <a:gd name="connsiteX2" fmla="*/ 412373 w 1283442"/>
                  <a:gd name="connsiteY2" fmla="*/ 208010 h 433404"/>
                  <a:gd name="connsiteX3" fmla="*/ 831473 w 1283442"/>
                  <a:gd name="connsiteY3" fmla="*/ 208010 h 433404"/>
                  <a:gd name="connsiteX4" fmla="*/ 1199773 w 1283442"/>
                  <a:gd name="connsiteY4" fmla="*/ 96885 h 433404"/>
                  <a:gd name="connsiteX5" fmla="*/ 1255181 w 1283442"/>
                  <a:gd name="connsiteY5" fmla="*/ 57653 h 433404"/>
                  <a:gd name="connsiteX6" fmla="*/ 1283442 w 1283442"/>
                  <a:gd name="connsiteY6" fmla="*/ 33515 h 433404"/>
                  <a:gd name="connsiteX7" fmla="*/ 1235106 w 1283442"/>
                  <a:gd name="connsiteY7" fmla="*/ 122566 h 433404"/>
                  <a:gd name="connsiteX8" fmla="*/ 650490 w 1283442"/>
                  <a:gd name="connsiteY8" fmla="*/ 433404 h 433404"/>
                  <a:gd name="connsiteX9" fmla="*/ 871 w 1283442"/>
                  <a:gd name="connsiteY9" fmla="*/ 2808 h 4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42" h="433404">
                    <a:moveTo>
                      <a:pt x="0" y="0"/>
                    </a:moveTo>
                    <a:lnTo>
                      <a:pt x="34548" y="55610"/>
                    </a:lnTo>
                    <a:cubicBezTo>
                      <a:pt x="133502" y="175202"/>
                      <a:pt x="279552" y="182610"/>
                      <a:pt x="412373" y="208010"/>
                    </a:cubicBezTo>
                    <a:cubicBezTo>
                      <a:pt x="545194" y="233410"/>
                      <a:pt x="700240" y="226531"/>
                      <a:pt x="831473" y="208010"/>
                    </a:cubicBezTo>
                    <a:cubicBezTo>
                      <a:pt x="962706" y="189489"/>
                      <a:pt x="1066423" y="175731"/>
                      <a:pt x="1199773" y="96885"/>
                    </a:cubicBezTo>
                    <a:cubicBezTo>
                      <a:pt x="1216442" y="87029"/>
                      <a:pt x="1235145" y="73585"/>
                      <a:pt x="1255181" y="57653"/>
                    </a:cubicBezTo>
                    <a:lnTo>
                      <a:pt x="1283442" y="33515"/>
                    </a:lnTo>
                    <a:lnTo>
                      <a:pt x="1235106" y="122566"/>
                    </a:lnTo>
                    <a:cubicBezTo>
                      <a:pt x="1108408" y="310103"/>
                      <a:pt x="893848" y="433404"/>
                      <a:pt x="650490" y="433404"/>
                    </a:cubicBezTo>
                    <a:cubicBezTo>
                      <a:pt x="358460" y="433404"/>
                      <a:pt x="107900" y="255851"/>
                      <a:pt x="871" y="2808"/>
                    </a:cubicBezTo>
                    <a:close/>
                  </a:path>
                </a:pathLst>
              </a:custGeom>
              <a:solidFill>
                <a:srgbClr val="F7D1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58" name="Oval 57">
              <a:extLst>
                <a:ext uri="{FF2B5EF4-FFF2-40B4-BE49-F238E27FC236}">
                  <a16:creationId xmlns:a16="http://schemas.microsoft.com/office/drawing/2014/main" id="{F2246CBA-51A4-2BC9-C99A-1505187E0557}"/>
                </a:ext>
              </a:extLst>
            </p:cNvPr>
            <p:cNvSpPr/>
            <p:nvPr/>
          </p:nvSpPr>
          <p:spPr>
            <a:xfrm>
              <a:off x="1145994" y="1536323"/>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27096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97B4-1F7B-9D3E-D98E-0E527B41E87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2C91B5-1D57-DDD7-3E30-1AF37452E2D5}"/>
              </a:ext>
            </a:extLst>
          </p:cNvPr>
          <p:cNvSpPr/>
          <p:nvPr/>
        </p:nvSpPr>
        <p:spPr>
          <a:xfrm>
            <a:off x="6443145" y="2337055"/>
            <a:ext cx="5164921" cy="34027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3" name="Group 2">
            <a:extLst>
              <a:ext uri="{FF2B5EF4-FFF2-40B4-BE49-F238E27FC236}">
                <a16:creationId xmlns:a16="http://schemas.microsoft.com/office/drawing/2014/main" id="{EFC2D36E-A17F-A099-94DE-030A50B98CF3}"/>
              </a:ext>
            </a:extLst>
          </p:cNvPr>
          <p:cNvGrpSpPr/>
          <p:nvPr/>
        </p:nvGrpSpPr>
        <p:grpSpPr>
          <a:xfrm>
            <a:off x="5779167" y="330958"/>
            <a:ext cx="5972743" cy="2540243"/>
            <a:chOff x="5779167" y="364646"/>
            <a:chExt cx="5972743" cy="2540243"/>
          </a:xfrm>
        </p:grpSpPr>
        <p:grpSp>
          <p:nvGrpSpPr>
            <p:cNvPr id="22" name="Group 21">
              <a:extLst>
                <a:ext uri="{FF2B5EF4-FFF2-40B4-BE49-F238E27FC236}">
                  <a16:creationId xmlns:a16="http://schemas.microsoft.com/office/drawing/2014/main" id="{5114094C-0DDF-9AD8-26ED-205ED3B01A63}"/>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FF3B6805-1207-DC93-2360-0960C37DBDA1}"/>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5</a:t>
                </a:r>
              </a:p>
            </p:txBody>
          </p:sp>
          <p:cxnSp>
            <p:nvCxnSpPr>
              <p:cNvPr id="14" name="Straight Connector 13">
                <a:extLst>
                  <a:ext uri="{FF2B5EF4-FFF2-40B4-BE49-F238E27FC236}">
                    <a16:creationId xmlns:a16="http://schemas.microsoft.com/office/drawing/2014/main" id="{CDA202BD-201F-6063-C0CB-D2D3B4576A0C}"/>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1513231A-8541-8AFC-7271-2F12BBED4E7A}"/>
                </a:ext>
              </a:extLst>
            </p:cNvPr>
            <p:cNvSpPr txBox="1"/>
            <p:nvPr/>
          </p:nvSpPr>
          <p:spPr>
            <a:xfrm>
              <a:off x="6479144" y="701722"/>
              <a:ext cx="5272766" cy="2203167"/>
            </a:xfrm>
            <a:prstGeom prst="rect">
              <a:avLst/>
            </a:prstGeom>
            <a:noFill/>
          </p:spPr>
          <p:txBody>
            <a:bodyPr wrap="square" lIns="0" tIns="0" rIns="0" bIns="0">
              <a:spAutoFit/>
            </a:bodyPr>
            <a:lstStyle/>
            <a:p>
              <a:pPr>
                <a:spcAft>
                  <a:spcPts val="200"/>
                </a:spcAft>
              </a:pPr>
              <a:r>
                <a:rPr lang="en-US" sz="1050" b="1" noProof="0" dirty="0">
                  <a:effectLst/>
                  <a:latin typeface="Arial"/>
                  <a:ea typeface="Calibri" panose="020F0502020204030204" pitchFamily="34" charset="0"/>
                  <a:cs typeface="Times New Roman"/>
                </a:rPr>
                <a:t>At your initial visit, Yasmin decides that anti-obesity medication is not for her at this time. She returns to your office 6 months later. You check her vitals, and her blood pressure has increased from 135/95 mmHg to 145/100 mmHg. Yasmin has not made any lifestyle changes over the last 6 months and subsequently has gained another 10 pounds. What is the best immediate course of action for Yasmin, given this new information?</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Refer her to a nutritionist and give her another 6 months to adopt a healthy eating plan</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Suggest she see a therapist to deal with the stress she experiences with parenthood and graduate school</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Ask if she’d like to try pharmacotherapy for diabetes or obesity now, and, if she agrees, prescribe the medication</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Suggest to increase her exercise intensity and duration</a:t>
              </a:r>
            </a:p>
          </p:txBody>
        </p:sp>
      </p:grpSp>
      <p:sp>
        <p:nvSpPr>
          <p:cNvPr id="18" name="Title 1">
            <a:extLst>
              <a:ext uri="{FF2B5EF4-FFF2-40B4-BE49-F238E27FC236}">
                <a16:creationId xmlns:a16="http://schemas.microsoft.com/office/drawing/2014/main" id="{9E212602-58DE-06B6-A598-50B7407CC57D}"/>
              </a:ext>
            </a:extLst>
          </p:cNvPr>
          <p:cNvSpPr txBox="1">
            <a:spLocks/>
          </p:cNvSpPr>
          <p:nvPr/>
        </p:nvSpPr>
        <p:spPr>
          <a:xfrm>
            <a:off x="2210605" y="414320"/>
            <a:ext cx="2700251" cy="5562000"/>
          </a:xfrm>
          <a:prstGeom prst="rect">
            <a:avLst/>
          </a:prstGeom>
        </p:spPr>
        <p:txBody>
          <a:bodyPr vert="horz" lIns="0" tIns="0" rIns="0" bIns="0" rtlCol="0" anchor="ctr" anchorCtr="0">
            <a:noAutofit/>
          </a:bodyPr>
          <a:lstStyle>
            <a:lvl1pPr algn="l" defTabSz="914332" rtl="0" eaLnBrk="1" latinLnBrk="0" hangingPunct="1">
              <a:lnSpc>
                <a:spcPct val="100000"/>
              </a:lnSpc>
              <a:spcBef>
                <a:spcPct val="0"/>
              </a:spcBef>
              <a:buNone/>
              <a:defRPr sz="3200" kern="1200">
                <a:solidFill>
                  <a:schemeClr val="bg1"/>
                </a:solidFill>
                <a:latin typeface="+mj-lt"/>
                <a:ea typeface="+mj-ea"/>
                <a:cs typeface="+mj-cs"/>
              </a:defRPr>
            </a:lvl1pPr>
          </a:lstStyle>
          <a:p>
            <a:r>
              <a:rPr lang="en-US" noProof="0" dirty="0"/>
              <a:t>Questions</a:t>
            </a:r>
            <a:br>
              <a:rPr lang="en-US" noProof="0" dirty="0"/>
            </a:br>
            <a:r>
              <a:rPr lang="en-US" noProof="0" dirty="0"/>
              <a:t>(2/2)</a:t>
            </a:r>
            <a:endParaRPr lang="en-US" noProof="0" dirty="0">
              <a:latin typeface="Arial"/>
              <a:cs typeface="Arial"/>
            </a:endParaRPr>
          </a:p>
        </p:txBody>
      </p:sp>
      <p:grpSp>
        <p:nvGrpSpPr>
          <p:cNvPr id="55" name="Group 54">
            <a:extLst>
              <a:ext uri="{FF2B5EF4-FFF2-40B4-BE49-F238E27FC236}">
                <a16:creationId xmlns:a16="http://schemas.microsoft.com/office/drawing/2014/main" id="{5F247C8E-6DC1-ACD3-31CB-9DCC68F866B0}"/>
              </a:ext>
            </a:extLst>
          </p:cNvPr>
          <p:cNvGrpSpPr/>
          <p:nvPr/>
        </p:nvGrpSpPr>
        <p:grpSpPr>
          <a:xfrm>
            <a:off x="581303" y="2490297"/>
            <a:ext cx="1410046" cy="1410046"/>
            <a:chOff x="1145994" y="1536323"/>
            <a:chExt cx="1410046" cy="1410046"/>
          </a:xfrm>
        </p:grpSpPr>
        <p:sp>
          <p:nvSpPr>
            <p:cNvPr id="56" name="Oval 55">
              <a:extLst>
                <a:ext uri="{FF2B5EF4-FFF2-40B4-BE49-F238E27FC236}">
                  <a16:creationId xmlns:a16="http://schemas.microsoft.com/office/drawing/2014/main" id="{0DCF20B9-ABD7-F9C0-6B2A-F7135C3EE443}"/>
                </a:ext>
              </a:extLst>
            </p:cNvPr>
            <p:cNvSpPr/>
            <p:nvPr/>
          </p:nvSpPr>
          <p:spPr>
            <a:xfrm>
              <a:off x="1145994" y="1536323"/>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7" name="Group 56">
              <a:extLst>
                <a:ext uri="{FF2B5EF4-FFF2-40B4-BE49-F238E27FC236}">
                  <a16:creationId xmlns:a16="http://schemas.microsoft.com/office/drawing/2014/main" id="{C418F474-EF1A-2A50-EE93-80660BCFF263}"/>
                </a:ext>
              </a:extLst>
            </p:cNvPr>
            <p:cNvGrpSpPr/>
            <p:nvPr/>
          </p:nvGrpSpPr>
          <p:grpSpPr>
            <a:xfrm>
              <a:off x="1200527" y="1639503"/>
              <a:ext cx="1293973" cy="1306866"/>
              <a:chOff x="1200527" y="1639503"/>
              <a:chExt cx="1293973" cy="1306866"/>
            </a:xfrm>
          </p:grpSpPr>
          <p:sp>
            <p:nvSpPr>
              <p:cNvPr id="59" name="Free-form: Shape 53">
                <a:extLst>
                  <a:ext uri="{FF2B5EF4-FFF2-40B4-BE49-F238E27FC236}">
                    <a16:creationId xmlns:a16="http://schemas.microsoft.com/office/drawing/2014/main" id="{C1CFE81B-5809-9D4C-AD37-986F738ACE8F}"/>
                  </a:ext>
                </a:extLst>
              </p:cNvPr>
              <p:cNvSpPr>
                <a:spLocks/>
              </p:cNvSpPr>
              <p:nvPr/>
            </p:nvSpPr>
            <p:spPr bwMode="auto">
              <a:xfrm>
                <a:off x="1217815" y="1639503"/>
                <a:ext cx="1276685" cy="1306866"/>
              </a:xfrm>
              <a:custGeom>
                <a:avLst/>
                <a:gdLst>
                  <a:gd name="connsiteX0" fmla="*/ 653115 w 1276685"/>
                  <a:gd name="connsiteY0" fmla="*/ 591 h 1306866"/>
                  <a:gd name="connsiteX1" fmla="*/ 777445 w 1276685"/>
                  <a:gd name="connsiteY1" fmla="*/ 37831 h 1306866"/>
                  <a:gd name="connsiteX2" fmla="*/ 915323 w 1276685"/>
                  <a:gd name="connsiteY2" fmla="*/ 304757 h 1306866"/>
                  <a:gd name="connsiteX3" fmla="*/ 894111 w 1276685"/>
                  <a:gd name="connsiteY3" fmla="*/ 562188 h 1306866"/>
                  <a:gd name="connsiteX4" fmla="*/ 899981 w 1276685"/>
                  <a:gd name="connsiteY4" fmla="*/ 596778 h 1306866"/>
                  <a:gd name="connsiteX5" fmla="*/ 902346 w 1276685"/>
                  <a:gd name="connsiteY5" fmla="*/ 599114 h 1306866"/>
                  <a:gd name="connsiteX6" fmla="*/ 980636 w 1276685"/>
                  <a:gd name="connsiteY6" fmla="*/ 700472 h 1306866"/>
                  <a:gd name="connsiteX7" fmla="*/ 1155261 w 1276685"/>
                  <a:gd name="connsiteY7" fmla="*/ 748097 h 1306866"/>
                  <a:gd name="connsiteX8" fmla="*/ 1263211 w 1276685"/>
                  <a:gd name="connsiteY8" fmla="*/ 862397 h 1306866"/>
                  <a:gd name="connsiteX9" fmla="*/ 1276685 w 1276685"/>
                  <a:gd name="connsiteY9" fmla="*/ 887574 h 1306866"/>
                  <a:gd name="connsiteX10" fmla="*/ 1217818 w 1276685"/>
                  <a:gd name="connsiteY10" fmla="*/ 996028 h 1306866"/>
                  <a:gd name="connsiteX11" fmla="*/ 633202 w 1276685"/>
                  <a:gd name="connsiteY11" fmla="*/ 1306866 h 1306866"/>
                  <a:gd name="connsiteX12" fmla="*/ 48586 w 1276685"/>
                  <a:gd name="connsiteY12" fmla="*/ 996028 h 1306866"/>
                  <a:gd name="connsiteX13" fmla="*/ 0 w 1276685"/>
                  <a:gd name="connsiteY13" fmla="*/ 906515 h 1306866"/>
                  <a:gd name="connsiteX14" fmla="*/ 23610 w 1276685"/>
                  <a:gd name="connsiteY14" fmla="*/ 862397 h 1306866"/>
                  <a:gd name="connsiteX15" fmla="*/ 131560 w 1276685"/>
                  <a:gd name="connsiteY15" fmla="*/ 748097 h 1306866"/>
                  <a:gd name="connsiteX16" fmla="*/ 306185 w 1276685"/>
                  <a:gd name="connsiteY16" fmla="*/ 700472 h 1306866"/>
                  <a:gd name="connsiteX17" fmla="*/ 370876 w 1276685"/>
                  <a:gd name="connsiteY17" fmla="*/ 618716 h 1306866"/>
                  <a:gd name="connsiteX18" fmla="*/ 375778 w 1276685"/>
                  <a:gd name="connsiteY18" fmla="*/ 611649 h 1306866"/>
                  <a:gd name="connsiteX19" fmla="*/ 385836 w 1276685"/>
                  <a:gd name="connsiteY19" fmla="*/ 562848 h 1306866"/>
                  <a:gd name="connsiteX20" fmla="*/ 353086 w 1276685"/>
                  <a:gd name="connsiteY20" fmla="*/ 304757 h 1306866"/>
                  <a:gd name="connsiteX21" fmla="*/ 502037 w 1276685"/>
                  <a:gd name="connsiteY21" fmla="*/ 33874 h 1306866"/>
                  <a:gd name="connsiteX22" fmla="*/ 653115 w 1276685"/>
                  <a:gd name="connsiteY22" fmla="*/ 591 h 13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6685" h="1306866">
                    <a:moveTo>
                      <a:pt x="653115" y="591"/>
                    </a:moveTo>
                    <a:cubicBezTo>
                      <a:pt x="704484" y="3674"/>
                      <a:pt x="751396" y="18510"/>
                      <a:pt x="777445" y="37831"/>
                    </a:cubicBezTo>
                    <a:cubicBezTo>
                      <a:pt x="830009" y="66713"/>
                      <a:pt x="897025" y="178943"/>
                      <a:pt x="915323" y="304757"/>
                    </a:cubicBezTo>
                    <a:cubicBezTo>
                      <a:pt x="924531" y="383886"/>
                      <a:pt x="922550" y="467762"/>
                      <a:pt x="894111" y="562188"/>
                    </a:cubicBezTo>
                    <a:lnTo>
                      <a:pt x="899981" y="596778"/>
                    </a:lnTo>
                    <a:lnTo>
                      <a:pt x="902346" y="599114"/>
                    </a:lnTo>
                    <a:cubicBezTo>
                      <a:pt x="923999" y="626596"/>
                      <a:pt x="950871" y="684928"/>
                      <a:pt x="980636" y="700472"/>
                    </a:cubicBezTo>
                    <a:cubicBezTo>
                      <a:pt x="1028261" y="725343"/>
                      <a:pt x="1108165" y="721110"/>
                      <a:pt x="1155261" y="748097"/>
                    </a:cubicBezTo>
                    <a:cubicBezTo>
                      <a:pt x="1202357" y="775084"/>
                      <a:pt x="1237811" y="826943"/>
                      <a:pt x="1263211" y="862397"/>
                    </a:cubicBezTo>
                    <a:lnTo>
                      <a:pt x="1276685" y="887574"/>
                    </a:lnTo>
                    <a:lnTo>
                      <a:pt x="1217818" y="996028"/>
                    </a:lnTo>
                    <a:cubicBezTo>
                      <a:pt x="1091120" y="1183565"/>
                      <a:pt x="876560" y="1306866"/>
                      <a:pt x="633202" y="1306866"/>
                    </a:cubicBezTo>
                    <a:cubicBezTo>
                      <a:pt x="389844" y="1306866"/>
                      <a:pt x="175284" y="1183565"/>
                      <a:pt x="48586" y="996028"/>
                    </a:cubicBezTo>
                    <a:lnTo>
                      <a:pt x="0" y="906515"/>
                    </a:lnTo>
                    <a:lnTo>
                      <a:pt x="23610" y="862397"/>
                    </a:lnTo>
                    <a:cubicBezTo>
                      <a:pt x="49010" y="826943"/>
                      <a:pt x="84464" y="775084"/>
                      <a:pt x="131560" y="748097"/>
                    </a:cubicBezTo>
                    <a:cubicBezTo>
                      <a:pt x="178656" y="721110"/>
                      <a:pt x="258560" y="725343"/>
                      <a:pt x="306185" y="700472"/>
                    </a:cubicBezTo>
                    <a:cubicBezTo>
                      <a:pt x="329998" y="688037"/>
                      <a:pt x="351958" y="648217"/>
                      <a:pt x="370876" y="618716"/>
                    </a:cubicBezTo>
                    <a:lnTo>
                      <a:pt x="375778" y="611649"/>
                    </a:lnTo>
                    <a:lnTo>
                      <a:pt x="385836" y="562848"/>
                    </a:lnTo>
                    <a:cubicBezTo>
                      <a:pt x="350638" y="471191"/>
                      <a:pt x="342480" y="390216"/>
                      <a:pt x="353086" y="304757"/>
                    </a:cubicBezTo>
                    <a:cubicBezTo>
                      <a:pt x="366606" y="187779"/>
                      <a:pt x="415323" y="95199"/>
                      <a:pt x="502037" y="33874"/>
                    </a:cubicBezTo>
                    <a:cubicBezTo>
                      <a:pt x="545918" y="6180"/>
                      <a:pt x="601745" y="-2492"/>
                      <a:pt x="653115" y="591"/>
                    </a:cubicBezTo>
                    <a:close/>
                  </a:path>
                </a:pathLst>
              </a:custGeom>
              <a:solidFill>
                <a:srgbClr val="ED9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60" name="Freeform 7">
                <a:extLst>
                  <a:ext uri="{FF2B5EF4-FFF2-40B4-BE49-F238E27FC236}">
                    <a16:creationId xmlns:a16="http://schemas.microsoft.com/office/drawing/2014/main" id="{3F69910F-F482-FB18-6724-979B8B4412A7}"/>
                  </a:ext>
                </a:extLst>
              </p:cNvPr>
              <p:cNvSpPr>
                <a:spLocks/>
              </p:cNvSpPr>
              <p:nvPr/>
            </p:nvSpPr>
            <p:spPr bwMode="auto">
              <a:xfrm>
                <a:off x="1679235" y="2165446"/>
                <a:ext cx="337683" cy="309868"/>
              </a:xfrm>
              <a:custGeom>
                <a:avLst/>
                <a:gdLst>
                  <a:gd name="T0" fmla="*/ 0 w 537"/>
                  <a:gd name="T1" fmla="*/ 0 h 643"/>
                  <a:gd name="T2" fmla="*/ 262 w 537"/>
                  <a:gd name="T3" fmla="*/ 626 h 643"/>
                  <a:gd name="T4" fmla="*/ 537 w 537"/>
                  <a:gd name="T5" fmla="*/ 22 h 643"/>
                  <a:gd name="T6" fmla="*/ 0 w 537"/>
                  <a:gd name="T7" fmla="*/ 0 h 643"/>
                </a:gdLst>
                <a:ahLst/>
                <a:cxnLst>
                  <a:cxn ang="0">
                    <a:pos x="T0" y="T1"/>
                  </a:cxn>
                  <a:cxn ang="0">
                    <a:pos x="T2" y="T3"/>
                  </a:cxn>
                  <a:cxn ang="0">
                    <a:pos x="T4" y="T5"/>
                  </a:cxn>
                  <a:cxn ang="0">
                    <a:pos x="T6" y="T7"/>
                  </a:cxn>
                </a:cxnLst>
                <a:rect l="0" t="0" r="r" b="b"/>
                <a:pathLst>
                  <a:path w="537" h="643">
                    <a:moveTo>
                      <a:pt x="0" y="0"/>
                    </a:moveTo>
                    <a:cubicBezTo>
                      <a:pt x="69" y="238"/>
                      <a:pt x="67" y="585"/>
                      <a:pt x="262" y="626"/>
                    </a:cubicBezTo>
                    <a:cubicBezTo>
                      <a:pt x="416" y="643"/>
                      <a:pt x="466" y="302"/>
                      <a:pt x="537" y="22"/>
                    </a:cubicBezTo>
                    <a:lnTo>
                      <a:pt x="0" y="0"/>
                    </a:lnTo>
                    <a:close/>
                  </a:path>
                </a:pathLst>
              </a:custGeom>
              <a:solidFill>
                <a:srgbClr val="DB7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 name="Freeform 8">
                <a:extLst>
                  <a:ext uri="{FF2B5EF4-FFF2-40B4-BE49-F238E27FC236}">
                    <a16:creationId xmlns:a16="http://schemas.microsoft.com/office/drawing/2014/main" id="{2EB12E05-68A0-E3D4-DF93-897A87598E9F}"/>
                  </a:ext>
                </a:extLst>
              </p:cNvPr>
              <p:cNvSpPr>
                <a:spLocks noEditPoints="1"/>
              </p:cNvSpPr>
              <p:nvPr/>
            </p:nvSpPr>
            <p:spPr bwMode="auto">
              <a:xfrm>
                <a:off x="1622114" y="1997810"/>
                <a:ext cx="101957" cy="147937"/>
              </a:xfrm>
              <a:custGeom>
                <a:avLst/>
                <a:gdLst>
                  <a:gd name="T0" fmla="*/ 105 w 211"/>
                  <a:gd name="T1" fmla="*/ 304 h 304"/>
                  <a:gd name="T2" fmla="*/ 0 w 211"/>
                  <a:gd name="T3" fmla="*/ 152 h 304"/>
                  <a:gd name="T4" fmla="*/ 105 w 211"/>
                  <a:gd name="T5" fmla="*/ 0 h 304"/>
                  <a:gd name="T6" fmla="*/ 211 w 211"/>
                  <a:gd name="T7" fmla="*/ 152 h 304"/>
                  <a:gd name="T8" fmla="*/ 105 w 211"/>
                  <a:gd name="T9" fmla="*/ 304 h 304"/>
                  <a:gd name="T10" fmla="*/ 105 w 211"/>
                  <a:gd name="T11" fmla="*/ 35 h 304"/>
                  <a:gd name="T12" fmla="*/ 34 w 211"/>
                  <a:gd name="T13" fmla="*/ 152 h 304"/>
                  <a:gd name="T14" fmla="*/ 105 w 211"/>
                  <a:gd name="T15" fmla="*/ 269 h 304"/>
                  <a:gd name="T16" fmla="*/ 174 w 211"/>
                  <a:gd name="T17" fmla="*/ 152 h 304"/>
                  <a:gd name="T18" fmla="*/ 105 w 211"/>
                  <a:gd name="T19" fmla="*/ 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04">
                    <a:moveTo>
                      <a:pt x="105" y="304"/>
                    </a:moveTo>
                    <a:cubicBezTo>
                      <a:pt x="47" y="304"/>
                      <a:pt x="0" y="236"/>
                      <a:pt x="0" y="152"/>
                    </a:cubicBezTo>
                    <a:cubicBezTo>
                      <a:pt x="0" y="68"/>
                      <a:pt x="47" y="0"/>
                      <a:pt x="105" y="0"/>
                    </a:cubicBezTo>
                    <a:cubicBezTo>
                      <a:pt x="164" y="0"/>
                      <a:pt x="211" y="68"/>
                      <a:pt x="211" y="152"/>
                    </a:cubicBezTo>
                    <a:cubicBezTo>
                      <a:pt x="211" y="236"/>
                      <a:pt x="164" y="304"/>
                      <a:pt x="105" y="304"/>
                    </a:cubicBezTo>
                    <a:close/>
                    <a:moveTo>
                      <a:pt x="105" y="35"/>
                    </a:moveTo>
                    <a:cubicBezTo>
                      <a:pt x="61" y="35"/>
                      <a:pt x="34" y="87"/>
                      <a:pt x="34" y="152"/>
                    </a:cubicBezTo>
                    <a:cubicBezTo>
                      <a:pt x="34" y="217"/>
                      <a:pt x="61" y="269"/>
                      <a:pt x="105" y="269"/>
                    </a:cubicBezTo>
                    <a:cubicBezTo>
                      <a:pt x="150" y="269"/>
                      <a:pt x="174" y="217"/>
                      <a:pt x="174" y="152"/>
                    </a:cubicBezTo>
                    <a:cubicBezTo>
                      <a:pt x="174" y="87"/>
                      <a:pt x="150" y="35"/>
                      <a:pt x="105" y="35"/>
                    </a:cubicBezTo>
                    <a:close/>
                  </a:path>
                </a:pathLst>
              </a:custGeom>
              <a:solidFill>
                <a:srgbClr val="FF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 name="Freeform 9">
                <a:extLst>
                  <a:ext uri="{FF2B5EF4-FFF2-40B4-BE49-F238E27FC236}">
                    <a16:creationId xmlns:a16="http://schemas.microsoft.com/office/drawing/2014/main" id="{A92FFDBF-A041-CBFD-A75E-1FAA46DDE91F}"/>
                  </a:ext>
                </a:extLst>
              </p:cNvPr>
              <p:cNvSpPr>
                <a:spLocks noEditPoints="1"/>
              </p:cNvSpPr>
              <p:nvPr/>
            </p:nvSpPr>
            <p:spPr bwMode="auto">
              <a:xfrm>
                <a:off x="1977962" y="1997810"/>
                <a:ext cx="99957" cy="147937"/>
              </a:xfrm>
              <a:custGeom>
                <a:avLst/>
                <a:gdLst>
                  <a:gd name="T0" fmla="*/ 106 w 211"/>
                  <a:gd name="T1" fmla="*/ 304 h 304"/>
                  <a:gd name="T2" fmla="*/ 0 w 211"/>
                  <a:gd name="T3" fmla="*/ 152 h 304"/>
                  <a:gd name="T4" fmla="*/ 106 w 211"/>
                  <a:gd name="T5" fmla="*/ 0 h 304"/>
                  <a:gd name="T6" fmla="*/ 211 w 211"/>
                  <a:gd name="T7" fmla="*/ 152 h 304"/>
                  <a:gd name="T8" fmla="*/ 106 w 211"/>
                  <a:gd name="T9" fmla="*/ 304 h 304"/>
                  <a:gd name="T10" fmla="*/ 106 w 211"/>
                  <a:gd name="T11" fmla="*/ 35 h 304"/>
                  <a:gd name="T12" fmla="*/ 34 w 211"/>
                  <a:gd name="T13" fmla="*/ 152 h 304"/>
                  <a:gd name="T14" fmla="*/ 106 w 211"/>
                  <a:gd name="T15" fmla="*/ 269 h 304"/>
                  <a:gd name="T16" fmla="*/ 174 w 211"/>
                  <a:gd name="T17" fmla="*/ 152 h 304"/>
                  <a:gd name="T18" fmla="*/ 106 w 211"/>
                  <a:gd name="T19" fmla="*/ 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04">
                    <a:moveTo>
                      <a:pt x="106" y="304"/>
                    </a:moveTo>
                    <a:cubicBezTo>
                      <a:pt x="48" y="304"/>
                      <a:pt x="0" y="236"/>
                      <a:pt x="0" y="152"/>
                    </a:cubicBezTo>
                    <a:cubicBezTo>
                      <a:pt x="0" y="68"/>
                      <a:pt x="48" y="0"/>
                      <a:pt x="106" y="0"/>
                    </a:cubicBezTo>
                    <a:cubicBezTo>
                      <a:pt x="164" y="0"/>
                      <a:pt x="211" y="68"/>
                      <a:pt x="211" y="152"/>
                    </a:cubicBezTo>
                    <a:cubicBezTo>
                      <a:pt x="211" y="236"/>
                      <a:pt x="164" y="304"/>
                      <a:pt x="106" y="304"/>
                    </a:cubicBezTo>
                    <a:close/>
                    <a:moveTo>
                      <a:pt x="106" y="35"/>
                    </a:moveTo>
                    <a:cubicBezTo>
                      <a:pt x="61" y="35"/>
                      <a:pt x="34" y="87"/>
                      <a:pt x="34" y="152"/>
                    </a:cubicBezTo>
                    <a:cubicBezTo>
                      <a:pt x="34" y="217"/>
                      <a:pt x="61" y="269"/>
                      <a:pt x="106" y="269"/>
                    </a:cubicBezTo>
                    <a:cubicBezTo>
                      <a:pt x="151" y="269"/>
                      <a:pt x="174" y="217"/>
                      <a:pt x="174" y="152"/>
                    </a:cubicBezTo>
                    <a:cubicBezTo>
                      <a:pt x="174" y="87"/>
                      <a:pt x="151" y="35"/>
                      <a:pt x="106" y="35"/>
                    </a:cubicBezTo>
                    <a:close/>
                  </a:path>
                </a:pathLst>
              </a:custGeom>
              <a:solidFill>
                <a:srgbClr val="FF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 name="Freeform 10">
                <a:extLst>
                  <a:ext uri="{FF2B5EF4-FFF2-40B4-BE49-F238E27FC236}">
                    <a16:creationId xmlns:a16="http://schemas.microsoft.com/office/drawing/2014/main" id="{5A7C877D-0B66-9D2D-74DF-61ABADBC5F67}"/>
                  </a:ext>
                </a:extLst>
              </p:cNvPr>
              <p:cNvSpPr>
                <a:spLocks/>
              </p:cNvSpPr>
              <p:nvPr/>
            </p:nvSpPr>
            <p:spPr bwMode="auto">
              <a:xfrm>
                <a:off x="1653243" y="1751311"/>
                <a:ext cx="395175" cy="507502"/>
              </a:xfrm>
              <a:custGeom>
                <a:avLst/>
                <a:gdLst>
                  <a:gd name="T0" fmla="*/ 382 w 787"/>
                  <a:gd name="T1" fmla="*/ 27 h 1073"/>
                  <a:gd name="T2" fmla="*/ 12 w 787"/>
                  <a:gd name="T3" fmla="*/ 342 h 1073"/>
                  <a:gd name="T4" fmla="*/ 110 w 787"/>
                  <a:gd name="T5" fmla="*/ 913 h 1073"/>
                  <a:gd name="T6" fmla="*/ 383 w 787"/>
                  <a:gd name="T7" fmla="*/ 1073 h 1073"/>
                  <a:gd name="T8" fmla="*/ 399 w 787"/>
                  <a:gd name="T9" fmla="*/ 1072 h 1073"/>
                  <a:gd name="T10" fmla="*/ 671 w 787"/>
                  <a:gd name="T11" fmla="*/ 913 h 1073"/>
                  <a:gd name="T12" fmla="*/ 769 w 787"/>
                  <a:gd name="T13" fmla="*/ 342 h 1073"/>
                  <a:gd name="T14" fmla="*/ 382 w 787"/>
                  <a:gd name="T15" fmla="*/ 27 h 1073"/>
                  <a:gd name="connsiteX0" fmla="*/ 4734 w 9660"/>
                  <a:gd name="connsiteY0" fmla="*/ 32 h 9780"/>
                  <a:gd name="connsiteX1" fmla="*/ 32 w 9660"/>
                  <a:gd name="connsiteY1" fmla="*/ 2967 h 9780"/>
                  <a:gd name="connsiteX2" fmla="*/ 442 w 9660"/>
                  <a:gd name="connsiteY2" fmla="*/ 8412 h 9780"/>
                  <a:gd name="connsiteX3" fmla="*/ 4747 w 9660"/>
                  <a:gd name="connsiteY3" fmla="*/ 9780 h 9780"/>
                  <a:gd name="connsiteX4" fmla="*/ 4950 w 9660"/>
                  <a:gd name="connsiteY4" fmla="*/ 9771 h 9780"/>
                  <a:gd name="connsiteX5" fmla="*/ 8406 w 9660"/>
                  <a:gd name="connsiteY5" fmla="*/ 8289 h 9780"/>
                  <a:gd name="connsiteX6" fmla="*/ 9651 w 9660"/>
                  <a:gd name="connsiteY6" fmla="*/ 2967 h 9780"/>
                  <a:gd name="connsiteX7" fmla="*/ 4734 w 9660"/>
                  <a:gd name="connsiteY7" fmla="*/ 32 h 9780"/>
                  <a:gd name="connsiteX0" fmla="*/ 4901 w 10001"/>
                  <a:gd name="connsiteY0" fmla="*/ 33 h 10091"/>
                  <a:gd name="connsiteX1" fmla="*/ 33 w 10001"/>
                  <a:gd name="connsiteY1" fmla="*/ 3034 h 10091"/>
                  <a:gd name="connsiteX2" fmla="*/ 458 w 10001"/>
                  <a:gd name="connsiteY2" fmla="*/ 8601 h 10091"/>
                  <a:gd name="connsiteX3" fmla="*/ 4914 w 10001"/>
                  <a:gd name="connsiteY3" fmla="*/ 10000 h 10091"/>
                  <a:gd name="connsiteX4" fmla="*/ 5124 w 10001"/>
                  <a:gd name="connsiteY4" fmla="*/ 9991 h 10091"/>
                  <a:gd name="connsiteX5" fmla="*/ 9308 w 10001"/>
                  <a:gd name="connsiteY5" fmla="*/ 8663 h 10091"/>
                  <a:gd name="connsiteX6" fmla="*/ 9991 w 10001"/>
                  <a:gd name="connsiteY6" fmla="*/ 3034 h 10091"/>
                  <a:gd name="connsiteX7" fmla="*/ 4901 w 10001"/>
                  <a:gd name="connsiteY7" fmla="*/ 33 h 10091"/>
                  <a:gd name="connsiteX0" fmla="*/ 4901 w 10001"/>
                  <a:gd name="connsiteY0" fmla="*/ 33 h 10000"/>
                  <a:gd name="connsiteX1" fmla="*/ 33 w 10001"/>
                  <a:gd name="connsiteY1" fmla="*/ 3034 h 10000"/>
                  <a:gd name="connsiteX2" fmla="*/ 458 w 10001"/>
                  <a:gd name="connsiteY2" fmla="*/ 8601 h 10000"/>
                  <a:gd name="connsiteX3" fmla="*/ 4914 w 10001"/>
                  <a:gd name="connsiteY3" fmla="*/ 10000 h 10000"/>
                  <a:gd name="connsiteX4" fmla="*/ 9308 w 10001"/>
                  <a:gd name="connsiteY4" fmla="*/ 8663 h 10000"/>
                  <a:gd name="connsiteX5" fmla="*/ 9991 w 10001"/>
                  <a:gd name="connsiteY5" fmla="*/ 3034 h 10000"/>
                  <a:gd name="connsiteX6" fmla="*/ 4901 w 10001"/>
                  <a:gd name="connsiteY6" fmla="*/ 33 h 10000"/>
                  <a:gd name="connsiteX0" fmla="*/ 4901 w 10001"/>
                  <a:gd name="connsiteY0" fmla="*/ 33 h 10022"/>
                  <a:gd name="connsiteX1" fmla="*/ 33 w 10001"/>
                  <a:gd name="connsiteY1" fmla="*/ 3034 h 10022"/>
                  <a:gd name="connsiteX2" fmla="*/ 458 w 10001"/>
                  <a:gd name="connsiteY2" fmla="*/ 8601 h 10022"/>
                  <a:gd name="connsiteX3" fmla="*/ 4914 w 10001"/>
                  <a:gd name="connsiteY3" fmla="*/ 10000 h 10022"/>
                  <a:gd name="connsiteX4" fmla="*/ 9308 w 10001"/>
                  <a:gd name="connsiteY4" fmla="*/ 8663 h 10022"/>
                  <a:gd name="connsiteX5" fmla="*/ 9991 w 10001"/>
                  <a:gd name="connsiteY5" fmla="*/ 3034 h 10022"/>
                  <a:gd name="connsiteX6" fmla="*/ 4901 w 10001"/>
                  <a:gd name="connsiteY6" fmla="*/ 33 h 10022"/>
                  <a:gd name="connsiteX0" fmla="*/ 4901 w 10001"/>
                  <a:gd name="connsiteY0" fmla="*/ 33 h 10022"/>
                  <a:gd name="connsiteX1" fmla="*/ 33 w 10001"/>
                  <a:gd name="connsiteY1" fmla="*/ 3034 h 10022"/>
                  <a:gd name="connsiteX2" fmla="*/ 458 w 10001"/>
                  <a:gd name="connsiteY2" fmla="*/ 8601 h 10022"/>
                  <a:gd name="connsiteX3" fmla="*/ 4914 w 10001"/>
                  <a:gd name="connsiteY3" fmla="*/ 10000 h 10022"/>
                  <a:gd name="connsiteX4" fmla="*/ 9308 w 10001"/>
                  <a:gd name="connsiteY4" fmla="*/ 8663 h 10022"/>
                  <a:gd name="connsiteX5" fmla="*/ 9991 w 10001"/>
                  <a:gd name="connsiteY5" fmla="*/ 3034 h 10022"/>
                  <a:gd name="connsiteX6" fmla="*/ 4901 w 10001"/>
                  <a:gd name="connsiteY6" fmla="*/ 33 h 10022"/>
                  <a:gd name="connsiteX0" fmla="*/ 5321 w 10421"/>
                  <a:gd name="connsiteY0" fmla="*/ 33 h 10022"/>
                  <a:gd name="connsiteX1" fmla="*/ 453 w 10421"/>
                  <a:gd name="connsiteY1" fmla="*/ 3034 h 10022"/>
                  <a:gd name="connsiteX2" fmla="*/ 878 w 10421"/>
                  <a:gd name="connsiteY2" fmla="*/ 8601 h 10022"/>
                  <a:gd name="connsiteX3" fmla="*/ 5334 w 10421"/>
                  <a:gd name="connsiteY3" fmla="*/ 10000 h 10022"/>
                  <a:gd name="connsiteX4" fmla="*/ 9728 w 10421"/>
                  <a:gd name="connsiteY4" fmla="*/ 8663 h 10022"/>
                  <a:gd name="connsiteX5" fmla="*/ 10411 w 10421"/>
                  <a:gd name="connsiteY5" fmla="*/ 3034 h 10022"/>
                  <a:gd name="connsiteX6" fmla="*/ 5321 w 10421"/>
                  <a:gd name="connsiteY6" fmla="*/ 33 h 10022"/>
                  <a:gd name="connsiteX0" fmla="*/ 5321 w 10808"/>
                  <a:gd name="connsiteY0" fmla="*/ 33 h 10022"/>
                  <a:gd name="connsiteX1" fmla="*/ 453 w 10808"/>
                  <a:gd name="connsiteY1" fmla="*/ 3034 h 10022"/>
                  <a:gd name="connsiteX2" fmla="*/ 878 w 10808"/>
                  <a:gd name="connsiteY2" fmla="*/ 8601 h 10022"/>
                  <a:gd name="connsiteX3" fmla="*/ 5334 w 10808"/>
                  <a:gd name="connsiteY3" fmla="*/ 10000 h 10022"/>
                  <a:gd name="connsiteX4" fmla="*/ 9728 w 10808"/>
                  <a:gd name="connsiteY4" fmla="*/ 8663 h 10022"/>
                  <a:gd name="connsiteX5" fmla="*/ 10411 w 10808"/>
                  <a:gd name="connsiteY5" fmla="*/ 3034 h 10022"/>
                  <a:gd name="connsiteX6" fmla="*/ 5321 w 10808"/>
                  <a:gd name="connsiteY6" fmla="*/ 33 h 10022"/>
                  <a:gd name="connsiteX0" fmla="*/ 5321 w 10694"/>
                  <a:gd name="connsiteY0" fmla="*/ 33 h 10022"/>
                  <a:gd name="connsiteX1" fmla="*/ 453 w 10694"/>
                  <a:gd name="connsiteY1" fmla="*/ 3034 h 10022"/>
                  <a:gd name="connsiteX2" fmla="*/ 878 w 10694"/>
                  <a:gd name="connsiteY2" fmla="*/ 8601 h 10022"/>
                  <a:gd name="connsiteX3" fmla="*/ 5334 w 10694"/>
                  <a:gd name="connsiteY3" fmla="*/ 10000 h 10022"/>
                  <a:gd name="connsiteX4" fmla="*/ 9728 w 10694"/>
                  <a:gd name="connsiteY4" fmla="*/ 8663 h 10022"/>
                  <a:gd name="connsiteX5" fmla="*/ 10411 w 10694"/>
                  <a:gd name="connsiteY5" fmla="*/ 3034 h 10022"/>
                  <a:gd name="connsiteX6" fmla="*/ 5321 w 10694"/>
                  <a:gd name="connsiteY6" fmla="*/ 33 h 10022"/>
                  <a:gd name="connsiteX0" fmla="*/ 5321 w 10770"/>
                  <a:gd name="connsiteY0" fmla="*/ 33 h 10022"/>
                  <a:gd name="connsiteX1" fmla="*/ 453 w 10770"/>
                  <a:gd name="connsiteY1" fmla="*/ 3034 h 10022"/>
                  <a:gd name="connsiteX2" fmla="*/ 878 w 10770"/>
                  <a:gd name="connsiteY2" fmla="*/ 8601 h 10022"/>
                  <a:gd name="connsiteX3" fmla="*/ 5334 w 10770"/>
                  <a:gd name="connsiteY3" fmla="*/ 10000 h 10022"/>
                  <a:gd name="connsiteX4" fmla="*/ 9728 w 10770"/>
                  <a:gd name="connsiteY4" fmla="*/ 8663 h 10022"/>
                  <a:gd name="connsiteX5" fmla="*/ 10411 w 10770"/>
                  <a:gd name="connsiteY5" fmla="*/ 3034 h 10022"/>
                  <a:gd name="connsiteX6" fmla="*/ 5321 w 10770"/>
                  <a:gd name="connsiteY6" fmla="*/ 33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0" h="10022">
                    <a:moveTo>
                      <a:pt x="5321" y="33"/>
                    </a:moveTo>
                    <a:cubicBezTo>
                      <a:pt x="4768" y="-225"/>
                      <a:pt x="296" y="1090"/>
                      <a:pt x="453" y="3034"/>
                    </a:cubicBezTo>
                    <a:cubicBezTo>
                      <a:pt x="-499" y="4886"/>
                      <a:pt x="246" y="8087"/>
                      <a:pt x="878" y="8601"/>
                    </a:cubicBezTo>
                    <a:cubicBezTo>
                      <a:pt x="1811" y="9468"/>
                      <a:pt x="3666" y="10159"/>
                      <a:pt x="5334" y="10000"/>
                    </a:cubicBezTo>
                    <a:cubicBezTo>
                      <a:pt x="7069" y="10073"/>
                      <a:pt x="8882" y="9824"/>
                      <a:pt x="9728" y="8663"/>
                    </a:cubicBezTo>
                    <a:cubicBezTo>
                      <a:pt x="10359" y="8149"/>
                      <a:pt x="11289" y="5074"/>
                      <a:pt x="10411" y="3034"/>
                    </a:cubicBezTo>
                    <a:cubicBezTo>
                      <a:pt x="10648" y="1176"/>
                      <a:pt x="6609" y="-25"/>
                      <a:pt x="5321" y="33"/>
                    </a:cubicBezTo>
                    <a:close/>
                  </a:path>
                </a:pathLst>
              </a:custGeom>
              <a:solidFill>
                <a:srgbClr val="BC7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 name="Freeform 11">
                <a:extLst>
                  <a:ext uri="{FF2B5EF4-FFF2-40B4-BE49-F238E27FC236}">
                    <a16:creationId xmlns:a16="http://schemas.microsoft.com/office/drawing/2014/main" id="{3C4A1F01-7888-F9D2-2C07-DEFBB97C1091}"/>
                  </a:ext>
                </a:extLst>
              </p:cNvPr>
              <p:cNvSpPr>
                <a:spLocks/>
              </p:cNvSpPr>
              <p:nvPr/>
            </p:nvSpPr>
            <p:spPr bwMode="auto">
              <a:xfrm>
                <a:off x="1672092" y="1675947"/>
                <a:ext cx="359846" cy="219906"/>
              </a:xfrm>
              <a:custGeom>
                <a:avLst/>
                <a:gdLst>
                  <a:gd name="T0" fmla="*/ 0 w 748"/>
                  <a:gd name="T1" fmla="*/ 433 h 459"/>
                  <a:gd name="T2" fmla="*/ 211 w 748"/>
                  <a:gd name="T3" fmla="*/ 302 h 459"/>
                  <a:gd name="T4" fmla="*/ 567 w 748"/>
                  <a:gd name="T5" fmla="*/ 309 h 459"/>
                  <a:gd name="T6" fmla="*/ 748 w 748"/>
                  <a:gd name="T7" fmla="*/ 429 h 459"/>
                  <a:gd name="T8" fmla="*/ 0 w 748"/>
                  <a:gd name="T9" fmla="*/ 433 h 459"/>
                </a:gdLst>
                <a:ahLst/>
                <a:cxnLst>
                  <a:cxn ang="0">
                    <a:pos x="T0" y="T1"/>
                  </a:cxn>
                  <a:cxn ang="0">
                    <a:pos x="T2" y="T3"/>
                  </a:cxn>
                  <a:cxn ang="0">
                    <a:pos x="T4" y="T5"/>
                  </a:cxn>
                  <a:cxn ang="0">
                    <a:pos x="T6" y="T7"/>
                  </a:cxn>
                  <a:cxn ang="0">
                    <a:pos x="T8" y="T9"/>
                  </a:cxn>
                </a:cxnLst>
                <a:rect l="0" t="0" r="r" b="b"/>
                <a:pathLst>
                  <a:path w="748" h="459">
                    <a:moveTo>
                      <a:pt x="0" y="433"/>
                    </a:moveTo>
                    <a:cubicBezTo>
                      <a:pt x="96" y="459"/>
                      <a:pt x="128" y="402"/>
                      <a:pt x="211" y="302"/>
                    </a:cubicBezTo>
                    <a:cubicBezTo>
                      <a:pt x="285" y="203"/>
                      <a:pt x="493" y="198"/>
                      <a:pt x="567" y="309"/>
                    </a:cubicBezTo>
                    <a:cubicBezTo>
                      <a:pt x="633" y="399"/>
                      <a:pt x="640" y="441"/>
                      <a:pt x="748" y="429"/>
                    </a:cubicBezTo>
                    <a:cubicBezTo>
                      <a:pt x="732" y="0"/>
                      <a:pt x="9" y="24"/>
                      <a:pt x="0" y="433"/>
                    </a:cubicBezTo>
                    <a:close/>
                  </a:path>
                </a:pathLst>
              </a:custGeom>
              <a:solidFill>
                <a:srgbClr val="66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 name="Free-form: Shape 57">
                <a:extLst>
                  <a:ext uri="{FF2B5EF4-FFF2-40B4-BE49-F238E27FC236}">
                    <a16:creationId xmlns:a16="http://schemas.microsoft.com/office/drawing/2014/main" id="{DD478744-1CA6-A840-F53B-90E867A4B116}"/>
                  </a:ext>
                </a:extLst>
              </p:cNvPr>
              <p:cNvSpPr/>
              <p:nvPr/>
            </p:nvSpPr>
            <p:spPr>
              <a:xfrm>
                <a:off x="1200527" y="2512965"/>
                <a:ext cx="1283442" cy="433404"/>
              </a:xfrm>
              <a:custGeom>
                <a:avLst/>
                <a:gdLst>
                  <a:gd name="connsiteX0" fmla="*/ 0 w 1283442"/>
                  <a:gd name="connsiteY0" fmla="*/ 0 h 433404"/>
                  <a:gd name="connsiteX1" fmla="*/ 34548 w 1283442"/>
                  <a:gd name="connsiteY1" fmla="*/ 55610 h 433404"/>
                  <a:gd name="connsiteX2" fmla="*/ 412373 w 1283442"/>
                  <a:gd name="connsiteY2" fmla="*/ 208010 h 433404"/>
                  <a:gd name="connsiteX3" fmla="*/ 831473 w 1283442"/>
                  <a:gd name="connsiteY3" fmla="*/ 208010 h 433404"/>
                  <a:gd name="connsiteX4" fmla="*/ 1199773 w 1283442"/>
                  <a:gd name="connsiteY4" fmla="*/ 96885 h 433404"/>
                  <a:gd name="connsiteX5" fmla="*/ 1255181 w 1283442"/>
                  <a:gd name="connsiteY5" fmla="*/ 57653 h 433404"/>
                  <a:gd name="connsiteX6" fmla="*/ 1283442 w 1283442"/>
                  <a:gd name="connsiteY6" fmla="*/ 33515 h 433404"/>
                  <a:gd name="connsiteX7" fmla="*/ 1235106 w 1283442"/>
                  <a:gd name="connsiteY7" fmla="*/ 122566 h 433404"/>
                  <a:gd name="connsiteX8" fmla="*/ 650490 w 1283442"/>
                  <a:gd name="connsiteY8" fmla="*/ 433404 h 433404"/>
                  <a:gd name="connsiteX9" fmla="*/ 871 w 1283442"/>
                  <a:gd name="connsiteY9" fmla="*/ 2808 h 4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42" h="433404">
                    <a:moveTo>
                      <a:pt x="0" y="0"/>
                    </a:moveTo>
                    <a:lnTo>
                      <a:pt x="34548" y="55610"/>
                    </a:lnTo>
                    <a:cubicBezTo>
                      <a:pt x="133502" y="175202"/>
                      <a:pt x="279552" y="182610"/>
                      <a:pt x="412373" y="208010"/>
                    </a:cubicBezTo>
                    <a:cubicBezTo>
                      <a:pt x="545194" y="233410"/>
                      <a:pt x="700240" y="226531"/>
                      <a:pt x="831473" y="208010"/>
                    </a:cubicBezTo>
                    <a:cubicBezTo>
                      <a:pt x="962706" y="189489"/>
                      <a:pt x="1066423" y="175731"/>
                      <a:pt x="1199773" y="96885"/>
                    </a:cubicBezTo>
                    <a:cubicBezTo>
                      <a:pt x="1216442" y="87029"/>
                      <a:pt x="1235145" y="73585"/>
                      <a:pt x="1255181" y="57653"/>
                    </a:cubicBezTo>
                    <a:lnTo>
                      <a:pt x="1283442" y="33515"/>
                    </a:lnTo>
                    <a:lnTo>
                      <a:pt x="1235106" y="122566"/>
                    </a:lnTo>
                    <a:cubicBezTo>
                      <a:pt x="1108408" y="310103"/>
                      <a:pt x="893848" y="433404"/>
                      <a:pt x="650490" y="433404"/>
                    </a:cubicBezTo>
                    <a:cubicBezTo>
                      <a:pt x="358460" y="433404"/>
                      <a:pt x="107900" y="255851"/>
                      <a:pt x="871" y="2808"/>
                    </a:cubicBezTo>
                    <a:close/>
                  </a:path>
                </a:pathLst>
              </a:custGeom>
              <a:solidFill>
                <a:srgbClr val="F7D19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58" name="Oval 57">
              <a:extLst>
                <a:ext uri="{FF2B5EF4-FFF2-40B4-BE49-F238E27FC236}">
                  <a16:creationId xmlns:a16="http://schemas.microsoft.com/office/drawing/2014/main" id="{CC23D5EA-CDD3-7567-CBC3-BE298EA489DA}"/>
                </a:ext>
              </a:extLst>
            </p:cNvPr>
            <p:cNvSpPr/>
            <p:nvPr/>
          </p:nvSpPr>
          <p:spPr>
            <a:xfrm>
              <a:off x="1145994" y="1536323"/>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77704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US" noProof="0" dirty="0"/>
              <a:t>Cassandra</a:t>
            </a:r>
          </a:p>
        </p:txBody>
      </p:sp>
      <p:sp>
        <p:nvSpPr>
          <p:cNvPr id="10" name="Text Placeholder 9">
            <a:extLst>
              <a:ext uri="{FF2B5EF4-FFF2-40B4-BE49-F238E27FC236}">
                <a16:creationId xmlns:a16="http://schemas.microsoft.com/office/drawing/2014/main" id="{59FFCD0C-51F5-366E-9A32-247704104358}"/>
              </a:ext>
            </a:extLst>
          </p:cNvPr>
          <p:cNvSpPr>
            <a:spLocks noGrp="1"/>
          </p:cNvSpPr>
          <p:nvPr>
            <p:ph type="body" sz="quarter" idx="13"/>
          </p:nvPr>
        </p:nvSpPr>
        <p:spPr/>
        <p:txBody>
          <a:bodyPr/>
          <a:lstStyle/>
          <a:p>
            <a:r>
              <a:rPr lang="en-US" i="0" noProof="0" dirty="0"/>
              <a:t>BMI, body mass index.</a:t>
            </a:r>
          </a:p>
        </p:txBody>
      </p:sp>
      <p:sp>
        <p:nvSpPr>
          <p:cNvPr id="30" name="TextBox 29">
            <a:extLst>
              <a:ext uri="{FF2B5EF4-FFF2-40B4-BE49-F238E27FC236}">
                <a16:creationId xmlns:a16="http://schemas.microsoft.com/office/drawing/2014/main" id="{895C6DFE-E74F-71C5-0828-205CF5AB63AF}"/>
              </a:ext>
            </a:extLst>
          </p:cNvPr>
          <p:cNvSpPr txBox="1"/>
          <p:nvPr/>
        </p:nvSpPr>
        <p:spPr>
          <a:xfrm>
            <a:off x="1073842" y="3530273"/>
            <a:ext cx="849913" cy="276999"/>
          </a:xfrm>
          <a:prstGeom prst="rect">
            <a:avLst/>
          </a:prstGeom>
          <a:noFill/>
        </p:spPr>
        <p:txBody>
          <a:bodyPr wrap="none" rtlCol="0">
            <a:spAutoFit/>
          </a:bodyPr>
          <a:lstStyle/>
          <a:p>
            <a:r>
              <a:rPr lang="en-US" sz="1200" b="1" noProof="0" dirty="0"/>
              <a:t>Age </a:t>
            </a:r>
            <a:r>
              <a:rPr lang="en-US" sz="1200" noProof="0" dirty="0"/>
              <a:t>(yrs)</a:t>
            </a:r>
          </a:p>
        </p:txBody>
      </p:sp>
      <p:sp>
        <p:nvSpPr>
          <p:cNvPr id="33" name="TextBox 32">
            <a:extLst>
              <a:ext uri="{FF2B5EF4-FFF2-40B4-BE49-F238E27FC236}">
                <a16:creationId xmlns:a16="http://schemas.microsoft.com/office/drawing/2014/main" id="{B4BDC1C7-246E-1F41-2FCA-415227FCD43A}"/>
              </a:ext>
            </a:extLst>
          </p:cNvPr>
          <p:cNvSpPr txBox="1"/>
          <p:nvPr/>
        </p:nvSpPr>
        <p:spPr>
          <a:xfrm>
            <a:off x="1137161" y="4320079"/>
            <a:ext cx="723275" cy="276999"/>
          </a:xfrm>
          <a:prstGeom prst="rect">
            <a:avLst/>
          </a:prstGeom>
          <a:noFill/>
        </p:spPr>
        <p:txBody>
          <a:bodyPr wrap="none" rtlCol="0">
            <a:spAutoFit/>
          </a:bodyPr>
          <a:lstStyle/>
          <a:p>
            <a:r>
              <a:rPr lang="en-US" sz="1200" b="1" noProof="0" dirty="0"/>
              <a:t>Gender</a:t>
            </a:r>
          </a:p>
        </p:txBody>
      </p:sp>
      <p:sp>
        <p:nvSpPr>
          <p:cNvPr id="35" name="TextBox 34">
            <a:extLst>
              <a:ext uri="{FF2B5EF4-FFF2-40B4-BE49-F238E27FC236}">
                <a16:creationId xmlns:a16="http://schemas.microsoft.com/office/drawing/2014/main" id="{B9B0ADE2-689C-636D-7DA2-ED661928D2A1}"/>
              </a:ext>
            </a:extLst>
          </p:cNvPr>
          <p:cNvSpPr txBox="1"/>
          <p:nvPr/>
        </p:nvSpPr>
        <p:spPr>
          <a:xfrm>
            <a:off x="2203674" y="3530273"/>
            <a:ext cx="980205" cy="276999"/>
          </a:xfrm>
          <a:prstGeom prst="rect">
            <a:avLst/>
          </a:prstGeom>
          <a:noFill/>
        </p:spPr>
        <p:txBody>
          <a:bodyPr wrap="none" rtlCol="0">
            <a:spAutoFit/>
          </a:bodyPr>
          <a:lstStyle/>
          <a:p>
            <a:r>
              <a:rPr lang="en-US" sz="1200" b="1" noProof="0" dirty="0"/>
              <a:t>Weight </a:t>
            </a:r>
            <a:r>
              <a:rPr lang="en-US" sz="1200" noProof="0" dirty="0"/>
              <a:t>(lb)</a:t>
            </a:r>
          </a:p>
        </p:txBody>
      </p:sp>
      <p:sp>
        <p:nvSpPr>
          <p:cNvPr id="36" name="TextBox 35">
            <a:extLst>
              <a:ext uri="{FF2B5EF4-FFF2-40B4-BE49-F238E27FC236}">
                <a16:creationId xmlns:a16="http://schemas.microsoft.com/office/drawing/2014/main" id="{D00327FF-8335-DD42-DE24-F91F8828E9D6}"/>
              </a:ext>
            </a:extLst>
          </p:cNvPr>
          <p:cNvSpPr txBox="1"/>
          <p:nvPr/>
        </p:nvSpPr>
        <p:spPr>
          <a:xfrm>
            <a:off x="2227868" y="4323464"/>
            <a:ext cx="947695" cy="276999"/>
          </a:xfrm>
          <a:prstGeom prst="rect">
            <a:avLst/>
          </a:prstGeom>
          <a:noFill/>
        </p:spPr>
        <p:txBody>
          <a:bodyPr wrap="none" rtlCol="0">
            <a:spAutoFit/>
          </a:bodyPr>
          <a:lstStyle/>
          <a:p>
            <a:r>
              <a:rPr lang="en-US" sz="1200" b="1" noProof="0" dirty="0"/>
              <a:t>Height </a:t>
            </a:r>
            <a:r>
              <a:rPr lang="en-US" sz="1200" noProof="0" dirty="0"/>
              <a:t>(in)</a:t>
            </a:r>
          </a:p>
        </p:txBody>
      </p:sp>
      <p:sp>
        <p:nvSpPr>
          <p:cNvPr id="39" name="TextBox 38">
            <a:extLst>
              <a:ext uri="{FF2B5EF4-FFF2-40B4-BE49-F238E27FC236}">
                <a16:creationId xmlns:a16="http://schemas.microsoft.com/office/drawing/2014/main" id="{D69A473F-DADE-2C44-C113-5C15E770505A}"/>
              </a:ext>
            </a:extLst>
          </p:cNvPr>
          <p:cNvSpPr txBox="1"/>
          <p:nvPr/>
        </p:nvSpPr>
        <p:spPr>
          <a:xfrm>
            <a:off x="3328686" y="3526888"/>
            <a:ext cx="1003801" cy="276999"/>
          </a:xfrm>
          <a:prstGeom prst="rect">
            <a:avLst/>
          </a:prstGeom>
          <a:noFill/>
        </p:spPr>
        <p:txBody>
          <a:bodyPr wrap="none" rtlCol="0">
            <a:spAutoFit/>
          </a:bodyPr>
          <a:lstStyle/>
          <a:p>
            <a:r>
              <a:rPr lang="en-US" sz="1200" b="1" noProof="0" dirty="0"/>
              <a:t>BMI </a:t>
            </a:r>
            <a:r>
              <a:rPr lang="en-US" sz="1200" noProof="0" dirty="0"/>
              <a:t>(kg/</a:t>
            </a:r>
            <a:r>
              <a:rPr lang="en-US" sz="1200" noProof="0" dirty="0">
                <a:latin typeface="Arial" panose="020B0604020202020204" pitchFamily="34" charset="0"/>
                <a:ea typeface="Apis For Office" panose="020B0504010101010104" pitchFamily="34" charset="0"/>
                <a:cs typeface="Arial" panose="020B0604020202020204" pitchFamily="34" charset="0"/>
              </a:rPr>
              <a:t>m</a:t>
            </a:r>
            <a:r>
              <a:rPr lang="en-US" sz="1200" baseline="30000" noProof="0" dirty="0">
                <a:latin typeface="Arial" panose="020B0604020202020204" pitchFamily="34" charset="0"/>
                <a:ea typeface="Apis For Office" panose="020B0504010101010104" pitchFamily="34" charset="0"/>
                <a:cs typeface="Arial" panose="020B0604020202020204" pitchFamily="34" charset="0"/>
              </a:rPr>
              <a:t>2</a:t>
            </a:r>
            <a:r>
              <a:rPr lang="en-US" sz="1200" noProof="0" dirty="0"/>
              <a:t>)</a:t>
            </a:r>
          </a:p>
        </p:txBody>
      </p:sp>
      <p:sp>
        <p:nvSpPr>
          <p:cNvPr id="41" name="TextBox 40">
            <a:extLst>
              <a:ext uri="{FF2B5EF4-FFF2-40B4-BE49-F238E27FC236}">
                <a16:creationId xmlns:a16="http://schemas.microsoft.com/office/drawing/2014/main" id="{CE3D8895-EDE8-6957-87DC-15C52B9845CD}"/>
              </a:ext>
            </a:extLst>
          </p:cNvPr>
          <p:cNvSpPr txBox="1"/>
          <p:nvPr/>
        </p:nvSpPr>
        <p:spPr>
          <a:xfrm>
            <a:off x="3258922" y="4320079"/>
            <a:ext cx="1140296" cy="276999"/>
          </a:xfrm>
          <a:prstGeom prst="rect">
            <a:avLst/>
          </a:prstGeom>
          <a:noFill/>
        </p:spPr>
        <p:txBody>
          <a:bodyPr wrap="square" rtlCol="0">
            <a:spAutoFit/>
          </a:bodyPr>
          <a:lstStyle/>
          <a:p>
            <a:pPr algn="ctr"/>
            <a:r>
              <a:rPr lang="en-US" sz="1200" b="1" noProof="0" dirty="0"/>
              <a:t>Waist Ø </a:t>
            </a:r>
            <a:r>
              <a:rPr lang="en-US" sz="1200" noProof="0" dirty="0"/>
              <a:t>(in)</a:t>
            </a:r>
          </a:p>
        </p:txBody>
      </p:sp>
      <p:cxnSp>
        <p:nvCxnSpPr>
          <p:cNvPr id="43" name="Straight Connector 42">
            <a:extLst>
              <a:ext uri="{FF2B5EF4-FFF2-40B4-BE49-F238E27FC236}">
                <a16:creationId xmlns:a16="http://schemas.microsoft.com/office/drawing/2014/main" id="{11729387-9358-3800-DAF7-8868F288C914}"/>
              </a:ext>
            </a:extLst>
          </p:cNvPr>
          <p:cNvCxnSpPr>
            <a:cxnSpLocks/>
          </p:cNvCxnSpPr>
          <p:nvPr/>
        </p:nvCxnSpPr>
        <p:spPr>
          <a:xfrm>
            <a:off x="2049664"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8D24A6-E9F9-56C6-CA1B-4C9277ABA528}"/>
              </a:ext>
            </a:extLst>
          </p:cNvPr>
          <p:cNvSpPr txBox="1"/>
          <p:nvPr/>
        </p:nvSpPr>
        <p:spPr>
          <a:xfrm>
            <a:off x="4454020" y="3526143"/>
            <a:ext cx="1208262" cy="646331"/>
          </a:xfrm>
          <a:prstGeom prst="rect">
            <a:avLst/>
          </a:prstGeom>
          <a:noFill/>
        </p:spPr>
        <p:txBody>
          <a:bodyPr wrap="square" rtlCol="0">
            <a:spAutoFit/>
          </a:bodyPr>
          <a:lstStyle/>
          <a:p>
            <a:r>
              <a:rPr lang="en-US" sz="1200" b="1" noProof="0" dirty="0"/>
              <a:t>Current medications:</a:t>
            </a:r>
          </a:p>
          <a:p>
            <a:r>
              <a:rPr lang="en-US" sz="1200" noProof="0" dirty="0"/>
              <a:t>None</a:t>
            </a:r>
          </a:p>
        </p:txBody>
      </p:sp>
      <p:sp>
        <p:nvSpPr>
          <p:cNvPr id="76" name="Rectangle: Rounded Corners 75">
            <a:extLst>
              <a:ext uri="{FF2B5EF4-FFF2-40B4-BE49-F238E27FC236}">
                <a16:creationId xmlns:a16="http://schemas.microsoft.com/office/drawing/2014/main" id="{184E7437-D2C4-17E8-E9EC-70303A173871}"/>
              </a:ext>
            </a:extLst>
          </p:cNvPr>
          <p:cNvSpPr/>
          <p:nvPr/>
        </p:nvSpPr>
        <p:spPr>
          <a:xfrm>
            <a:off x="1162978" y="380573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t>37</a:t>
            </a:r>
          </a:p>
        </p:txBody>
      </p:sp>
      <p:sp>
        <p:nvSpPr>
          <p:cNvPr id="77" name="Rectangle: Rounded Corners 76">
            <a:extLst>
              <a:ext uri="{FF2B5EF4-FFF2-40B4-BE49-F238E27FC236}">
                <a16:creationId xmlns:a16="http://schemas.microsoft.com/office/drawing/2014/main" id="{82B3DEA7-B746-B7BD-4D93-28BF4A690FAA}"/>
              </a:ext>
            </a:extLst>
          </p:cNvPr>
          <p:cNvSpPr/>
          <p:nvPr/>
        </p:nvSpPr>
        <p:spPr>
          <a:xfrm>
            <a:off x="1162978" y="4610182"/>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noProof="0" dirty="0"/>
              <a:t>Female</a:t>
            </a:r>
          </a:p>
        </p:txBody>
      </p:sp>
      <p:sp>
        <p:nvSpPr>
          <p:cNvPr id="78" name="Rectangle: Rounded Corners 77">
            <a:extLst>
              <a:ext uri="{FF2B5EF4-FFF2-40B4-BE49-F238E27FC236}">
                <a16:creationId xmlns:a16="http://schemas.microsoft.com/office/drawing/2014/main" id="{41F059FE-4018-8F39-3085-7891CB93AC57}"/>
              </a:ext>
            </a:extLst>
          </p:cNvPr>
          <p:cNvSpPr/>
          <p:nvPr/>
        </p:nvSpPr>
        <p:spPr>
          <a:xfrm>
            <a:off x="2357956" y="3803887"/>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285</a:t>
            </a:r>
          </a:p>
        </p:txBody>
      </p:sp>
      <p:sp>
        <p:nvSpPr>
          <p:cNvPr id="79" name="Rectangle: Rounded Corners 78">
            <a:extLst>
              <a:ext uri="{FF2B5EF4-FFF2-40B4-BE49-F238E27FC236}">
                <a16:creationId xmlns:a16="http://schemas.microsoft.com/office/drawing/2014/main" id="{CE6749D4-7138-5425-F16B-F954A2E879EB}"/>
              </a:ext>
            </a:extLst>
          </p:cNvPr>
          <p:cNvSpPr/>
          <p:nvPr/>
        </p:nvSpPr>
        <p:spPr>
          <a:xfrm>
            <a:off x="2362819" y="4597078"/>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69</a:t>
            </a:r>
          </a:p>
        </p:txBody>
      </p:sp>
      <p:sp>
        <p:nvSpPr>
          <p:cNvPr id="80" name="Rectangle: Rounded Corners 79">
            <a:extLst>
              <a:ext uri="{FF2B5EF4-FFF2-40B4-BE49-F238E27FC236}">
                <a16:creationId xmlns:a16="http://schemas.microsoft.com/office/drawing/2014/main" id="{25197D49-D6A5-85C0-8F64-4EA7EFB1A968}"/>
              </a:ext>
            </a:extLst>
          </p:cNvPr>
          <p:cNvSpPr/>
          <p:nvPr/>
        </p:nvSpPr>
        <p:spPr>
          <a:xfrm>
            <a:off x="3494765" y="3804400"/>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42</a:t>
            </a:r>
          </a:p>
        </p:txBody>
      </p:sp>
      <p:sp>
        <p:nvSpPr>
          <p:cNvPr id="81" name="Rectangle: Rounded Corners 80">
            <a:extLst>
              <a:ext uri="{FF2B5EF4-FFF2-40B4-BE49-F238E27FC236}">
                <a16:creationId xmlns:a16="http://schemas.microsoft.com/office/drawing/2014/main" id="{F537B91F-B2CA-90BE-A093-A58DD069B860}"/>
              </a:ext>
            </a:extLst>
          </p:cNvPr>
          <p:cNvSpPr/>
          <p:nvPr/>
        </p:nvSpPr>
        <p:spPr>
          <a:xfrm>
            <a:off x="3473417" y="4597145"/>
            <a:ext cx="671641"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40</a:t>
            </a:r>
          </a:p>
        </p:txBody>
      </p:sp>
      <p:cxnSp>
        <p:nvCxnSpPr>
          <p:cNvPr id="85" name="Straight Connector 84">
            <a:extLst>
              <a:ext uri="{FF2B5EF4-FFF2-40B4-BE49-F238E27FC236}">
                <a16:creationId xmlns:a16="http://schemas.microsoft.com/office/drawing/2014/main" id="{1DB696DF-CFC1-CC60-6DC4-A3A66A55A3B2}"/>
              </a:ext>
            </a:extLst>
          </p:cNvPr>
          <p:cNvCxnSpPr>
            <a:cxnSpLocks/>
          </p:cNvCxnSpPr>
          <p:nvPr/>
        </p:nvCxnSpPr>
        <p:spPr>
          <a:xfrm>
            <a:off x="4379176"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3C2855-BF7A-5ED9-4C08-B27D99833626}"/>
              </a:ext>
            </a:extLst>
          </p:cNvPr>
          <p:cNvSpPr txBox="1"/>
          <p:nvPr/>
        </p:nvSpPr>
        <p:spPr>
          <a:xfrm>
            <a:off x="6062960" y="3474919"/>
            <a:ext cx="2336009" cy="2123658"/>
          </a:xfrm>
          <a:prstGeom prst="rect">
            <a:avLst/>
          </a:prstGeom>
          <a:noFill/>
        </p:spPr>
        <p:txBody>
          <a:bodyPr wrap="square" rtlCol="0">
            <a:spAutoFit/>
          </a:bodyPr>
          <a:lstStyle/>
          <a:p>
            <a:r>
              <a:rPr lang="en-US" sz="1100" b="1" noProof="0" dirty="0"/>
              <a:t>Biography</a:t>
            </a:r>
          </a:p>
          <a:p>
            <a:r>
              <a:rPr lang="en-US" sz="1100" noProof="0" dirty="0"/>
              <a:t>Cassandra works from home as a Marketing Manager. She’s married, with two children in elementary school. She has high stress daily mostly due to work.</a:t>
            </a:r>
          </a:p>
          <a:p>
            <a:endParaRPr lang="en-US" sz="1100" noProof="0" dirty="0"/>
          </a:p>
          <a:p>
            <a:r>
              <a:rPr lang="en-US" sz="1100" noProof="0" dirty="0"/>
              <a:t>She wants to lose some weight for an upcoming wedding for her close friend, Barb. She was at a healthy weight before getting married.</a:t>
            </a:r>
          </a:p>
        </p:txBody>
      </p:sp>
      <p:sp>
        <p:nvSpPr>
          <p:cNvPr id="7" name="TextBox 6">
            <a:extLst>
              <a:ext uri="{FF2B5EF4-FFF2-40B4-BE49-F238E27FC236}">
                <a16:creationId xmlns:a16="http://schemas.microsoft.com/office/drawing/2014/main" id="{1444EFE3-9967-ABE7-708E-955D44F3D3E1}"/>
              </a:ext>
            </a:extLst>
          </p:cNvPr>
          <p:cNvSpPr txBox="1"/>
          <p:nvPr/>
        </p:nvSpPr>
        <p:spPr>
          <a:xfrm>
            <a:off x="6046320" y="5576026"/>
            <a:ext cx="2423310" cy="769441"/>
          </a:xfrm>
          <a:prstGeom prst="rect">
            <a:avLst/>
          </a:prstGeom>
          <a:noFill/>
        </p:spPr>
        <p:txBody>
          <a:bodyPr wrap="square" rtlCol="0">
            <a:spAutoFit/>
          </a:bodyPr>
          <a:lstStyle/>
          <a:p>
            <a:r>
              <a:rPr lang="en-US" sz="1100" b="1" noProof="0" dirty="0"/>
              <a:t>Nutrition</a:t>
            </a:r>
          </a:p>
          <a:p>
            <a:r>
              <a:rPr lang="en-US" sz="1100" noProof="0" dirty="0"/>
              <a:t>She mostly eats healthy but relies on sweet food to get her through the day when she is </a:t>
            </a:r>
            <a:r>
              <a:rPr lang="en-US" sz="1100" dirty="0"/>
              <a:t>tired and </a:t>
            </a:r>
            <a:r>
              <a:rPr lang="en-US" sz="1100" noProof="0" dirty="0"/>
              <a:t>stressed</a:t>
            </a:r>
            <a:r>
              <a:rPr lang="en-US" sz="1100" dirty="0"/>
              <a:t>.</a:t>
            </a:r>
            <a:endParaRPr lang="en-US" sz="1100" noProof="0" dirty="0"/>
          </a:p>
        </p:txBody>
      </p:sp>
      <p:sp>
        <p:nvSpPr>
          <p:cNvPr id="22" name="TextBox 21">
            <a:extLst>
              <a:ext uri="{FF2B5EF4-FFF2-40B4-BE49-F238E27FC236}">
                <a16:creationId xmlns:a16="http://schemas.microsoft.com/office/drawing/2014/main" id="{C1FCB79D-1E07-6284-ACEC-57B91015DAE4}"/>
              </a:ext>
            </a:extLst>
          </p:cNvPr>
          <p:cNvSpPr txBox="1"/>
          <p:nvPr/>
        </p:nvSpPr>
        <p:spPr>
          <a:xfrm>
            <a:off x="8752280" y="3474919"/>
            <a:ext cx="2468059" cy="430887"/>
          </a:xfrm>
          <a:prstGeom prst="rect">
            <a:avLst/>
          </a:prstGeom>
          <a:noFill/>
        </p:spPr>
        <p:txBody>
          <a:bodyPr wrap="square" rtlCol="0">
            <a:spAutoFit/>
          </a:bodyPr>
          <a:lstStyle/>
          <a:p>
            <a:r>
              <a:rPr lang="en-US" sz="1100" b="1" noProof="0" dirty="0"/>
              <a:t>Exercise</a:t>
            </a:r>
          </a:p>
          <a:p>
            <a:r>
              <a:rPr lang="en-US" sz="1100" noProof="0" dirty="0"/>
              <a:t>Cassandra has no time to exercise.</a:t>
            </a:r>
          </a:p>
        </p:txBody>
      </p:sp>
      <p:sp>
        <p:nvSpPr>
          <p:cNvPr id="23" name="TextBox 22">
            <a:extLst>
              <a:ext uri="{FF2B5EF4-FFF2-40B4-BE49-F238E27FC236}">
                <a16:creationId xmlns:a16="http://schemas.microsoft.com/office/drawing/2014/main" id="{18751D90-0758-1234-8180-0AB8161E708C}"/>
              </a:ext>
            </a:extLst>
          </p:cNvPr>
          <p:cNvSpPr txBox="1"/>
          <p:nvPr/>
        </p:nvSpPr>
        <p:spPr>
          <a:xfrm>
            <a:off x="8752280" y="3997620"/>
            <a:ext cx="2468057" cy="430887"/>
          </a:xfrm>
          <a:prstGeom prst="rect">
            <a:avLst/>
          </a:prstGeom>
          <a:noFill/>
        </p:spPr>
        <p:txBody>
          <a:bodyPr wrap="square" rtlCol="0">
            <a:spAutoFit/>
          </a:bodyPr>
          <a:lstStyle/>
          <a:p>
            <a:r>
              <a:rPr lang="en-US" sz="1100" b="1" noProof="0" dirty="0"/>
              <a:t>Sleep</a:t>
            </a:r>
          </a:p>
          <a:p>
            <a:r>
              <a:rPr lang="en-US" sz="1100" noProof="0" dirty="0"/>
              <a:t>She suffers from insomnia regularly.</a:t>
            </a:r>
          </a:p>
        </p:txBody>
      </p:sp>
      <p:sp>
        <p:nvSpPr>
          <p:cNvPr id="32" name="TextBox 31">
            <a:extLst>
              <a:ext uri="{FF2B5EF4-FFF2-40B4-BE49-F238E27FC236}">
                <a16:creationId xmlns:a16="http://schemas.microsoft.com/office/drawing/2014/main" id="{4C3CAF27-0629-7352-28D1-15D9D0AA9641}"/>
              </a:ext>
            </a:extLst>
          </p:cNvPr>
          <p:cNvSpPr txBox="1"/>
          <p:nvPr/>
        </p:nvSpPr>
        <p:spPr>
          <a:xfrm>
            <a:off x="8748653" y="4520321"/>
            <a:ext cx="2389161" cy="1107996"/>
          </a:xfrm>
          <a:prstGeom prst="rect">
            <a:avLst/>
          </a:prstGeom>
          <a:noFill/>
        </p:spPr>
        <p:txBody>
          <a:bodyPr wrap="square" rtlCol="0">
            <a:spAutoFit/>
          </a:bodyPr>
          <a:lstStyle/>
          <a:p>
            <a:r>
              <a:rPr lang="en-US" sz="1100" b="1" noProof="0" dirty="0"/>
              <a:t>Family history</a:t>
            </a:r>
          </a:p>
          <a:p>
            <a:r>
              <a:rPr lang="en-US" sz="1100" noProof="0" dirty="0"/>
              <a:t>Cassandra has a family history of diabetes and obesity. Most of her extended family have either overweight or obese.</a:t>
            </a:r>
          </a:p>
          <a:p>
            <a:endParaRPr lang="en-US" sz="1100" noProof="0" dirty="0"/>
          </a:p>
        </p:txBody>
      </p:sp>
      <p:cxnSp>
        <p:nvCxnSpPr>
          <p:cNvPr id="37" name="Straight Connector 36">
            <a:extLst>
              <a:ext uri="{FF2B5EF4-FFF2-40B4-BE49-F238E27FC236}">
                <a16:creationId xmlns:a16="http://schemas.microsoft.com/office/drawing/2014/main" id="{F563FCCF-B2A8-BD09-A494-A33558F2E573}"/>
              </a:ext>
            </a:extLst>
          </p:cNvPr>
          <p:cNvCxnSpPr>
            <a:cxnSpLocks/>
          </p:cNvCxnSpPr>
          <p:nvPr/>
        </p:nvCxnSpPr>
        <p:spPr>
          <a:xfrm>
            <a:off x="3233490" y="3541249"/>
            <a:ext cx="0" cy="15840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ABD7BA2-3C1A-94F2-3F53-23F1D24C8C77}"/>
              </a:ext>
            </a:extLst>
          </p:cNvPr>
          <p:cNvSpPr txBox="1"/>
          <p:nvPr/>
        </p:nvSpPr>
        <p:spPr>
          <a:xfrm>
            <a:off x="4347197" y="4168907"/>
            <a:ext cx="1425315" cy="430887"/>
          </a:xfrm>
          <a:prstGeom prst="rect">
            <a:avLst/>
          </a:prstGeom>
          <a:noFill/>
        </p:spPr>
        <p:txBody>
          <a:bodyPr wrap="square" rtlCol="0">
            <a:spAutoFit/>
          </a:bodyPr>
          <a:lstStyle/>
          <a:p>
            <a:pPr algn="ctr"/>
            <a:r>
              <a:rPr lang="en-US" sz="1050" b="1" noProof="0" dirty="0"/>
              <a:t>Blood pressure </a:t>
            </a:r>
            <a:r>
              <a:rPr lang="en-US" sz="1050" noProof="0" dirty="0"/>
              <a:t>(mmHg)</a:t>
            </a:r>
          </a:p>
        </p:txBody>
      </p:sp>
      <p:sp>
        <p:nvSpPr>
          <p:cNvPr id="49" name="Rectangle: Rounded Corners 48">
            <a:extLst>
              <a:ext uri="{FF2B5EF4-FFF2-40B4-BE49-F238E27FC236}">
                <a16:creationId xmlns:a16="http://schemas.microsoft.com/office/drawing/2014/main" id="{F232C6C8-1B81-ED10-679E-80EDCEA808A9}"/>
              </a:ext>
            </a:extLst>
          </p:cNvPr>
          <p:cNvSpPr/>
          <p:nvPr/>
        </p:nvSpPr>
        <p:spPr>
          <a:xfrm>
            <a:off x="4591948" y="4596226"/>
            <a:ext cx="932914" cy="40842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noProof="0" dirty="0"/>
              <a:t>132/85</a:t>
            </a:r>
          </a:p>
        </p:txBody>
      </p:sp>
      <p:sp>
        <p:nvSpPr>
          <p:cNvPr id="12" name="Rectangle: Rounded Corners 11">
            <a:extLst>
              <a:ext uri="{FF2B5EF4-FFF2-40B4-BE49-F238E27FC236}">
                <a16:creationId xmlns:a16="http://schemas.microsoft.com/office/drawing/2014/main" id="{EE6FDB14-E0E4-87FC-E525-4098DC7C1E0B}"/>
              </a:ext>
            </a:extLst>
          </p:cNvPr>
          <p:cNvSpPr/>
          <p:nvPr/>
        </p:nvSpPr>
        <p:spPr>
          <a:xfrm>
            <a:off x="965200" y="5251903"/>
            <a:ext cx="4783470" cy="867985"/>
          </a:xfrm>
          <a:prstGeom prst="roundRect">
            <a:avLst>
              <a:gd name="adj" fmla="val 7439"/>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Box 12">
            <a:extLst>
              <a:ext uri="{FF2B5EF4-FFF2-40B4-BE49-F238E27FC236}">
                <a16:creationId xmlns:a16="http://schemas.microsoft.com/office/drawing/2014/main" id="{9F8551FF-628C-64BE-F0CF-55DF070E6324}"/>
              </a:ext>
            </a:extLst>
          </p:cNvPr>
          <p:cNvSpPr txBox="1"/>
          <p:nvPr/>
        </p:nvSpPr>
        <p:spPr>
          <a:xfrm>
            <a:off x="1079499" y="5362729"/>
            <a:ext cx="4456519" cy="646331"/>
          </a:xfrm>
          <a:prstGeom prst="rect">
            <a:avLst/>
          </a:prstGeom>
          <a:noFill/>
        </p:spPr>
        <p:txBody>
          <a:bodyPr wrap="square" rtlCol="0">
            <a:spAutoFit/>
          </a:bodyPr>
          <a:lstStyle/>
          <a:p>
            <a:pPr algn="ctr"/>
            <a:r>
              <a:rPr lang="en-US" sz="1200" b="1" noProof="0" dirty="0"/>
              <a:t>Comorbidities:</a:t>
            </a:r>
          </a:p>
          <a:p>
            <a:pPr algn="ctr"/>
            <a:r>
              <a:rPr lang="en-US" sz="1200" noProof="0" dirty="0"/>
              <a:t>Stage I hypertension and occasional back pain, but </a:t>
            </a:r>
            <a:br>
              <a:rPr lang="en-US" sz="1200" noProof="0" dirty="0"/>
            </a:br>
            <a:r>
              <a:rPr lang="en-US" sz="1200" noProof="0" dirty="0"/>
              <a:t>no medical interventions currently required</a:t>
            </a:r>
          </a:p>
        </p:txBody>
      </p:sp>
      <p:grpSp>
        <p:nvGrpSpPr>
          <p:cNvPr id="15" name="Group 14">
            <a:extLst>
              <a:ext uri="{FF2B5EF4-FFF2-40B4-BE49-F238E27FC236}">
                <a16:creationId xmlns:a16="http://schemas.microsoft.com/office/drawing/2014/main" id="{9A8212A6-8DBD-EB5D-F06A-01811005A6C2}"/>
              </a:ext>
            </a:extLst>
          </p:cNvPr>
          <p:cNvGrpSpPr/>
          <p:nvPr/>
        </p:nvGrpSpPr>
        <p:grpSpPr>
          <a:xfrm>
            <a:off x="2473305" y="1670635"/>
            <a:ext cx="8451044" cy="1265446"/>
            <a:chOff x="2836191" y="1525550"/>
            <a:chExt cx="8451044" cy="1410498"/>
          </a:xfrm>
        </p:grpSpPr>
        <p:sp>
          <p:nvSpPr>
            <p:cNvPr id="16" name="Rectangle: Rounded Corners 15">
              <a:extLst>
                <a:ext uri="{FF2B5EF4-FFF2-40B4-BE49-F238E27FC236}">
                  <a16:creationId xmlns:a16="http://schemas.microsoft.com/office/drawing/2014/main" id="{DECE750F-AB29-3540-2F47-89C307C87E2E}"/>
                </a:ext>
              </a:extLst>
            </p:cNvPr>
            <p:cNvSpPr/>
            <p:nvPr/>
          </p:nvSpPr>
          <p:spPr>
            <a:xfrm>
              <a:off x="2836191" y="1525550"/>
              <a:ext cx="1656296" cy="1410498"/>
            </a:xfrm>
            <a:prstGeom prst="roundRect">
              <a:avLst>
                <a:gd name="adj" fmla="val 36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noProof="0" dirty="0"/>
                <a:t>Recent </a:t>
              </a:r>
              <a:br>
                <a:rPr lang="en-US" sz="1400" b="1" noProof="0" dirty="0"/>
              </a:br>
              <a:r>
                <a:rPr lang="en-US" sz="1400" b="1" noProof="0" dirty="0"/>
                <a:t>history/</a:t>
              </a:r>
              <a:br>
                <a:rPr lang="en-US" sz="1400" b="1" noProof="0" dirty="0"/>
              </a:br>
              <a:r>
                <a:rPr lang="en-US" sz="1400" b="1" noProof="0" dirty="0"/>
                <a:t>Presentation</a:t>
              </a:r>
            </a:p>
          </p:txBody>
        </p:sp>
        <p:sp>
          <p:nvSpPr>
            <p:cNvPr id="17" name="Rectangle 16">
              <a:extLst>
                <a:ext uri="{FF2B5EF4-FFF2-40B4-BE49-F238E27FC236}">
                  <a16:creationId xmlns:a16="http://schemas.microsoft.com/office/drawing/2014/main" id="{F7E6B409-1AAC-AEE7-7A22-B8DC84F94C15}"/>
                </a:ext>
              </a:extLst>
            </p:cNvPr>
            <p:cNvSpPr/>
            <p:nvPr/>
          </p:nvSpPr>
          <p:spPr>
            <a:xfrm>
              <a:off x="4237702" y="1526884"/>
              <a:ext cx="7049533" cy="1408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ctr"/>
            <a:lstStyle/>
            <a:p>
              <a:pPr>
                <a:spcAft>
                  <a:spcPts val="1200"/>
                </a:spcAft>
              </a:pPr>
              <a:r>
                <a:rPr lang="en-US" sz="1100" noProof="0" dirty="0">
                  <a:solidFill>
                    <a:schemeClr val="tx1"/>
                  </a:solidFill>
                </a:rPr>
                <a:t>Cassandra returns for her annual visit. She is frustrated by her back pain. She thinks her weight is the problem but admits her busy schedule with kids and work leaves her little time to exercise. She isn’t interested in talking about her weight today. “I have too many things going on,” she says.</a:t>
              </a:r>
            </a:p>
            <a:p>
              <a:r>
                <a:rPr lang="en-US" sz="1100" noProof="0" dirty="0">
                  <a:solidFill>
                    <a:schemeClr val="tx1"/>
                  </a:solidFill>
                </a:rPr>
                <a:t>Cassandra has tried multiple times on her own in the past to lose weight but without success. She finds it hard to keep the weight off. She currently lives in a high-rise in a metropolitan area with little access to green spaces.</a:t>
              </a:r>
            </a:p>
          </p:txBody>
        </p:sp>
      </p:grpSp>
      <p:grpSp>
        <p:nvGrpSpPr>
          <p:cNvPr id="64" name="Group 63">
            <a:extLst>
              <a:ext uri="{FF2B5EF4-FFF2-40B4-BE49-F238E27FC236}">
                <a16:creationId xmlns:a16="http://schemas.microsoft.com/office/drawing/2014/main" id="{628A1864-54A0-F681-3231-1C7B08A8ECBB}"/>
              </a:ext>
            </a:extLst>
          </p:cNvPr>
          <p:cNvGrpSpPr/>
          <p:nvPr/>
        </p:nvGrpSpPr>
        <p:grpSpPr>
          <a:xfrm>
            <a:off x="1274379" y="1689996"/>
            <a:ext cx="1261872" cy="1261872"/>
            <a:chOff x="1155413" y="1533366"/>
            <a:chExt cx="1410046" cy="1410046"/>
          </a:xfrm>
        </p:grpSpPr>
        <p:sp>
          <p:nvSpPr>
            <p:cNvPr id="65" name="Oval 64">
              <a:extLst>
                <a:ext uri="{FF2B5EF4-FFF2-40B4-BE49-F238E27FC236}">
                  <a16:creationId xmlns:a16="http://schemas.microsoft.com/office/drawing/2014/main" id="{50EAB5E6-D2CF-6693-5C59-72A186202561}"/>
                </a:ext>
              </a:extLst>
            </p:cNvPr>
            <p:cNvSpPr/>
            <p:nvPr/>
          </p:nvSpPr>
          <p:spPr>
            <a:xfrm>
              <a:off x="1155413" y="15333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6" name="Group 65">
              <a:extLst>
                <a:ext uri="{FF2B5EF4-FFF2-40B4-BE49-F238E27FC236}">
                  <a16:creationId xmlns:a16="http://schemas.microsoft.com/office/drawing/2014/main" id="{436FAED2-32EF-1F82-FCA3-418926D66361}"/>
                </a:ext>
              </a:extLst>
            </p:cNvPr>
            <p:cNvGrpSpPr/>
            <p:nvPr/>
          </p:nvGrpSpPr>
          <p:grpSpPr>
            <a:xfrm>
              <a:off x="1277439" y="1667389"/>
              <a:ext cx="1196816" cy="1276023"/>
              <a:chOff x="1277439" y="1667389"/>
              <a:chExt cx="1196816" cy="1276023"/>
            </a:xfrm>
          </p:grpSpPr>
          <p:sp>
            <p:nvSpPr>
              <p:cNvPr id="68" name="Free-form: Shape 49">
                <a:extLst>
                  <a:ext uri="{FF2B5EF4-FFF2-40B4-BE49-F238E27FC236}">
                    <a16:creationId xmlns:a16="http://schemas.microsoft.com/office/drawing/2014/main" id="{5DCFAB98-D68B-FBCF-F79E-FFB0F16B9575}"/>
                  </a:ext>
                </a:extLst>
              </p:cNvPr>
              <p:cNvSpPr>
                <a:spLocks/>
              </p:cNvSpPr>
              <p:nvPr/>
            </p:nvSpPr>
            <p:spPr bwMode="auto">
              <a:xfrm>
                <a:off x="1281765" y="1858867"/>
                <a:ext cx="1112139" cy="876215"/>
              </a:xfrm>
              <a:custGeom>
                <a:avLst/>
                <a:gdLst>
                  <a:gd name="connsiteX0" fmla="*/ 557365 w 1112139"/>
                  <a:gd name="connsiteY0" fmla="*/ 9 h 876215"/>
                  <a:gd name="connsiteX1" fmla="*/ 676765 w 1112139"/>
                  <a:gd name="connsiteY1" fmla="*/ 13284 h 876215"/>
                  <a:gd name="connsiteX2" fmla="*/ 720917 w 1112139"/>
                  <a:gd name="connsiteY2" fmla="*/ 38697 h 876215"/>
                  <a:gd name="connsiteX3" fmla="*/ 765543 w 1112139"/>
                  <a:gd name="connsiteY3" fmla="*/ 68195 h 876215"/>
                  <a:gd name="connsiteX4" fmla="*/ 803048 w 1112139"/>
                  <a:gd name="connsiteY4" fmla="*/ 97693 h 876215"/>
                  <a:gd name="connsiteX5" fmla="*/ 841978 w 1112139"/>
                  <a:gd name="connsiteY5" fmla="*/ 133545 h 876215"/>
                  <a:gd name="connsiteX6" fmla="*/ 869039 w 1112139"/>
                  <a:gd name="connsiteY6" fmla="*/ 162135 h 876215"/>
                  <a:gd name="connsiteX7" fmla="*/ 903221 w 1112139"/>
                  <a:gd name="connsiteY7" fmla="*/ 202979 h 876215"/>
                  <a:gd name="connsiteX8" fmla="*/ 934079 w 1112139"/>
                  <a:gd name="connsiteY8" fmla="*/ 246545 h 876215"/>
                  <a:gd name="connsiteX9" fmla="*/ 960665 w 1112139"/>
                  <a:gd name="connsiteY9" fmla="*/ 289204 h 876215"/>
                  <a:gd name="connsiteX10" fmla="*/ 984878 w 1112139"/>
                  <a:gd name="connsiteY10" fmla="*/ 334586 h 876215"/>
                  <a:gd name="connsiteX11" fmla="*/ 1010514 w 1112139"/>
                  <a:gd name="connsiteY11" fmla="*/ 390405 h 876215"/>
                  <a:gd name="connsiteX12" fmla="*/ 1026656 w 1112139"/>
                  <a:gd name="connsiteY12" fmla="*/ 430341 h 876215"/>
                  <a:gd name="connsiteX13" fmla="*/ 1038050 w 1112139"/>
                  <a:gd name="connsiteY13" fmla="*/ 463016 h 876215"/>
                  <a:gd name="connsiteX14" fmla="*/ 1048019 w 1112139"/>
                  <a:gd name="connsiteY14" fmla="*/ 494329 h 876215"/>
                  <a:gd name="connsiteX15" fmla="*/ 1057514 w 1112139"/>
                  <a:gd name="connsiteY15" fmla="*/ 526550 h 876215"/>
                  <a:gd name="connsiteX16" fmla="*/ 1067959 w 1112139"/>
                  <a:gd name="connsiteY16" fmla="*/ 567847 h 876215"/>
                  <a:gd name="connsiteX17" fmla="*/ 1075555 w 1112139"/>
                  <a:gd name="connsiteY17" fmla="*/ 600522 h 876215"/>
                  <a:gd name="connsiteX18" fmla="*/ 1080777 w 1112139"/>
                  <a:gd name="connsiteY18" fmla="*/ 625482 h 876215"/>
                  <a:gd name="connsiteX19" fmla="*/ 1089797 w 1112139"/>
                  <a:gd name="connsiteY19" fmla="*/ 673133 h 876215"/>
                  <a:gd name="connsiteX20" fmla="*/ 1094545 w 1112139"/>
                  <a:gd name="connsiteY20" fmla="*/ 704446 h 876215"/>
                  <a:gd name="connsiteX21" fmla="*/ 1098343 w 1112139"/>
                  <a:gd name="connsiteY21" fmla="*/ 730768 h 876215"/>
                  <a:gd name="connsiteX22" fmla="*/ 1102141 w 1112139"/>
                  <a:gd name="connsiteY22" fmla="*/ 761627 h 876215"/>
                  <a:gd name="connsiteX23" fmla="*/ 1104989 w 1112139"/>
                  <a:gd name="connsiteY23" fmla="*/ 789310 h 876215"/>
                  <a:gd name="connsiteX24" fmla="*/ 1108313 w 1112139"/>
                  <a:gd name="connsiteY24" fmla="*/ 822438 h 876215"/>
                  <a:gd name="connsiteX25" fmla="*/ 1105271 w 1112139"/>
                  <a:gd name="connsiteY25" fmla="*/ 833054 h 876215"/>
                  <a:gd name="connsiteX26" fmla="*/ 1107132 w 1112139"/>
                  <a:gd name="connsiteY26" fmla="*/ 841769 h 876215"/>
                  <a:gd name="connsiteX27" fmla="*/ 1086216 w 1112139"/>
                  <a:gd name="connsiteY27" fmla="*/ 867120 h 876215"/>
                  <a:gd name="connsiteX28" fmla="*/ 1083118 w 1112139"/>
                  <a:gd name="connsiteY28" fmla="*/ 867356 h 876215"/>
                  <a:gd name="connsiteX29" fmla="*/ 133983 w 1112139"/>
                  <a:gd name="connsiteY29" fmla="*/ 871695 h 876215"/>
                  <a:gd name="connsiteX30" fmla="*/ 73289 w 1112139"/>
                  <a:gd name="connsiteY30" fmla="*/ 869739 h 876215"/>
                  <a:gd name="connsiteX31" fmla="*/ 3155 w 1112139"/>
                  <a:gd name="connsiteY31" fmla="*/ 784736 h 876215"/>
                  <a:gd name="connsiteX32" fmla="*/ 7545 w 1112139"/>
                  <a:gd name="connsiteY32" fmla="*/ 776490 h 876215"/>
                  <a:gd name="connsiteX33" fmla="*/ 4044 w 1112139"/>
                  <a:gd name="connsiteY33" fmla="*/ 761627 h 876215"/>
                  <a:gd name="connsiteX34" fmla="*/ 7842 w 1112139"/>
                  <a:gd name="connsiteY34" fmla="*/ 730768 h 876215"/>
                  <a:gd name="connsiteX35" fmla="*/ 11640 w 1112139"/>
                  <a:gd name="connsiteY35" fmla="*/ 704446 h 876215"/>
                  <a:gd name="connsiteX36" fmla="*/ 16388 w 1112139"/>
                  <a:gd name="connsiteY36" fmla="*/ 673133 h 876215"/>
                  <a:gd name="connsiteX37" fmla="*/ 25408 w 1112139"/>
                  <a:gd name="connsiteY37" fmla="*/ 625482 h 876215"/>
                  <a:gd name="connsiteX38" fmla="*/ 30630 w 1112139"/>
                  <a:gd name="connsiteY38" fmla="*/ 600522 h 876215"/>
                  <a:gd name="connsiteX39" fmla="*/ 37751 w 1112139"/>
                  <a:gd name="connsiteY39" fmla="*/ 567847 h 876215"/>
                  <a:gd name="connsiteX40" fmla="*/ 48671 w 1112139"/>
                  <a:gd name="connsiteY40" fmla="*/ 526550 h 876215"/>
                  <a:gd name="connsiteX41" fmla="*/ 58166 w 1112139"/>
                  <a:gd name="connsiteY41" fmla="*/ 494329 h 876215"/>
                  <a:gd name="connsiteX42" fmla="*/ 68135 w 1112139"/>
                  <a:gd name="connsiteY42" fmla="*/ 463016 h 876215"/>
                  <a:gd name="connsiteX43" fmla="*/ 79529 w 1112139"/>
                  <a:gd name="connsiteY43" fmla="*/ 430341 h 876215"/>
                  <a:gd name="connsiteX44" fmla="*/ 95196 w 1112139"/>
                  <a:gd name="connsiteY44" fmla="*/ 390405 h 876215"/>
                  <a:gd name="connsiteX45" fmla="*/ 120833 w 1112139"/>
                  <a:gd name="connsiteY45" fmla="*/ 334586 h 876215"/>
                  <a:gd name="connsiteX46" fmla="*/ 145520 w 1112139"/>
                  <a:gd name="connsiteY46" fmla="*/ 289204 h 876215"/>
                  <a:gd name="connsiteX47" fmla="*/ 171631 w 1112139"/>
                  <a:gd name="connsiteY47" fmla="*/ 246545 h 876215"/>
                  <a:gd name="connsiteX48" fmla="*/ 202964 w 1112139"/>
                  <a:gd name="connsiteY48" fmla="*/ 202979 h 876215"/>
                  <a:gd name="connsiteX49" fmla="*/ 237146 w 1112139"/>
                  <a:gd name="connsiteY49" fmla="*/ 162135 h 876215"/>
                  <a:gd name="connsiteX50" fmla="*/ 264207 w 1112139"/>
                  <a:gd name="connsiteY50" fmla="*/ 133545 h 876215"/>
                  <a:gd name="connsiteX51" fmla="*/ 303137 w 1112139"/>
                  <a:gd name="connsiteY51" fmla="*/ 97693 h 876215"/>
                  <a:gd name="connsiteX52" fmla="*/ 340167 w 1112139"/>
                  <a:gd name="connsiteY52" fmla="*/ 68195 h 876215"/>
                  <a:gd name="connsiteX53" fmla="*/ 384794 w 1112139"/>
                  <a:gd name="connsiteY53" fmla="*/ 38697 h 876215"/>
                  <a:gd name="connsiteX54" fmla="*/ 429420 w 1112139"/>
                  <a:gd name="connsiteY54" fmla="*/ 13284 h 876215"/>
                  <a:gd name="connsiteX55" fmla="*/ 557365 w 1112139"/>
                  <a:gd name="connsiteY55" fmla="*/ 9 h 87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12139" h="876215">
                    <a:moveTo>
                      <a:pt x="557365" y="9"/>
                    </a:moveTo>
                    <a:cubicBezTo>
                      <a:pt x="607214" y="236"/>
                      <a:pt x="655638" y="4888"/>
                      <a:pt x="676765" y="13284"/>
                    </a:cubicBezTo>
                    <a:cubicBezTo>
                      <a:pt x="700028" y="16914"/>
                      <a:pt x="715694" y="24629"/>
                      <a:pt x="720917" y="38697"/>
                    </a:cubicBezTo>
                    <a:cubicBezTo>
                      <a:pt x="728038" y="52312"/>
                      <a:pt x="737058" y="65019"/>
                      <a:pt x="765543" y="68195"/>
                    </a:cubicBezTo>
                    <a:cubicBezTo>
                      <a:pt x="785483" y="70918"/>
                      <a:pt x="798301" y="80448"/>
                      <a:pt x="803048" y="97693"/>
                    </a:cubicBezTo>
                    <a:cubicBezTo>
                      <a:pt x="806846" y="114938"/>
                      <a:pt x="820139" y="126284"/>
                      <a:pt x="841978" y="133545"/>
                    </a:cubicBezTo>
                    <a:cubicBezTo>
                      <a:pt x="862867" y="137629"/>
                      <a:pt x="867140" y="149428"/>
                      <a:pt x="869039" y="162135"/>
                    </a:cubicBezTo>
                    <a:cubicBezTo>
                      <a:pt x="869513" y="181196"/>
                      <a:pt x="881382" y="194356"/>
                      <a:pt x="903221" y="202979"/>
                    </a:cubicBezTo>
                    <a:cubicBezTo>
                      <a:pt x="932180" y="214778"/>
                      <a:pt x="934554" y="230662"/>
                      <a:pt x="934079" y="246545"/>
                    </a:cubicBezTo>
                    <a:cubicBezTo>
                      <a:pt x="933130" y="263337"/>
                      <a:pt x="941675" y="277405"/>
                      <a:pt x="960665" y="289204"/>
                    </a:cubicBezTo>
                    <a:cubicBezTo>
                      <a:pt x="985827" y="302819"/>
                      <a:pt x="988201" y="318248"/>
                      <a:pt x="984878" y="334586"/>
                    </a:cubicBezTo>
                    <a:cubicBezTo>
                      <a:pt x="981080" y="357730"/>
                      <a:pt x="990575" y="375883"/>
                      <a:pt x="1010514" y="390405"/>
                    </a:cubicBezTo>
                    <a:cubicBezTo>
                      <a:pt x="1026656" y="399028"/>
                      <a:pt x="1029504" y="413550"/>
                      <a:pt x="1026656" y="430341"/>
                    </a:cubicBezTo>
                    <a:cubicBezTo>
                      <a:pt x="1022383" y="443955"/>
                      <a:pt x="1025231" y="455301"/>
                      <a:pt x="1038050" y="463016"/>
                    </a:cubicBezTo>
                    <a:cubicBezTo>
                      <a:pt x="1047070" y="469823"/>
                      <a:pt x="1054191" y="477084"/>
                      <a:pt x="1048019" y="494329"/>
                    </a:cubicBezTo>
                    <a:cubicBezTo>
                      <a:pt x="1044696" y="506128"/>
                      <a:pt x="1046595" y="517020"/>
                      <a:pt x="1057514" y="526550"/>
                    </a:cubicBezTo>
                    <a:cubicBezTo>
                      <a:pt x="1074131" y="540165"/>
                      <a:pt x="1070807" y="553779"/>
                      <a:pt x="1067959" y="567847"/>
                    </a:cubicBezTo>
                    <a:cubicBezTo>
                      <a:pt x="1063686" y="579647"/>
                      <a:pt x="1065110" y="590538"/>
                      <a:pt x="1075555" y="600522"/>
                    </a:cubicBezTo>
                    <a:cubicBezTo>
                      <a:pt x="1084100" y="607329"/>
                      <a:pt x="1086949" y="615498"/>
                      <a:pt x="1080777" y="625482"/>
                    </a:cubicBezTo>
                    <a:cubicBezTo>
                      <a:pt x="1070807" y="647265"/>
                      <a:pt x="1080302" y="660426"/>
                      <a:pt x="1089797" y="673133"/>
                    </a:cubicBezTo>
                    <a:cubicBezTo>
                      <a:pt x="1096919" y="681755"/>
                      <a:pt x="1099767" y="691739"/>
                      <a:pt x="1094545" y="704446"/>
                    </a:cubicBezTo>
                    <a:cubicBezTo>
                      <a:pt x="1087898" y="715338"/>
                      <a:pt x="1090747" y="723506"/>
                      <a:pt x="1098343" y="730768"/>
                    </a:cubicBezTo>
                    <a:cubicBezTo>
                      <a:pt x="1108313" y="739390"/>
                      <a:pt x="1107363" y="750282"/>
                      <a:pt x="1102141" y="761627"/>
                    </a:cubicBezTo>
                    <a:cubicBezTo>
                      <a:pt x="1097393" y="772065"/>
                      <a:pt x="1095494" y="781595"/>
                      <a:pt x="1104989" y="789310"/>
                    </a:cubicBezTo>
                    <a:cubicBezTo>
                      <a:pt x="1113060" y="799294"/>
                      <a:pt x="1114484" y="810639"/>
                      <a:pt x="1108313" y="822438"/>
                    </a:cubicBezTo>
                    <a:cubicBezTo>
                      <a:pt x="1106058" y="825502"/>
                      <a:pt x="1105197" y="829161"/>
                      <a:pt x="1105271" y="833054"/>
                    </a:cubicBezTo>
                    <a:lnTo>
                      <a:pt x="1107132" y="841769"/>
                    </a:lnTo>
                    <a:lnTo>
                      <a:pt x="1086216" y="867120"/>
                    </a:lnTo>
                    <a:lnTo>
                      <a:pt x="1083118" y="867356"/>
                    </a:lnTo>
                    <a:cubicBezTo>
                      <a:pt x="911145" y="877481"/>
                      <a:pt x="402226" y="878928"/>
                      <a:pt x="133983" y="871695"/>
                    </a:cubicBezTo>
                    <a:lnTo>
                      <a:pt x="73289" y="869739"/>
                    </a:lnTo>
                    <a:lnTo>
                      <a:pt x="3155" y="784736"/>
                    </a:lnTo>
                    <a:lnTo>
                      <a:pt x="7545" y="776490"/>
                    </a:lnTo>
                    <a:cubicBezTo>
                      <a:pt x="7723" y="771838"/>
                      <a:pt x="6180" y="766846"/>
                      <a:pt x="4044" y="761627"/>
                    </a:cubicBezTo>
                    <a:cubicBezTo>
                      <a:pt x="-1653" y="750282"/>
                      <a:pt x="-2128" y="739390"/>
                      <a:pt x="7842" y="730768"/>
                    </a:cubicBezTo>
                    <a:cubicBezTo>
                      <a:pt x="15438" y="723506"/>
                      <a:pt x="18287" y="715338"/>
                      <a:pt x="11640" y="704446"/>
                    </a:cubicBezTo>
                    <a:cubicBezTo>
                      <a:pt x="6418" y="691739"/>
                      <a:pt x="8792" y="681755"/>
                      <a:pt x="16388" y="673133"/>
                    </a:cubicBezTo>
                    <a:cubicBezTo>
                      <a:pt x="25883" y="660426"/>
                      <a:pt x="35378" y="647265"/>
                      <a:pt x="25408" y="625482"/>
                    </a:cubicBezTo>
                    <a:cubicBezTo>
                      <a:pt x="18761" y="615498"/>
                      <a:pt x="22085" y="607329"/>
                      <a:pt x="30630" y="600522"/>
                    </a:cubicBezTo>
                    <a:cubicBezTo>
                      <a:pt x="41075" y="590538"/>
                      <a:pt x="42024" y="579647"/>
                      <a:pt x="37751" y="567847"/>
                    </a:cubicBezTo>
                    <a:cubicBezTo>
                      <a:pt x="35378" y="553779"/>
                      <a:pt x="32054" y="540165"/>
                      <a:pt x="48671" y="526550"/>
                    </a:cubicBezTo>
                    <a:cubicBezTo>
                      <a:pt x="59115" y="517020"/>
                      <a:pt x="61489" y="506128"/>
                      <a:pt x="58166" y="494329"/>
                    </a:cubicBezTo>
                    <a:cubicBezTo>
                      <a:pt x="51994" y="477084"/>
                      <a:pt x="59115" y="469823"/>
                      <a:pt x="68135" y="463016"/>
                    </a:cubicBezTo>
                    <a:cubicBezTo>
                      <a:pt x="80954" y="455301"/>
                      <a:pt x="83802" y="443955"/>
                      <a:pt x="79529" y="430341"/>
                    </a:cubicBezTo>
                    <a:cubicBezTo>
                      <a:pt x="76681" y="413550"/>
                      <a:pt x="79529" y="399028"/>
                      <a:pt x="95196" y="390405"/>
                    </a:cubicBezTo>
                    <a:cubicBezTo>
                      <a:pt x="115136" y="375883"/>
                      <a:pt x="125105" y="357730"/>
                      <a:pt x="120833" y="334586"/>
                    </a:cubicBezTo>
                    <a:cubicBezTo>
                      <a:pt x="117984" y="318248"/>
                      <a:pt x="120358" y="302819"/>
                      <a:pt x="145520" y="289204"/>
                    </a:cubicBezTo>
                    <a:cubicBezTo>
                      <a:pt x="164510" y="277405"/>
                      <a:pt x="172580" y="263337"/>
                      <a:pt x="171631" y="246545"/>
                    </a:cubicBezTo>
                    <a:cubicBezTo>
                      <a:pt x="171631" y="230662"/>
                      <a:pt x="173530" y="214778"/>
                      <a:pt x="202964" y="202979"/>
                    </a:cubicBezTo>
                    <a:cubicBezTo>
                      <a:pt x="224803" y="194356"/>
                      <a:pt x="236197" y="181196"/>
                      <a:pt x="237146" y="162135"/>
                    </a:cubicBezTo>
                    <a:cubicBezTo>
                      <a:pt x="239045" y="149428"/>
                      <a:pt x="242843" y="137629"/>
                      <a:pt x="264207" y="133545"/>
                    </a:cubicBezTo>
                    <a:cubicBezTo>
                      <a:pt x="285571" y="126284"/>
                      <a:pt x="298864" y="114938"/>
                      <a:pt x="303137" y="97693"/>
                    </a:cubicBezTo>
                    <a:cubicBezTo>
                      <a:pt x="307884" y="80448"/>
                      <a:pt x="320228" y="70918"/>
                      <a:pt x="340167" y="68195"/>
                    </a:cubicBezTo>
                    <a:cubicBezTo>
                      <a:pt x="368652" y="65019"/>
                      <a:pt x="378147" y="52312"/>
                      <a:pt x="384794" y="38697"/>
                    </a:cubicBezTo>
                    <a:cubicBezTo>
                      <a:pt x="390491" y="24629"/>
                      <a:pt x="406157" y="16914"/>
                      <a:pt x="429420" y="13284"/>
                    </a:cubicBezTo>
                    <a:cubicBezTo>
                      <a:pt x="456243" y="3980"/>
                      <a:pt x="507516" y="-217"/>
                      <a:pt x="557365" y="9"/>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69" name="Freeform 270">
                <a:extLst>
                  <a:ext uri="{FF2B5EF4-FFF2-40B4-BE49-F238E27FC236}">
                    <a16:creationId xmlns:a16="http://schemas.microsoft.com/office/drawing/2014/main" id="{187AC72F-3EDE-2CC5-013A-92CB50A77953}"/>
                  </a:ext>
                </a:extLst>
              </p:cNvPr>
              <p:cNvSpPr>
                <a:spLocks/>
              </p:cNvSpPr>
              <p:nvPr/>
            </p:nvSpPr>
            <p:spPr bwMode="auto">
              <a:xfrm>
                <a:off x="1293020" y="1667389"/>
                <a:ext cx="1131804" cy="885396"/>
              </a:xfrm>
              <a:custGeom>
                <a:avLst/>
                <a:gdLst>
                  <a:gd name="T0" fmla="*/ 2362 w 2384"/>
                  <a:gd name="T1" fmla="*/ 1824 h 1951"/>
                  <a:gd name="T2" fmla="*/ 2355 w 2384"/>
                  <a:gd name="T3" fmla="*/ 1751 h 1951"/>
                  <a:gd name="T4" fmla="*/ 2349 w 2384"/>
                  <a:gd name="T5" fmla="*/ 1690 h 1951"/>
                  <a:gd name="T6" fmla="*/ 2341 w 2384"/>
                  <a:gd name="T7" fmla="*/ 1622 h 1951"/>
                  <a:gd name="T8" fmla="*/ 2333 w 2384"/>
                  <a:gd name="T9" fmla="*/ 1564 h 1951"/>
                  <a:gd name="T10" fmla="*/ 2323 w 2384"/>
                  <a:gd name="T11" fmla="*/ 1495 h 1951"/>
                  <a:gd name="T12" fmla="*/ 2304 w 2384"/>
                  <a:gd name="T13" fmla="*/ 1390 h 1951"/>
                  <a:gd name="T14" fmla="*/ 2293 w 2384"/>
                  <a:gd name="T15" fmla="*/ 1335 h 1951"/>
                  <a:gd name="T16" fmla="*/ 2277 w 2384"/>
                  <a:gd name="T17" fmla="*/ 1263 h 1951"/>
                  <a:gd name="T18" fmla="*/ 2255 w 2384"/>
                  <a:gd name="T19" fmla="*/ 1172 h 1951"/>
                  <a:gd name="T20" fmla="*/ 2235 w 2384"/>
                  <a:gd name="T21" fmla="*/ 1101 h 1951"/>
                  <a:gd name="T22" fmla="*/ 2214 w 2384"/>
                  <a:gd name="T23" fmla="*/ 1032 h 1951"/>
                  <a:gd name="T24" fmla="*/ 2190 w 2384"/>
                  <a:gd name="T25" fmla="*/ 960 h 1951"/>
                  <a:gd name="T26" fmla="*/ 2156 w 2384"/>
                  <a:gd name="T27" fmla="*/ 872 h 1951"/>
                  <a:gd name="T28" fmla="*/ 2102 w 2384"/>
                  <a:gd name="T29" fmla="*/ 749 h 1951"/>
                  <a:gd name="T30" fmla="*/ 2051 w 2384"/>
                  <a:gd name="T31" fmla="*/ 649 h 1951"/>
                  <a:gd name="T32" fmla="*/ 1995 w 2384"/>
                  <a:gd name="T33" fmla="*/ 555 h 1951"/>
                  <a:gd name="T34" fmla="*/ 1930 w 2384"/>
                  <a:gd name="T35" fmla="*/ 459 h 1951"/>
                  <a:gd name="T36" fmla="*/ 1858 w 2384"/>
                  <a:gd name="T37" fmla="*/ 369 h 1951"/>
                  <a:gd name="T38" fmla="*/ 1801 w 2384"/>
                  <a:gd name="T39" fmla="*/ 306 h 1951"/>
                  <a:gd name="T40" fmla="*/ 1719 w 2384"/>
                  <a:gd name="T41" fmla="*/ 227 h 1951"/>
                  <a:gd name="T42" fmla="*/ 1640 w 2384"/>
                  <a:gd name="T43" fmla="*/ 162 h 1951"/>
                  <a:gd name="T44" fmla="*/ 1546 w 2384"/>
                  <a:gd name="T45" fmla="*/ 97 h 1951"/>
                  <a:gd name="T46" fmla="*/ 1453 w 2384"/>
                  <a:gd name="T47" fmla="*/ 41 h 1951"/>
                  <a:gd name="T48" fmla="*/ 932 w 2384"/>
                  <a:gd name="T49" fmla="*/ 41 h 1951"/>
                  <a:gd name="T50" fmla="*/ 838 w 2384"/>
                  <a:gd name="T51" fmla="*/ 97 h 1951"/>
                  <a:gd name="T52" fmla="*/ 744 w 2384"/>
                  <a:gd name="T53" fmla="*/ 162 h 1951"/>
                  <a:gd name="T54" fmla="*/ 666 w 2384"/>
                  <a:gd name="T55" fmla="*/ 227 h 1951"/>
                  <a:gd name="T56" fmla="*/ 584 w 2384"/>
                  <a:gd name="T57" fmla="*/ 306 h 1951"/>
                  <a:gd name="T58" fmla="*/ 527 w 2384"/>
                  <a:gd name="T59" fmla="*/ 369 h 1951"/>
                  <a:gd name="T60" fmla="*/ 455 w 2384"/>
                  <a:gd name="T61" fmla="*/ 459 h 1951"/>
                  <a:gd name="T62" fmla="*/ 389 w 2384"/>
                  <a:gd name="T63" fmla="*/ 555 h 1951"/>
                  <a:gd name="T64" fmla="*/ 334 w 2384"/>
                  <a:gd name="T65" fmla="*/ 649 h 1951"/>
                  <a:gd name="T66" fmla="*/ 282 w 2384"/>
                  <a:gd name="T67" fmla="*/ 749 h 1951"/>
                  <a:gd name="T68" fmla="*/ 228 w 2384"/>
                  <a:gd name="T69" fmla="*/ 872 h 1951"/>
                  <a:gd name="T70" fmla="*/ 195 w 2384"/>
                  <a:gd name="T71" fmla="*/ 960 h 1951"/>
                  <a:gd name="T72" fmla="*/ 171 w 2384"/>
                  <a:gd name="T73" fmla="*/ 1032 h 1951"/>
                  <a:gd name="T74" fmla="*/ 150 w 2384"/>
                  <a:gd name="T75" fmla="*/ 1101 h 1951"/>
                  <a:gd name="T76" fmla="*/ 130 w 2384"/>
                  <a:gd name="T77" fmla="*/ 1172 h 1951"/>
                  <a:gd name="T78" fmla="*/ 107 w 2384"/>
                  <a:gd name="T79" fmla="*/ 1263 h 1951"/>
                  <a:gd name="T80" fmla="*/ 92 w 2384"/>
                  <a:gd name="T81" fmla="*/ 1335 h 1951"/>
                  <a:gd name="T82" fmla="*/ 81 w 2384"/>
                  <a:gd name="T83" fmla="*/ 1390 h 1951"/>
                  <a:gd name="T84" fmla="*/ 62 w 2384"/>
                  <a:gd name="T85" fmla="*/ 1495 h 1951"/>
                  <a:gd name="T86" fmla="*/ 52 w 2384"/>
                  <a:gd name="T87" fmla="*/ 1564 h 1951"/>
                  <a:gd name="T88" fmla="*/ 44 w 2384"/>
                  <a:gd name="T89" fmla="*/ 1622 h 1951"/>
                  <a:gd name="T90" fmla="*/ 36 w 2384"/>
                  <a:gd name="T91" fmla="*/ 1690 h 1951"/>
                  <a:gd name="T92" fmla="*/ 29 w 2384"/>
                  <a:gd name="T93" fmla="*/ 1751 h 1951"/>
                  <a:gd name="T94" fmla="*/ 23 w 2384"/>
                  <a:gd name="T95" fmla="*/ 1824 h 1951"/>
                  <a:gd name="T96" fmla="*/ 0 w 2384"/>
                  <a:gd name="T97" fmla="*/ 1917 h 1951"/>
                  <a:gd name="T98" fmla="*/ 2384 w 2384"/>
                  <a:gd name="T99" fmla="*/ 1917 h 1951"/>
                  <a:gd name="T100" fmla="*/ 2362 w 2384"/>
                  <a:gd name="T101" fmla="*/ 1824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4" h="1951">
                    <a:moveTo>
                      <a:pt x="2362" y="1824"/>
                    </a:moveTo>
                    <a:cubicBezTo>
                      <a:pt x="2375" y="1798"/>
                      <a:pt x="2372" y="1773"/>
                      <a:pt x="2355" y="1751"/>
                    </a:cubicBezTo>
                    <a:cubicBezTo>
                      <a:pt x="2335" y="1734"/>
                      <a:pt x="2339" y="1713"/>
                      <a:pt x="2349" y="1690"/>
                    </a:cubicBezTo>
                    <a:cubicBezTo>
                      <a:pt x="2360" y="1665"/>
                      <a:pt x="2362" y="1641"/>
                      <a:pt x="2341" y="1622"/>
                    </a:cubicBezTo>
                    <a:cubicBezTo>
                      <a:pt x="2325" y="1606"/>
                      <a:pt x="2319" y="1588"/>
                      <a:pt x="2333" y="1564"/>
                    </a:cubicBezTo>
                    <a:cubicBezTo>
                      <a:pt x="2344" y="1536"/>
                      <a:pt x="2338" y="1514"/>
                      <a:pt x="2323" y="1495"/>
                    </a:cubicBezTo>
                    <a:cubicBezTo>
                      <a:pt x="2303" y="1467"/>
                      <a:pt x="2283" y="1438"/>
                      <a:pt x="2304" y="1390"/>
                    </a:cubicBezTo>
                    <a:cubicBezTo>
                      <a:pt x="2317" y="1368"/>
                      <a:pt x="2311" y="1350"/>
                      <a:pt x="2293" y="1335"/>
                    </a:cubicBezTo>
                    <a:cubicBezTo>
                      <a:pt x="2271" y="1313"/>
                      <a:pt x="2268" y="1289"/>
                      <a:pt x="2277" y="1263"/>
                    </a:cubicBezTo>
                    <a:cubicBezTo>
                      <a:pt x="2283" y="1232"/>
                      <a:pt x="2290" y="1202"/>
                      <a:pt x="2255" y="1172"/>
                    </a:cubicBezTo>
                    <a:cubicBezTo>
                      <a:pt x="2232" y="1151"/>
                      <a:pt x="2228" y="1127"/>
                      <a:pt x="2235" y="1101"/>
                    </a:cubicBezTo>
                    <a:cubicBezTo>
                      <a:pt x="2248" y="1063"/>
                      <a:pt x="2233" y="1047"/>
                      <a:pt x="2214" y="1032"/>
                    </a:cubicBezTo>
                    <a:cubicBezTo>
                      <a:pt x="2187" y="1015"/>
                      <a:pt x="2181" y="990"/>
                      <a:pt x="2190" y="960"/>
                    </a:cubicBezTo>
                    <a:cubicBezTo>
                      <a:pt x="2196" y="923"/>
                      <a:pt x="2190" y="891"/>
                      <a:pt x="2156" y="872"/>
                    </a:cubicBezTo>
                    <a:cubicBezTo>
                      <a:pt x="2114" y="840"/>
                      <a:pt x="2094" y="800"/>
                      <a:pt x="2102" y="749"/>
                    </a:cubicBezTo>
                    <a:cubicBezTo>
                      <a:pt x="2109" y="713"/>
                      <a:pt x="2104" y="679"/>
                      <a:pt x="2051" y="649"/>
                    </a:cubicBezTo>
                    <a:cubicBezTo>
                      <a:pt x="2011" y="623"/>
                      <a:pt x="1993" y="592"/>
                      <a:pt x="1995" y="555"/>
                    </a:cubicBezTo>
                    <a:cubicBezTo>
                      <a:pt x="1996" y="520"/>
                      <a:pt x="1991" y="485"/>
                      <a:pt x="1930" y="459"/>
                    </a:cubicBezTo>
                    <a:cubicBezTo>
                      <a:pt x="1884" y="440"/>
                      <a:pt x="1859" y="411"/>
                      <a:pt x="1858" y="369"/>
                    </a:cubicBezTo>
                    <a:cubicBezTo>
                      <a:pt x="1854" y="341"/>
                      <a:pt x="1845" y="315"/>
                      <a:pt x="1801" y="306"/>
                    </a:cubicBezTo>
                    <a:cubicBezTo>
                      <a:pt x="1755" y="290"/>
                      <a:pt x="1727" y="265"/>
                      <a:pt x="1719" y="227"/>
                    </a:cubicBezTo>
                    <a:cubicBezTo>
                      <a:pt x="1709" y="189"/>
                      <a:pt x="1682" y="168"/>
                      <a:pt x="1640" y="162"/>
                    </a:cubicBezTo>
                    <a:cubicBezTo>
                      <a:pt x="1580" y="155"/>
                      <a:pt x="1561" y="127"/>
                      <a:pt x="1546" y="97"/>
                    </a:cubicBezTo>
                    <a:cubicBezTo>
                      <a:pt x="1535" y="66"/>
                      <a:pt x="1502" y="49"/>
                      <a:pt x="1453" y="41"/>
                    </a:cubicBezTo>
                    <a:cubicBezTo>
                      <a:pt x="1364" y="4"/>
                      <a:pt x="1045" y="0"/>
                      <a:pt x="932" y="41"/>
                    </a:cubicBezTo>
                    <a:cubicBezTo>
                      <a:pt x="883" y="49"/>
                      <a:pt x="850" y="66"/>
                      <a:pt x="838" y="97"/>
                    </a:cubicBezTo>
                    <a:cubicBezTo>
                      <a:pt x="824" y="127"/>
                      <a:pt x="804" y="155"/>
                      <a:pt x="744" y="162"/>
                    </a:cubicBezTo>
                    <a:cubicBezTo>
                      <a:pt x="702" y="168"/>
                      <a:pt x="676" y="189"/>
                      <a:pt x="666" y="227"/>
                    </a:cubicBezTo>
                    <a:cubicBezTo>
                      <a:pt x="657" y="265"/>
                      <a:pt x="629" y="290"/>
                      <a:pt x="584" y="306"/>
                    </a:cubicBezTo>
                    <a:cubicBezTo>
                      <a:pt x="539" y="315"/>
                      <a:pt x="531" y="341"/>
                      <a:pt x="527" y="369"/>
                    </a:cubicBezTo>
                    <a:cubicBezTo>
                      <a:pt x="525" y="411"/>
                      <a:pt x="501" y="440"/>
                      <a:pt x="455" y="459"/>
                    </a:cubicBezTo>
                    <a:cubicBezTo>
                      <a:pt x="393" y="485"/>
                      <a:pt x="389" y="520"/>
                      <a:pt x="389" y="555"/>
                    </a:cubicBezTo>
                    <a:cubicBezTo>
                      <a:pt x="391" y="592"/>
                      <a:pt x="374" y="623"/>
                      <a:pt x="334" y="649"/>
                    </a:cubicBezTo>
                    <a:cubicBezTo>
                      <a:pt x="281" y="679"/>
                      <a:pt x="276" y="713"/>
                      <a:pt x="282" y="749"/>
                    </a:cubicBezTo>
                    <a:cubicBezTo>
                      <a:pt x="291" y="800"/>
                      <a:pt x="270" y="840"/>
                      <a:pt x="228" y="872"/>
                    </a:cubicBezTo>
                    <a:cubicBezTo>
                      <a:pt x="195" y="891"/>
                      <a:pt x="189" y="923"/>
                      <a:pt x="195" y="960"/>
                    </a:cubicBezTo>
                    <a:cubicBezTo>
                      <a:pt x="204" y="990"/>
                      <a:pt x="198" y="1015"/>
                      <a:pt x="171" y="1032"/>
                    </a:cubicBezTo>
                    <a:cubicBezTo>
                      <a:pt x="152" y="1047"/>
                      <a:pt x="137" y="1063"/>
                      <a:pt x="150" y="1101"/>
                    </a:cubicBezTo>
                    <a:cubicBezTo>
                      <a:pt x="157" y="1127"/>
                      <a:pt x="152" y="1151"/>
                      <a:pt x="130" y="1172"/>
                    </a:cubicBezTo>
                    <a:cubicBezTo>
                      <a:pt x="95" y="1202"/>
                      <a:pt x="102" y="1232"/>
                      <a:pt x="107" y="1263"/>
                    </a:cubicBezTo>
                    <a:cubicBezTo>
                      <a:pt x="116" y="1289"/>
                      <a:pt x="114" y="1313"/>
                      <a:pt x="92" y="1335"/>
                    </a:cubicBezTo>
                    <a:cubicBezTo>
                      <a:pt x="74" y="1350"/>
                      <a:pt x="67" y="1368"/>
                      <a:pt x="81" y="1390"/>
                    </a:cubicBezTo>
                    <a:cubicBezTo>
                      <a:pt x="102" y="1438"/>
                      <a:pt x="82" y="1467"/>
                      <a:pt x="62" y="1495"/>
                    </a:cubicBezTo>
                    <a:cubicBezTo>
                      <a:pt x="46" y="1514"/>
                      <a:pt x="41" y="1536"/>
                      <a:pt x="52" y="1564"/>
                    </a:cubicBezTo>
                    <a:cubicBezTo>
                      <a:pt x="66" y="1588"/>
                      <a:pt x="60" y="1606"/>
                      <a:pt x="44" y="1622"/>
                    </a:cubicBezTo>
                    <a:cubicBezTo>
                      <a:pt x="23" y="1641"/>
                      <a:pt x="24" y="1665"/>
                      <a:pt x="36" y="1690"/>
                    </a:cubicBezTo>
                    <a:cubicBezTo>
                      <a:pt x="45" y="1713"/>
                      <a:pt x="49" y="1734"/>
                      <a:pt x="29" y="1751"/>
                    </a:cubicBezTo>
                    <a:cubicBezTo>
                      <a:pt x="13" y="1773"/>
                      <a:pt x="9" y="1798"/>
                      <a:pt x="23" y="1824"/>
                    </a:cubicBezTo>
                    <a:cubicBezTo>
                      <a:pt x="42" y="1851"/>
                      <a:pt x="13" y="1899"/>
                      <a:pt x="0" y="1917"/>
                    </a:cubicBezTo>
                    <a:cubicBezTo>
                      <a:pt x="314" y="1951"/>
                      <a:pt x="2070" y="1951"/>
                      <a:pt x="2384" y="1917"/>
                    </a:cubicBezTo>
                    <a:cubicBezTo>
                      <a:pt x="2371" y="1899"/>
                      <a:pt x="2343" y="1851"/>
                      <a:pt x="2362" y="1824"/>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 name="Free-form: Shape 18">
                <a:extLst>
                  <a:ext uri="{FF2B5EF4-FFF2-40B4-BE49-F238E27FC236}">
                    <a16:creationId xmlns:a16="http://schemas.microsoft.com/office/drawing/2014/main" id="{CA4ADE3F-2BDB-3918-FB2F-A82C8DB93DF0}"/>
                  </a:ext>
                </a:extLst>
              </p:cNvPr>
              <p:cNvSpPr>
                <a:spLocks/>
              </p:cNvSpPr>
              <p:nvPr/>
            </p:nvSpPr>
            <p:spPr bwMode="auto">
              <a:xfrm>
                <a:off x="1277439" y="2283284"/>
                <a:ext cx="1196816" cy="660128"/>
              </a:xfrm>
              <a:custGeom>
                <a:avLst/>
                <a:gdLst>
                  <a:gd name="connsiteX0" fmla="*/ 663216 w 1196816"/>
                  <a:gd name="connsiteY0" fmla="*/ 379 h 660128"/>
                  <a:gd name="connsiteX1" fmla="*/ 726192 w 1196816"/>
                  <a:gd name="connsiteY1" fmla="*/ 7466 h 660128"/>
                  <a:gd name="connsiteX2" fmla="*/ 1013037 w 1196816"/>
                  <a:gd name="connsiteY2" fmla="*/ 108196 h 660128"/>
                  <a:gd name="connsiteX3" fmla="*/ 1171440 w 1196816"/>
                  <a:gd name="connsiteY3" fmla="*/ 256655 h 660128"/>
                  <a:gd name="connsiteX4" fmla="*/ 1196816 w 1196816"/>
                  <a:gd name="connsiteY4" fmla="*/ 295487 h 660128"/>
                  <a:gd name="connsiteX5" fmla="*/ 1167613 w 1196816"/>
                  <a:gd name="connsiteY5" fmla="*/ 349290 h 660128"/>
                  <a:gd name="connsiteX6" fmla="*/ 582997 w 1196816"/>
                  <a:gd name="connsiteY6" fmla="*/ 660128 h 660128"/>
                  <a:gd name="connsiteX7" fmla="*/ 84471 w 1196816"/>
                  <a:gd name="connsiteY7" fmla="*/ 453632 h 660128"/>
                  <a:gd name="connsiteX8" fmla="*/ 0 w 1196816"/>
                  <a:gd name="connsiteY8" fmla="*/ 351252 h 660128"/>
                  <a:gd name="connsiteX9" fmla="*/ 14133 w 1196816"/>
                  <a:gd name="connsiteY9" fmla="*/ 331584 h 660128"/>
                  <a:gd name="connsiteX10" fmla="*/ 217106 w 1196816"/>
                  <a:gd name="connsiteY10" fmla="*/ 114566 h 660128"/>
                  <a:gd name="connsiteX11" fmla="*/ 488142 w 1196816"/>
                  <a:gd name="connsiteY11" fmla="*/ 7466 h 660128"/>
                  <a:gd name="connsiteX12" fmla="*/ 663216 w 1196816"/>
                  <a:gd name="connsiteY12" fmla="*/ 379 h 66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816" h="660128">
                    <a:moveTo>
                      <a:pt x="663216" y="379"/>
                    </a:moveTo>
                    <a:cubicBezTo>
                      <a:pt x="683438" y="1166"/>
                      <a:pt x="704302" y="3266"/>
                      <a:pt x="726192" y="7466"/>
                    </a:cubicBezTo>
                    <a:cubicBezTo>
                      <a:pt x="813750" y="24264"/>
                      <a:pt x="1012277" y="107634"/>
                      <a:pt x="1013037" y="108196"/>
                    </a:cubicBezTo>
                    <a:cubicBezTo>
                      <a:pt x="1072606" y="139764"/>
                      <a:pt x="1125100" y="192373"/>
                      <a:pt x="1171440" y="256655"/>
                    </a:cubicBezTo>
                    <a:lnTo>
                      <a:pt x="1196816" y="295487"/>
                    </a:lnTo>
                    <a:lnTo>
                      <a:pt x="1167613" y="349290"/>
                    </a:lnTo>
                    <a:cubicBezTo>
                      <a:pt x="1040915" y="536827"/>
                      <a:pt x="826355" y="660128"/>
                      <a:pt x="582997" y="660128"/>
                    </a:cubicBezTo>
                    <a:cubicBezTo>
                      <a:pt x="388311" y="660128"/>
                      <a:pt x="212055" y="581216"/>
                      <a:pt x="84471" y="453632"/>
                    </a:cubicBezTo>
                    <a:lnTo>
                      <a:pt x="0" y="351252"/>
                    </a:lnTo>
                    <a:lnTo>
                      <a:pt x="14133" y="331584"/>
                    </a:lnTo>
                    <a:cubicBezTo>
                      <a:pt x="86339" y="242430"/>
                      <a:pt x="162686" y="166117"/>
                      <a:pt x="217106" y="114566"/>
                    </a:cubicBezTo>
                    <a:cubicBezTo>
                      <a:pt x="325794" y="11587"/>
                      <a:pt x="488142" y="7466"/>
                      <a:pt x="488142" y="7466"/>
                    </a:cubicBezTo>
                    <a:cubicBezTo>
                      <a:pt x="547654" y="7466"/>
                      <a:pt x="602550" y="-1984"/>
                      <a:pt x="663216" y="379"/>
                    </a:cubicBezTo>
                    <a:close/>
                  </a:path>
                </a:pathLst>
              </a:custGeom>
              <a:solidFill>
                <a:srgbClr val="C77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71" name="Freeform 272">
                <a:extLst>
                  <a:ext uri="{FF2B5EF4-FFF2-40B4-BE49-F238E27FC236}">
                    <a16:creationId xmlns:a16="http://schemas.microsoft.com/office/drawing/2014/main" id="{16452EB9-22E0-11C5-2768-4858EFB0B99C}"/>
                  </a:ext>
                </a:extLst>
              </p:cNvPr>
              <p:cNvSpPr>
                <a:spLocks/>
              </p:cNvSpPr>
              <p:nvPr/>
            </p:nvSpPr>
            <p:spPr bwMode="auto">
              <a:xfrm>
                <a:off x="1729840" y="2119554"/>
                <a:ext cx="311704" cy="223551"/>
              </a:xfrm>
              <a:custGeom>
                <a:avLst/>
                <a:gdLst>
                  <a:gd name="T0" fmla="*/ 522 w 522"/>
                  <a:gd name="T1" fmla="*/ 656 h 748"/>
                  <a:gd name="T2" fmla="*/ 472 w 522"/>
                  <a:gd name="T3" fmla="*/ 0 h 748"/>
                  <a:gd name="T4" fmla="*/ 31 w 522"/>
                  <a:gd name="T5" fmla="*/ 0 h 748"/>
                  <a:gd name="T6" fmla="*/ 0 w 522"/>
                  <a:gd name="T7" fmla="*/ 656 h 748"/>
                  <a:gd name="T8" fmla="*/ 522 w 522"/>
                  <a:gd name="T9" fmla="*/ 656 h 748"/>
                  <a:gd name="connsiteX0" fmla="*/ 10305 w 10305"/>
                  <a:gd name="connsiteY0" fmla="*/ 9419 h 10341"/>
                  <a:gd name="connsiteX1" fmla="*/ 9347 w 10305"/>
                  <a:gd name="connsiteY1" fmla="*/ 649 h 10341"/>
                  <a:gd name="connsiteX2" fmla="*/ 250 w 10305"/>
                  <a:gd name="connsiteY2" fmla="*/ 649 h 10341"/>
                  <a:gd name="connsiteX3" fmla="*/ 305 w 10305"/>
                  <a:gd name="connsiteY3" fmla="*/ 9419 h 10341"/>
                  <a:gd name="connsiteX4" fmla="*/ 10305 w 10305"/>
                  <a:gd name="connsiteY4" fmla="*/ 9419 h 10341"/>
                  <a:gd name="connsiteX0" fmla="*/ 10305 w 10622"/>
                  <a:gd name="connsiteY0" fmla="*/ 9419 h 10341"/>
                  <a:gd name="connsiteX1" fmla="*/ 9996 w 10622"/>
                  <a:gd name="connsiteY1" fmla="*/ 649 h 10341"/>
                  <a:gd name="connsiteX2" fmla="*/ 250 w 10622"/>
                  <a:gd name="connsiteY2" fmla="*/ 649 h 10341"/>
                  <a:gd name="connsiteX3" fmla="*/ 305 w 10622"/>
                  <a:gd name="connsiteY3" fmla="*/ 9419 h 10341"/>
                  <a:gd name="connsiteX4" fmla="*/ 10305 w 10622"/>
                  <a:gd name="connsiteY4" fmla="*/ 9419 h 10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2" h="10341">
                    <a:moveTo>
                      <a:pt x="10305" y="9419"/>
                    </a:moveTo>
                    <a:cubicBezTo>
                      <a:pt x="9347" y="649"/>
                      <a:pt x="11672" y="2111"/>
                      <a:pt x="9996" y="649"/>
                    </a:cubicBezTo>
                    <a:cubicBezTo>
                      <a:pt x="8320" y="-813"/>
                      <a:pt x="250" y="649"/>
                      <a:pt x="250" y="649"/>
                    </a:cubicBezTo>
                    <a:cubicBezTo>
                      <a:pt x="-344" y="9419"/>
                      <a:pt x="305" y="9419"/>
                      <a:pt x="305" y="9419"/>
                    </a:cubicBezTo>
                    <a:cubicBezTo>
                      <a:pt x="3696" y="10649"/>
                      <a:pt x="7029" y="10649"/>
                      <a:pt x="10305" y="9419"/>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 name="Freeform 273">
                <a:extLst>
                  <a:ext uri="{FF2B5EF4-FFF2-40B4-BE49-F238E27FC236}">
                    <a16:creationId xmlns:a16="http://schemas.microsoft.com/office/drawing/2014/main" id="{6E48A6AF-6660-A373-94E7-D83EEAF6EECF}"/>
                  </a:ext>
                </a:extLst>
              </p:cNvPr>
              <p:cNvSpPr>
                <a:spLocks/>
              </p:cNvSpPr>
              <p:nvPr/>
            </p:nvSpPr>
            <p:spPr bwMode="auto">
              <a:xfrm>
                <a:off x="1727311" y="2128814"/>
                <a:ext cx="300921" cy="188365"/>
              </a:xfrm>
              <a:custGeom>
                <a:avLst/>
                <a:gdLst>
                  <a:gd name="T0" fmla="*/ 116 w 116"/>
                  <a:gd name="T1" fmla="*/ 104 h 104"/>
                  <a:gd name="T2" fmla="*/ 108 w 116"/>
                  <a:gd name="T3" fmla="*/ 0 h 104"/>
                  <a:gd name="T4" fmla="*/ 2 w 116"/>
                  <a:gd name="T5" fmla="*/ 0 h 104"/>
                  <a:gd name="T6" fmla="*/ 0 w 116"/>
                  <a:gd name="T7" fmla="*/ 44 h 104"/>
                  <a:gd name="T8" fmla="*/ 116 w 116"/>
                  <a:gd name="T9" fmla="*/ 104 h 104"/>
                  <a:gd name="connsiteX0" fmla="*/ 10938 w 10938"/>
                  <a:gd name="connsiteY0" fmla="*/ 10244 h 10244"/>
                  <a:gd name="connsiteX1" fmla="*/ 10248 w 10938"/>
                  <a:gd name="connsiteY1" fmla="*/ 244 h 10244"/>
                  <a:gd name="connsiteX2" fmla="*/ 0 w 10938"/>
                  <a:gd name="connsiteY2" fmla="*/ 0 h 10244"/>
                  <a:gd name="connsiteX3" fmla="*/ 938 w 10938"/>
                  <a:gd name="connsiteY3" fmla="*/ 4475 h 10244"/>
                  <a:gd name="connsiteX4" fmla="*/ 10938 w 10938"/>
                  <a:gd name="connsiteY4" fmla="*/ 10244 h 10244"/>
                  <a:gd name="connsiteX0" fmla="*/ 10938 w 10938"/>
                  <a:gd name="connsiteY0" fmla="*/ 10244 h 10244"/>
                  <a:gd name="connsiteX1" fmla="*/ 10248 w 10938"/>
                  <a:gd name="connsiteY1" fmla="*/ 244 h 10244"/>
                  <a:gd name="connsiteX2" fmla="*/ 0 w 10938"/>
                  <a:gd name="connsiteY2" fmla="*/ 0 h 10244"/>
                  <a:gd name="connsiteX3" fmla="*/ 84 w 10938"/>
                  <a:gd name="connsiteY3" fmla="*/ 4475 h 10244"/>
                  <a:gd name="connsiteX4" fmla="*/ 10938 w 10938"/>
                  <a:gd name="connsiteY4" fmla="*/ 10244 h 10244"/>
                  <a:gd name="connsiteX0" fmla="*/ 10682 w 10682"/>
                  <a:gd name="connsiteY0" fmla="*/ 9635 h 9635"/>
                  <a:gd name="connsiteX1" fmla="*/ 10248 w 10682"/>
                  <a:gd name="connsiteY1" fmla="*/ 244 h 9635"/>
                  <a:gd name="connsiteX2" fmla="*/ 0 w 10682"/>
                  <a:gd name="connsiteY2" fmla="*/ 0 h 9635"/>
                  <a:gd name="connsiteX3" fmla="*/ 84 w 10682"/>
                  <a:gd name="connsiteY3" fmla="*/ 4475 h 9635"/>
                  <a:gd name="connsiteX4" fmla="*/ 10682 w 10682"/>
                  <a:gd name="connsiteY4" fmla="*/ 9635 h 9635"/>
                  <a:gd name="connsiteX0" fmla="*/ 10000 w 10105"/>
                  <a:gd name="connsiteY0" fmla="*/ 10000 h 10000"/>
                  <a:gd name="connsiteX1" fmla="*/ 10074 w 10105"/>
                  <a:gd name="connsiteY1" fmla="*/ 127 h 10000"/>
                  <a:gd name="connsiteX2" fmla="*/ 0 w 10105"/>
                  <a:gd name="connsiteY2" fmla="*/ 0 h 10000"/>
                  <a:gd name="connsiteX3" fmla="*/ 79 w 10105"/>
                  <a:gd name="connsiteY3" fmla="*/ 4645 h 10000"/>
                  <a:gd name="connsiteX4" fmla="*/ 10000 w 1010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5" h="10000">
                    <a:moveTo>
                      <a:pt x="10000" y="10000"/>
                    </a:moveTo>
                    <a:cubicBezTo>
                      <a:pt x="9864" y="6751"/>
                      <a:pt x="10209" y="3376"/>
                      <a:pt x="10074" y="127"/>
                    </a:cubicBezTo>
                    <a:lnTo>
                      <a:pt x="0" y="0"/>
                    </a:lnTo>
                    <a:cubicBezTo>
                      <a:pt x="26" y="1549"/>
                      <a:pt x="52" y="3096"/>
                      <a:pt x="79" y="4645"/>
                    </a:cubicBezTo>
                    <a:lnTo>
                      <a:pt x="10000" y="10000"/>
                    </a:lnTo>
                    <a:close/>
                  </a:path>
                </a:pathLst>
              </a:custGeom>
              <a:solidFill>
                <a:srgbClr val="66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 name="Freeform 274">
                <a:extLst>
                  <a:ext uri="{FF2B5EF4-FFF2-40B4-BE49-F238E27FC236}">
                    <a16:creationId xmlns:a16="http://schemas.microsoft.com/office/drawing/2014/main" id="{AE160F6C-69B3-1F97-8AE6-D83A25DB3D3A}"/>
                  </a:ext>
                </a:extLst>
              </p:cNvPr>
              <p:cNvSpPr>
                <a:spLocks/>
              </p:cNvSpPr>
              <p:nvPr/>
            </p:nvSpPr>
            <p:spPr bwMode="auto">
              <a:xfrm>
                <a:off x="1682317" y="1721906"/>
                <a:ext cx="399671" cy="506495"/>
              </a:xfrm>
              <a:custGeom>
                <a:avLst/>
                <a:gdLst>
                  <a:gd name="T0" fmla="*/ 504 w 789"/>
                  <a:gd name="T1" fmla="*/ 0 h 1076"/>
                  <a:gd name="T2" fmla="*/ 398 w 789"/>
                  <a:gd name="T3" fmla="*/ 0 h 1076"/>
                  <a:gd name="T4" fmla="*/ 397 w 789"/>
                  <a:gd name="T5" fmla="*/ 0 h 1076"/>
                  <a:gd name="T6" fmla="*/ 397 w 789"/>
                  <a:gd name="T7" fmla="*/ 0 h 1076"/>
                  <a:gd name="T8" fmla="*/ 395 w 789"/>
                  <a:gd name="T9" fmla="*/ 0 h 1076"/>
                  <a:gd name="T10" fmla="*/ 392 w 789"/>
                  <a:gd name="T11" fmla="*/ 0 h 1076"/>
                  <a:gd name="T12" fmla="*/ 392 w 789"/>
                  <a:gd name="T13" fmla="*/ 0 h 1076"/>
                  <a:gd name="T14" fmla="*/ 391 w 789"/>
                  <a:gd name="T15" fmla="*/ 0 h 1076"/>
                  <a:gd name="T16" fmla="*/ 285 w 789"/>
                  <a:gd name="T17" fmla="*/ 0 h 1076"/>
                  <a:gd name="T18" fmla="*/ 0 w 789"/>
                  <a:gd name="T19" fmla="*/ 296 h 1076"/>
                  <a:gd name="T20" fmla="*/ 102 w 789"/>
                  <a:gd name="T21" fmla="*/ 902 h 1076"/>
                  <a:gd name="T22" fmla="*/ 386 w 789"/>
                  <a:gd name="T23" fmla="*/ 1076 h 1076"/>
                  <a:gd name="T24" fmla="*/ 403 w 789"/>
                  <a:gd name="T25" fmla="*/ 1076 h 1076"/>
                  <a:gd name="T26" fmla="*/ 687 w 789"/>
                  <a:gd name="T27" fmla="*/ 902 h 1076"/>
                  <a:gd name="T28" fmla="*/ 789 w 789"/>
                  <a:gd name="T29" fmla="*/ 296 h 1076"/>
                  <a:gd name="T30" fmla="*/ 504 w 789"/>
                  <a:gd name="T31" fmla="*/ 0 h 1076"/>
                  <a:gd name="connsiteX0" fmla="*/ 6388 w 10000"/>
                  <a:gd name="connsiteY0" fmla="*/ 0 h 10000"/>
                  <a:gd name="connsiteX1" fmla="*/ 5044 w 10000"/>
                  <a:gd name="connsiteY1" fmla="*/ 0 h 10000"/>
                  <a:gd name="connsiteX2" fmla="*/ 5032 w 10000"/>
                  <a:gd name="connsiteY2" fmla="*/ 0 h 10000"/>
                  <a:gd name="connsiteX3" fmla="*/ 5032 w 10000"/>
                  <a:gd name="connsiteY3" fmla="*/ 0 h 10000"/>
                  <a:gd name="connsiteX4" fmla="*/ 5006 w 10000"/>
                  <a:gd name="connsiteY4" fmla="*/ 0 h 10000"/>
                  <a:gd name="connsiteX5" fmla="*/ 4968 w 10000"/>
                  <a:gd name="connsiteY5" fmla="*/ 0 h 10000"/>
                  <a:gd name="connsiteX6" fmla="*/ 4968 w 10000"/>
                  <a:gd name="connsiteY6" fmla="*/ 0 h 10000"/>
                  <a:gd name="connsiteX7" fmla="*/ 4956 w 10000"/>
                  <a:gd name="connsiteY7" fmla="*/ 0 h 10000"/>
                  <a:gd name="connsiteX8" fmla="*/ 3612 w 10000"/>
                  <a:gd name="connsiteY8" fmla="*/ 0 h 10000"/>
                  <a:gd name="connsiteX9" fmla="*/ 0 w 10000"/>
                  <a:gd name="connsiteY9" fmla="*/ 2751 h 10000"/>
                  <a:gd name="connsiteX10" fmla="*/ 1293 w 10000"/>
                  <a:gd name="connsiteY10" fmla="*/ 8383 h 10000"/>
                  <a:gd name="connsiteX11" fmla="*/ 4892 w 10000"/>
                  <a:gd name="connsiteY11" fmla="*/ 10000 h 10000"/>
                  <a:gd name="connsiteX12" fmla="*/ 8707 w 10000"/>
                  <a:gd name="connsiteY12" fmla="*/ 8383 h 10000"/>
                  <a:gd name="connsiteX13" fmla="*/ 10000 w 10000"/>
                  <a:gd name="connsiteY13" fmla="*/ 2751 h 10000"/>
                  <a:gd name="connsiteX14" fmla="*/ 6388 w 10000"/>
                  <a:gd name="connsiteY14" fmla="*/ 0 h 10000"/>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12"/>
                  <a:gd name="connsiteX1" fmla="*/ 5044 w 10000"/>
                  <a:gd name="connsiteY1" fmla="*/ 0 h 10012"/>
                  <a:gd name="connsiteX2" fmla="*/ 5032 w 10000"/>
                  <a:gd name="connsiteY2" fmla="*/ 0 h 10012"/>
                  <a:gd name="connsiteX3" fmla="*/ 5032 w 10000"/>
                  <a:gd name="connsiteY3" fmla="*/ 0 h 10012"/>
                  <a:gd name="connsiteX4" fmla="*/ 5006 w 10000"/>
                  <a:gd name="connsiteY4" fmla="*/ 0 h 10012"/>
                  <a:gd name="connsiteX5" fmla="*/ 4968 w 10000"/>
                  <a:gd name="connsiteY5" fmla="*/ 0 h 10012"/>
                  <a:gd name="connsiteX6" fmla="*/ 4968 w 10000"/>
                  <a:gd name="connsiteY6" fmla="*/ 0 h 10012"/>
                  <a:gd name="connsiteX7" fmla="*/ 4956 w 10000"/>
                  <a:gd name="connsiteY7" fmla="*/ 0 h 10012"/>
                  <a:gd name="connsiteX8" fmla="*/ 3612 w 10000"/>
                  <a:gd name="connsiteY8" fmla="*/ 0 h 10012"/>
                  <a:gd name="connsiteX9" fmla="*/ 0 w 10000"/>
                  <a:gd name="connsiteY9" fmla="*/ 2751 h 10012"/>
                  <a:gd name="connsiteX10" fmla="*/ 1293 w 10000"/>
                  <a:gd name="connsiteY10" fmla="*/ 8383 h 10012"/>
                  <a:gd name="connsiteX11" fmla="*/ 4892 w 10000"/>
                  <a:gd name="connsiteY11" fmla="*/ 10000 h 10012"/>
                  <a:gd name="connsiteX12" fmla="*/ 9163 w 10000"/>
                  <a:gd name="connsiteY12" fmla="*/ 8905 h 10012"/>
                  <a:gd name="connsiteX13" fmla="*/ 10000 w 10000"/>
                  <a:gd name="connsiteY13" fmla="*/ 2751 h 10012"/>
                  <a:gd name="connsiteX14" fmla="*/ 6388 w 10000"/>
                  <a:gd name="connsiteY14" fmla="*/ 0 h 10012"/>
                  <a:gd name="connsiteX0" fmla="*/ 6542 w 10154"/>
                  <a:gd name="connsiteY0" fmla="*/ 0 h 10012"/>
                  <a:gd name="connsiteX1" fmla="*/ 5198 w 10154"/>
                  <a:gd name="connsiteY1" fmla="*/ 0 h 10012"/>
                  <a:gd name="connsiteX2" fmla="*/ 5186 w 10154"/>
                  <a:gd name="connsiteY2" fmla="*/ 0 h 10012"/>
                  <a:gd name="connsiteX3" fmla="*/ 5186 w 10154"/>
                  <a:gd name="connsiteY3" fmla="*/ 0 h 10012"/>
                  <a:gd name="connsiteX4" fmla="*/ 5160 w 10154"/>
                  <a:gd name="connsiteY4" fmla="*/ 0 h 10012"/>
                  <a:gd name="connsiteX5" fmla="*/ 5122 w 10154"/>
                  <a:gd name="connsiteY5" fmla="*/ 0 h 10012"/>
                  <a:gd name="connsiteX6" fmla="*/ 5122 w 10154"/>
                  <a:gd name="connsiteY6" fmla="*/ 0 h 10012"/>
                  <a:gd name="connsiteX7" fmla="*/ 5110 w 10154"/>
                  <a:gd name="connsiteY7" fmla="*/ 0 h 10012"/>
                  <a:gd name="connsiteX8" fmla="*/ 3766 w 10154"/>
                  <a:gd name="connsiteY8" fmla="*/ 0 h 10012"/>
                  <a:gd name="connsiteX9" fmla="*/ 154 w 10154"/>
                  <a:gd name="connsiteY9" fmla="*/ 2751 h 10012"/>
                  <a:gd name="connsiteX10" fmla="*/ 991 w 10154"/>
                  <a:gd name="connsiteY10" fmla="*/ 8579 h 10012"/>
                  <a:gd name="connsiteX11" fmla="*/ 5046 w 10154"/>
                  <a:gd name="connsiteY11" fmla="*/ 10000 h 10012"/>
                  <a:gd name="connsiteX12" fmla="*/ 9317 w 10154"/>
                  <a:gd name="connsiteY12" fmla="*/ 8905 h 10012"/>
                  <a:gd name="connsiteX13" fmla="*/ 10154 w 10154"/>
                  <a:gd name="connsiteY13" fmla="*/ 2751 h 10012"/>
                  <a:gd name="connsiteX14" fmla="*/ 6542 w 10154"/>
                  <a:gd name="connsiteY14" fmla="*/ 0 h 10012"/>
                  <a:gd name="connsiteX0" fmla="*/ 7209 w 10821"/>
                  <a:gd name="connsiteY0" fmla="*/ 0 h 10012"/>
                  <a:gd name="connsiteX1" fmla="*/ 5865 w 10821"/>
                  <a:gd name="connsiteY1" fmla="*/ 0 h 10012"/>
                  <a:gd name="connsiteX2" fmla="*/ 5853 w 10821"/>
                  <a:gd name="connsiteY2" fmla="*/ 0 h 10012"/>
                  <a:gd name="connsiteX3" fmla="*/ 5853 w 10821"/>
                  <a:gd name="connsiteY3" fmla="*/ 0 h 10012"/>
                  <a:gd name="connsiteX4" fmla="*/ 5827 w 10821"/>
                  <a:gd name="connsiteY4" fmla="*/ 0 h 10012"/>
                  <a:gd name="connsiteX5" fmla="*/ 5789 w 10821"/>
                  <a:gd name="connsiteY5" fmla="*/ 0 h 10012"/>
                  <a:gd name="connsiteX6" fmla="*/ 5789 w 10821"/>
                  <a:gd name="connsiteY6" fmla="*/ 0 h 10012"/>
                  <a:gd name="connsiteX7" fmla="*/ 5777 w 10821"/>
                  <a:gd name="connsiteY7" fmla="*/ 0 h 10012"/>
                  <a:gd name="connsiteX8" fmla="*/ 4433 w 10821"/>
                  <a:gd name="connsiteY8" fmla="*/ 0 h 10012"/>
                  <a:gd name="connsiteX9" fmla="*/ 92 w 10821"/>
                  <a:gd name="connsiteY9" fmla="*/ 2621 h 10012"/>
                  <a:gd name="connsiteX10" fmla="*/ 1658 w 10821"/>
                  <a:gd name="connsiteY10" fmla="*/ 8579 h 10012"/>
                  <a:gd name="connsiteX11" fmla="*/ 5713 w 10821"/>
                  <a:gd name="connsiteY11" fmla="*/ 10000 h 10012"/>
                  <a:gd name="connsiteX12" fmla="*/ 9984 w 10821"/>
                  <a:gd name="connsiteY12" fmla="*/ 8905 h 10012"/>
                  <a:gd name="connsiteX13" fmla="*/ 10821 w 10821"/>
                  <a:gd name="connsiteY13" fmla="*/ 2751 h 10012"/>
                  <a:gd name="connsiteX14" fmla="*/ 7209 w 10821"/>
                  <a:gd name="connsiteY14" fmla="*/ 0 h 10012"/>
                  <a:gd name="connsiteX0" fmla="*/ 7209 w 11459"/>
                  <a:gd name="connsiteY0" fmla="*/ 0 h 10012"/>
                  <a:gd name="connsiteX1" fmla="*/ 5865 w 11459"/>
                  <a:gd name="connsiteY1" fmla="*/ 0 h 10012"/>
                  <a:gd name="connsiteX2" fmla="*/ 5853 w 11459"/>
                  <a:gd name="connsiteY2" fmla="*/ 0 h 10012"/>
                  <a:gd name="connsiteX3" fmla="*/ 5853 w 11459"/>
                  <a:gd name="connsiteY3" fmla="*/ 0 h 10012"/>
                  <a:gd name="connsiteX4" fmla="*/ 5827 w 11459"/>
                  <a:gd name="connsiteY4" fmla="*/ 0 h 10012"/>
                  <a:gd name="connsiteX5" fmla="*/ 5789 w 11459"/>
                  <a:gd name="connsiteY5" fmla="*/ 0 h 10012"/>
                  <a:gd name="connsiteX6" fmla="*/ 5789 w 11459"/>
                  <a:gd name="connsiteY6" fmla="*/ 0 h 10012"/>
                  <a:gd name="connsiteX7" fmla="*/ 5777 w 11459"/>
                  <a:gd name="connsiteY7" fmla="*/ 0 h 10012"/>
                  <a:gd name="connsiteX8" fmla="*/ 4433 w 11459"/>
                  <a:gd name="connsiteY8" fmla="*/ 0 h 10012"/>
                  <a:gd name="connsiteX9" fmla="*/ 92 w 11459"/>
                  <a:gd name="connsiteY9" fmla="*/ 2621 h 10012"/>
                  <a:gd name="connsiteX10" fmla="*/ 1658 w 11459"/>
                  <a:gd name="connsiteY10" fmla="*/ 8579 h 10012"/>
                  <a:gd name="connsiteX11" fmla="*/ 5713 w 11459"/>
                  <a:gd name="connsiteY11" fmla="*/ 10000 h 10012"/>
                  <a:gd name="connsiteX12" fmla="*/ 9984 w 11459"/>
                  <a:gd name="connsiteY12" fmla="*/ 8905 h 10012"/>
                  <a:gd name="connsiteX13" fmla="*/ 11459 w 11459"/>
                  <a:gd name="connsiteY13" fmla="*/ 2686 h 10012"/>
                  <a:gd name="connsiteX14" fmla="*/ 7209 w 11459"/>
                  <a:gd name="connsiteY14" fmla="*/ 0 h 10012"/>
                  <a:gd name="connsiteX0" fmla="*/ 7219 w 11469"/>
                  <a:gd name="connsiteY0" fmla="*/ 0 h 10016"/>
                  <a:gd name="connsiteX1" fmla="*/ 5875 w 11469"/>
                  <a:gd name="connsiteY1" fmla="*/ 0 h 10016"/>
                  <a:gd name="connsiteX2" fmla="*/ 5863 w 11469"/>
                  <a:gd name="connsiteY2" fmla="*/ 0 h 10016"/>
                  <a:gd name="connsiteX3" fmla="*/ 5863 w 11469"/>
                  <a:gd name="connsiteY3" fmla="*/ 0 h 10016"/>
                  <a:gd name="connsiteX4" fmla="*/ 5837 w 11469"/>
                  <a:gd name="connsiteY4" fmla="*/ 0 h 10016"/>
                  <a:gd name="connsiteX5" fmla="*/ 5799 w 11469"/>
                  <a:gd name="connsiteY5" fmla="*/ 0 h 10016"/>
                  <a:gd name="connsiteX6" fmla="*/ 5799 w 11469"/>
                  <a:gd name="connsiteY6" fmla="*/ 0 h 10016"/>
                  <a:gd name="connsiteX7" fmla="*/ 5787 w 11469"/>
                  <a:gd name="connsiteY7" fmla="*/ 0 h 10016"/>
                  <a:gd name="connsiteX8" fmla="*/ 4443 w 11469"/>
                  <a:gd name="connsiteY8" fmla="*/ 0 h 10016"/>
                  <a:gd name="connsiteX9" fmla="*/ 102 w 11469"/>
                  <a:gd name="connsiteY9" fmla="*/ 2621 h 10016"/>
                  <a:gd name="connsiteX10" fmla="*/ 1577 w 11469"/>
                  <a:gd name="connsiteY10" fmla="*/ 9166 h 10016"/>
                  <a:gd name="connsiteX11" fmla="*/ 5723 w 11469"/>
                  <a:gd name="connsiteY11" fmla="*/ 10000 h 10016"/>
                  <a:gd name="connsiteX12" fmla="*/ 9994 w 11469"/>
                  <a:gd name="connsiteY12" fmla="*/ 8905 h 10016"/>
                  <a:gd name="connsiteX13" fmla="*/ 11469 w 11469"/>
                  <a:gd name="connsiteY13" fmla="*/ 2686 h 10016"/>
                  <a:gd name="connsiteX14" fmla="*/ 7219 w 11469"/>
                  <a:gd name="connsiteY14" fmla="*/ 0 h 10016"/>
                  <a:gd name="connsiteX0" fmla="*/ 7219 w 11469"/>
                  <a:gd name="connsiteY0" fmla="*/ 0 h 10399"/>
                  <a:gd name="connsiteX1" fmla="*/ 5875 w 11469"/>
                  <a:gd name="connsiteY1" fmla="*/ 0 h 10399"/>
                  <a:gd name="connsiteX2" fmla="*/ 5863 w 11469"/>
                  <a:gd name="connsiteY2" fmla="*/ 0 h 10399"/>
                  <a:gd name="connsiteX3" fmla="*/ 5863 w 11469"/>
                  <a:gd name="connsiteY3" fmla="*/ 0 h 10399"/>
                  <a:gd name="connsiteX4" fmla="*/ 5837 w 11469"/>
                  <a:gd name="connsiteY4" fmla="*/ 0 h 10399"/>
                  <a:gd name="connsiteX5" fmla="*/ 5799 w 11469"/>
                  <a:gd name="connsiteY5" fmla="*/ 0 h 10399"/>
                  <a:gd name="connsiteX6" fmla="*/ 5799 w 11469"/>
                  <a:gd name="connsiteY6" fmla="*/ 0 h 10399"/>
                  <a:gd name="connsiteX7" fmla="*/ 5787 w 11469"/>
                  <a:gd name="connsiteY7" fmla="*/ 0 h 10399"/>
                  <a:gd name="connsiteX8" fmla="*/ 4443 w 11469"/>
                  <a:gd name="connsiteY8" fmla="*/ 0 h 10399"/>
                  <a:gd name="connsiteX9" fmla="*/ 102 w 11469"/>
                  <a:gd name="connsiteY9" fmla="*/ 2621 h 10399"/>
                  <a:gd name="connsiteX10" fmla="*/ 1577 w 11469"/>
                  <a:gd name="connsiteY10" fmla="*/ 9166 h 10399"/>
                  <a:gd name="connsiteX11" fmla="*/ 5723 w 11469"/>
                  <a:gd name="connsiteY11" fmla="*/ 10391 h 10399"/>
                  <a:gd name="connsiteX12" fmla="*/ 9994 w 11469"/>
                  <a:gd name="connsiteY12" fmla="*/ 8905 h 10399"/>
                  <a:gd name="connsiteX13" fmla="*/ 11469 w 11469"/>
                  <a:gd name="connsiteY13" fmla="*/ 2686 h 10399"/>
                  <a:gd name="connsiteX14" fmla="*/ 7219 w 11469"/>
                  <a:gd name="connsiteY14" fmla="*/ 0 h 10399"/>
                  <a:gd name="connsiteX0" fmla="*/ 7219 w 11469"/>
                  <a:gd name="connsiteY0" fmla="*/ 0 h 10403"/>
                  <a:gd name="connsiteX1" fmla="*/ 5875 w 11469"/>
                  <a:gd name="connsiteY1" fmla="*/ 0 h 10403"/>
                  <a:gd name="connsiteX2" fmla="*/ 5863 w 11469"/>
                  <a:gd name="connsiteY2" fmla="*/ 0 h 10403"/>
                  <a:gd name="connsiteX3" fmla="*/ 5863 w 11469"/>
                  <a:gd name="connsiteY3" fmla="*/ 0 h 10403"/>
                  <a:gd name="connsiteX4" fmla="*/ 5837 w 11469"/>
                  <a:gd name="connsiteY4" fmla="*/ 0 h 10403"/>
                  <a:gd name="connsiteX5" fmla="*/ 5799 w 11469"/>
                  <a:gd name="connsiteY5" fmla="*/ 0 h 10403"/>
                  <a:gd name="connsiteX6" fmla="*/ 5799 w 11469"/>
                  <a:gd name="connsiteY6" fmla="*/ 0 h 10403"/>
                  <a:gd name="connsiteX7" fmla="*/ 5787 w 11469"/>
                  <a:gd name="connsiteY7" fmla="*/ 0 h 10403"/>
                  <a:gd name="connsiteX8" fmla="*/ 4443 w 11469"/>
                  <a:gd name="connsiteY8" fmla="*/ 0 h 10403"/>
                  <a:gd name="connsiteX9" fmla="*/ 102 w 11469"/>
                  <a:gd name="connsiteY9" fmla="*/ 2621 h 10403"/>
                  <a:gd name="connsiteX10" fmla="*/ 1577 w 11469"/>
                  <a:gd name="connsiteY10" fmla="*/ 9166 h 10403"/>
                  <a:gd name="connsiteX11" fmla="*/ 5723 w 11469"/>
                  <a:gd name="connsiteY11" fmla="*/ 10391 h 10403"/>
                  <a:gd name="connsiteX12" fmla="*/ 10358 w 11469"/>
                  <a:gd name="connsiteY12" fmla="*/ 9296 h 10403"/>
                  <a:gd name="connsiteX13" fmla="*/ 11469 w 11469"/>
                  <a:gd name="connsiteY13" fmla="*/ 2686 h 10403"/>
                  <a:gd name="connsiteX14" fmla="*/ 7219 w 11469"/>
                  <a:gd name="connsiteY14" fmla="*/ 0 h 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69" h="10403">
                    <a:moveTo>
                      <a:pt x="7219" y="0"/>
                    </a:moveTo>
                    <a:lnTo>
                      <a:pt x="5875" y="0"/>
                    </a:lnTo>
                    <a:lnTo>
                      <a:pt x="5863" y="0"/>
                    </a:lnTo>
                    <a:lnTo>
                      <a:pt x="5863" y="0"/>
                    </a:lnTo>
                    <a:lnTo>
                      <a:pt x="5837" y="0"/>
                    </a:lnTo>
                    <a:lnTo>
                      <a:pt x="5799" y="0"/>
                    </a:lnTo>
                    <a:lnTo>
                      <a:pt x="5799" y="0"/>
                    </a:lnTo>
                    <a:lnTo>
                      <a:pt x="5787" y="0"/>
                    </a:lnTo>
                    <a:lnTo>
                      <a:pt x="4443" y="0"/>
                    </a:lnTo>
                    <a:cubicBezTo>
                      <a:pt x="2948" y="65"/>
                      <a:pt x="580" y="1093"/>
                      <a:pt x="102" y="2621"/>
                    </a:cubicBezTo>
                    <a:cubicBezTo>
                      <a:pt x="-376" y="4149"/>
                      <a:pt x="943" y="8618"/>
                      <a:pt x="1577" y="9166"/>
                    </a:cubicBezTo>
                    <a:cubicBezTo>
                      <a:pt x="2515" y="10095"/>
                      <a:pt x="3558" y="10428"/>
                      <a:pt x="5723" y="10391"/>
                    </a:cubicBezTo>
                    <a:cubicBezTo>
                      <a:pt x="7907" y="10504"/>
                      <a:pt x="9086" y="9835"/>
                      <a:pt x="10358" y="9296"/>
                    </a:cubicBezTo>
                    <a:cubicBezTo>
                      <a:pt x="10992" y="8748"/>
                      <a:pt x="11469" y="3913"/>
                      <a:pt x="11469" y="2686"/>
                    </a:cubicBezTo>
                    <a:cubicBezTo>
                      <a:pt x="11469" y="716"/>
                      <a:pt x="8714" y="65"/>
                      <a:pt x="7219" y="0"/>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 name="Freeform 275">
                <a:extLst>
                  <a:ext uri="{FF2B5EF4-FFF2-40B4-BE49-F238E27FC236}">
                    <a16:creationId xmlns:a16="http://schemas.microsoft.com/office/drawing/2014/main" id="{6A350B3A-34B6-456A-E29E-4178AE514C89}"/>
                  </a:ext>
                </a:extLst>
              </p:cNvPr>
              <p:cNvSpPr>
                <a:spLocks/>
              </p:cNvSpPr>
              <p:nvPr/>
            </p:nvSpPr>
            <p:spPr bwMode="auto">
              <a:xfrm>
                <a:off x="1793810" y="1721904"/>
                <a:ext cx="300793" cy="366565"/>
              </a:xfrm>
              <a:custGeom>
                <a:avLst/>
                <a:gdLst>
                  <a:gd name="T0" fmla="*/ 604 w 679"/>
                  <a:gd name="T1" fmla="*/ 235 h 808"/>
                  <a:gd name="T2" fmla="*/ 481 w 679"/>
                  <a:gd name="T3" fmla="*/ 50 h 808"/>
                  <a:gd name="T4" fmla="*/ 324 w 679"/>
                  <a:gd name="T5" fmla="*/ 0 h 808"/>
                  <a:gd name="T6" fmla="*/ 218 w 679"/>
                  <a:gd name="T7" fmla="*/ 0 h 808"/>
                  <a:gd name="T8" fmla="*/ 217 w 679"/>
                  <a:gd name="T9" fmla="*/ 0 h 808"/>
                  <a:gd name="T10" fmla="*/ 217 w 679"/>
                  <a:gd name="T11" fmla="*/ 0 h 808"/>
                  <a:gd name="T12" fmla="*/ 215 w 679"/>
                  <a:gd name="T13" fmla="*/ 0 h 808"/>
                  <a:gd name="T14" fmla="*/ 212 w 679"/>
                  <a:gd name="T15" fmla="*/ 0 h 808"/>
                  <a:gd name="T16" fmla="*/ 212 w 679"/>
                  <a:gd name="T17" fmla="*/ 0 h 808"/>
                  <a:gd name="T18" fmla="*/ 211 w 679"/>
                  <a:gd name="T19" fmla="*/ 0 h 808"/>
                  <a:gd name="T20" fmla="*/ 106 w 679"/>
                  <a:gd name="T21" fmla="*/ 0 h 808"/>
                  <a:gd name="T22" fmla="*/ 33 w 679"/>
                  <a:gd name="T23" fmla="*/ 13 h 808"/>
                  <a:gd name="T24" fmla="*/ 0 w 679"/>
                  <a:gd name="T25" fmla="*/ 61 h 808"/>
                  <a:gd name="T26" fmla="*/ 35 w 679"/>
                  <a:gd name="T27" fmla="*/ 135 h 808"/>
                  <a:gd name="T28" fmla="*/ 88 w 679"/>
                  <a:gd name="T29" fmla="*/ 179 h 808"/>
                  <a:gd name="T30" fmla="*/ 177 w 679"/>
                  <a:gd name="T31" fmla="*/ 208 h 808"/>
                  <a:gd name="T32" fmla="*/ 220 w 679"/>
                  <a:gd name="T33" fmla="*/ 248 h 808"/>
                  <a:gd name="T34" fmla="*/ 290 w 679"/>
                  <a:gd name="T35" fmla="*/ 318 h 808"/>
                  <a:gd name="T36" fmla="*/ 358 w 679"/>
                  <a:gd name="T37" fmla="*/ 396 h 808"/>
                  <a:gd name="T38" fmla="*/ 399 w 679"/>
                  <a:gd name="T39" fmla="*/ 448 h 808"/>
                  <a:gd name="T40" fmla="*/ 474 w 679"/>
                  <a:gd name="T41" fmla="*/ 554 h 808"/>
                  <a:gd name="T42" fmla="*/ 527 w 679"/>
                  <a:gd name="T43" fmla="*/ 650 h 808"/>
                  <a:gd name="T44" fmla="*/ 609 w 679"/>
                  <a:gd name="T45" fmla="*/ 296 h 808"/>
                  <a:gd name="T46" fmla="*/ 604 w 679"/>
                  <a:gd name="T47" fmla="*/ 235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9" h="808">
                    <a:moveTo>
                      <a:pt x="604" y="235"/>
                    </a:moveTo>
                    <a:cubicBezTo>
                      <a:pt x="567" y="170"/>
                      <a:pt x="527" y="108"/>
                      <a:pt x="481" y="50"/>
                    </a:cubicBezTo>
                    <a:cubicBezTo>
                      <a:pt x="430" y="18"/>
                      <a:pt x="373" y="3"/>
                      <a:pt x="324" y="0"/>
                    </a:cubicBezTo>
                    <a:cubicBezTo>
                      <a:pt x="286" y="0"/>
                      <a:pt x="251" y="0"/>
                      <a:pt x="218" y="0"/>
                    </a:cubicBezTo>
                    <a:cubicBezTo>
                      <a:pt x="218" y="0"/>
                      <a:pt x="218" y="0"/>
                      <a:pt x="217" y="0"/>
                    </a:cubicBezTo>
                    <a:cubicBezTo>
                      <a:pt x="217" y="0"/>
                      <a:pt x="217" y="0"/>
                      <a:pt x="217" y="0"/>
                    </a:cubicBezTo>
                    <a:cubicBezTo>
                      <a:pt x="217" y="0"/>
                      <a:pt x="216" y="0"/>
                      <a:pt x="215" y="0"/>
                    </a:cubicBezTo>
                    <a:cubicBezTo>
                      <a:pt x="214" y="0"/>
                      <a:pt x="213" y="0"/>
                      <a:pt x="212" y="0"/>
                    </a:cubicBezTo>
                    <a:cubicBezTo>
                      <a:pt x="212" y="0"/>
                      <a:pt x="212" y="0"/>
                      <a:pt x="212" y="0"/>
                    </a:cubicBezTo>
                    <a:cubicBezTo>
                      <a:pt x="212" y="0"/>
                      <a:pt x="211" y="0"/>
                      <a:pt x="211" y="0"/>
                    </a:cubicBezTo>
                    <a:cubicBezTo>
                      <a:pt x="178" y="0"/>
                      <a:pt x="143" y="0"/>
                      <a:pt x="106" y="0"/>
                    </a:cubicBezTo>
                    <a:cubicBezTo>
                      <a:pt x="83" y="2"/>
                      <a:pt x="58" y="6"/>
                      <a:pt x="33" y="13"/>
                    </a:cubicBezTo>
                    <a:cubicBezTo>
                      <a:pt x="22" y="28"/>
                      <a:pt x="12" y="44"/>
                      <a:pt x="0" y="61"/>
                    </a:cubicBezTo>
                    <a:cubicBezTo>
                      <a:pt x="31" y="58"/>
                      <a:pt x="26" y="109"/>
                      <a:pt x="35" y="135"/>
                    </a:cubicBezTo>
                    <a:cubicBezTo>
                      <a:pt x="42" y="163"/>
                      <a:pt x="59" y="178"/>
                      <a:pt x="88" y="179"/>
                    </a:cubicBezTo>
                    <a:cubicBezTo>
                      <a:pt x="125" y="178"/>
                      <a:pt x="166" y="170"/>
                      <a:pt x="177" y="208"/>
                    </a:cubicBezTo>
                    <a:cubicBezTo>
                      <a:pt x="183" y="228"/>
                      <a:pt x="193" y="244"/>
                      <a:pt x="220" y="248"/>
                    </a:cubicBezTo>
                    <a:cubicBezTo>
                      <a:pt x="267" y="248"/>
                      <a:pt x="281" y="281"/>
                      <a:pt x="290" y="318"/>
                    </a:cubicBezTo>
                    <a:cubicBezTo>
                      <a:pt x="301" y="355"/>
                      <a:pt x="319" y="386"/>
                      <a:pt x="358" y="396"/>
                    </a:cubicBezTo>
                    <a:cubicBezTo>
                      <a:pt x="383" y="398"/>
                      <a:pt x="396" y="416"/>
                      <a:pt x="399" y="448"/>
                    </a:cubicBezTo>
                    <a:cubicBezTo>
                      <a:pt x="406" y="508"/>
                      <a:pt x="439" y="532"/>
                      <a:pt x="474" y="554"/>
                    </a:cubicBezTo>
                    <a:cubicBezTo>
                      <a:pt x="493" y="584"/>
                      <a:pt x="510" y="616"/>
                      <a:pt x="527" y="650"/>
                    </a:cubicBezTo>
                    <a:cubicBezTo>
                      <a:pt x="633" y="808"/>
                      <a:pt x="679" y="476"/>
                      <a:pt x="609" y="296"/>
                    </a:cubicBezTo>
                    <a:cubicBezTo>
                      <a:pt x="609" y="274"/>
                      <a:pt x="607" y="254"/>
                      <a:pt x="604" y="235"/>
                    </a:cubicBezTo>
                    <a:close/>
                  </a:path>
                </a:pathLst>
              </a:custGeom>
              <a:solidFill>
                <a:srgbClr val="66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 name="Freeform 276">
                <a:extLst>
                  <a:ext uri="{FF2B5EF4-FFF2-40B4-BE49-F238E27FC236}">
                    <a16:creationId xmlns:a16="http://schemas.microsoft.com/office/drawing/2014/main" id="{B9F1A986-B0FE-8624-EA44-4719C9853A7C}"/>
                  </a:ext>
                </a:extLst>
              </p:cNvPr>
              <p:cNvSpPr>
                <a:spLocks/>
              </p:cNvSpPr>
              <p:nvPr/>
            </p:nvSpPr>
            <p:spPr bwMode="auto">
              <a:xfrm>
                <a:off x="1568216" y="1677095"/>
                <a:ext cx="614424" cy="475657"/>
              </a:xfrm>
              <a:custGeom>
                <a:avLst/>
                <a:gdLst>
                  <a:gd name="T0" fmla="*/ 1389 w 1389"/>
                  <a:gd name="T1" fmla="*/ 1043 h 1043"/>
                  <a:gd name="T2" fmla="*/ 997 w 1389"/>
                  <a:gd name="T3" fmla="*/ 165 h 1043"/>
                  <a:gd name="T4" fmla="*/ 388 w 1389"/>
                  <a:gd name="T5" fmla="*/ 149 h 1043"/>
                  <a:gd name="T6" fmla="*/ 0 w 1389"/>
                  <a:gd name="T7" fmla="*/ 851 h 1043"/>
                  <a:gd name="T8" fmla="*/ 306 w 1389"/>
                  <a:gd name="T9" fmla="*/ 851 h 1043"/>
                  <a:gd name="T10" fmla="*/ 315 w 1389"/>
                  <a:gd name="T11" fmla="*/ 813 h 1043"/>
                  <a:gd name="T12" fmla="*/ 304 w 1389"/>
                  <a:gd name="T13" fmla="*/ 697 h 1043"/>
                  <a:gd name="T14" fmla="*/ 344 w 1389"/>
                  <a:gd name="T15" fmla="*/ 608 h 1043"/>
                  <a:gd name="T16" fmla="*/ 404 w 1389"/>
                  <a:gd name="T17" fmla="*/ 508 h 1043"/>
                  <a:gd name="T18" fmla="*/ 438 w 1389"/>
                  <a:gd name="T19" fmla="*/ 459 h 1043"/>
                  <a:gd name="T20" fmla="*/ 496 w 1389"/>
                  <a:gd name="T21" fmla="*/ 385 h 1043"/>
                  <a:gd name="T22" fmla="*/ 557 w 1389"/>
                  <a:gd name="T23" fmla="*/ 316 h 1043"/>
                  <a:gd name="T24" fmla="*/ 594 w 1389"/>
                  <a:gd name="T25" fmla="*/ 277 h 1043"/>
                  <a:gd name="T26" fmla="*/ 655 w 1389"/>
                  <a:gd name="T27" fmla="*/ 217 h 1043"/>
                  <a:gd name="T28" fmla="*/ 671 w 1389"/>
                  <a:gd name="T29" fmla="*/ 213 h 1043"/>
                  <a:gd name="T30" fmla="*/ 717 w 1389"/>
                  <a:gd name="T31" fmla="*/ 254 h 1043"/>
                  <a:gd name="T32" fmla="*/ 778 w 1389"/>
                  <a:gd name="T33" fmla="*/ 323 h 1043"/>
                  <a:gd name="T34" fmla="*/ 815 w 1389"/>
                  <a:gd name="T35" fmla="*/ 368 h 1043"/>
                  <a:gd name="T36" fmla="*/ 876 w 1389"/>
                  <a:gd name="T37" fmla="*/ 447 h 1043"/>
                  <a:gd name="T38" fmla="*/ 933 w 1389"/>
                  <a:gd name="T39" fmla="*/ 533 h 1043"/>
                  <a:gd name="T40" fmla="*/ 968 w 1389"/>
                  <a:gd name="T41" fmla="*/ 590 h 1043"/>
                  <a:gd name="T42" fmla="*/ 1028 w 1389"/>
                  <a:gd name="T43" fmla="*/ 704 h 1043"/>
                  <a:gd name="T44" fmla="*/ 1068 w 1389"/>
                  <a:gd name="T45" fmla="*/ 807 h 1043"/>
                  <a:gd name="T46" fmla="*/ 1057 w 1389"/>
                  <a:gd name="T47" fmla="*/ 941 h 1043"/>
                  <a:gd name="T48" fmla="*/ 1055 w 1389"/>
                  <a:gd name="T49" fmla="*/ 1043 h 1043"/>
                  <a:gd name="T50" fmla="*/ 1389 w 1389"/>
                  <a:gd name="T51" fmla="*/ 1043 h 1043"/>
                  <a:gd name="connsiteX0" fmla="*/ 10000 w 10000"/>
                  <a:gd name="connsiteY0" fmla="*/ 9438 h 10041"/>
                  <a:gd name="connsiteX1" fmla="*/ 7178 w 10000"/>
                  <a:gd name="connsiteY1" fmla="*/ 1020 h 10041"/>
                  <a:gd name="connsiteX2" fmla="*/ 2793 w 10000"/>
                  <a:gd name="connsiteY2" fmla="*/ 867 h 10041"/>
                  <a:gd name="connsiteX3" fmla="*/ 0 w 10000"/>
                  <a:gd name="connsiteY3" fmla="*/ 7597 h 10041"/>
                  <a:gd name="connsiteX4" fmla="*/ 2203 w 10000"/>
                  <a:gd name="connsiteY4" fmla="*/ 7597 h 10041"/>
                  <a:gd name="connsiteX5" fmla="*/ 2268 w 10000"/>
                  <a:gd name="connsiteY5" fmla="*/ 7233 h 10041"/>
                  <a:gd name="connsiteX6" fmla="*/ 2189 w 10000"/>
                  <a:gd name="connsiteY6" fmla="*/ 6121 h 10041"/>
                  <a:gd name="connsiteX7" fmla="*/ 2477 w 10000"/>
                  <a:gd name="connsiteY7" fmla="*/ 5267 h 10041"/>
                  <a:gd name="connsiteX8" fmla="*/ 2909 w 10000"/>
                  <a:gd name="connsiteY8" fmla="*/ 4309 h 10041"/>
                  <a:gd name="connsiteX9" fmla="*/ 3153 w 10000"/>
                  <a:gd name="connsiteY9" fmla="*/ 3839 h 10041"/>
                  <a:gd name="connsiteX10" fmla="*/ 3571 w 10000"/>
                  <a:gd name="connsiteY10" fmla="*/ 3129 h 10041"/>
                  <a:gd name="connsiteX11" fmla="*/ 4010 w 10000"/>
                  <a:gd name="connsiteY11" fmla="*/ 2468 h 10041"/>
                  <a:gd name="connsiteX12" fmla="*/ 4276 w 10000"/>
                  <a:gd name="connsiteY12" fmla="*/ 2094 h 10041"/>
                  <a:gd name="connsiteX13" fmla="*/ 4716 w 10000"/>
                  <a:gd name="connsiteY13" fmla="*/ 1519 h 10041"/>
                  <a:gd name="connsiteX14" fmla="*/ 4831 w 10000"/>
                  <a:gd name="connsiteY14" fmla="*/ 1480 h 10041"/>
                  <a:gd name="connsiteX15" fmla="*/ 5162 w 10000"/>
                  <a:gd name="connsiteY15" fmla="*/ 1873 h 10041"/>
                  <a:gd name="connsiteX16" fmla="*/ 5601 w 10000"/>
                  <a:gd name="connsiteY16" fmla="*/ 2535 h 10041"/>
                  <a:gd name="connsiteX17" fmla="*/ 5868 w 10000"/>
                  <a:gd name="connsiteY17" fmla="*/ 2966 h 10041"/>
                  <a:gd name="connsiteX18" fmla="*/ 6307 w 10000"/>
                  <a:gd name="connsiteY18" fmla="*/ 3724 h 10041"/>
                  <a:gd name="connsiteX19" fmla="*/ 6717 w 10000"/>
                  <a:gd name="connsiteY19" fmla="*/ 4548 h 10041"/>
                  <a:gd name="connsiteX20" fmla="*/ 6969 w 10000"/>
                  <a:gd name="connsiteY20" fmla="*/ 5095 h 10041"/>
                  <a:gd name="connsiteX21" fmla="*/ 7401 w 10000"/>
                  <a:gd name="connsiteY21" fmla="*/ 6188 h 10041"/>
                  <a:gd name="connsiteX22" fmla="*/ 7689 w 10000"/>
                  <a:gd name="connsiteY22" fmla="*/ 7175 h 10041"/>
                  <a:gd name="connsiteX23" fmla="*/ 7610 w 10000"/>
                  <a:gd name="connsiteY23" fmla="*/ 8460 h 10041"/>
                  <a:gd name="connsiteX24" fmla="*/ 7789 w 10000"/>
                  <a:gd name="connsiteY24" fmla="*/ 10041 h 10041"/>
                  <a:gd name="connsiteX25" fmla="*/ 10000 w 10000"/>
                  <a:gd name="connsiteY25" fmla="*/ 9438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41">
                    <a:moveTo>
                      <a:pt x="10000" y="9438"/>
                    </a:moveTo>
                    <a:cubicBezTo>
                      <a:pt x="9359" y="5910"/>
                      <a:pt x="8783" y="2650"/>
                      <a:pt x="7178" y="1020"/>
                    </a:cubicBezTo>
                    <a:cubicBezTo>
                      <a:pt x="5335" y="-562"/>
                      <a:pt x="4442" y="-54"/>
                      <a:pt x="2793" y="867"/>
                    </a:cubicBezTo>
                    <a:cubicBezTo>
                      <a:pt x="1368" y="2525"/>
                      <a:pt x="562" y="4951"/>
                      <a:pt x="0" y="7597"/>
                    </a:cubicBezTo>
                    <a:lnTo>
                      <a:pt x="2203" y="7597"/>
                    </a:lnTo>
                    <a:cubicBezTo>
                      <a:pt x="2210" y="7482"/>
                      <a:pt x="2232" y="7348"/>
                      <a:pt x="2268" y="7233"/>
                    </a:cubicBezTo>
                    <a:cubicBezTo>
                      <a:pt x="2232" y="6830"/>
                      <a:pt x="2203" y="6456"/>
                      <a:pt x="2189" y="6121"/>
                    </a:cubicBezTo>
                    <a:cubicBezTo>
                      <a:pt x="2275" y="5823"/>
                      <a:pt x="2369" y="5536"/>
                      <a:pt x="2477" y="5267"/>
                    </a:cubicBezTo>
                    <a:cubicBezTo>
                      <a:pt x="2707" y="5047"/>
                      <a:pt x="2923" y="4817"/>
                      <a:pt x="2909" y="4309"/>
                    </a:cubicBezTo>
                    <a:cubicBezTo>
                      <a:pt x="2901" y="4040"/>
                      <a:pt x="2981" y="3877"/>
                      <a:pt x="3153" y="3839"/>
                    </a:cubicBezTo>
                    <a:cubicBezTo>
                      <a:pt x="3427" y="3714"/>
                      <a:pt x="3521" y="3446"/>
                      <a:pt x="3571" y="3129"/>
                    </a:cubicBezTo>
                    <a:cubicBezTo>
                      <a:pt x="3600" y="2803"/>
                      <a:pt x="3672" y="2516"/>
                      <a:pt x="4010" y="2468"/>
                    </a:cubicBezTo>
                    <a:cubicBezTo>
                      <a:pt x="4190" y="2410"/>
                      <a:pt x="4255" y="2266"/>
                      <a:pt x="4276" y="2094"/>
                    </a:cubicBezTo>
                    <a:cubicBezTo>
                      <a:pt x="4320" y="1768"/>
                      <a:pt x="4449" y="1557"/>
                      <a:pt x="4716" y="1519"/>
                    </a:cubicBezTo>
                    <a:cubicBezTo>
                      <a:pt x="4759" y="1509"/>
                      <a:pt x="4802" y="1490"/>
                      <a:pt x="4831" y="1480"/>
                    </a:cubicBezTo>
                    <a:cubicBezTo>
                      <a:pt x="4867" y="1701"/>
                      <a:pt x="4975" y="1835"/>
                      <a:pt x="5162" y="1873"/>
                    </a:cubicBezTo>
                    <a:cubicBezTo>
                      <a:pt x="5428" y="1912"/>
                      <a:pt x="5558" y="2161"/>
                      <a:pt x="5601" y="2535"/>
                    </a:cubicBezTo>
                    <a:cubicBezTo>
                      <a:pt x="5623" y="2736"/>
                      <a:pt x="5680" y="2899"/>
                      <a:pt x="5868" y="2966"/>
                    </a:cubicBezTo>
                    <a:cubicBezTo>
                      <a:pt x="6206" y="3024"/>
                      <a:pt x="6278" y="3359"/>
                      <a:pt x="6307" y="3724"/>
                    </a:cubicBezTo>
                    <a:cubicBezTo>
                      <a:pt x="6350" y="4088"/>
                      <a:pt x="6451" y="4404"/>
                      <a:pt x="6717" y="4548"/>
                    </a:cubicBezTo>
                    <a:cubicBezTo>
                      <a:pt x="6897" y="4596"/>
                      <a:pt x="6976" y="4788"/>
                      <a:pt x="6969" y="5095"/>
                    </a:cubicBezTo>
                    <a:cubicBezTo>
                      <a:pt x="6955" y="5670"/>
                      <a:pt x="7171" y="5938"/>
                      <a:pt x="7401" y="6188"/>
                    </a:cubicBezTo>
                    <a:cubicBezTo>
                      <a:pt x="7509" y="6504"/>
                      <a:pt x="7603" y="6830"/>
                      <a:pt x="7689" y="7175"/>
                    </a:cubicBezTo>
                    <a:cubicBezTo>
                      <a:pt x="7675" y="7559"/>
                      <a:pt x="7646" y="8000"/>
                      <a:pt x="7610" y="8460"/>
                    </a:cubicBezTo>
                    <a:cubicBezTo>
                      <a:pt x="7689" y="8786"/>
                      <a:pt x="7905" y="9734"/>
                      <a:pt x="7789" y="10041"/>
                    </a:cubicBezTo>
                    <a:cubicBezTo>
                      <a:pt x="8591" y="10041"/>
                      <a:pt x="9198" y="9438"/>
                      <a:pt x="10000" y="9438"/>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 name="Freeform 277">
                <a:extLst>
                  <a:ext uri="{FF2B5EF4-FFF2-40B4-BE49-F238E27FC236}">
                    <a16:creationId xmlns:a16="http://schemas.microsoft.com/office/drawing/2014/main" id="{9D5481B9-AD05-6353-4A28-D07039AE0333}"/>
                  </a:ext>
                </a:extLst>
              </p:cNvPr>
              <p:cNvSpPr>
                <a:spLocks/>
              </p:cNvSpPr>
              <p:nvPr/>
            </p:nvSpPr>
            <p:spPr bwMode="auto">
              <a:xfrm>
                <a:off x="1648917" y="1892967"/>
                <a:ext cx="104544" cy="131587"/>
              </a:xfrm>
              <a:custGeom>
                <a:avLst/>
                <a:gdLst>
                  <a:gd name="T0" fmla="*/ 54 w 237"/>
                  <a:gd name="T1" fmla="*/ 24 h 291"/>
                  <a:gd name="T2" fmla="*/ 36 w 237"/>
                  <a:gd name="T3" fmla="*/ 189 h 291"/>
                  <a:gd name="T4" fmla="*/ 183 w 237"/>
                  <a:gd name="T5" fmla="*/ 267 h 291"/>
                  <a:gd name="T6" fmla="*/ 202 w 237"/>
                  <a:gd name="T7" fmla="*/ 102 h 291"/>
                  <a:gd name="T8" fmla="*/ 54 w 237"/>
                  <a:gd name="T9" fmla="*/ 24 h 291"/>
                </a:gdLst>
                <a:ahLst/>
                <a:cxnLst>
                  <a:cxn ang="0">
                    <a:pos x="T0" y="T1"/>
                  </a:cxn>
                  <a:cxn ang="0">
                    <a:pos x="T2" y="T3"/>
                  </a:cxn>
                  <a:cxn ang="0">
                    <a:pos x="T4" y="T5"/>
                  </a:cxn>
                  <a:cxn ang="0">
                    <a:pos x="T6" y="T7"/>
                  </a:cxn>
                  <a:cxn ang="0">
                    <a:pos x="T8" y="T9"/>
                  </a:cxn>
                </a:cxnLst>
                <a:rect l="0" t="0" r="r" b="b"/>
                <a:pathLst>
                  <a:path w="237" h="291">
                    <a:moveTo>
                      <a:pt x="54" y="24"/>
                    </a:moveTo>
                    <a:cubicBezTo>
                      <a:pt x="8" y="48"/>
                      <a:pt x="0" y="122"/>
                      <a:pt x="36" y="189"/>
                    </a:cubicBezTo>
                    <a:cubicBezTo>
                      <a:pt x="71" y="256"/>
                      <a:pt x="137" y="291"/>
                      <a:pt x="183" y="267"/>
                    </a:cubicBezTo>
                    <a:cubicBezTo>
                      <a:pt x="229" y="243"/>
                      <a:pt x="237" y="169"/>
                      <a:pt x="202" y="102"/>
                    </a:cubicBezTo>
                    <a:cubicBezTo>
                      <a:pt x="166" y="35"/>
                      <a:pt x="100" y="0"/>
                      <a:pt x="54" y="24"/>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 name="Freeform 278">
                <a:extLst>
                  <a:ext uri="{FF2B5EF4-FFF2-40B4-BE49-F238E27FC236}">
                    <a16:creationId xmlns:a16="http://schemas.microsoft.com/office/drawing/2014/main" id="{AE6CAB8B-7642-4EDE-EE54-187626683BC2}"/>
                  </a:ext>
                </a:extLst>
              </p:cNvPr>
              <p:cNvSpPr>
                <a:spLocks/>
              </p:cNvSpPr>
              <p:nvPr/>
            </p:nvSpPr>
            <p:spPr bwMode="auto">
              <a:xfrm>
                <a:off x="1681931" y="2000117"/>
                <a:ext cx="56858" cy="97751"/>
              </a:xfrm>
              <a:custGeom>
                <a:avLst/>
                <a:gdLst>
                  <a:gd name="T0" fmla="*/ 128 w 128"/>
                  <a:gd name="T1" fmla="*/ 154 h 216"/>
                  <a:gd name="T2" fmla="*/ 66 w 128"/>
                  <a:gd name="T3" fmla="*/ 216 h 216"/>
                  <a:gd name="T4" fmla="*/ 62 w 128"/>
                  <a:gd name="T5" fmla="*/ 216 h 216"/>
                  <a:gd name="T6" fmla="*/ 0 w 128"/>
                  <a:gd name="T7" fmla="*/ 154 h 216"/>
                  <a:gd name="T8" fmla="*/ 0 w 128"/>
                  <a:gd name="T9" fmla="*/ 62 h 216"/>
                  <a:gd name="T10" fmla="*/ 62 w 128"/>
                  <a:gd name="T11" fmla="*/ 0 h 216"/>
                  <a:gd name="T12" fmla="*/ 66 w 128"/>
                  <a:gd name="T13" fmla="*/ 0 h 216"/>
                  <a:gd name="T14" fmla="*/ 128 w 128"/>
                  <a:gd name="T15" fmla="*/ 62 h 216"/>
                  <a:gd name="T16" fmla="*/ 128 w 128"/>
                  <a:gd name="T17"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16">
                    <a:moveTo>
                      <a:pt x="128" y="154"/>
                    </a:moveTo>
                    <a:cubicBezTo>
                      <a:pt x="128" y="188"/>
                      <a:pt x="100" y="216"/>
                      <a:pt x="66" y="216"/>
                    </a:cubicBezTo>
                    <a:cubicBezTo>
                      <a:pt x="62" y="216"/>
                      <a:pt x="62" y="216"/>
                      <a:pt x="62" y="216"/>
                    </a:cubicBezTo>
                    <a:cubicBezTo>
                      <a:pt x="28" y="216"/>
                      <a:pt x="0" y="188"/>
                      <a:pt x="0" y="154"/>
                    </a:cubicBezTo>
                    <a:cubicBezTo>
                      <a:pt x="0" y="62"/>
                      <a:pt x="0" y="62"/>
                      <a:pt x="0" y="62"/>
                    </a:cubicBezTo>
                    <a:cubicBezTo>
                      <a:pt x="0" y="28"/>
                      <a:pt x="28" y="0"/>
                      <a:pt x="62" y="0"/>
                    </a:cubicBezTo>
                    <a:cubicBezTo>
                      <a:pt x="66" y="0"/>
                      <a:pt x="66" y="0"/>
                      <a:pt x="66" y="0"/>
                    </a:cubicBezTo>
                    <a:cubicBezTo>
                      <a:pt x="100" y="0"/>
                      <a:pt x="128" y="28"/>
                      <a:pt x="128" y="62"/>
                    </a:cubicBezTo>
                    <a:lnTo>
                      <a:pt x="128" y="154"/>
                    </a:lnTo>
                    <a:close/>
                  </a:path>
                </a:pathLst>
              </a:custGeom>
              <a:solidFill>
                <a:srgbClr val="F59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 name="Free-form: Shape 19">
                <a:extLst>
                  <a:ext uri="{FF2B5EF4-FFF2-40B4-BE49-F238E27FC236}">
                    <a16:creationId xmlns:a16="http://schemas.microsoft.com/office/drawing/2014/main" id="{4C02A4AB-4D1A-FCCB-8B48-5F6630EC6B1D}"/>
                  </a:ext>
                </a:extLst>
              </p:cNvPr>
              <p:cNvSpPr/>
              <p:nvPr/>
            </p:nvSpPr>
            <p:spPr>
              <a:xfrm>
                <a:off x="1359373" y="2487046"/>
                <a:ext cx="131186" cy="268725"/>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86" h="268725">
                    <a:moveTo>
                      <a:pt x="131171" y="514"/>
                    </a:moveTo>
                    <a:cubicBezTo>
                      <a:pt x="132003" y="7538"/>
                      <a:pt x="98954" y="84805"/>
                      <a:pt x="84138" y="122773"/>
                    </a:cubicBezTo>
                    <a:cubicBezTo>
                      <a:pt x="67205" y="166165"/>
                      <a:pt x="45509" y="198444"/>
                      <a:pt x="26988" y="262473"/>
                    </a:cubicBezTo>
                    <a:lnTo>
                      <a:pt x="25389" y="268725"/>
                    </a:lnTo>
                    <a:lnTo>
                      <a:pt x="2537" y="249871"/>
                    </a:lnTo>
                    <a:lnTo>
                      <a:pt x="0" y="246796"/>
                    </a:lnTo>
                    <a:lnTo>
                      <a:pt x="4763" y="227548"/>
                    </a:lnTo>
                    <a:cubicBezTo>
                      <a:pt x="30692" y="142881"/>
                      <a:pt x="115359" y="19585"/>
                      <a:pt x="128588" y="2123"/>
                    </a:cubicBezTo>
                    <a:cubicBezTo>
                      <a:pt x="130242" y="-60"/>
                      <a:pt x="131052" y="-490"/>
                      <a:pt x="131171" y="514"/>
                    </a:cubicBezTo>
                    <a:close/>
                  </a:path>
                </a:pathLst>
              </a:custGeom>
              <a:solidFill>
                <a:srgbClr val="A260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6" name="Free-form: Shape 20">
                <a:extLst>
                  <a:ext uri="{FF2B5EF4-FFF2-40B4-BE49-F238E27FC236}">
                    <a16:creationId xmlns:a16="http://schemas.microsoft.com/office/drawing/2014/main" id="{7177A9B9-5CE6-9F31-FFDB-16B65B834B71}"/>
                  </a:ext>
                </a:extLst>
              </p:cNvPr>
              <p:cNvSpPr/>
              <p:nvPr/>
            </p:nvSpPr>
            <p:spPr>
              <a:xfrm flipH="1">
                <a:off x="2259436" y="2487046"/>
                <a:ext cx="123585" cy="249495"/>
              </a:xfrm>
              <a:custGeom>
                <a:avLst/>
                <a:gdLst>
                  <a:gd name="connsiteX0" fmla="*/ 123570 w 123585"/>
                  <a:gd name="connsiteY0" fmla="*/ 514 h 249495"/>
                  <a:gd name="connsiteX1" fmla="*/ 120987 w 123585"/>
                  <a:gd name="connsiteY1" fmla="*/ 2123 h 249495"/>
                  <a:gd name="connsiteX2" fmla="*/ 25588 w 123585"/>
                  <a:gd name="connsiteY2" fmla="*/ 159062 h 249495"/>
                  <a:gd name="connsiteX3" fmla="*/ 0 w 123585"/>
                  <a:gd name="connsiteY3" fmla="*/ 220712 h 249495"/>
                  <a:gd name="connsiteX4" fmla="*/ 23748 w 123585"/>
                  <a:gd name="connsiteY4" fmla="*/ 249495 h 249495"/>
                  <a:gd name="connsiteX5" fmla="*/ 33749 w 123585"/>
                  <a:gd name="connsiteY5" fmla="*/ 219735 h 249495"/>
                  <a:gd name="connsiteX6" fmla="*/ 76537 w 123585"/>
                  <a:gd name="connsiteY6" fmla="*/ 122773 h 249495"/>
                  <a:gd name="connsiteX7" fmla="*/ 123570 w 123585"/>
                  <a:gd name="connsiteY7" fmla="*/ 514 h 24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85" h="249495">
                    <a:moveTo>
                      <a:pt x="123570" y="514"/>
                    </a:moveTo>
                    <a:cubicBezTo>
                      <a:pt x="123451" y="-490"/>
                      <a:pt x="122641" y="-60"/>
                      <a:pt x="120987" y="2123"/>
                    </a:cubicBezTo>
                    <a:cubicBezTo>
                      <a:pt x="111065" y="15220"/>
                      <a:pt x="60960" y="87848"/>
                      <a:pt x="25588" y="159062"/>
                    </a:cubicBezTo>
                    <a:lnTo>
                      <a:pt x="0" y="220712"/>
                    </a:lnTo>
                    <a:lnTo>
                      <a:pt x="23748" y="249495"/>
                    </a:lnTo>
                    <a:lnTo>
                      <a:pt x="33749" y="219735"/>
                    </a:lnTo>
                    <a:cubicBezTo>
                      <a:pt x="48458" y="181610"/>
                      <a:pt x="63837" y="155317"/>
                      <a:pt x="76537" y="122773"/>
                    </a:cubicBezTo>
                    <a:cubicBezTo>
                      <a:pt x="91353" y="84805"/>
                      <a:pt x="124402" y="7538"/>
                      <a:pt x="123570" y="514"/>
                    </a:cubicBezTo>
                    <a:close/>
                  </a:path>
                </a:pathLst>
              </a:custGeom>
              <a:solidFill>
                <a:srgbClr val="A260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67" name="Oval 66">
              <a:extLst>
                <a:ext uri="{FF2B5EF4-FFF2-40B4-BE49-F238E27FC236}">
                  <a16:creationId xmlns:a16="http://schemas.microsoft.com/office/drawing/2014/main" id="{43DF7B1E-726E-16B4-5CBB-F0FD0479DDC8}"/>
                </a:ext>
              </a:extLst>
            </p:cNvPr>
            <p:cNvSpPr/>
            <p:nvPr/>
          </p:nvSpPr>
          <p:spPr>
            <a:xfrm>
              <a:off x="1155413" y="15333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7" name="Rectangle: Rounded Corners 106">
            <a:extLst>
              <a:ext uri="{FF2B5EF4-FFF2-40B4-BE49-F238E27FC236}">
                <a16:creationId xmlns:a16="http://schemas.microsoft.com/office/drawing/2014/main" id="{5FDEB364-3848-92C0-FE64-CF4242D9025B}"/>
              </a:ext>
            </a:extLst>
          </p:cNvPr>
          <p:cNvSpPr/>
          <p:nvPr/>
        </p:nvSpPr>
        <p:spPr>
          <a:xfrm>
            <a:off x="965200" y="3026865"/>
            <a:ext cx="4775422"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Metrics</a:t>
            </a:r>
          </a:p>
        </p:txBody>
      </p:sp>
      <p:sp>
        <p:nvSpPr>
          <p:cNvPr id="108" name="Rectangle: Rounded Corners 107">
            <a:extLst>
              <a:ext uri="{FF2B5EF4-FFF2-40B4-BE49-F238E27FC236}">
                <a16:creationId xmlns:a16="http://schemas.microsoft.com/office/drawing/2014/main" id="{80A707A5-DE62-B070-A300-6E2CE0D11091}"/>
              </a:ext>
            </a:extLst>
          </p:cNvPr>
          <p:cNvSpPr/>
          <p:nvPr/>
        </p:nvSpPr>
        <p:spPr>
          <a:xfrm>
            <a:off x="5863146" y="3026865"/>
            <a:ext cx="5424086" cy="4084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noProof="0" dirty="0"/>
              <a:t>Lifestyle</a:t>
            </a:r>
          </a:p>
        </p:txBody>
      </p:sp>
      <p:grpSp>
        <p:nvGrpSpPr>
          <p:cNvPr id="109" name="Group 108">
            <a:extLst>
              <a:ext uri="{FF2B5EF4-FFF2-40B4-BE49-F238E27FC236}">
                <a16:creationId xmlns:a16="http://schemas.microsoft.com/office/drawing/2014/main" id="{CE2F387D-E192-0221-2598-0CAC4242D0EA}"/>
              </a:ext>
            </a:extLst>
          </p:cNvPr>
          <p:cNvGrpSpPr/>
          <p:nvPr/>
        </p:nvGrpSpPr>
        <p:grpSpPr>
          <a:xfrm>
            <a:off x="2355358" y="2980006"/>
            <a:ext cx="502142" cy="502142"/>
            <a:chOff x="1494882" y="-349839"/>
            <a:chExt cx="699678" cy="699678"/>
          </a:xfrm>
        </p:grpSpPr>
        <p:sp>
          <p:nvSpPr>
            <p:cNvPr id="110" name="Oval 109">
              <a:extLst>
                <a:ext uri="{FF2B5EF4-FFF2-40B4-BE49-F238E27FC236}">
                  <a16:creationId xmlns:a16="http://schemas.microsoft.com/office/drawing/2014/main" id="{DA2E6C4D-50E4-91A9-8B7F-266D4442BCB4}"/>
                </a:ext>
              </a:extLst>
            </p:cNvPr>
            <p:cNvSpPr/>
            <p:nvPr/>
          </p:nvSpPr>
          <p:spPr>
            <a:xfrm>
              <a:off x="14948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11" name="Graphic 110">
              <a:extLst>
                <a:ext uri="{FF2B5EF4-FFF2-40B4-BE49-F238E27FC236}">
                  <a16:creationId xmlns:a16="http://schemas.microsoft.com/office/drawing/2014/main" id="{1418D66C-2F2F-C1A2-4237-A01D6767F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900" y="-251460"/>
              <a:ext cx="447180" cy="447180"/>
            </a:xfrm>
            <a:prstGeom prst="rect">
              <a:avLst/>
            </a:prstGeom>
          </p:spPr>
        </p:pic>
      </p:grpSp>
      <p:grpSp>
        <p:nvGrpSpPr>
          <p:cNvPr id="112" name="Group 111">
            <a:extLst>
              <a:ext uri="{FF2B5EF4-FFF2-40B4-BE49-F238E27FC236}">
                <a16:creationId xmlns:a16="http://schemas.microsoft.com/office/drawing/2014/main" id="{02CFB34B-98B0-7DDE-DCFB-1FCEA79DFC47}"/>
              </a:ext>
            </a:extLst>
          </p:cNvPr>
          <p:cNvGrpSpPr/>
          <p:nvPr/>
        </p:nvGrpSpPr>
        <p:grpSpPr>
          <a:xfrm>
            <a:off x="7536681" y="2980006"/>
            <a:ext cx="502142" cy="502142"/>
            <a:chOff x="2942682" y="-349839"/>
            <a:chExt cx="699678" cy="699678"/>
          </a:xfrm>
        </p:grpSpPr>
        <p:sp>
          <p:nvSpPr>
            <p:cNvPr id="113" name="Oval 112">
              <a:extLst>
                <a:ext uri="{FF2B5EF4-FFF2-40B4-BE49-F238E27FC236}">
                  <a16:creationId xmlns:a16="http://schemas.microsoft.com/office/drawing/2014/main" id="{67EB0230-7A57-5AB0-6B46-2389F503F895}"/>
                </a:ext>
              </a:extLst>
            </p:cNvPr>
            <p:cNvSpPr/>
            <p:nvPr/>
          </p:nvSpPr>
          <p:spPr>
            <a:xfrm>
              <a:off x="2942682" y="-349839"/>
              <a:ext cx="699678" cy="6996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14" name="Graphic 113">
              <a:extLst>
                <a:ext uri="{FF2B5EF4-FFF2-40B4-BE49-F238E27FC236}">
                  <a16:creationId xmlns:a16="http://schemas.microsoft.com/office/drawing/2014/main" id="{94BC39F1-D13C-D1B1-BEA9-7C7B7A6D37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9597" y="-285045"/>
              <a:ext cx="514350" cy="514350"/>
            </a:xfrm>
            <a:prstGeom prst="rect">
              <a:avLst/>
            </a:prstGeom>
          </p:spPr>
        </p:pic>
      </p:grpSp>
      <p:cxnSp>
        <p:nvCxnSpPr>
          <p:cNvPr id="3" name="Straight Connector 2">
            <a:extLst>
              <a:ext uri="{FF2B5EF4-FFF2-40B4-BE49-F238E27FC236}">
                <a16:creationId xmlns:a16="http://schemas.microsoft.com/office/drawing/2014/main" id="{2C0F5EDD-0D84-258F-66D7-7FE95D72609D}"/>
              </a:ext>
            </a:extLst>
          </p:cNvPr>
          <p:cNvCxnSpPr>
            <a:cxnSpLocks/>
          </p:cNvCxnSpPr>
          <p:nvPr/>
        </p:nvCxnSpPr>
        <p:spPr>
          <a:xfrm>
            <a:off x="8571960" y="3561129"/>
            <a:ext cx="0" cy="252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85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EEA3B-26B0-14B6-2287-856836D7CDA5}"/>
            </a:ext>
          </a:extLst>
        </p:cNvPr>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E8375C42-1D45-466B-9ECA-6536F320F0A1}"/>
              </a:ext>
            </a:extLst>
          </p:cNvPr>
          <p:cNvSpPr/>
          <p:nvPr/>
        </p:nvSpPr>
        <p:spPr>
          <a:xfrm>
            <a:off x="6443145" y="5398077"/>
            <a:ext cx="2654997"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1" name="Rectangle: Rounded Corners 40">
            <a:extLst>
              <a:ext uri="{FF2B5EF4-FFF2-40B4-BE49-F238E27FC236}">
                <a16:creationId xmlns:a16="http://schemas.microsoft.com/office/drawing/2014/main" id="{51B8FD28-2940-246C-D006-96B41E97663C}"/>
              </a:ext>
            </a:extLst>
          </p:cNvPr>
          <p:cNvSpPr/>
          <p:nvPr/>
        </p:nvSpPr>
        <p:spPr>
          <a:xfrm>
            <a:off x="6443145" y="4361649"/>
            <a:ext cx="237744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4" name="Rectangle: Rounded Corners 33">
            <a:extLst>
              <a:ext uri="{FF2B5EF4-FFF2-40B4-BE49-F238E27FC236}">
                <a16:creationId xmlns:a16="http://schemas.microsoft.com/office/drawing/2014/main" id="{40DD926D-6B4C-33BF-7594-27E4F384749F}"/>
              </a:ext>
            </a:extLst>
          </p:cNvPr>
          <p:cNvSpPr/>
          <p:nvPr/>
        </p:nvSpPr>
        <p:spPr>
          <a:xfrm>
            <a:off x="6443145" y="2650948"/>
            <a:ext cx="100584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3" name="Rectangle: Rounded Corners 32">
            <a:extLst>
              <a:ext uri="{FF2B5EF4-FFF2-40B4-BE49-F238E27FC236}">
                <a16:creationId xmlns:a16="http://schemas.microsoft.com/office/drawing/2014/main" id="{1D6FAACC-5108-FCE6-4E6B-C4D3ECE32043}"/>
              </a:ext>
            </a:extLst>
          </p:cNvPr>
          <p:cNvSpPr/>
          <p:nvPr/>
        </p:nvSpPr>
        <p:spPr>
          <a:xfrm>
            <a:off x="6443145" y="1541088"/>
            <a:ext cx="5141354" cy="32004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3" name="Group 2">
            <a:extLst>
              <a:ext uri="{FF2B5EF4-FFF2-40B4-BE49-F238E27FC236}">
                <a16:creationId xmlns:a16="http://schemas.microsoft.com/office/drawing/2014/main" id="{2B3906A4-1535-715B-F0FE-E7001DD210F9}"/>
              </a:ext>
            </a:extLst>
          </p:cNvPr>
          <p:cNvGrpSpPr/>
          <p:nvPr/>
        </p:nvGrpSpPr>
        <p:grpSpPr>
          <a:xfrm>
            <a:off x="5779167" y="474260"/>
            <a:ext cx="5841332" cy="1919560"/>
            <a:chOff x="5779167" y="364646"/>
            <a:chExt cx="5841332" cy="1919560"/>
          </a:xfrm>
        </p:grpSpPr>
        <p:grpSp>
          <p:nvGrpSpPr>
            <p:cNvPr id="22" name="Group 21">
              <a:extLst>
                <a:ext uri="{FF2B5EF4-FFF2-40B4-BE49-F238E27FC236}">
                  <a16:creationId xmlns:a16="http://schemas.microsoft.com/office/drawing/2014/main" id="{FF663664-AC7D-2CAE-E08D-E6731FD9AE8A}"/>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E3EF5CE8-A0BF-9BC7-4DCE-3FEAF029065C}"/>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59DF692C-CDC2-7B27-1FE7-5495105C7CCD}"/>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4527819-DB22-9063-E5F6-5B75AF716893}"/>
                </a:ext>
              </a:extLst>
            </p:cNvPr>
            <p:cNvSpPr txBox="1"/>
            <p:nvPr/>
          </p:nvSpPr>
          <p:spPr>
            <a:xfrm>
              <a:off x="6479144" y="701722"/>
              <a:ext cx="5141355" cy="1582484"/>
            </a:xfrm>
            <a:prstGeom prst="rect">
              <a:avLst/>
            </a:prstGeom>
            <a:noFill/>
          </p:spPr>
          <p:txBody>
            <a:bodyPr wrap="square" lIns="0" tIns="0" rIns="0" bIns="0">
              <a:spAutoFit/>
            </a:bodyPr>
            <a:lstStyle/>
            <a:p>
              <a:pPr>
                <a:spcAft>
                  <a:spcPts val="200"/>
                </a:spcAft>
              </a:pPr>
              <a:r>
                <a:rPr lang="en-US" sz="1050" b="1" noProof="0" dirty="0">
                  <a:effectLst/>
                  <a:latin typeface="Arial"/>
                  <a:ea typeface="Calibri" panose="020F0502020204030204" pitchFamily="34" charset="0"/>
                  <a:cs typeface="Times New Roman"/>
                </a:rPr>
                <a:t>What is an example of a way to initiate the conversation with Cassandra using empathic, patient-centric, and unbiased language?</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“Cassandra, you’re at risk for heart attack or stroke if you don’t lose weight”</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“You should stop stress eating”</a:t>
              </a:r>
            </a:p>
            <a:p>
              <a:pPr marL="228600" indent="-228600">
                <a:spcAft>
                  <a:spcPts val="200"/>
                </a:spcAft>
                <a:buFont typeface="+mj-lt"/>
                <a:buAutoNum type="alphaLcPeriod"/>
              </a:pPr>
              <a:r>
                <a:rPr lang="en-US" sz="1050" dirty="0">
                  <a:latin typeface="Arial"/>
                  <a:ea typeface="Calibri" panose="020F0502020204030204" pitchFamily="34" charset="0"/>
                  <a:cs typeface="Times New Roman"/>
                </a:rPr>
                <a:t>“</a:t>
              </a:r>
              <a:r>
                <a:rPr lang="en-US" sz="1050" noProof="0" dirty="0">
                  <a:effectLst/>
                  <a:latin typeface="Arial"/>
                  <a:ea typeface="Calibri" panose="020F0502020204030204" pitchFamily="34" charset="0"/>
                  <a:cs typeface="Times New Roman"/>
                </a:rPr>
                <a:t>Cassandra, it sounds like your back pain may be related to your weight. Do you mind if we discuss your health and weight?”</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“Your hypertension and back pain will only get worse if you don’t do something about it.”</a:t>
              </a:r>
            </a:p>
            <a:p>
              <a:pPr marL="228600" indent="-228600">
                <a:spcAft>
                  <a:spcPts val="200"/>
                </a:spcAft>
                <a:buFont typeface="+mj-lt"/>
                <a:buAutoNum type="alphaLcPeriod"/>
              </a:pPr>
              <a:endParaRPr lang="en-US" sz="1050" noProof="0" dirty="0">
                <a:effectLst/>
                <a:latin typeface="Arial"/>
                <a:ea typeface="Calibri" panose="020F0502020204030204" pitchFamily="34" charset="0"/>
                <a:cs typeface="Times New Roman"/>
              </a:endParaRPr>
            </a:p>
          </p:txBody>
        </p:sp>
      </p:grpSp>
      <p:grpSp>
        <p:nvGrpSpPr>
          <p:cNvPr id="2" name="Group 1">
            <a:extLst>
              <a:ext uri="{FF2B5EF4-FFF2-40B4-BE49-F238E27FC236}">
                <a16:creationId xmlns:a16="http://schemas.microsoft.com/office/drawing/2014/main" id="{14A4672B-858C-860D-322F-99E608C63ECA}"/>
              </a:ext>
            </a:extLst>
          </p:cNvPr>
          <p:cNvGrpSpPr/>
          <p:nvPr/>
        </p:nvGrpSpPr>
        <p:grpSpPr>
          <a:xfrm>
            <a:off x="5779167" y="2172577"/>
            <a:ext cx="5879434" cy="1341522"/>
            <a:chOff x="5779167" y="1568873"/>
            <a:chExt cx="5879434" cy="1341522"/>
          </a:xfrm>
        </p:grpSpPr>
        <p:grpSp>
          <p:nvGrpSpPr>
            <p:cNvPr id="23" name="Group 22">
              <a:extLst>
                <a:ext uri="{FF2B5EF4-FFF2-40B4-BE49-F238E27FC236}">
                  <a16:creationId xmlns:a16="http://schemas.microsoft.com/office/drawing/2014/main" id="{63068DE1-C070-7728-E2E6-6DD12F70D0A4}"/>
                </a:ext>
              </a:extLst>
            </p:cNvPr>
            <p:cNvGrpSpPr/>
            <p:nvPr/>
          </p:nvGrpSpPr>
          <p:grpSpPr>
            <a:xfrm>
              <a:off x="5779167" y="1568873"/>
              <a:ext cx="606666" cy="1341521"/>
              <a:chOff x="5779167" y="2402451"/>
              <a:chExt cx="606666" cy="1341521"/>
            </a:xfrm>
          </p:grpSpPr>
          <p:sp>
            <p:nvSpPr>
              <p:cNvPr id="10" name="TextBox 9">
                <a:extLst>
                  <a:ext uri="{FF2B5EF4-FFF2-40B4-BE49-F238E27FC236}">
                    <a16:creationId xmlns:a16="http://schemas.microsoft.com/office/drawing/2014/main" id="{53F0CF1B-CC2F-CAD4-3688-302BEEA8D468}"/>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11" name="Straight Connector 10">
                <a:extLst>
                  <a:ext uri="{FF2B5EF4-FFF2-40B4-BE49-F238E27FC236}">
                    <a16:creationId xmlns:a16="http://schemas.microsoft.com/office/drawing/2014/main" id="{8E079CFE-9E47-9279-4C6D-9CCD2564D03F}"/>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E7B5151D-30DE-762F-2F06-01C0A0DB117C}"/>
                </a:ext>
              </a:extLst>
            </p:cNvPr>
            <p:cNvSpPr txBox="1">
              <a:spLocks/>
            </p:cNvSpPr>
            <p:nvPr/>
          </p:nvSpPr>
          <p:spPr>
            <a:xfrm>
              <a:off x="6479145" y="1877015"/>
              <a:ext cx="5179456" cy="103338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panose="020B0604020202020204" pitchFamily="34" charset="0"/>
                  <a:cs typeface="Times New Roman" panose="02020603050405020304" pitchFamily="18" charset="0"/>
                </a:rPr>
                <a:t>Cassandra is a candidate for bariatric surgery given her BMI is ≥40 kg/m</a:t>
              </a:r>
              <a:r>
                <a:rPr lang="en-US" sz="1050" b="1" baseline="30000" noProof="0" dirty="0">
                  <a:latin typeface="Arial" panose="020B0604020202020204" pitchFamily="34" charset="0"/>
                  <a:cs typeface="Times New Roman" panose="02020603050405020304" pitchFamily="18" charset="0"/>
                </a:rPr>
                <a:t>2</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True</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False</a:t>
              </a:r>
            </a:p>
          </p:txBody>
        </p:sp>
      </p:grpSp>
      <p:grpSp>
        <p:nvGrpSpPr>
          <p:cNvPr id="4" name="Group 3">
            <a:extLst>
              <a:ext uri="{FF2B5EF4-FFF2-40B4-BE49-F238E27FC236}">
                <a16:creationId xmlns:a16="http://schemas.microsoft.com/office/drawing/2014/main" id="{E482E463-2BE4-B1F4-249B-7C1D2920FC49}"/>
              </a:ext>
            </a:extLst>
          </p:cNvPr>
          <p:cNvGrpSpPr/>
          <p:nvPr/>
        </p:nvGrpSpPr>
        <p:grpSpPr>
          <a:xfrm>
            <a:off x="5779167" y="3328790"/>
            <a:ext cx="5879434" cy="1341521"/>
            <a:chOff x="5779167" y="3403479"/>
            <a:chExt cx="5879434" cy="1341521"/>
          </a:xfrm>
        </p:grpSpPr>
        <p:grpSp>
          <p:nvGrpSpPr>
            <p:cNvPr id="24" name="Group 23">
              <a:extLst>
                <a:ext uri="{FF2B5EF4-FFF2-40B4-BE49-F238E27FC236}">
                  <a16:creationId xmlns:a16="http://schemas.microsoft.com/office/drawing/2014/main" id="{F04B6C61-3EC4-6524-551B-626A23CEB973}"/>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48570BAF-310E-4152-C7A4-FAB74F3BF530}"/>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13" name="Straight Connector 12">
                <a:extLst>
                  <a:ext uri="{FF2B5EF4-FFF2-40B4-BE49-F238E27FC236}">
                    <a16:creationId xmlns:a16="http://schemas.microsoft.com/office/drawing/2014/main" id="{AC1628BA-90AB-4F3C-64EE-11344AC9FD08}"/>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F40F609B-838A-D533-1354-EB4A15A26056}"/>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Which of the following is NOT an example of how to motivate Cassandra to increase her physical activity?</a:t>
              </a:r>
            </a:p>
            <a:p>
              <a:pPr>
                <a:lnSpc>
                  <a:spcPct val="100000"/>
                </a:lnSpc>
                <a:spcBef>
                  <a:spcPts val="0"/>
                </a:spcBef>
                <a:spcAft>
                  <a:spcPts val="200"/>
                </a:spcAft>
                <a:buFont typeface="+mj-lt"/>
                <a:buAutoNum type="alphaLcPeriod"/>
              </a:pPr>
              <a:r>
                <a:rPr lang="en-US" sz="1050" noProof="0" dirty="0">
                  <a:latin typeface="Arial"/>
                  <a:cs typeface="Times New Roman"/>
                </a:rPr>
                <a:t>Using motivational interviewing techniques</a:t>
              </a:r>
            </a:p>
            <a:p>
              <a:pPr>
                <a:lnSpc>
                  <a:spcPct val="100000"/>
                </a:lnSpc>
                <a:spcBef>
                  <a:spcPts val="0"/>
                </a:spcBef>
                <a:spcAft>
                  <a:spcPts val="200"/>
                </a:spcAft>
                <a:buFont typeface="+mj-lt"/>
                <a:buAutoNum type="alphaLcPeriod"/>
              </a:pPr>
              <a:r>
                <a:rPr lang="en-US" sz="1050" noProof="0" dirty="0">
                  <a:latin typeface="Arial"/>
                  <a:cs typeface="Times New Roman"/>
                </a:rPr>
                <a:t>Suggest family activities</a:t>
              </a:r>
            </a:p>
            <a:p>
              <a:pPr>
                <a:lnSpc>
                  <a:spcPct val="100000"/>
                </a:lnSpc>
                <a:spcBef>
                  <a:spcPts val="0"/>
                </a:spcBef>
                <a:spcAft>
                  <a:spcPts val="200"/>
                </a:spcAft>
                <a:buFont typeface="+mj-lt"/>
                <a:buAutoNum type="alphaLcPeriod"/>
              </a:pPr>
              <a:r>
                <a:rPr lang="en-US" sz="1050" noProof="0" dirty="0">
                  <a:latin typeface="Arial"/>
                  <a:cs typeface="Times New Roman"/>
                </a:rPr>
                <a:t>Decrease consultation frequency</a:t>
              </a:r>
            </a:p>
            <a:p>
              <a:pPr>
                <a:lnSpc>
                  <a:spcPct val="100000"/>
                </a:lnSpc>
                <a:spcBef>
                  <a:spcPts val="0"/>
                </a:spcBef>
                <a:spcAft>
                  <a:spcPts val="200"/>
                </a:spcAft>
                <a:buFont typeface="+mj-lt"/>
                <a:buAutoNum type="alphaLcPeriod"/>
              </a:pPr>
              <a:r>
                <a:rPr lang="en-US" sz="1050" noProof="0" dirty="0">
                  <a:latin typeface="Arial"/>
                  <a:cs typeface="Times New Roman"/>
                </a:rPr>
                <a:t>Help her integrate exercise into her daily routine</a:t>
              </a:r>
            </a:p>
            <a:p>
              <a:pPr marL="179388" lvl="1" indent="-173038">
                <a:lnSpc>
                  <a:spcPct val="100000"/>
                </a:lnSpc>
                <a:spcBef>
                  <a:spcPts val="0"/>
                </a:spcBef>
                <a:buFont typeface="+mj-lt"/>
                <a:buAutoNum type="alphaLcPeriod"/>
              </a:pPr>
              <a:endParaRPr lang="en-US" sz="1050" noProof="0" dirty="0">
                <a:latin typeface="Arial" panose="020B0604020202020204" pitchFamily="34" charset="0"/>
                <a:cs typeface="Times New Roman" panose="02020603050405020304" pitchFamily="18" charset="0"/>
              </a:endParaRPr>
            </a:p>
          </p:txBody>
        </p:sp>
      </p:grpSp>
      <p:sp>
        <p:nvSpPr>
          <p:cNvPr id="35" name="Title 1">
            <a:extLst>
              <a:ext uri="{FF2B5EF4-FFF2-40B4-BE49-F238E27FC236}">
                <a16:creationId xmlns:a16="http://schemas.microsoft.com/office/drawing/2014/main" id="{06F81A1E-1AA8-C0F2-B6DB-D857BBCA6B6A}"/>
              </a:ext>
            </a:extLst>
          </p:cNvPr>
          <p:cNvSpPr>
            <a:spLocks noGrp="1"/>
          </p:cNvSpPr>
          <p:nvPr>
            <p:ph type="title"/>
          </p:nvPr>
        </p:nvSpPr>
        <p:spPr>
          <a:xfrm>
            <a:off x="2210605" y="414320"/>
            <a:ext cx="2700251" cy="5562000"/>
          </a:xfrm>
        </p:spPr>
        <p:txBody>
          <a:bodyPr/>
          <a:lstStyle/>
          <a:p>
            <a:r>
              <a:rPr lang="en-US" noProof="0" dirty="0"/>
              <a:t>Questions</a:t>
            </a:r>
            <a:endParaRPr lang="en-US" noProof="0" dirty="0">
              <a:latin typeface="Arial"/>
              <a:cs typeface="Arial"/>
            </a:endParaRPr>
          </a:p>
        </p:txBody>
      </p:sp>
      <p:grpSp>
        <p:nvGrpSpPr>
          <p:cNvPr id="5" name="Group 4">
            <a:extLst>
              <a:ext uri="{FF2B5EF4-FFF2-40B4-BE49-F238E27FC236}">
                <a16:creationId xmlns:a16="http://schemas.microsoft.com/office/drawing/2014/main" id="{90A797DB-4B1C-8185-292A-BA82DA248D30}"/>
              </a:ext>
            </a:extLst>
          </p:cNvPr>
          <p:cNvGrpSpPr/>
          <p:nvPr/>
        </p:nvGrpSpPr>
        <p:grpSpPr>
          <a:xfrm>
            <a:off x="5779167" y="4739011"/>
            <a:ext cx="5879434" cy="1341521"/>
            <a:chOff x="5779167" y="3403479"/>
            <a:chExt cx="5879434" cy="1341521"/>
          </a:xfrm>
        </p:grpSpPr>
        <p:grpSp>
          <p:nvGrpSpPr>
            <p:cNvPr id="6" name="Group 5">
              <a:extLst>
                <a:ext uri="{FF2B5EF4-FFF2-40B4-BE49-F238E27FC236}">
                  <a16:creationId xmlns:a16="http://schemas.microsoft.com/office/drawing/2014/main" id="{F186B83A-AF13-08B3-C81E-F73AD094F830}"/>
                </a:ext>
              </a:extLst>
            </p:cNvPr>
            <p:cNvGrpSpPr/>
            <p:nvPr/>
          </p:nvGrpSpPr>
          <p:grpSpPr>
            <a:xfrm>
              <a:off x="5779167" y="3403479"/>
              <a:ext cx="606666" cy="1341521"/>
              <a:chOff x="5779167" y="4120026"/>
              <a:chExt cx="606666" cy="1341521"/>
            </a:xfrm>
          </p:grpSpPr>
          <p:sp>
            <p:nvSpPr>
              <p:cNvPr id="8" name="TextBox 7">
                <a:extLst>
                  <a:ext uri="{FF2B5EF4-FFF2-40B4-BE49-F238E27FC236}">
                    <a16:creationId xmlns:a16="http://schemas.microsoft.com/office/drawing/2014/main" id="{CE342A12-85B4-7699-DAEF-C459F2668717}"/>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cxnSp>
            <p:nvCxnSpPr>
              <p:cNvPr id="15" name="Straight Connector 14">
                <a:extLst>
                  <a:ext uri="{FF2B5EF4-FFF2-40B4-BE49-F238E27FC236}">
                    <a16:creationId xmlns:a16="http://schemas.microsoft.com/office/drawing/2014/main" id="{FA3D1933-001C-7481-597B-119CEEF74E30}"/>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75956212-2B5F-897F-C73B-9890F86F4697}"/>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Which of the following lifestyle interventions is a realistic option to help  Cassandra improve her sleep and reduce her stress? </a:t>
              </a:r>
            </a:p>
            <a:p>
              <a:pPr>
                <a:lnSpc>
                  <a:spcPct val="100000"/>
                </a:lnSpc>
                <a:spcBef>
                  <a:spcPts val="0"/>
                </a:spcBef>
                <a:spcAft>
                  <a:spcPts val="200"/>
                </a:spcAft>
                <a:buFont typeface="+mj-lt"/>
                <a:buAutoNum type="alphaLcPeriod"/>
              </a:pPr>
              <a:r>
                <a:rPr lang="en-US" sz="1050" noProof="0" dirty="0">
                  <a:latin typeface="Arial"/>
                  <a:cs typeface="Times New Roman"/>
                </a:rPr>
                <a:t>Avoid alcohol and caffeine before bed</a:t>
              </a:r>
            </a:p>
            <a:p>
              <a:pPr>
                <a:lnSpc>
                  <a:spcPct val="100000"/>
                </a:lnSpc>
                <a:spcBef>
                  <a:spcPts val="0"/>
                </a:spcBef>
                <a:spcAft>
                  <a:spcPts val="200"/>
                </a:spcAft>
                <a:buFont typeface="+mj-lt"/>
                <a:buAutoNum type="alphaLcPeriod"/>
              </a:pPr>
              <a:r>
                <a:rPr lang="en-US" sz="1050" noProof="0" dirty="0">
                  <a:latin typeface="Arial"/>
                  <a:cs typeface="Times New Roman"/>
                </a:rPr>
                <a:t>Scroll through social media to relax before bedtime</a:t>
              </a:r>
            </a:p>
            <a:p>
              <a:pPr>
                <a:lnSpc>
                  <a:spcPct val="100000"/>
                </a:lnSpc>
                <a:spcBef>
                  <a:spcPts val="0"/>
                </a:spcBef>
                <a:spcAft>
                  <a:spcPts val="200"/>
                </a:spcAft>
                <a:buFont typeface="+mj-lt"/>
                <a:buAutoNum type="alphaLcPeriod"/>
              </a:pPr>
              <a:r>
                <a:rPr lang="en-US" sz="1050" noProof="0" dirty="0">
                  <a:latin typeface="Arial"/>
                  <a:cs typeface="Times New Roman"/>
                </a:rPr>
                <a:t>Take a sedative before bedtime</a:t>
              </a:r>
            </a:p>
            <a:p>
              <a:pPr>
                <a:lnSpc>
                  <a:spcPct val="100000"/>
                </a:lnSpc>
                <a:spcBef>
                  <a:spcPts val="0"/>
                </a:spcBef>
                <a:spcAft>
                  <a:spcPts val="200"/>
                </a:spcAft>
                <a:buFont typeface="+mj-lt"/>
                <a:buAutoNum type="alphaLcPeriod"/>
              </a:pPr>
              <a:r>
                <a:rPr lang="en-US" sz="1050" dirty="0">
                  <a:latin typeface="Arial"/>
                  <a:cs typeface="Times New Roman"/>
                </a:rPr>
                <a:t>Go for a walk in the park after her evening meal</a:t>
              </a:r>
              <a:endParaRPr lang="en-US" sz="1050" noProof="0" dirty="0">
                <a:latin typeface="Arial"/>
                <a:cs typeface="Times New Roman"/>
              </a:endParaRPr>
            </a:p>
            <a:p>
              <a:pPr>
                <a:lnSpc>
                  <a:spcPct val="100000"/>
                </a:lnSpc>
                <a:spcBef>
                  <a:spcPts val="0"/>
                </a:spcBef>
                <a:spcAft>
                  <a:spcPts val="200"/>
                </a:spcAft>
                <a:buFont typeface="+mj-lt"/>
                <a:buAutoNum type="alphaLcPeriod"/>
              </a:pPr>
              <a:endParaRPr lang="en-US" sz="1050" noProof="0" dirty="0">
                <a:latin typeface="Arial"/>
                <a:cs typeface="Times New Roman"/>
              </a:endParaRPr>
            </a:p>
          </p:txBody>
        </p:sp>
      </p:grpSp>
      <p:grpSp>
        <p:nvGrpSpPr>
          <p:cNvPr id="16" name="Group 15">
            <a:extLst>
              <a:ext uri="{FF2B5EF4-FFF2-40B4-BE49-F238E27FC236}">
                <a16:creationId xmlns:a16="http://schemas.microsoft.com/office/drawing/2014/main" id="{915363B3-D4D7-F6D0-D772-8279C46F4C5F}"/>
              </a:ext>
            </a:extLst>
          </p:cNvPr>
          <p:cNvGrpSpPr/>
          <p:nvPr/>
        </p:nvGrpSpPr>
        <p:grpSpPr>
          <a:xfrm>
            <a:off x="582817" y="2490297"/>
            <a:ext cx="1410046" cy="1410046"/>
            <a:chOff x="1155413" y="1533366"/>
            <a:chExt cx="1410046" cy="1410046"/>
          </a:xfrm>
        </p:grpSpPr>
        <p:sp>
          <p:nvSpPr>
            <p:cNvPr id="17" name="Oval 16">
              <a:extLst>
                <a:ext uri="{FF2B5EF4-FFF2-40B4-BE49-F238E27FC236}">
                  <a16:creationId xmlns:a16="http://schemas.microsoft.com/office/drawing/2014/main" id="{DB64B1B6-FD3B-DE42-0468-FEADFAA5465C}"/>
                </a:ext>
              </a:extLst>
            </p:cNvPr>
            <p:cNvSpPr/>
            <p:nvPr/>
          </p:nvSpPr>
          <p:spPr>
            <a:xfrm>
              <a:off x="1155413" y="1533366"/>
              <a:ext cx="1410046" cy="141004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AB4D0A1D-7126-02D9-6A14-8B9887FD4917}"/>
                </a:ext>
              </a:extLst>
            </p:cNvPr>
            <p:cNvGrpSpPr/>
            <p:nvPr/>
          </p:nvGrpSpPr>
          <p:grpSpPr>
            <a:xfrm>
              <a:off x="1277439" y="1667389"/>
              <a:ext cx="1196816" cy="1276023"/>
              <a:chOff x="1277439" y="1667389"/>
              <a:chExt cx="1196816" cy="1276023"/>
            </a:xfrm>
          </p:grpSpPr>
          <p:sp>
            <p:nvSpPr>
              <p:cNvPr id="20" name="Free-form: Shape 49">
                <a:extLst>
                  <a:ext uri="{FF2B5EF4-FFF2-40B4-BE49-F238E27FC236}">
                    <a16:creationId xmlns:a16="http://schemas.microsoft.com/office/drawing/2014/main" id="{0A36DC59-4CEE-B517-A918-02361F083BF7}"/>
                  </a:ext>
                </a:extLst>
              </p:cNvPr>
              <p:cNvSpPr>
                <a:spLocks/>
              </p:cNvSpPr>
              <p:nvPr/>
            </p:nvSpPr>
            <p:spPr bwMode="auto">
              <a:xfrm>
                <a:off x="1281765" y="1858867"/>
                <a:ext cx="1112139" cy="876215"/>
              </a:xfrm>
              <a:custGeom>
                <a:avLst/>
                <a:gdLst>
                  <a:gd name="connsiteX0" fmla="*/ 557365 w 1112139"/>
                  <a:gd name="connsiteY0" fmla="*/ 9 h 876215"/>
                  <a:gd name="connsiteX1" fmla="*/ 676765 w 1112139"/>
                  <a:gd name="connsiteY1" fmla="*/ 13284 h 876215"/>
                  <a:gd name="connsiteX2" fmla="*/ 720917 w 1112139"/>
                  <a:gd name="connsiteY2" fmla="*/ 38697 h 876215"/>
                  <a:gd name="connsiteX3" fmla="*/ 765543 w 1112139"/>
                  <a:gd name="connsiteY3" fmla="*/ 68195 h 876215"/>
                  <a:gd name="connsiteX4" fmla="*/ 803048 w 1112139"/>
                  <a:gd name="connsiteY4" fmla="*/ 97693 h 876215"/>
                  <a:gd name="connsiteX5" fmla="*/ 841978 w 1112139"/>
                  <a:gd name="connsiteY5" fmla="*/ 133545 h 876215"/>
                  <a:gd name="connsiteX6" fmla="*/ 869039 w 1112139"/>
                  <a:gd name="connsiteY6" fmla="*/ 162135 h 876215"/>
                  <a:gd name="connsiteX7" fmla="*/ 903221 w 1112139"/>
                  <a:gd name="connsiteY7" fmla="*/ 202979 h 876215"/>
                  <a:gd name="connsiteX8" fmla="*/ 934079 w 1112139"/>
                  <a:gd name="connsiteY8" fmla="*/ 246545 h 876215"/>
                  <a:gd name="connsiteX9" fmla="*/ 960665 w 1112139"/>
                  <a:gd name="connsiteY9" fmla="*/ 289204 h 876215"/>
                  <a:gd name="connsiteX10" fmla="*/ 984878 w 1112139"/>
                  <a:gd name="connsiteY10" fmla="*/ 334586 h 876215"/>
                  <a:gd name="connsiteX11" fmla="*/ 1010514 w 1112139"/>
                  <a:gd name="connsiteY11" fmla="*/ 390405 h 876215"/>
                  <a:gd name="connsiteX12" fmla="*/ 1026656 w 1112139"/>
                  <a:gd name="connsiteY12" fmla="*/ 430341 h 876215"/>
                  <a:gd name="connsiteX13" fmla="*/ 1038050 w 1112139"/>
                  <a:gd name="connsiteY13" fmla="*/ 463016 h 876215"/>
                  <a:gd name="connsiteX14" fmla="*/ 1048019 w 1112139"/>
                  <a:gd name="connsiteY14" fmla="*/ 494329 h 876215"/>
                  <a:gd name="connsiteX15" fmla="*/ 1057514 w 1112139"/>
                  <a:gd name="connsiteY15" fmla="*/ 526550 h 876215"/>
                  <a:gd name="connsiteX16" fmla="*/ 1067959 w 1112139"/>
                  <a:gd name="connsiteY16" fmla="*/ 567847 h 876215"/>
                  <a:gd name="connsiteX17" fmla="*/ 1075555 w 1112139"/>
                  <a:gd name="connsiteY17" fmla="*/ 600522 h 876215"/>
                  <a:gd name="connsiteX18" fmla="*/ 1080777 w 1112139"/>
                  <a:gd name="connsiteY18" fmla="*/ 625482 h 876215"/>
                  <a:gd name="connsiteX19" fmla="*/ 1089797 w 1112139"/>
                  <a:gd name="connsiteY19" fmla="*/ 673133 h 876215"/>
                  <a:gd name="connsiteX20" fmla="*/ 1094545 w 1112139"/>
                  <a:gd name="connsiteY20" fmla="*/ 704446 h 876215"/>
                  <a:gd name="connsiteX21" fmla="*/ 1098343 w 1112139"/>
                  <a:gd name="connsiteY21" fmla="*/ 730768 h 876215"/>
                  <a:gd name="connsiteX22" fmla="*/ 1102141 w 1112139"/>
                  <a:gd name="connsiteY22" fmla="*/ 761627 h 876215"/>
                  <a:gd name="connsiteX23" fmla="*/ 1104989 w 1112139"/>
                  <a:gd name="connsiteY23" fmla="*/ 789310 h 876215"/>
                  <a:gd name="connsiteX24" fmla="*/ 1108313 w 1112139"/>
                  <a:gd name="connsiteY24" fmla="*/ 822438 h 876215"/>
                  <a:gd name="connsiteX25" fmla="*/ 1105271 w 1112139"/>
                  <a:gd name="connsiteY25" fmla="*/ 833054 h 876215"/>
                  <a:gd name="connsiteX26" fmla="*/ 1107132 w 1112139"/>
                  <a:gd name="connsiteY26" fmla="*/ 841769 h 876215"/>
                  <a:gd name="connsiteX27" fmla="*/ 1086216 w 1112139"/>
                  <a:gd name="connsiteY27" fmla="*/ 867120 h 876215"/>
                  <a:gd name="connsiteX28" fmla="*/ 1083118 w 1112139"/>
                  <a:gd name="connsiteY28" fmla="*/ 867356 h 876215"/>
                  <a:gd name="connsiteX29" fmla="*/ 133983 w 1112139"/>
                  <a:gd name="connsiteY29" fmla="*/ 871695 h 876215"/>
                  <a:gd name="connsiteX30" fmla="*/ 73289 w 1112139"/>
                  <a:gd name="connsiteY30" fmla="*/ 869739 h 876215"/>
                  <a:gd name="connsiteX31" fmla="*/ 3155 w 1112139"/>
                  <a:gd name="connsiteY31" fmla="*/ 784736 h 876215"/>
                  <a:gd name="connsiteX32" fmla="*/ 7545 w 1112139"/>
                  <a:gd name="connsiteY32" fmla="*/ 776490 h 876215"/>
                  <a:gd name="connsiteX33" fmla="*/ 4044 w 1112139"/>
                  <a:gd name="connsiteY33" fmla="*/ 761627 h 876215"/>
                  <a:gd name="connsiteX34" fmla="*/ 7842 w 1112139"/>
                  <a:gd name="connsiteY34" fmla="*/ 730768 h 876215"/>
                  <a:gd name="connsiteX35" fmla="*/ 11640 w 1112139"/>
                  <a:gd name="connsiteY35" fmla="*/ 704446 h 876215"/>
                  <a:gd name="connsiteX36" fmla="*/ 16388 w 1112139"/>
                  <a:gd name="connsiteY36" fmla="*/ 673133 h 876215"/>
                  <a:gd name="connsiteX37" fmla="*/ 25408 w 1112139"/>
                  <a:gd name="connsiteY37" fmla="*/ 625482 h 876215"/>
                  <a:gd name="connsiteX38" fmla="*/ 30630 w 1112139"/>
                  <a:gd name="connsiteY38" fmla="*/ 600522 h 876215"/>
                  <a:gd name="connsiteX39" fmla="*/ 37751 w 1112139"/>
                  <a:gd name="connsiteY39" fmla="*/ 567847 h 876215"/>
                  <a:gd name="connsiteX40" fmla="*/ 48671 w 1112139"/>
                  <a:gd name="connsiteY40" fmla="*/ 526550 h 876215"/>
                  <a:gd name="connsiteX41" fmla="*/ 58166 w 1112139"/>
                  <a:gd name="connsiteY41" fmla="*/ 494329 h 876215"/>
                  <a:gd name="connsiteX42" fmla="*/ 68135 w 1112139"/>
                  <a:gd name="connsiteY42" fmla="*/ 463016 h 876215"/>
                  <a:gd name="connsiteX43" fmla="*/ 79529 w 1112139"/>
                  <a:gd name="connsiteY43" fmla="*/ 430341 h 876215"/>
                  <a:gd name="connsiteX44" fmla="*/ 95196 w 1112139"/>
                  <a:gd name="connsiteY44" fmla="*/ 390405 h 876215"/>
                  <a:gd name="connsiteX45" fmla="*/ 120833 w 1112139"/>
                  <a:gd name="connsiteY45" fmla="*/ 334586 h 876215"/>
                  <a:gd name="connsiteX46" fmla="*/ 145520 w 1112139"/>
                  <a:gd name="connsiteY46" fmla="*/ 289204 h 876215"/>
                  <a:gd name="connsiteX47" fmla="*/ 171631 w 1112139"/>
                  <a:gd name="connsiteY47" fmla="*/ 246545 h 876215"/>
                  <a:gd name="connsiteX48" fmla="*/ 202964 w 1112139"/>
                  <a:gd name="connsiteY48" fmla="*/ 202979 h 876215"/>
                  <a:gd name="connsiteX49" fmla="*/ 237146 w 1112139"/>
                  <a:gd name="connsiteY49" fmla="*/ 162135 h 876215"/>
                  <a:gd name="connsiteX50" fmla="*/ 264207 w 1112139"/>
                  <a:gd name="connsiteY50" fmla="*/ 133545 h 876215"/>
                  <a:gd name="connsiteX51" fmla="*/ 303137 w 1112139"/>
                  <a:gd name="connsiteY51" fmla="*/ 97693 h 876215"/>
                  <a:gd name="connsiteX52" fmla="*/ 340167 w 1112139"/>
                  <a:gd name="connsiteY52" fmla="*/ 68195 h 876215"/>
                  <a:gd name="connsiteX53" fmla="*/ 384794 w 1112139"/>
                  <a:gd name="connsiteY53" fmla="*/ 38697 h 876215"/>
                  <a:gd name="connsiteX54" fmla="*/ 429420 w 1112139"/>
                  <a:gd name="connsiteY54" fmla="*/ 13284 h 876215"/>
                  <a:gd name="connsiteX55" fmla="*/ 557365 w 1112139"/>
                  <a:gd name="connsiteY55" fmla="*/ 9 h 87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12139" h="876215">
                    <a:moveTo>
                      <a:pt x="557365" y="9"/>
                    </a:moveTo>
                    <a:cubicBezTo>
                      <a:pt x="607214" y="236"/>
                      <a:pt x="655638" y="4888"/>
                      <a:pt x="676765" y="13284"/>
                    </a:cubicBezTo>
                    <a:cubicBezTo>
                      <a:pt x="700028" y="16914"/>
                      <a:pt x="715694" y="24629"/>
                      <a:pt x="720917" y="38697"/>
                    </a:cubicBezTo>
                    <a:cubicBezTo>
                      <a:pt x="728038" y="52312"/>
                      <a:pt x="737058" y="65019"/>
                      <a:pt x="765543" y="68195"/>
                    </a:cubicBezTo>
                    <a:cubicBezTo>
                      <a:pt x="785483" y="70918"/>
                      <a:pt x="798301" y="80448"/>
                      <a:pt x="803048" y="97693"/>
                    </a:cubicBezTo>
                    <a:cubicBezTo>
                      <a:pt x="806846" y="114938"/>
                      <a:pt x="820139" y="126284"/>
                      <a:pt x="841978" y="133545"/>
                    </a:cubicBezTo>
                    <a:cubicBezTo>
                      <a:pt x="862867" y="137629"/>
                      <a:pt x="867140" y="149428"/>
                      <a:pt x="869039" y="162135"/>
                    </a:cubicBezTo>
                    <a:cubicBezTo>
                      <a:pt x="869513" y="181196"/>
                      <a:pt x="881382" y="194356"/>
                      <a:pt x="903221" y="202979"/>
                    </a:cubicBezTo>
                    <a:cubicBezTo>
                      <a:pt x="932180" y="214778"/>
                      <a:pt x="934554" y="230662"/>
                      <a:pt x="934079" y="246545"/>
                    </a:cubicBezTo>
                    <a:cubicBezTo>
                      <a:pt x="933130" y="263337"/>
                      <a:pt x="941675" y="277405"/>
                      <a:pt x="960665" y="289204"/>
                    </a:cubicBezTo>
                    <a:cubicBezTo>
                      <a:pt x="985827" y="302819"/>
                      <a:pt x="988201" y="318248"/>
                      <a:pt x="984878" y="334586"/>
                    </a:cubicBezTo>
                    <a:cubicBezTo>
                      <a:pt x="981080" y="357730"/>
                      <a:pt x="990575" y="375883"/>
                      <a:pt x="1010514" y="390405"/>
                    </a:cubicBezTo>
                    <a:cubicBezTo>
                      <a:pt x="1026656" y="399028"/>
                      <a:pt x="1029504" y="413550"/>
                      <a:pt x="1026656" y="430341"/>
                    </a:cubicBezTo>
                    <a:cubicBezTo>
                      <a:pt x="1022383" y="443955"/>
                      <a:pt x="1025231" y="455301"/>
                      <a:pt x="1038050" y="463016"/>
                    </a:cubicBezTo>
                    <a:cubicBezTo>
                      <a:pt x="1047070" y="469823"/>
                      <a:pt x="1054191" y="477084"/>
                      <a:pt x="1048019" y="494329"/>
                    </a:cubicBezTo>
                    <a:cubicBezTo>
                      <a:pt x="1044696" y="506128"/>
                      <a:pt x="1046595" y="517020"/>
                      <a:pt x="1057514" y="526550"/>
                    </a:cubicBezTo>
                    <a:cubicBezTo>
                      <a:pt x="1074131" y="540165"/>
                      <a:pt x="1070807" y="553779"/>
                      <a:pt x="1067959" y="567847"/>
                    </a:cubicBezTo>
                    <a:cubicBezTo>
                      <a:pt x="1063686" y="579647"/>
                      <a:pt x="1065110" y="590538"/>
                      <a:pt x="1075555" y="600522"/>
                    </a:cubicBezTo>
                    <a:cubicBezTo>
                      <a:pt x="1084100" y="607329"/>
                      <a:pt x="1086949" y="615498"/>
                      <a:pt x="1080777" y="625482"/>
                    </a:cubicBezTo>
                    <a:cubicBezTo>
                      <a:pt x="1070807" y="647265"/>
                      <a:pt x="1080302" y="660426"/>
                      <a:pt x="1089797" y="673133"/>
                    </a:cubicBezTo>
                    <a:cubicBezTo>
                      <a:pt x="1096919" y="681755"/>
                      <a:pt x="1099767" y="691739"/>
                      <a:pt x="1094545" y="704446"/>
                    </a:cubicBezTo>
                    <a:cubicBezTo>
                      <a:pt x="1087898" y="715338"/>
                      <a:pt x="1090747" y="723506"/>
                      <a:pt x="1098343" y="730768"/>
                    </a:cubicBezTo>
                    <a:cubicBezTo>
                      <a:pt x="1108313" y="739390"/>
                      <a:pt x="1107363" y="750282"/>
                      <a:pt x="1102141" y="761627"/>
                    </a:cubicBezTo>
                    <a:cubicBezTo>
                      <a:pt x="1097393" y="772065"/>
                      <a:pt x="1095494" y="781595"/>
                      <a:pt x="1104989" y="789310"/>
                    </a:cubicBezTo>
                    <a:cubicBezTo>
                      <a:pt x="1113060" y="799294"/>
                      <a:pt x="1114484" y="810639"/>
                      <a:pt x="1108313" y="822438"/>
                    </a:cubicBezTo>
                    <a:cubicBezTo>
                      <a:pt x="1106058" y="825502"/>
                      <a:pt x="1105197" y="829161"/>
                      <a:pt x="1105271" y="833054"/>
                    </a:cubicBezTo>
                    <a:lnTo>
                      <a:pt x="1107132" y="841769"/>
                    </a:lnTo>
                    <a:lnTo>
                      <a:pt x="1086216" y="867120"/>
                    </a:lnTo>
                    <a:lnTo>
                      <a:pt x="1083118" y="867356"/>
                    </a:lnTo>
                    <a:cubicBezTo>
                      <a:pt x="911145" y="877481"/>
                      <a:pt x="402226" y="878928"/>
                      <a:pt x="133983" y="871695"/>
                    </a:cubicBezTo>
                    <a:lnTo>
                      <a:pt x="73289" y="869739"/>
                    </a:lnTo>
                    <a:lnTo>
                      <a:pt x="3155" y="784736"/>
                    </a:lnTo>
                    <a:lnTo>
                      <a:pt x="7545" y="776490"/>
                    </a:lnTo>
                    <a:cubicBezTo>
                      <a:pt x="7723" y="771838"/>
                      <a:pt x="6180" y="766846"/>
                      <a:pt x="4044" y="761627"/>
                    </a:cubicBezTo>
                    <a:cubicBezTo>
                      <a:pt x="-1653" y="750282"/>
                      <a:pt x="-2128" y="739390"/>
                      <a:pt x="7842" y="730768"/>
                    </a:cubicBezTo>
                    <a:cubicBezTo>
                      <a:pt x="15438" y="723506"/>
                      <a:pt x="18287" y="715338"/>
                      <a:pt x="11640" y="704446"/>
                    </a:cubicBezTo>
                    <a:cubicBezTo>
                      <a:pt x="6418" y="691739"/>
                      <a:pt x="8792" y="681755"/>
                      <a:pt x="16388" y="673133"/>
                    </a:cubicBezTo>
                    <a:cubicBezTo>
                      <a:pt x="25883" y="660426"/>
                      <a:pt x="35378" y="647265"/>
                      <a:pt x="25408" y="625482"/>
                    </a:cubicBezTo>
                    <a:cubicBezTo>
                      <a:pt x="18761" y="615498"/>
                      <a:pt x="22085" y="607329"/>
                      <a:pt x="30630" y="600522"/>
                    </a:cubicBezTo>
                    <a:cubicBezTo>
                      <a:pt x="41075" y="590538"/>
                      <a:pt x="42024" y="579647"/>
                      <a:pt x="37751" y="567847"/>
                    </a:cubicBezTo>
                    <a:cubicBezTo>
                      <a:pt x="35378" y="553779"/>
                      <a:pt x="32054" y="540165"/>
                      <a:pt x="48671" y="526550"/>
                    </a:cubicBezTo>
                    <a:cubicBezTo>
                      <a:pt x="59115" y="517020"/>
                      <a:pt x="61489" y="506128"/>
                      <a:pt x="58166" y="494329"/>
                    </a:cubicBezTo>
                    <a:cubicBezTo>
                      <a:pt x="51994" y="477084"/>
                      <a:pt x="59115" y="469823"/>
                      <a:pt x="68135" y="463016"/>
                    </a:cubicBezTo>
                    <a:cubicBezTo>
                      <a:pt x="80954" y="455301"/>
                      <a:pt x="83802" y="443955"/>
                      <a:pt x="79529" y="430341"/>
                    </a:cubicBezTo>
                    <a:cubicBezTo>
                      <a:pt x="76681" y="413550"/>
                      <a:pt x="79529" y="399028"/>
                      <a:pt x="95196" y="390405"/>
                    </a:cubicBezTo>
                    <a:cubicBezTo>
                      <a:pt x="115136" y="375883"/>
                      <a:pt x="125105" y="357730"/>
                      <a:pt x="120833" y="334586"/>
                    </a:cubicBezTo>
                    <a:cubicBezTo>
                      <a:pt x="117984" y="318248"/>
                      <a:pt x="120358" y="302819"/>
                      <a:pt x="145520" y="289204"/>
                    </a:cubicBezTo>
                    <a:cubicBezTo>
                      <a:pt x="164510" y="277405"/>
                      <a:pt x="172580" y="263337"/>
                      <a:pt x="171631" y="246545"/>
                    </a:cubicBezTo>
                    <a:cubicBezTo>
                      <a:pt x="171631" y="230662"/>
                      <a:pt x="173530" y="214778"/>
                      <a:pt x="202964" y="202979"/>
                    </a:cubicBezTo>
                    <a:cubicBezTo>
                      <a:pt x="224803" y="194356"/>
                      <a:pt x="236197" y="181196"/>
                      <a:pt x="237146" y="162135"/>
                    </a:cubicBezTo>
                    <a:cubicBezTo>
                      <a:pt x="239045" y="149428"/>
                      <a:pt x="242843" y="137629"/>
                      <a:pt x="264207" y="133545"/>
                    </a:cubicBezTo>
                    <a:cubicBezTo>
                      <a:pt x="285571" y="126284"/>
                      <a:pt x="298864" y="114938"/>
                      <a:pt x="303137" y="97693"/>
                    </a:cubicBezTo>
                    <a:cubicBezTo>
                      <a:pt x="307884" y="80448"/>
                      <a:pt x="320228" y="70918"/>
                      <a:pt x="340167" y="68195"/>
                    </a:cubicBezTo>
                    <a:cubicBezTo>
                      <a:pt x="368652" y="65019"/>
                      <a:pt x="378147" y="52312"/>
                      <a:pt x="384794" y="38697"/>
                    </a:cubicBezTo>
                    <a:cubicBezTo>
                      <a:pt x="390491" y="24629"/>
                      <a:pt x="406157" y="16914"/>
                      <a:pt x="429420" y="13284"/>
                    </a:cubicBezTo>
                    <a:cubicBezTo>
                      <a:pt x="456243" y="3980"/>
                      <a:pt x="507516" y="-217"/>
                      <a:pt x="557365" y="9"/>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21" name="Freeform 270">
                <a:extLst>
                  <a:ext uri="{FF2B5EF4-FFF2-40B4-BE49-F238E27FC236}">
                    <a16:creationId xmlns:a16="http://schemas.microsoft.com/office/drawing/2014/main" id="{9B9C16C4-AAB3-5B13-6D07-7F733E1FCC88}"/>
                  </a:ext>
                </a:extLst>
              </p:cNvPr>
              <p:cNvSpPr>
                <a:spLocks/>
              </p:cNvSpPr>
              <p:nvPr/>
            </p:nvSpPr>
            <p:spPr bwMode="auto">
              <a:xfrm>
                <a:off x="1293020" y="1667389"/>
                <a:ext cx="1131804" cy="885396"/>
              </a:xfrm>
              <a:custGeom>
                <a:avLst/>
                <a:gdLst>
                  <a:gd name="T0" fmla="*/ 2362 w 2384"/>
                  <a:gd name="T1" fmla="*/ 1824 h 1951"/>
                  <a:gd name="T2" fmla="*/ 2355 w 2384"/>
                  <a:gd name="T3" fmla="*/ 1751 h 1951"/>
                  <a:gd name="T4" fmla="*/ 2349 w 2384"/>
                  <a:gd name="T5" fmla="*/ 1690 h 1951"/>
                  <a:gd name="T6" fmla="*/ 2341 w 2384"/>
                  <a:gd name="T7" fmla="*/ 1622 h 1951"/>
                  <a:gd name="T8" fmla="*/ 2333 w 2384"/>
                  <a:gd name="T9" fmla="*/ 1564 h 1951"/>
                  <a:gd name="T10" fmla="*/ 2323 w 2384"/>
                  <a:gd name="T11" fmla="*/ 1495 h 1951"/>
                  <a:gd name="T12" fmla="*/ 2304 w 2384"/>
                  <a:gd name="T13" fmla="*/ 1390 h 1951"/>
                  <a:gd name="T14" fmla="*/ 2293 w 2384"/>
                  <a:gd name="T15" fmla="*/ 1335 h 1951"/>
                  <a:gd name="T16" fmla="*/ 2277 w 2384"/>
                  <a:gd name="T17" fmla="*/ 1263 h 1951"/>
                  <a:gd name="T18" fmla="*/ 2255 w 2384"/>
                  <a:gd name="T19" fmla="*/ 1172 h 1951"/>
                  <a:gd name="T20" fmla="*/ 2235 w 2384"/>
                  <a:gd name="T21" fmla="*/ 1101 h 1951"/>
                  <a:gd name="T22" fmla="*/ 2214 w 2384"/>
                  <a:gd name="T23" fmla="*/ 1032 h 1951"/>
                  <a:gd name="T24" fmla="*/ 2190 w 2384"/>
                  <a:gd name="T25" fmla="*/ 960 h 1951"/>
                  <a:gd name="T26" fmla="*/ 2156 w 2384"/>
                  <a:gd name="T27" fmla="*/ 872 h 1951"/>
                  <a:gd name="T28" fmla="*/ 2102 w 2384"/>
                  <a:gd name="T29" fmla="*/ 749 h 1951"/>
                  <a:gd name="T30" fmla="*/ 2051 w 2384"/>
                  <a:gd name="T31" fmla="*/ 649 h 1951"/>
                  <a:gd name="T32" fmla="*/ 1995 w 2384"/>
                  <a:gd name="T33" fmla="*/ 555 h 1951"/>
                  <a:gd name="T34" fmla="*/ 1930 w 2384"/>
                  <a:gd name="T35" fmla="*/ 459 h 1951"/>
                  <a:gd name="T36" fmla="*/ 1858 w 2384"/>
                  <a:gd name="T37" fmla="*/ 369 h 1951"/>
                  <a:gd name="T38" fmla="*/ 1801 w 2384"/>
                  <a:gd name="T39" fmla="*/ 306 h 1951"/>
                  <a:gd name="T40" fmla="*/ 1719 w 2384"/>
                  <a:gd name="T41" fmla="*/ 227 h 1951"/>
                  <a:gd name="T42" fmla="*/ 1640 w 2384"/>
                  <a:gd name="T43" fmla="*/ 162 h 1951"/>
                  <a:gd name="T44" fmla="*/ 1546 w 2384"/>
                  <a:gd name="T45" fmla="*/ 97 h 1951"/>
                  <a:gd name="T46" fmla="*/ 1453 w 2384"/>
                  <a:gd name="T47" fmla="*/ 41 h 1951"/>
                  <a:gd name="T48" fmla="*/ 932 w 2384"/>
                  <a:gd name="T49" fmla="*/ 41 h 1951"/>
                  <a:gd name="T50" fmla="*/ 838 w 2384"/>
                  <a:gd name="T51" fmla="*/ 97 h 1951"/>
                  <a:gd name="T52" fmla="*/ 744 w 2384"/>
                  <a:gd name="T53" fmla="*/ 162 h 1951"/>
                  <a:gd name="T54" fmla="*/ 666 w 2384"/>
                  <a:gd name="T55" fmla="*/ 227 h 1951"/>
                  <a:gd name="T56" fmla="*/ 584 w 2384"/>
                  <a:gd name="T57" fmla="*/ 306 h 1951"/>
                  <a:gd name="T58" fmla="*/ 527 w 2384"/>
                  <a:gd name="T59" fmla="*/ 369 h 1951"/>
                  <a:gd name="T60" fmla="*/ 455 w 2384"/>
                  <a:gd name="T61" fmla="*/ 459 h 1951"/>
                  <a:gd name="T62" fmla="*/ 389 w 2384"/>
                  <a:gd name="T63" fmla="*/ 555 h 1951"/>
                  <a:gd name="T64" fmla="*/ 334 w 2384"/>
                  <a:gd name="T65" fmla="*/ 649 h 1951"/>
                  <a:gd name="T66" fmla="*/ 282 w 2384"/>
                  <a:gd name="T67" fmla="*/ 749 h 1951"/>
                  <a:gd name="T68" fmla="*/ 228 w 2384"/>
                  <a:gd name="T69" fmla="*/ 872 h 1951"/>
                  <a:gd name="T70" fmla="*/ 195 w 2384"/>
                  <a:gd name="T71" fmla="*/ 960 h 1951"/>
                  <a:gd name="T72" fmla="*/ 171 w 2384"/>
                  <a:gd name="T73" fmla="*/ 1032 h 1951"/>
                  <a:gd name="T74" fmla="*/ 150 w 2384"/>
                  <a:gd name="T75" fmla="*/ 1101 h 1951"/>
                  <a:gd name="T76" fmla="*/ 130 w 2384"/>
                  <a:gd name="T77" fmla="*/ 1172 h 1951"/>
                  <a:gd name="T78" fmla="*/ 107 w 2384"/>
                  <a:gd name="T79" fmla="*/ 1263 h 1951"/>
                  <a:gd name="T80" fmla="*/ 92 w 2384"/>
                  <a:gd name="T81" fmla="*/ 1335 h 1951"/>
                  <a:gd name="T82" fmla="*/ 81 w 2384"/>
                  <a:gd name="T83" fmla="*/ 1390 h 1951"/>
                  <a:gd name="T84" fmla="*/ 62 w 2384"/>
                  <a:gd name="T85" fmla="*/ 1495 h 1951"/>
                  <a:gd name="T86" fmla="*/ 52 w 2384"/>
                  <a:gd name="T87" fmla="*/ 1564 h 1951"/>
                  <a:gd name="T88" fmla="*/ 44 w 2384"/>
                  <a:gd name="T89" fmla="*/ 1622 h 1951"/>
                  <a:gd name="T90" fmla="*/ 36 w 2384"/>
                  <a:gd name="T91" fmla="*/ 1690 h 1951"/>
                  <a:gd name="T92" fmla="*/ 29 w 2384"/>
                  <a:gd name="T93" fmla="*/ 1751 h 1951"/>
                  <a:gd name="T94" fmla="*/ 23 w 2384"/>
                  <a:gd name="T95" fmla="*/ 1824 h 1951"/>
                  <a:gd name="T96" fmla="*/ 0 w 2384"/>
                  <a:gd name="T97" fmla="*/ 1917 h 1951"/>
                  <a:gd name="T98" fmla="*/ 2384 w 2384"/>
                  <a:gd name="T99" fmla="*/ 1917 h 1951"/>
                  <a:gd name="T100" fmla="*/ 2362 w 2384"/>
                  <a:gd name="T101" fmla="*/ 1824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4" h="1951">
                    <a:moveTo>
                      <a:pt x="2362" y="1824"/>
                    </a:moveTo>
                    <a:cubicBezTo>
                      <a:pt x="2375" y="1798"/>
                      <a:pt x="2372" y="1773"/>
                      <a:pt x="2355" y="1751"/>
                    </a:cubicBezTo>
                    <a:cubicBezTo>
                      <a:pt x="2335" y="1734"/>
                      <a:pt x="2339" y="1713"/>
                      <a:pt x="2349" y="1690"/>
                    </a:cubicBezTo>
                    <a:cubicBezTo>
                      <a:pt x="2360" y="1665"/>
                      <a:pt x="2362" y="1641"/>
                      <a:pt x="2341" y="1622"/>
                    </a:cubicBezTo>
                    <a:cubicBezTo>
                      <a:pt x="2325" y="1606"/>
                      <a:pt x="2319" y="1588"/>
                      <a:pt x="2333" y="1564"/>
                    </a:cubicBezTo>
                    <a:cubicBezTo>
                      <a:pt x="2344" y="1536"/>
                      <a:pt x="2338" y="1514"/>
                      <a:pt x="2323" y="1495"/>
                    </a:cubicBezTo>
                    <a:cubicBezTo>
                      <a:pt x="2303" y="1467"/>
                      <a:pt x="2283" y="1438"/>
                      <a:pt x="2304" y="1390"/>
                    </a:cubicBezTo>
                    <a:cubicBezTo>
                      <a:pt x="2317" y="1368"/>
                      <a:pt x="2311" y="1350"/>
                      <a:pt x="2293" y="1335"/>
                    </a:cubicBezTo>
                    <a:cubicBezTo>
                      <a:pt x="2271" y="1313"/>
                      <a:pt x="2268" y="1289"/>
                      <a:pt x="2277" y="1263"/>
                    </a:cubicBezTo>
                    <a:cubicBezTo>
                      <a:pt x="2283" y="1232"/>
                      <a:pt x="2290" y="1202"/>
                      <a:pt x="2255" y="1172"/>
                    </a:cubicBezTo>
                    <a:cubicBezTo>
                      <a:pt x="2232" y="1151"/>
                      <a:pt x="2228" y="1127"/>
                      <a:pt x="2235" y="1101"/>
                    </a:cubicBezTo>
                    <a:cubicBezTo>
                      <a:pt x="2248" y="1063"/>
                      <a:pt x="2233" y="1047"/>
                      <a:pt x="2214" y="1032"/>
                    </a:cubicBezTo>
                    <a:cubicBezTo>
                      <a:pt x="2187" y="1015"/>
                      <a:pt x="2181" y="990"/>
                      <a:pt x="2190" y="960"/>
                    </a:cubicBezTo>
                    <a:cubicBezTo>
                      <a:pt x="2196" y="923"/>
                      <a:pt x="2190" y="891"/>
                      <a:pt x="2156" y="872"/>
                    </a:cubicBezTo>
                    <a:cubicBezTo>
                      <a:pt x="2114" y="840"/>
                      <a:pt x="2094" y="800"/>
                      <a:pt x="2102" y="749"/>
                    </a:cubicBezTo>
                    <a:cubicBezTo>
                      <a:pt x="2109" y="713"/>
                      <a:pt x="2104" y="679"/>
                      <a:pt x="2051" y="649"/>
                    </a:cubicBezTo>
                    <a:cubicBezTo>
                      <a:pt x="2011" y="623"/>
                      <a:pt x="1993" y="592"/>
                      <a:pt x="1995" y="555"/>
                    </a:cubicBezTo>
                    <a:cubicBezTo>
                      <a:pt x="1996" y="520"/>
                      <a:pt x="1991" y="485"/>
                      <a:pt x="1930" y="459"/>
                    </a:cubicBezTo>
                    <a:cubicBezTo>
                      <a:pt x="1884" y="440"/>
                      <a:pt x="1859" y="411"/>
                      <a:pt x="1858" y="369"/>
                    </a:cubicBezTo>
                    <a:cubicBezTo>
                      <a:pt x="1854" y="341"/>
                      <a:pt x="1845" y="315"/>
                      <a:pt x="1801" y="306"/>
                    </a:cubicBezTo>
                    <a:cubicBezTo>
                      <a:pt x="1755" y="290"/>
                      <a:pt x="1727" y="265"/>
                      <a:pt x="1719" y="227"/>
                    </a:cubicBezTo>
                    <a:cubicBezTo>
                      <a:pt x="1709" y="189"/>
                      <a:pt x="1682" y="168"/>
                      <a:pt x="1640" y="162"/>
                    </a:cubicBezTo>
                    <a:cubicBezTo>
                      <a:pt x="1580" y="155"/>
                      <a:pt x="1561" y="127"/>
                      <a:pt x="1546" y="97"/>
                    </a:cubicBezTo>
                    <a:cubicBezTo>
                      <a:pt x="1535" y="66"/>
                      <a:pt x="1502" y="49"/>
                      <a:pt x="1453" y="41"/>
                    </a:cubicBezTo>
                    <a:cubicBezTo>
                      <a:pt x="1364" y="4"/>
                      <a:pt x="1045" y="0"/>
                      <a:pt x="932" y="41"/>
                    </a:cubicBezTo>
                    <a:cubicBezTo>
                      <a:pt x="883" y="49"/>
                      <a:pt x="850" y="66"/>
                      <a:pt x="838" y="97"/>
                    </a:cubicBezTo>
                    <a:cubicBezTo>
                      <a:pt x="824" y="127"/>
                      <a:pt x="804" y="155"/>
                      <a:pt x="744" y="162"/>
                    </a:cubicBezTo>
                    <a:cubicBezTo>
                      <a:pt x="702" y="168"/>
                      <a:pt x="676" y="189"/>
                      <a:pt x="666" y="227"/>
                    </a:cubicBezTo>
                    <a:cubicBezTo>
                      <a:pt x="657" y="265"/>
                      <a:pt x="629" y="290"/>
                      <a:pt x="584" y="306"/>
                    </a:cubicBezTo>
                    <a:cubicBezTo>
                      <a:pt x="539" y="315"/>
                      <a:pt x="531" y="341"/>
                      <a:pt x="527" y="369"/>
                    </a:cubicBezTo>
                    <a:cubicBezTo>
                      <a:pt x="525" y="411"/>
                      <a:pt x="501" y="440"/>
                      <a:pt x="455" y="459"/>
                    </a:cubicBezTo>
                    <a:cubicBezTo>
                      <a:pt x="393" y="485"/>
                      <a:pt x="389" y="520"/>
                      <a:pt x="389" y="555"/>
                    </a:cubicBezTo>
                    <a:cubicBezTo>
                      <a:pt x="391" y="592"/>
                      <a:pt x="374" y="623"/>
                      <a:pt x="334" y="649"/>
                    </a:cubicBezTo>
                    <a:cubicBezTo>
                      <a:pt x="281" y="679"/>
                      <a:pt x="276" y="713"/>
                      <a:pt x="282" y="749"/>
                    </a:cubicBezTo>
                    <a:cubicBezTo>
                      <a:pt x="291" y="800"/>
                      <a:pt x="270" y="840"/>
                      <a:pt x="228" y="872"/>
                    </a:cubicBezTo>
                    <a:cubicBezTo>
                      <a:pt x="195" y="891"/>
                      <a:pt x="189" y="923"/>
                      <a:pt x="195" y="960"/>
                    </a:cubicBezTo>
                    <a:cubicBezTo>
                      <a:pt x="204" y="990"/>
                      <a:pt x="198" y="1015"/>
                      <a:pt x="171" y="1032"/>
                    </a:cubicBezTo>
                    <a:cubicBezTo>
                      <a:pt x="152" y="1047"/>
                      <a:pt x="137" y="1063"/>
                      <a:pt x="150" y="1101"/>
                    </a:cubicBezTo>
                    <a:cubicBezTo>
                      <a:pt x="157" y="1127"/>
                      <a:pt x="152" y="1151"/>
                      <a:pt x="130" y="1172"/>
                    </a:cubicBezTo>
                    <a:cubicBezTo>
                      <a:pt x="95" y="1202"/>
                      <a:pt x="102" y="1232"/>
                      <a:pt x="107" y="1263"/>
                    </a:cubicBezTo>
                    <a:cubicBezTo>
                      <a:pt x="116" y="1289"/>
                      <a:pt x="114" y="1313"/>
                      <a:pt x="92" y="1335"/>
                    </a:cubicBezTo>
                    <a:cubicBezTo>
                      <a:pt x="74" y="1350"/>
                      <a:pt x="67" y="1368"/>
                      <a:pt x="81" y="1390"/>
                    </a:cubicBezTo>
                    <a:cubicBezTo>
                      <a:pt x="102" y="1438"/>
                      <a:pt x="82" y="1467"/>
                      <a:pt x="62" y="1495"/>
                    </a:cubicBezTo>
                    <a:cubicBezTo>
                      <a:pt x="46" y="1514"/>
                      <a:pt x="41" y="1536"/>
                      <a:pt x="52" y="1564"/>
                    </a:cubicBezTo>
                    <a:cubicBezTo>
                      <a:pt x="66" y="1588"/>
                      <a:pt x="60" y="1606"/>
                      <a:pt x="44" y="1622"/>
                    </a:cubicBezTo>
                    <a:cubicBezTo>
                      <a:pt x="23" y="1641"/>
                      <a:pt x="24" y="1665"/>
                      <a:pt x="36" y="1690"/>
                    </a:cubicBezTo>
                    <a:cubicBezTo>
                      <a:pt x="45" y="1713"/>
                      <a:pt x="49" y="1734"/>
                      <a:pt x="29" y="1751"/>
                    </a:cubicBezTo>
                    <a:cubicBezTo>
                      <a:pt x="13" y="1773"/>
                      <a:pt x="9" y="1798"/>
                      <a:pt x="23" y="1824"/>
                    </a:cubicBezTo>
                    <a:cubicBezTo>
                      <a:pt x="42" y="1851"/>
                      <a:pt x="13" y="1899"/>
                      <a:pt x="0" y="1917"/>
                    </a:cubicBezTo>
                    <a:cubicBezTo>
                      <a:pt x="314" y="1951"/>
                      <a:pt x="2070" y="1951"/>
                      <a:pt x="2384" y="1917"/>
                    </a:cubicBezTo>
                    <a:cubicBezTo>
                      <a:pt x="2371" y="1899"/>
                      <a:pt x="2343" y="1851"/>
                      <a:pt x="2362" y="1824"/>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Shape 18">
                <a:extLst>
                  <a:ext uri="{FF2B5EF4-FFF2-40B4-BE49-F238E27FC236}">
                    <a16:creationId xmlns:a16="http://schemas.microsoft.com/office/drawing/2014/main" id="{1D3CE8D7-E7F7-366F-1CA7-0B41CB45D324}"/>
                  </a:ext>
                </a:extLst>
              </p:cNvPr>
              <p:cNvSpPr>
                <a:spLocks/>
              </p:cNvSpPr>
              <p:nvPr/>
            </p:nvSpPr>
            <p:spPr bwMode="auto">
              <a:xfrm>
                <a:off x="1277439" y="2283284"/>
                <a:ext cx="1196816" cy="660128"/>
              </a:xfrm>
              <a:custGeom>
                <a:avLst/>
                <a:gdLst>
                  <a:gd name="connsiteX0" fmla="*/ 663216 w 1196816"/>
                  <a:gd name="connsiteY0" fmla="*/ 379 h 660128"/>
                  <a:gd name="connsiteX1" fmla="*/ 726192 w 1196816"/>
                  <a:gd name="connsiteY1" fmla="*/ 7466 h 660128"/>
                  <a:gd name="connsiteX2" fmla="*/ 1013037 w 1196816"/>
                  <a:gd name="connsiteY2" fmla="*/ 108196 h 660128"/>
                  <a:gd name="connsiteX3" fmla="*/ 1171440 w 1196816"/>
                  <a:gd name="connsiteY3" fmla="*/ 256655 h 660128"/>
                  <a:gd name="connsiteX4" fmla="*/ 1196816 w 1196816"/>
                  <a:gd name="connsiteY4" fmla="*/ 295487 h 660128"/>
                  <a:gd name="connsiteX5" fmla="*/ 1167613 w 1196816"/>
                  <a:gd name="connsiteY5" fmla="*/ 349290 h 660128"/>
                  <a:gd name="connsiteX6" fmla="*/ 582997 w 1196816"/>
                  <a:gd name="connsiteY6" fmla="*/ 660128 h 660128"/>
                  <a:gd name="connsiteX7" fmla="*/ 84471 w 1196816"/>
                  <a:gd name="connsiteY7" fmla="*/ 453632 h 660128"/>
                  <a:gd name="connsiteX8" fmla="*/ 0 w 1196816"/>
                  <a:gd name="connsiteY8" fmla="*/ 351252 h 660128"/>
                  <a:gd name="connsiteX9" fmla="*/ 14133 w 1196816"/>
                  <a:gd name="connsiteY9" fmla="*/ 331584 h 660128"/>
                  <a:gd name="connsiteX10" fmla="*/ 217106 w 1196816"/>
                  <a:gd name="connsiteY10" fmla="*/ 114566 h 660128"/>
                  <a:gd name="connsiteX11" fmla="*/ 488142 w 1196816"/>
                  <a:gd name="connsiteY11" fmla="*/ 7466 h 660128"/>
                  <a:gd name="connsiteX12" fmla="*/ 663216 w 1196816"/>
                  <a:gd name="connsiteY12" fmla="*/ 379 h 66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816" h="660128">
                    <a:moveTo>
                      <a:pt x="663216" y="379"/>
                    </a:moveTo>
                    <a:cubicBezTo>
                      <a:pt x="683438" y="1166"/>
                      <a:pt x="704302" y="3266"/>
                      <a:pt x="726192" y="7466"/>
                    </a:cubicBezTo>
                    <a:cubicBezTo>
                      <a:pt x="813750" y="24264"/>
                      <a:pt x="1012277" y="107634"/>
                      <a:pt x="1013037" y="108196"/>
                    </a:cubicBezTo>
                    <a:cubicBezTo>
                      <a:pt x="1072606" y="139764"/>
                      <a:pt x="1125100" y="192373"/>
                      <a:pt x="1171440" y="256655"/>
                    </a:cubicBezTo>
                    <a:lnTo>
                      <a:pt x="1196816" y="295487"/>
                    </a:lnTo>
                    <a:lnTo>
                      <a:pt x="1167613" y="349290"/>
                    </a:lnTo>
                    <a:cubicBezTo>
                      <a:pt x="1040915" y="536827"/>
                      <a:pt x="826355" y="660128"/>
                      <a:pt x="582997" y="660128"/>
                    </a:cubicBezTo>
                    <a:cubicBezTo>
                      <a:pt x="388311" y="660128"/>
                      <a:pt x="212055" y="581216"/>
                      <a:pt x="84471" y="453632"/>
                    </a:cubicBezTo>
                    <a:lnTo>
                      <a:pt x="0" y="351252"/>
                    </a:lnTo>
                    <a:lnTo>
                      <a:pt x="14133" y="331584"/>
                    </a:lnTo>
                    <a:cubicBezTo>
                      <a:pt x="86339" y="242430"/>
                      <a:pt x="162686" y="166117"/>
                      <a:pt x="217106" y="114566"/>
                    </a:cubicBezTo>
                    <a:cubicBezTo>
                      <a:pt x="325794" y="11587"/>
                      <a:pt x="488142" y="7466"/>
                      <a:pt x="488142" y="7466"/>
                    </a:cubicBezTo>
                    <a:cubicBezTo>
                      <a:pt x="547654" y="7466"/>
                      <a:pt x="602550" y="-1984"/>
                      <a:pt x="663216" y="379"/>
                    </a:cubicBezTo>
                    <a:close/>
                  </a:path>
                </a:pathLst>
              </a:custGeom>
              <a:solidFill>
                <a:srgbClr val="C77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26" name="Freeform 272">
                <a:extLst>
                  <a:ext uri="{FF2B5EF4-FFF2-40B4-BE49-F238E27FC236}">
                    <a16:creationId xmlns:a16="http://schemas.microsoft.com/office/drawing/2014/main" id="{CC578092-64B8-E2BF-A88D-8EC70767A7FD}"/>
                  </a:ext>
                </a:extLst>
              </p:cNvPr>
              <p:cNvSpPr>
                <a:spLocks/>
              </p:cNvSpPr>
              <p:nvPr/>
            </p:nvSpPr>
            <p:spPr bwMode="auto">
              <a:xfrm>
                <a:off x="1729840" y="2119554"/>
                <a:ext cx="311704" cy="223551"/>
              </a:xfrm>
              <a:custGeom>
                <a:avLst/>
                <a:gdLst>
                  <a:gd name="T0" fmla="*/ 522 w 522"/>
                  <a:gd name="T1" fmla="*/ 656 h 748"/>
                  <a:gd name="T2" fmla="*/ 472 w 522"/>
                  <a:gd name="T3" fmla="*/ 0 h 748"/>
                  <a:gd name="T4" fmla="*/ 31 w 522"/>
                  <a:gd name="T5" fmla="*/ 0 h 748"/>
                  <a:gd name="T6" fmla="*/ 0 w 522"/>
                  <a:gd name="T7" fmla="*/ 656 h 748"/>
                  <a:gd name="T8" fmla="*/ 522 w 522"/>
                  <a:gd name="T9" fmla="*/ 656 h 748"/>
                  <a:gd name="connsiteX0" fmla="*/ 10305 w 10305"/>
                  <a:gd name="connsiteY0" fmla="*/ 9419 h 10341"/>
                  <a:gd name="connsiteX1" fmla="*/ 9347 w 10305"/>
                  <a:gd name="connsiteY1" fmla="*/ 649 h 10341"/>
                  <a:gd name="connsiteX2" fmla="*/ 250 w 10305"/>
                  <a:gd name="connsiteY2" fmla="*/ 649 h 10341"/>
                  <a:gd name="connsiteX3" fmla="*/ 305 w 10305"/>
                  <a:gd name="connsiteY3" fmla="*/ 9419 h 10341"/>
                  <a:gd name="connsiteX4" fmla="*/ 10305 w 10305"/>
                  <a:gd name="connsiteY4" fmla="*/ 9419 h 10341"/>
                  <a:gd name="connsiteX0" fmla="*/ 10305 w 10622"/>
                  <a:gd name="connsiteY0" fmla="*/ 9419 h 10341"/>
                  <a:gd name="connsiteX1" fmla="*/ 9996 w 10622"/>
                  <a:gd name="connsiteY1" fmla="*/ 649 h 10341"/>
                  <a:gd name="connsiteX2" fmla="*/ 250 w 10622"/>
                  <a:gd name="connsiteY2" fmla="*/ 649 h 10341"/>
                  <a:gd name="connsiteX3" fmla="*/ 305 w 10622"/>
                  <a:gd name="connsiteY3" fmla="*/ 9419 h 10341"/>
                  <a:gd name="connsiteX4" fmla="*/ 10305 w 10622"/>
                  <a:gd name="connsiteY4" fmla="*/ 9419 h 10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2" h="10341">
                    <a:moveTo>
                      <a:pt x="10305" y="9419"/>
                    </a:moveTo>
                    <a:cubicBezTo>
                      <a:pt x="9347" y="649"/>
                      <a:pt x="11672" y="2111"/>
                      <a:pt x="9996" y="649"/>
                    </a:cubicBezTo>
                    <a:cubicBezTo>
                      <a:pt x="8320" y="-813"/>
                      <a:pt x="250" y="649"/>
                      <a:pt x="250" y="649"/>
                    </a:cubicBezTo>
                    <a:cubicBezTo>
                      <a:pt x="-344" y="9419"/>
                      <a:pt x="305" y="9419"/>
                      <a:pt x="305" y="9419"/>
                    </a:cubicBezTo>
                    <a:cubicBezTo>
                      <a:pt x="3696" y="10649"/>
                      <a:pt x="7029" y="10649"/>
                      <a:pt x="10305" y="9419"/>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273">
                <a:extLst>
                  <a:ext uri="{FF2B5EF4-FFF2-40B4-BE49-F238E27FC236}">
                    <a16:creationId xmlns:a16="http://schemas.microsoft.com/office/drawing/2014/main" id="{D0578663-83E1-2807-E187-3CD387BC0840}"/>
                  </a:ext>
                </a:extLst>
              </p:cNvPr>
              <p:cNvSpPr>
                <a:spLocks/>
              </p:cNvSpPr>
              <p:nvPr/>
            </p:nvSpPr>
            <p:spPr bwMode="auto">
              <a:xfrm>
                <a:off x="1727311" y="2128814"/>
                <a:ext cx="300921" cy="188365"/>
              </a:xfrm>
              <a:custGeom>
                <a:avLst/>
                <a:gdLst>
                  <a:gd name="T0" fmla="*/ 116 w 116"/>
                  <a:gd name="T1" fmla="*/ 104 h 104"/>
                  <a:gd name="T2" fmla="*/ 108 w 116"/>
                  <a:gd name="T3" fmla="*/ 0 h 104"/>
                  <a:gd name="T4" fmla="*/ 2 w 116"/>
                  <a:gd name="T5" fmla="*/ 0 h 104"/>
                  <a:gd name="T6" fmla="*/ 0 w 116"/>
                  <a:gd name="T7" fmla="*/ 44 h 104"/>
                  <a:gd name="T8" fmla="*/ 116 w 116"/>
                  <a:gd name="T9" fmla="*/ 104 h 104"/>
                  <a:gd name="connsiteX0" fmla="*/ 10938 w 10938"/>
                  <a:gd name="connsiteY0" fmla="*/ 10244 h 10244"/>
                  <a:gd name="connsiteX1" fmla="*/ 10248 w 10938"/>
                  <a:gd name="connsiteY1" fmla="*/ 244 h 10244"/>
                  <a:gd name="connsiteX2" fmla="*/ 0 w 10938"/>
                  <a:gd name="connsiteY2" fmla="*/ 0 h 10244"/>
                  <a:gd name="connsiteX3" fmla="*/ 938 w 10938"/>
                  <a:gd name="connsiteY3" fmla="*/ 4475 h 10244"/>
                  <a:gd name="connsiteX4" fmla="*/ 10938 w 10938"/>
                  <a:gd name="connsiteY4" fmla="*/ 10244 h 10244"/>
                  <a:gd name="connsiteX0" fmla="*/ 10938 w 10938"/>
                  <a:gd name="connsiteY0" fmla="*/ 10244 h 10244"/>
                  <a:gd name="connsiteX1" fmla="*/ 10248 w 10938"/>
                  <a:gd name="connsiteY1" fmla="*/ 244 h 10244"/>
                  <a:gd name="connsiteX2" fmla="*/ 0 w 10938"/>
                  <a:gd name="connsiteY2" fmla="*/ 0 h 10244"/>
                  <a:gd name="connsiteX3" fmla="*/ 84 w 10938"/>
                  <a:gd name="connsiteY3" fmla="*/ 4475 h 10244"/>
                  <a:gd name="connsiteX4" fmla="*/ 10938 w 10938"/>
                  <a:gd name="connsiteY4" fmla="*/ 10244 h 10244"/>
                  <a:gd name="connsiteX0" fmla="*/ 10682 w 10682"/>
                  <a:gd name="connsiteY0" fmla="*/ 9635 h 9635"/>
                  <a:gd name="connsiteX1" fmla="*/ 10248 w 10682"/>
                  <a:gd name="connsiteY1" fmla="*/ 244 h 9635"/>
                  <a:gd name="connsiteX2" fmla="*/ 0 w 10682"/>
                  <a:gd name="connsiteY2" fmla="*/ 0 h 9635"/>
                  <a:gd name="connsiteX3" fmla="*/ 84 w 10682"/>
                  <a:gd name="connsiteY3" fmla="*/ 4475 h 9635"/>
                  <a:gd name="connsiteX4" fmla="*/ 10682 w 10682"/>
                  <a:gd name="connsiteY4" fmla="*/ 9635 h 9635"/>
                  <a:gd name="connsiteX0" fmla="*/ 10000 w 10105"/>
                  <a:gd name="connsiteY0" fmla="*/ 10000 h 10000"/>
                  <a:gd name="connsiteX1" fmla="*/ 10074 w 10105"/>
                  <a:gd name="connsiteY1" fmla="*/ 127 h 10000"/>
                  <a:gd name="connsiteX2" fmla="*/ 0 w 10105"/>
                  <a:gd name="connsiteY2" fmla="*/ 0 h 10000"/>
                  <a:gd name="connsiteX3" fmla="*/ 79 w 10105"/>
                  <a:gd name="connsiteY3" fmla="*/ 4645 h 10000"/>
                  <a:gd name="connsiteX4" fmla="*/ 10000 w 1010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5" h="10000">
                    <a:moveTo>
                      <a:pt x="10000" y="10000"/>
                    </a:moveTo>
                    <a:cubicBezTo>
                      <a:pt x="9864" y="6751"/>
                      <a:pt x="10209" y="3376"/>
                      <a:pt x="10074" y="127"/>
                    </a:cubicBezTo>
                    <a:lnTo>
                      <a:pt x="0" y="0"/>
                    </a:lnTo>
                    <a:cubicBezTo>
                      <a:pt x="26" y="1549"/>
                      <a:pt x="52" y="3096"/>
                      <a:pt x="79" y="4645"/>
                    </a:cubicBezTo>
                    <a:lnTo>
                      <a:pt x="10000" y="10000"/>
                    </a:lnTo>
                    <a:close/>
                  </a:path>
                </a:pathLst>
              </a:custGeom>
              <a:solidFill>
                <a:srgbClr val="66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274">
                <a:extLst>
                  <a:ext uri="{FF2B5EF4-FFF2-40B4-BE49-F238E27FC236}">
                    <a16:creationId xmlns:a16="http://schemas.microsoft.com/office/drawing/2014/main" id="{3261F2C1-99C2-47C1-9210-3B206BDE4E1E}"/>
                  </a:ext>
                </a:extLst>
              </p:cNvPr>
              <p:cNvSpPr>
                <a:spLocks/>
              </p:cNvSpPr>
              <p:nvPr/>
            </p:nvSpPr>
            <p:spPr bwMode="auto">
              <a:xfrm>
                <a:off x="1682317" y="1721906"/>
                <a:ext cx="399671" cy="506495"/>
              </a:xfrm>
              <a:custGeom>
                <a:avLst/>
                <a:gdLst>
                  <a:gd name="T0" fmla="*/ 504 w 789"/>
                  <a:gd name="T1" fmla="*/ 0 h 1076"/>
                  <a:gd name="T2" fmla="*/ 398 w 789"/>
                  <a:gd name="T3" fmla="*/ 0 h 1076"/>
                  <a:gd name="T4" fmla="*/ 397 w 789"/>
                  <a:gd name="T5" fmla="*/ 0 h 1076"/>
                  <a:gd name="T6" fmla="*/ 397 w 789"/>
                  <a:gd name="T7" fmla="*/ 0 h 1076"/>
                  <a:gd name="T8" fmla="*/ 395 w 789"/>
                  <a:gd name="T9" fmla="*/ 0 h 1076"/>
                  <a:gd name="T10" fmla="*/ 392 w 789"/>
                  <a:gd name="T11" fmla="*/ 0 h 1076"/>
                  <a:gd name="T12" fmla="*/ 392 w 789"/>
                  <a:gd name="T13" fmla="*/ 0 h 1076"/>
                  <a:gd name="T14" fmla="*/ 391 w 789"/>
                  <a:gd name="T15" fmla="*/ 0 h 1076"/>
                  <a:gd name="T16" fmla="*/ 285 w 789"/>
                  <a:gd name="T17" fmla="*/ 0 h 1076"/>
                  <a:gd name="T18" fmla="*/ 0 w 789"/>
                  <a:gd name="T19" fmla="*/ 296 h 1076"/>
                  <a:gd name="T20" fmla="*/ 102 w 789"/>
                  <a:gd name="T21" fmla="*/ 902 h 1076"/>
                  <a:gd name="T22" fmla="*/ 386 w 789"/>
                  <a:gd name="T23" fmla="*/ 1076 h 1076"/>
                  <a:gd name="T24" fmla="*/ 403 w 789"/>
                  <a:gd name="T25" fmla="*/ 1076 h 1076"/>
                  <a:gd name="T26" fmla="*/ 687 w 789"/>
                  <a:gd name="T27" fmla="*/ 902 h 1076"/>
                  <a:gd name="T28" fmla="*/ 789 w 789"/>
                  <a:gd name="T29" fmla="*/ 296 h 1076"/>
                  <a:gd name="T30" fmla="*/ 504 w 789"/>
                  <a:gd name="T31" fmla="*/ 0 h 1076"/>
                  <a:gd name="connsiteX0" fmla="*/ 6388 w 10000"/>
                  <a:gd name="connsiteY0" fmla="*/ 0 h 10000"/>
                  <a:gd name="connsiteX1" fmla="*/ 5044 w 10000"/>
                  <a:gd name="connsiteY1" fmla="*/ 0 h 10000"/>
                  <a:gd name="connsiteX2" fmla="*/ 5032 w 10000"/>
                  <a:gd name="connsiteY2" fmla="*/ 0 h 10000"/>
                  <a:gd name="connsiteX3" fmla="*/ 5032 w 10000"/>
                  <a:gd name="connsiteY3" fmla="*/ 0 h 10000"/>
                  <a:gd name="connsiteX4" fmla="*/ 5006 w 10000"/>
                  <a:gd name="connsiteY4" fmla="*/ 0 h 10000"/>
                  <a:gd name="connsiteX5" fmla="*/ 4968 w 10000"/>
                  <a:gd name="connsiteY5" fmla="*/ 0 h 10000"/>
                  <a:gd name="connsiteX6" fmla="*/ 4968 w 10000"/>
                  <a:gd name="connsiteY6" fmla="*/ 0 h 10000"/>
                  <a:gd name="connsiteX7" fmla="*/ 4956 w 10000"/>
                  <a:gd name="connsiteY7" fmla="*/ 0 h 10000"/>
                  <a:gd name="connsiteX8" fmla="*/ 3612 w 10000"/>
                  <a:gd name="connsiteY8" fmla="*/ 0 h 10000"/>
                  <a:gd name="connsiteX9" fmla="*/ 0 w 10000"/>
                  <a:gd name="connsiteY9" fmla="*/ 2751 h 10000"/>
                  <a:gd name="connsiteX10" fmla="*/ 1293 w 10000"/>
                  <a:gd name="connsiteY10" fmla="*/ 8383 h 10000"/>
                  <a:gd name="connsiteX11" fmla="*/ 4892 w 10000"/>
                  <a:gd name="connsiteY11" fmla="*/ 10000 h 10000"/>
                  <a:gd name="connsiteX12" fmla="*/ 8707 w 10000"/>
                  <a:gd name="connsiteY12" fmla="*/ 8383 h 10000"/>
                  <a:gd name="connsiteX13" fmla="*/ 10000 w 10000"/>
                  <a:gd name="connsiteY13" fmla="*/ 2751 h 10000"/>
                  <a:gd name="connsiteX14" fmla="*/ 6388 w 10000"/>
                  <a:gd name="connsiteY14" fmla="*/ 0 h 10000"/>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07"/>
                  <a:gd name="connsiteX1" fmla="*/ 5044 w 10000"/>
                  <a:gd name="connsiteY1" fmla="*/ 0 h 10007"/>
                  <a:gd name="connsiteX2" fmla="*/ 5032 w 10000"/>
                  <a:gd name="connsiteY2" fmla="*/ 0 h 10007"/>
                  <a:gd name="connsiteX3" fmla="*/ 5032 w 10000"/>
                  <a:gd name="connsiteY3" fmla="*/ 0 h 10007"/>
                  <a:gd name="connsiteX4" fmla="*/ 5006 w 10000"/>
                  <a:gd name="connsiteY4" fmla="*/ 0 h 10007"/>
                  <a:gd name="connsiteX5" fmla="*/ 4968 w 10000"/>
                  <a:gd name="connsiteY5" fmla="*/ 0 h 10007"/>
                  <a:gd name="connsiteX6" fmla="*/ 4968 w 10000"/>
                  <a:gd name="connsiteY6" fmla="*/ 0 h 10007"/>
                  <a:gd name="connsiteX7" fmla="*/ 4956 w 10000"/>
                  <a:gd name="connsiteY7" fmla="*/ 0 h 10007"/>
                  <a:gd name="connsiteX8" fmla="*/ 3612 w 10000"/>
                  <a:gd name="connsiteY8" fmla="*/ 0 h 10007"/>
                  <a:gd name="connsiteX9" fmla="*/ 0 w 10000"/>
                  <a:gd name="connsiteY9" fmla="*/ 2751 h 10007"/>
                  <a:gd name="connsiteX10" fmla="*/ 1293 w 10000"/>
                  <a:gd name="connsiteY10" fmla="*/ 8383 h 10007"/>
                  <a:gd name="connsiteX11" fmla="*/ 4892 w 10000"/>
                  <a:gd name="connsiteY11" fmla="*/ 10000 h 10007"/>
                  <a:gd name="connsiteX12" fmla="*/ 8707 w 10000"/>
                  <a:gd name="connsiteY12" fmla="*/ 8383 h 10007"/>
                  <a:gd name="connsiteX13" fmla="*/ 10000 w 10000"/>
                  <a:gd name="connsiteY13" fmla="*/ 2751 h 10007"/>
                  <a:gd name="connsiteX14" fmla="*/ 6388 w 10000"/>
                  <a:gd name="connsiteY14" fmla="*/ 0 h 10007"/>
                  <a:gd name="connsiteX0" fmla="*/ 6388 w 10000"/>
                  <a:gd name="connsiteY0" fmla="*/ 0 h 10012"/>
                  <a:gd name="connsiteX1" fmla="*/ 5044 w 10000"/>
                  <a:gd name="connsiteY1" fmla="*/ 0 h 10012"/>
                  <a:gd name="connsiteX2" fmla="*/ 5032 w 10000"/>
                  <a:gd name="connsiteY2" fmla="*/ 0 h 10012"/>
                  <a:gd name="connsiteX3" fmla="*/ 5032 w 10000"/>
                  <a:gd name="connsiteY3" fmla="*/ 0 h 10012"/>
                  <a:gd name="connsiteX4" fmla="*/ 5006 w 10000"/>
                  <a:gd name="connsiteY4" fmla="*/ 0 h 10012"/>
                  <a:gd name="connsiteX5" fmla="*/ 4968 w 10000"/>
                  <a:gd name="connsiteY5" fmla="*/ 0 h 10012"/>
                  <a:gd name="connsiteX6" fmla="*/ 4968 w 10000"/>
                  <a:gd name="connsiteY6" fmla="*/ 0 h 10012"/>
                  <a:gd name="connsiteX7" fmla="*/ 4956 w 10000"/>
                  <a:gd name="connsiteY7" fmla="*/ 0 h 10012"/>
                  <a:gd name="connsiteX8" fmla="*/ 3612 w 10000"/>
                  <a:gd name="connsiteY8" fmla="*/ 0 h 10012"/>
                  <a:gd name="connsiteX9" fmla="*/ 0 w 10000"/>
                  <a:gd name="connsiteY9" fmla="*/ 2751 h 10012"/>
                  <a:gd name="connsiteX10" fmla="*/ 1293 w 10000"/>
                  <a:gd name="connsiteY10" fmla="*/ 8383 h 10012"/>
                  <a:gd name="connsiteX11" fmla="*/ 4892 w 10000"/>
                  <a:gd name="connsiteY11" fmla="*/ 10000 h 10012"/>
                  <a:gd name="connsiteX12" fmla="*/ 9163 w 10000"/>
                  <a:gd name="connsiteY12" fmla="*/ 8905 h 10012"/>
                  <a:gd name="connsiteX13" fmla="*/ 10000 w 10000"/>
                  <a:gd name="connsiteY13" fmla="*/ 2751 h 10012"/>
                  <a:gd name="connsiteX14" fmla="*/ 6388 w 10000"/>
                  <a:gd name="connsiteY14" fmla="*/ 0 h 10012"/>
                  <a:gd name="connsiteX0" fmla="*/ 6542 w 10154"/>
                  <a:gd name="connsiteY0" fmla="*/ 0 h 10012"/>
                  <a:gd name="connsiteX1" fmla="*/ 5198 w 10154"/>
                  <a:gd name="connsiteY1" fmla="*/ 0 h 10012"/>
                  <a:gd name="connsiteX2" fmla="*/ 5186 w 10154"/>
                  <a:gd name="connsiteY2" fmla="*/ 0 h 10012"/>
                  <a:gd name="connsiteX3" fmla="*/ 5186 w 10154"/>
                  <a:gd name="connsiteY3" fmla="*/ 0 h 10012"/>
                  <a:gd name="connsiteX4" fmla="*/ 5160 w 10154"/>
                  <a:gd name="connsiteY4" fmla="*/ 0 h 10012"/>
                  <a:gd name="connsiteX5" fmla="*/ 5122 w 10154"/>
                  <a:gd name="connsiteY5" fmla="*/ 0 h 10012"/>
                  <a:gd name="connsiteX6" fmla="*/ 5122 w 10154"/>
                  <a:gd name="connsiteY6" fmla="*/ 0 h 10012"/>
                  <a:gd name="connsiteX7" fmla="*/ 5110 w 10154"/>
                  <a:gd name="connsiteY7" fmla="*/ 0 h 10012"/>
                  <a:gd name="connsiteX8" fmla="*/ 3766 w 10154"/>
                  <a:gd name="connsiteY8" fmla="*/ 0 h 10012"/>
                  <a:gd name="connsiteX9" fmla="*/ 154 w 10154"/>
                  <a:gd name="connsiteY9" fmla="*/ 2751 h 10012"/>
                  <a:gd name="connsiteX10" fmla="*/ 991 w 10154"/>
                  <a:gd name="connsiteY10" fmla="*/ 8579 h 10012"/>
                  <a:gd name="connsiteX11" fmla="*/ 5046 w 10154"/>
                  <a:gd name="connsiteY11" fmla="*/ 10000 h 10012"/>
                  <a:gd name="connsiteX12" fmla="*/ 9317 w 10154"/>
                  <a:gd name="connsiteY12" fmla="*/ 8905 h 10012"/>
                  <a:gd name="connsiteX13" fmla="*/ 10154 w 10154"/>
                  <a:gd name="connsiteY13" fmla="*/ 2751 h 10012"/>
                  <a:gd name="connsiteX14" fmla="*/ 6542 w 10154"/>
                  <a:gd name="connsiteY14" fmla="*/ 0 h 10012"/>
                  <a:gd name="connsiteX0" fmla="*/ 7209 w 10821"/>
                  <a:gd name="connsiteY0" fmla="*/ 0 h 10012"/>
                  <a:gd name="connsiteX1" fmla="*/ 5865 w 10821"/>
                  <a:gd name="connsiteY1" fmla="*/ 0 h 10012"/>
                  <a:gd name="connsiteX2" fmla="*/ 5853 w 10821"/>
                  <a:gd name="connsiteY2" fmla="*/ 0 h 10012"/>
                  <a:gd name="connsiteX3" fmla="*/ 5853 w 10821"/>
                  <a:gd name="connsiteY3" fmla="*/ 0 h 10012"/>
                  <a:gd name="connsiteX4" fmla="*/ 5827 w 10821"/>
                  <a:gd name="connsiteY4" fmla="*/ 0 h 10012"/>
                  <a:gd name="connsiteX5" fmla="*/ 5789 w 10821"/>
                  <a:gd name="connsiteY5" fmla="*/ 0 h 10012"/>
                  <a:gd name="connsiteX6" fmla="*/ 5789 w 10821"/>
                  <a:gd name="connsiteY6" fmla="*/ 0 h 10012"/>
                  <a:gd name="connsiteX7" fmla="*/ 5777 w 10821"/>
                  <a:gd name="connsiteY7" fmla="*/ 0 h 10012"/>
                  <a:gd name="connsiteX8" fmla="*/ 4433 w 10821"/>
                  <a:gd name="connsiteY8" fmla="*/ 0 h 10012"/>
                  <a:gd name="connsiteX9" fmla="*/ 92 w 10821"/>
                  <a:gd name="connsiteY9" fmla="*/ 2621 h 10012"/>
                  <a:gd name="connsiteX10" fmla="*/ 1658 w 10821"/>
                  <a:gd name="connsiteY10" fmla="*/ 8579 h 10012"/>
                  <a:gd name="connsiteX11" fmla="*/ 5713 w 10821"/>
                  <a:gd name="connsiteY11" fmla="*/ 10000 h 10012"/>
                  <a:gd name="connsiteX12" fmla="*/ 9984 w 10821"/>
                  <a:gd name="connsiteY12" fmla="*/ 8905 h 10012"/>
                  <a:gd name="connsiteX13" fmla="*/ 10821 w 10821"/>
                  <a:gd name="connsiteY13" fmla="*/ 2751 h 10012"/>
                  <a:gd name="connsiteX14" fmla="*/ 7209 w 10821"/>
                  <a:gd name="connsiteY14" fmla="*/ 0 h 10012"/>
                  <a:gd name="connsiteX0" fmla="*/ 7209 w 11459"/>
                  <a:gd name="connsiteY0" fmla="*/ 0 h 10012"/>
                  <a:gd name="connsiteX1" fmla="*/ 5865 w 11459"/>
                  <a:gd name="connsiteY1" fmla="*/ 0 h 10012"/>
                  <a:gd name="connsiteX2" fmla="*/ 5853 w 11459"/>
                  <a:gd name="connsiteY2" fmla="*/ 0 h 10012"/>
                  <a:gd name="connsiteX3" fmla="*/ 5853 w 11459"/>
                  <a:gd name="connsiteY3" fmla="*/ 0 h 10012"/>
                  <a:gd name="connsiteX4" fmla="*/ 5827 w 11459"/>
                  <a:gd name="connsiteY4" fmla="*/ 0 h 10012"/>
                  <a:gd name="connsiteX5" fmla="*/ 5789 w 11459"/>
                  <a:gd name="connsiteY5" fmla="*/ 0 h 10012"/>
                  <a:gd name="connsiteX6" fmla="*/ 5789 w 11459"/>
                  <a:gd name="connsiteY6" fmla="*/ 0 h 10012"/>
                  <a:gd name="connsiteX7" fmla="*/ 5777 w 11459"/>
                  <a:gd name="connsiteY7" fmla="*/ 0 h 10012"/>
                  <a:gd name="connsiteX8" fmla="*/ 4433 w 11459"/>
                  <a:gd name="connsiteY8" fmla="*/ 0 h 10012"/>
                  <a:gd name="connsiteX9" fmla="*/ 92 w 11459"/>
                  <a:gd name="connsiteY9" fmla="*/ 2621 h 10012"/>
                  <a:gd name="connsiteX10" fmla="*/ 1658 w 11459"/>
                  <a:gd name="connsiteY10" fmla="*/ 8579 h 10012"/>
                  <a:gd name="connsiteX11" fmla="*/ 5713 w 11459"/>
                  <a:gd name="connsiteY11" fmla="*/ 10000 h 10012"/>
                  <a:gd name="connsiteX12" fmla="*/ 9984 w 11459"/>
                  <a:gd name="connsiteY12" fmla="*/ 8905 h 10012"/>
                  <a:gd name="connsiteX13" fmla="*/ 11459 w 11459"/>
                  <a:gd name="connsiteY13" fmla="*/ 2686 h 10012"/>
                  <a:gd name="connsiteX14" fmla="*/ 7209 w 11459"/>
                  <a:gd name="connsiteY14" fmla="*/ 0 h 10012"/>
                  <a:gd name="connsiteX0" fmla="*/ 7219 w 11469"/>
                  <a:gd name="connsiteY0" fmla="*/ 0 h 10016"/>
                  <a:gd name="connsiteX1" fmla="*/ 5875 w 11469"/>
                  <a:gd name="connsiteY1" fmla="*/ 0 h 10016"/>
                  <a:gd name="connsiteX2" fmla="*/ 5863 w 11469"/>
                  <a:gd name="connsiteY2" fmla="*/ 0 h 10016"/>
                  <a:gd name="connsiteX3" fmla="*/ 5863 w 11469"/>
                  <a:gd name="connsiteY3" fmla="*/ 0 h 10016"/>
                  <a:gd name="connsiteX4" fmla="*/ 5837 w 11469"/>
                  <a:gd name="connsiteY4" fmla="*/ 0 h 10016"/>
                  <a:gd name="connsiteX5" fmla="*/ 5799 w 11469"/>
                  <a:gd name="connsiteY5" fmla="*/ 0 h 10016"/>
                  <a:gd name="connsiteX6" fmla="*/ 5799 w 11469"/>
                  <a:gd name="connsiteY6" fmla="*/ 0 h 10016"/>
                  <a:gd name="connsiteX7" fmla="*/ 5787 w 11469"/>
                  <a:gd name="connsiteY7" fmla="*/ 0 h 10016"/>
                  <a:gd name="connsiteX8" fmla="*/ 4443 w 11469"/>
                  <a:gd name="connsiteY8" fmla="*/ 0 h 10016"/>
                  <a:gd name="connsiteX9" fmla="*/ 102 w 11469"/>
                  <a:gd name="connsiteY9" fmla="*/ 2621 h 10016"/>
                  <a:gd name="connsiteX10" fmla="*/ 1577 w 11469"/>
                  <a:gd name="connsiteY10" fmla="*/ 9166 h 10016"/>
                  <a:gd name="connsiteX11" fmla="*/ 5723 w 11469"/>
                  <a:gd name="connsiteY11" fmla="*/ 10000 h 10016"/>
                  <a:gd name="connsiteX12" fmla="*/ 9994 w 11469"/>
                  <a:gd name="connsiteY12" fmla="*/ 8905 h 10016"/>
                  <a:gd name="connsiteX13" fmla="*/ 11469 w 11469"/>
                  <a:gd name="connsiteY13" fmla="*/ 2686 h 10016"/>
                  <a:gd name="connsiteX14" fmla="*/ 7219 w 11469"/>
                  <a:gd name="connsiteY14" fmla="*/ 0 h 10016"/>
                  <a:gd name="connsiteX0" fmla="*/ 7219 w 11469"/>
                  <a:gd name="connsiteY0" fmla="*/ 0 h 10399"/>
                  <a:gd name="connsiteX1" fmla="*/ 5875 w 11469"/>
                  <a:gd name="connsiteY1" fmla="*/ 0 h 10399"/>
                  <a:gd name="connsiteX2" fmla="*/ 5863 w 11469"/>
                  <a:gd name="connsiteY2" fmla="*/ 0 h 10399"/>
                  <a:gd name="connsiteX3" fmla="*/ 5863 w 11469"/>
                  <a:gd name="connsiteY3" fmla="*/ 0 h 10399"/>
                  <a:gd name="connsiteX4" fmla="*/ 5837 w 11469"/>
                  <a:gd name="connsiteY4" fmla="*/ 0 h 10399"/>
                  <a:gd name="connsiteX5" fmla="*/ 5799 w 11469"/>
                  <a:gd name="connsiteY5" fmla="*/ 0 h 10399"/>
                  <a:gd name="connsiteX6" fmla="*/ 5799 w 11469"/>
                  <a:gd name="connsiteY6" fmla="*/ 0 h 10399"/>
                  <a:gd name="connsiteX7" fmla="*/ 5787 w 11469"/>
                  <a:gd name="connsiteY7" fmla="*/ 0 h 10399"/>
                  <a:gd name="connsiteX8" fmla="*/ 4443 w 11469"/>
                  <a:gd name="connsiteY8" fmla="*/ 0 h 10399"/>
                  <a:gd name="connsiteX9" fmla="*/ 102 w 11469"/>
                  <a:gd name="connsiteY9" fmla="*/ 2621 h 10399"/>
                  <a:gd name="connsiteX10" fmla="*/ 1577 w 11469"/>
                  <a:gd name="connsiteY10" fmla="*/ 9166 h 10399"/>
                  <a:gd name="connsiteX11" fmla="*/ 5723 w 11469"/>
                  <a:gd name="connsiteY11" fmla="*/ 10391 h 10399"/>
                  <a:gd name="connsiteX12" fmla="*/ 9994 w 11469"/>
                  <a:gd name="connsiteY12" fmla="*/ 8905 h 10399"/>
                  <a:gd name="connsiteX13" fmla="*/ 11469 w 11469"/>
                  <a:gd name="connsiteY13" fmla="*/ 2686 h 10399"/>
                  <a:gd name="connsiteX14" fmla="*/ 7219 w 11469"/>
                  <a:gd name="connsiteY14" fmla="*/ 0 h 10399"/>
                  <a:gd name="connsiteX0" fmla="*/ 7219 w 11469"/>
                  <a:gd name="connsiteY0" fmla="*/ 0 h 10403"/>
                  <a:gd name="connsiteX1" fmla="*/ 5875 w 11469"/>
                  <a:gd name="connsiteY1" fmla="*/ 0 h 10403"/>
                  <a:gd name="connsiteX2" fmla="*/ 5863 w 11469"/>
                  <a:gd name="connsiteY2" fmla="*/ 0 h 10403"/>
                  <a:gd name="connsiteX3" fmla="*/ 5863 w 11469"/>
                  <a:gd name="connsiteY3" fmla="*/ 0 h 10403"/>
                  <a:gd name="connsiteX4" fmla="*/ 5837 w 11469"/>
                  <a:gd name="connsiteY4" fmla="*/ 0 h 10403"/>
                  <a:gd name="connsiteX5" fmla="*/ 5799 w 11469"/>
                  <a:gd name="connsiteY5" fmla="*/ 0 h 10403"/>
                  <a:gd name="connsiteX6" fmla="*/ 5799 w 11469"/>
                  <a:gd name="connsiteY6" fmla="*/ 0 h 10403"/>
                  <a:gd name="connsiteX7" fmla="*/ 5787 w 11469"/>
                  <a:gd name="connsiteY7" fmla="*/ 0 h 10403"/>
                  <a:gd name="connsiteX8" fmla="*/ 4443 w 11469"/>
                  <a:gd name="connsiteY8" fmla="*/ 0 h 10403"/>
                  <a:gd name="connsiteX9" fmla="*/ 102 w 11469"/>
                  <a:gd name="connsiteY9" fmla="*/ 2621 h 10403"/>
                  <a:gd name="connsiteX10" fmla="*/ 1577 w 11469"/>
                  <a:gd name="connsiteY10" fmla="*/ 9166 h 10403"/>
                  <a:gd name="connsiteX11" fmla="*/ 5723 w 11469"/>
                  <a:gd name="connsiteY11" fmla="*/ 10391 h 10403"/>
                  <a:gd name="connsiteX12" fmla="*/ 10358 w 11469"/>
                  <a:gd name="connsiteY12" fmla="*/ 9296 h 10403"/>
                  <a:gd name="connsiteX13" fmla="*/ 11469 w 11469"/>
                  <a:gd name="connsiteY13" fmla="*/ 2686 h 10403"/>
                  <a:gd name="connsiteX14" fmla="*/ 7219 w 11469"/>
                  <a:gd name="connsiteY14" fmla="*/ 0 h 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69" h="10403">
                    <a:moveTo>
                      <a:pt x="7219" y="0"/>
                    </a:moveTo>
                    <a:lnTo>
                      <a:pt x="5875" y="0"/>
                    </a:lnTo>
                    <a:lnTo>
                      <a:pt x="5863" y="0"/>
                    </a:lnTo>
                    <a:lnTo>
                      <a:pt x="5863" y="0"/>
                    </a:lnTo>
                    <a:lnTo>
                      <a:pt x="5837" y="0"/>
                    </a:lnTo>
                    <a:lnTo>
                      <a:pt x="5799" y="0"/>
                    </a:lnTo>
                    <a:lnTo>
                      <a:pt x="5799" y="0"/>
                    </a:lnTo>
                    <a:lnTo>
                      <a:pt x="5787" y="0"/>
                    </a:lnTo>
                    <a:lnTo>
                      <a:pt x="4443" y="0"/>
                    </a:lnTo>
                    <a:cubicBezTo>
                      <a:pt x="2948" y="65"/>
                      <a:pt x="580" y="1093"/>
                      <a:pt x="102" y="2621"/>
                    </a:cubicBezTo>
                    <a:cubicBezTo>
                      <a:pt x="-376" y="4149"/>
                      <a:pt x="943" y="8618"/>
                      <a:pt x="1577" y="9166"/>
                    </a:cubicBezTo>
                    <a:cubicBezTo>
                      <a:pt x="2515" y="10095"/>
                      <a:pt x="3558" y="10428"/>
                      <a:pt x="5723" y="10391"/>
                    </a:cubicBezTo>
                    <a:cubicBezTo>
                      <a:pt x="7907" y="10504"/>
                      <a:pt x="9086" y="9835"/>
                      <a:pt x="10358" y="9296"/>
                    </a:cubicBezTo>
                    <a:cubicBezTo>
                      <a:pt x="10992" y="8748"/>
                      <a:pt x="11469" y="3913"/>
                      <a:pt x="11469" y="2686"/>
                    </a:cubicBezTo>
                    <a:cubicBezTo>
                      <a:pt x="11469" y="716"/>
                      <a:pt x="8714" y="65"/>
                      <a:pt x="7219" y="0"/>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275">
                <a:extLst>
                  <a:ext uri="{FF2B5EF4-FFF2-40B4-BE49-F238E27FC236}">
                    <a16:creationId xmlns:a16="http://schemas.microsoft.com/office/drawing/2014/main" id="{5E27C446-A706-63E9-54E5-046D982DF1C9}"/>
                  </a:ext>
                </a:extLst>
              </p:cNvPr>
              <p:cNvSpPr>
                <a:spLocks/>
              </p:cNvSpPr>
              <p:nvPr/>
            </p:nvSpPr>
            <p:spPr bwMode="auto">
              <a:xfrm>
                <a:off x="1793810" y="1721904"/>
                <a:ext cx="300793" cy="366565"/>
              </a:xfrm>
              <a:custGeom>
                <a:avLst/>
                <a:gdLst>
                  <a:gd name="T0" fmla="*/ 604 w 679"/>
                  <a:gd name="T1" fmla="*/ 235 h 808"/>
                  <a:gd name="T2" fmla="*/ 481 w 679"/>
                  <a:gd name="T3" fmla="*/ 50 h 808"/>
                  <a:gd name="T4" fmla="*/ 324 w 679"/>
                  <a:gd name="T5" fmla="*/ 0 h 808"/>
                  <a:gd name="T6" fmla="*/ 218 w 679"/>
                  <a:gd name="T7" fmla="*/ 0 h 808"/>
                  <a:gd name="T8" fmla="*/ 217 w 679"/>
                  <a:gd name="T9" fmla="*/ 0 h 808"/>
                  <a:gd name="T10" fmla="*/ 217 w 679"/>
                  <a:gd name="T11" fmla="*/ 0 h 808"/>
                  <a:gd name="T12" fmla="*/ 215 w 679"/>
                  <a:gd name="T13" fmla="*/ 0 h 808"/>
                  <a:gd name="T14" fmla="*/ 212 w 679"/>
                  <a:gd name="T15" fmla="*/ 0 h 808"/>
                  <a:gd name="T16" fmla="*/ 212 w 679"/>
                  <a:gd name="T17" fmla="*/ 0 h 808"/>
                  <a:gd name="T18" fmla="*/ 211 w 679"/>
                  <a:gd name="T19" fmla="*/ 0 h 808"/>
                  <a:gd name="T20" fmla="*/ 106 w 679"/>
                  <a:gd name="T21" fmla="*/ 0 h 808"/>
                  <a:gd name="T22" fmla="*/ 33 w 679"/>
                  <a:gd name="T23" fmla="*/ 13 h 808"/>
                  <a:gd name="T24" fmla="*/ 0 w 679"/>
                  <a:gd name="T25" fmla="*/ 61 h 808"/>
                  <a:gd name="T26" fmla="*/ 35 w 679"/>
                  <a:gd name="T27" fmla="*/ 135 h 808"/>
                  <a:gd name="T28" fmla="*/ 88 w 679"/>
                  <a:gd name="T29" fmla="*/ 179 h 808"/>
                  <a:gd name="T30" fmla="*/ 177 w 679"/>
                  <a:gd name="T31" fmla="*/ 208 h 808"/>
                  <a:gd name="T32" fmla="*/ 220 w 679"/>
                  <a:gd name="T33" fmla="*/ 248 h 808"/>
                  <a:gd name="T34" fmla="*/ 290 w 679"/>
                  <a:gd name="T35" fmla="*/ 318 h 808"/>
                  <a:gd name="T36" fmla="*/ 358 w 679"/>
                  <a:gd name="T37" fmla="*/ 396 h 808"/>
                  <a:gd name="T38" fmla="*/ 399 w 679"/>
                  <a:gd name="T39" fmla="*/ 448 h 808"/>
                  <a:gd name="T40" fmla="*/ 474 w 679"/>
                  <a:gd name="T41" fmla="*/ 554 h 808"/>
                  <a:gd name="T42" fmla="*/ 527 w 679"/>
                  <a:gd name="T43" fmla="*/ 650 h 808"/>
                  <a:gd name="T44" fmla="*/ 609 w 679"/>
                  <a:gd name="T45" fmla="*/ 296 h 808"/>
                  <a:gd name="T46" fmla="*/ 604 w 679"/>
                  <a:gd name="T47" fmla="*/ 235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9" h="808">
                    <a:moveTo>
                      <a:pt x="604" y="235"/>
                    </a:moveTo>
                    <a:cubicBezTo>
                      <a:pt x="567" y="170"/>
                      <a:pt x="527" y="108"/>
                      <a:pt x="481" y="50"/>
                    </a:cubicBezTo>
                    <a:cubicBezTo>
                      <a:pt x="430" y="18"/>
                      <a:pt x="373" y="3"/>
                      <a:pt x="324" y="0"/>
                    </a:cubicBezTo>
                    <a:cubicBezTo>
                      <a:pt x="286" y="0"/>
                      <a:pt x="251" y="0"/>
                      <a:pt x="218" y="0"/>
                    </a:cubicBezTo>
                    <a:cubicBezTo>
                      <a:pt x="218" y="0"/>
                      <a:pt x="218" y="0"/>
                      <a:pt x="217" y="0"/>
                    </a:cubicBezTo>
                    <a:cubicBezTo>
                      <a:pt x="217" y="0"/>
                      <a:pt x="217" y="0"/>
                      <a:pt x="217" y="0"/>
                    </a:cubicBezTo>
                    <a:cubicBezTo>
                      <a:pt x="217" y="0"/>
                      <a:pt x="216" y="0"/>
                      <a:pt x="215" y="0"/>
                    </a:cubicBezTo>
                    <a:cubicBezTo>
                      <a:pt x="214" y="0"/>
                      <a:pt x="213" y="0"/>
                      <a:pt x="212" y="0"/>
                    </a:cubicBezTo>
                    <a:cubicBezTo>
                      <a:pt x="212" y="0"/>
                      <a:pt x="212" y="0"/>
                      <a:pt x="212" y="0"/>
                    </a:cubicBezTo>
                    <a:cubicBezTo>
                      <a:pt x="212" y="0"/>
                      <a:pt x="211" y="0"/>
                      <a:pt x="211" y="0"/>
                    </a:cubicBezTo>
                    <a:cubicBezTo>
                      <a:pt x="178" y="0"/>
                      <a:pt x="143" y="0"/>
                      <a:pt x="106" y="0"/>
                    </a:cubicBezTo>
                    <a:cubicBezTo>
                      <a:pt x="83" y="2"/>
                      <a:pt x="58" y="6"/>
                      <a:pt x="33" y="13"/>
                    </a:cubicBezTo>
                    <a:cubicBezTo>
                      <a:pt x="22" y="28"/>
                      <a:pt x="12" y="44"/>
                      <a:pt x="0" y="61"/>
                    </a:cubicBezTo>
                    <a:cubicBezTo>
                      <a:pt x="31" y="58"/>
                      <a:pt x="26" y="109"/>
                      <a:pt x="35" y="135"/>
                    </a:cubicBezTo>
                    <a:cubicBezTo>
                      <a:pt x="42" y="163"/>
                      <a:pt x="59" y="178"/>
                      <a:pt x="88" y="179"/>
                    </a:cubicBezTo>
                    <a:cubicBezTo>
                      <a:pt x="125" y="178"/>
                      <a:pt x="166" y="170"/>
                      <a:pt x="177" y="208"/>
                    </a:cubicBezTo>
                    <a:cubicBezTo>
                      <a:pt x="183" y="228"/>
                      <a:pt x="193" y="244"/>
                      <a:pt x="220" y="248"/>
                    </a:cubicBezTo>
                    <a:cubicBezTo>
                      <a:pt x="267" y="248"/>
                      <a:pt x="281" y="281"/>
                      <a:pt x="290" y="318"/>
                    </a:cubicBezTo>
                    <a:cubicBezTo>
                      <a:pt x="301" y="355"/>
                      <a:pt x="319" y="386"/>
                      <a:pt x="358" y="396"/>
                    </a:cubicBezTo>
                    <a:cubicBezTo>
                      <a:pt x="383" y="398"/>
                      <a:pt x="396" y="416"/>
                      <a:pt x="399" y="448"/>
                    </a:cubicBezTo>
                    <a:cubicBezTo>
                      <a:pt x="406" y="508"/>
                      <a:pt x="439" y="532"/>
                      <a:pt x="474" y="554"/>
                    </a:cubicBezTo>
                    <a:cubicBezTo>
                      <a:pt x="493" y="584"/>
                      <a:pt x="510" y="616"/>
                      <a:pt x="527" y="650"/>
                    </a:cubicBezTo>
                    <a:cubicBezTo>
                      <a:pt x="633" y="808"/>
                      <a:pt x="679" y="476"/>
                      <a:pt x="609" y="296"/>
                    </a:cubicBezTo>
                    <a:cubicBezTo>
                      <a:pt x="609" y="274"/>
                      <a:pt x="607" y="254"/>
                      <a:pt x="604" y="235"/>
                    </a:cubicBezTo>
                    <a:close/>
                  </a:path>
                </a:pathLst>
              </a:custGeom>
              <a:solidFill>
                <a:srgbClr val="66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276">
                <a:extLst>
                  <a:ext uri="{FF2B5EF4-FFF2-40B4-BE49-F238E27FC236}">
                    <a16:creationId xmlns:a16="http://schemas.microsoft.com/office/drawing/2014/main" id="{52753C46-D47C-8700-DC09-F7620472BF56}"/>
                  </a:ext>
                </a:extLst>
              </p:cNvPr>
              <p:cNvSpPr>
                <a:spLocks/>
              </p:cNvSpPr>
              <p:nvPr/>
            </p:nvSpPr>
            <p:spPr bwMode="auto">
              <a:xfrm>
                <a:off x="1568216" y="1677095"/>
                <a:ext cx="614424" cy="475657"/>
              </a:xfrm>
              <a:custGeom>
                <a:avLst/>
                <a:gdLst>
                  <a:gd name="T0" fmla="*/ 1389 w 1389"/>
                  <a:gd name="T1" fmla="*/ 1043 h 1043"/>
                  <a:gd name="T2" fmla="*/ 997 w 1389"/>
                  <a:gd name="T3" fmla="*/ 165 h 1043"/>
                  <a:gd name="T4" fmla="*/ 388 w 1389"/>
                  <a:gd name="T5" fmla="*/ 149 h 1043"/>
                  <a:gd name="T6" fmla="*/ 0 w 1389"/>
                  <a:gd name="T7" fmla="*/ 851 h 1043"/>
                  <a:gd name="T8" fmla="*/ 306 w 1389"/>
                  <a:gd name="T9" fmla="*/ 851 h 1043"/>
                  <a:gd name="T10" fmla="*/ 315 w 1389"/>
                  <a:gd name="T11" fmla="*/ 813 h 1043"/>
                  <a:gd name="T12" fmla="*/ 304 w 1389"/>
                  <a:gd name="T13" fmla="*/ 697 h 1043"/>
                  <a:gd name="T14" fmla="*/ 344 w 1389"/>
                  <a:gd name="T15" fmla="*/ 608 h 1043"/>
                  <a:gd name="T16" fmla="*/ 404 w 1389"/>
                  <a:gd name="T17" fmla="*/ 508 h 1043"/>
                  <a:gd name="T18" fmla="*/ 438 w 1389"/>
                  <a:gd name="T19" fmla="*/ 459 h 1043"/>
                  <a:gd name="T20" fmla="*/ 496 w 1389"/>
                  <a:gd name="T21" fmla="*/ 385 h 1043"/>
                  <a:gd name="T22" fmla="*/ 557 w 1389"/>
                  <a:gd name="T23" fmla="*/ 316 h 1043"/>
                  <a:gd name="T24" fmla="*/ 594 w 1389"/>
                  <a:gd name="T25" fmla="*/ 277 h 1043"/>
                  <a:gd name="T26" fmla="*/ 655 w 1389"/>
                  <a:gd name="T27" fmla="*/ 217 h 1043"/>
                  <a:gd name="T28" fmla="*/ 671 w 1389"/>
                  <a:gd name="T29" fmla="*/ 213 h 1043"/>
                  <a:gd name="T30" fmla="*/ 717 w 1389"/>
                  <a:gd name="T31" fmla="*/ 254 h 1043"/>
                  <a:gd name="T32" fmla="*/ 778 w 1389"/>
                  <a:gd name="T33" fmla="*/ 323 h 1043"/>
                  <a:gd name="T34" fmla="*/ 815 w 1389"/>
                  <a:gd name="T35" fmla="*/ 368 h 1043"/>
                  <a:gd name="T36" fmla="*/ 876 w 1389"/>
                  <a:gd name="T37" fmla="*/ 447 h 1043"/>
                  <a:gd name="T38" fmla="*/ 933 w 1389"/>
                  <a:gd name="T39" fmla="*/ 533 h 1043"/>
                  <a:gd name="T40" fmla="*/ 968 w 1389"/>
                  <a:gd name="T41" fmla="*/ 590 h 1043"/>
                  <a:gd name="T42" fmla="*/ 1028 w 1389"/>
                  <a:gd name="T43" fmla="*/ 704 h 1043"/>
                  <a:gd name="T44" fmla="*/ 1068 w 1389"/>
                  <a:gd name="T45" fmla="*/ 807 h 1043"/>
                  <a:gd name="T46" fmla="*/ 1057 w 1389"/>
                  <a:gd name="T47" fmla="*/ 941 h 1043"/>
                  <a:gd name="T48" fmla="*/ 1055 w 1389"/>
                  <a:gd name="T49" fmla="*/ 1043 h 1043"/>
                  <a:gd name="T50" fmla="*/ 1389 w 1389"/>
                  <a:gd name="T51" fmla="*/ 1043 h 1043"/>
                  <a:gd name="connsiteX0" fmla="*/ 10000 w 10000"/>
                  <a:gd name="connsiteY0" fmla="*/ 9438 h 10041"/>
                  <a:gd name="connsiteX1" fmla="*/ 7178 w 10000"/>
                  <a:gd name="connsiteY1" fmla="*/ 1020 h 10041"/>
                  <a:gd name="connsiteX2" fmla="*/ 2793 w 10000"/>
                  <a:gd name="connsiteY2" fmla="*/ 867 h 10041"/>
                  <a:gd name="connsiteX3" fmla="*/ 0 w 10000"/>
                  <a:gd name="connsiteY3" fmla="*/ 7597 h 10041"/>
                  <a:gd name="connsiteX4" fmla="*/ 2203 w 10000"/>
                  <a:gd name="connsiteY4" fmla="*/ 7597 h 10041"/>
                  <a:gd name="connsiteX5" fmla="*/ 2268 w 10000"/>
                  <a:gd name="connsiteY5" fmla="*/ 7233 h 10041"/>
                  <a:gd name="connsiteX6" fmla="*/ 2189 w 10000"/>
                  <a:gd name="connsiteY6" fmla="*/ 6121 h 10041"/>
                  <a:gd name="connsiteX7" fmla="*/ 2477 w 10000"/>
                  <a:gd name="connsiteY7" fmla="*/ 5267 h 10041"/>
                  <a:gd name="connsiteX8" fmla="*/ 2909 w 10000"/>
                  <a:gd name="connsiteY8" fmla="*/ 4309 h 10041"/>
                  <a:gd name="connsiteX9" fmla="*/ 3153 w 10000"/>
                  <a:gd name="connsiteY9" fmla="*/ 3839 h 10041"/>
                  <a:gd name="connsiteX10" fmla="*/ 3571 w 10000"/>
                  <a:gd name="connsiteY10" fmla="*/ 3129 h 10041"/>
                  <a:gd name="connsiteX11" fmla="*/ 4010 w 10000"/>
                  <a:gd name="connsiteY11" fmla="*/ 2468 h 10041"/>
                  <a:gd name="connsiteX12" fmla="*/ 4276 w 10000"/>
                  <a:gd name="connsiteY12" fmla="*/ 2094 h 10041"/>
                  <a:gd name="connsiteX13" fmla="*/ 4716 w 10000"/>
                  <a:gd name="connsiteY13" fmla="*/ 1519 h 10041"/>
                  <a:gd name="connsiteX14" fmla="*/ 4831 w 10000"/>
                  <a:gd name="connsiteY14" fmla="*/ 1480 h 10041"/>
                  <a:gd name="connsiteX15" fmla="*/ 5162 w 10000"/>
                  <a:gd name="connsiteY15" fmla="*/ 1873 h 10041"/>
                  <a:gd name="connsiteX16" fmla="*/ 5601 w 10000"/>
                  <a:gd name="connsiteY16" fmla="*/ 2535 h 10041"/>
                  <a:gd name="connsiteX17" fmla="*/ 5868 w 10000"/>
                  <a:gd name="connsiteY17" fmla="*/ 2966 h 10041"/>
                  <a:gd name="connsiteX18" fmla="*/ 6307 w 10000"/>
                  <a:gd name="connsiteY18" fmla="*/ 3724 h 10041"/>
                  <a:gd name="connsiteX19" fmla="*/ 6717 w 10000"/>
                  <a:gd name="connsiteY19" fmla="*/ 4548 h 10041"/>
                  <a:gd name="connsiteX20" fmla="*/ 6969 w 10000"/>
                  <a:gd name="connsiteY20" fmla="*/ 5095 h 10041"/>
                  <a:gd name="connsiteX21" fmla="*/ 7401 w 10000"/>
                  <a:gd name="connsiteY21" fmla="*/ 6188 h 10041"/>
                  <a:gd name="connsiteX22" fmla="*/ 7689 w 10000"/>
                  <a:gd name="connsiteY22" fmla="*/ 7175 h 10041"/>
                  <a:gd name="connsiteX23" fmla="*/ 7610 w 10000"/>
                  <a:gd name="connsiteY23" fmla="*/ 8460 h 10041"/>
                  <a:gd name="connsiteX24" fmla="*/ 7789 w 10000"/>
                  <a:gd name="connsiteY24" fmla="*/ 10041 h 10041"/>
                  <a:gd name="connsiteX25" fmla="*/ 10000 w 10000"/>
                  <a:gd name="connsiteY25" fmla="*/ 9438 h 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41">
                    <a:moveTo>
                      <a:pt x="10000" y="9438"/>
                    </a:moveTo>
                    <a:cubicBezTo>
                      <a:pt x="9359" y="5910"/>
                      <a:pt x="8783" y="2650"/>
                      <a:pt x="7178" y="1020"/>
                    </a:cubicBezTo>
                    <a:cubicBezTo>
                      <a:pt x="5335" y="-562"/>
                      <a:pt x="4442" y="-54"/>
                      <a:pt x="2793" y="867"/>
                    </a:cubicBezTo>
                    <a:cubicBezTo>
                      <a:pt x="1368" y="2525"/>
                      <a:pt x="562" y="4951"/>
                      <a:pt x="0" y="7597"/>
                    </a:cubicBezTo>
                    <a:lnTo>
                      <a:pt x="2203" y="7597"/>
                    </a:lnTo>
                    <a:cubicBezTo>
                      <a:pt x="2210" y="7482"/>
                      <a:pt x="2232" y="7348"/>
                      <a:pt x="2268" y="7233"/>
                    </a:cubicBezTo>
                    <a:cubicBezTo>
                      <a:pt x="2232" y="6830"/>
                      <a:pt x="2203" y="6456"/>
                      <a:pt x="2189" y="6121"/>
                    </a:cubicBezTo>
                    <a:cubicBezTo>
                      <a:pt x="2275" y="5823"/>
                      <a:pt x="2369" y="5536"/>
                      <a:pt x="2477" y="5267"/>
                    </a:cubicBezTo>
                    <a:cubicBezTo>
                      <a:pt x="2707" y="5047"/>
                      <a:pt x="2923" y="4817"/>
                      <a:pt x="2909" y="4309"/>
                    </a:cubicBezTo>
                    <a:cubicBezTo>
                      <a:pt x="2901" y="4040"/>
                      <a:pt x="2981" y="3877"/>
                      <a:pt x="3153" y="3839"/>
                    </a:cubicBezTo>
                    <a:cubicBezTo>
                      <a:pt x="3427" y="3714"/>
                      <a:pt x="3521" y="3446"/>
                      <a:pt x="3571" y="3129"/>
                    </a:cubicBezTo>
                    <a:cubicBezTo>
                      <a:pt x="3600" y="2803"/>
                      <a:pt x="3672" y="2516"/>
                      <a:pt x="4010" y="2468"/>
                    </a:cubicBezTo>
                    <a:cubicBezTo>
                      <a:pt x="4190" y="2410"/>
                      <a:pt x="4255" y="2266"/>
                      <a:pt x="4276" y="2094"/>
                    </a:cubicBezTo>
                    <a:cubicBezTo>
                      <a:pt x="4320" y="1768"/>
                      <a:pt x="4449" y="1557"/>
                      <a:pt x="4716" y="1519"/>
                    </a:cubicBezTo>
                    <a:cubicBezTo>
                      <a:pt x="4759" y="1509"/>
                      <a:pt x="4802" y="1490"/>
                      <a:pt x="4831" y="1480"/>
                    </a:cubicBezTo>
                    <a:cubicBezTo>
                      <a:pt x="4867" y="1701"/>
                      <a:pt x="4975" y="1835"/>
                      <a:pt x="5162" y="1873"/>
                    </a:cubicBezTo>
                    <a:cubicBezTo>
                      <a:pt x="5428" y="1912"/>
                      <a:pt x="5558" y="2161"/>
                      <a:pt x="5601" y="2535"/>
                    </a:cubicBezTo>
                    <a:cubicBezTo>
                      <a:pt x="5623" y="2736"/>
                      <a:pt x="5680" y="2899"/>
                      <a:pt x="5868" y="2966"/>
                    </a:cubicBezTo>
                    <a:cubicBezTo>
                      <a:pt x="6206" y="3024"/>
                      <a:pt x="6278" y="3359"/>
                      <a:pt x="6307" y="3724"/>
                    </a:cubicBezTo>
                    <a:cubicBezTo>
                      <a:pt x="6350" y="4088"/>
                      <a:pt x="6451" y="4404"/>
                      <a:pt x="6717" y="4548"/>
                    </a:cubicBezTo>
                    <a:cubicBezTo>
                      <a:pt x="6897" y="4596"/>
                      <a:pt x="6976" y="4788"/>
                      <a:pt x="6969" y="5095"/>
                    </a:cubicBezTo>
                    <a:cubicBezTo>
                      <a:pt x="6955" y="5670"/>
                      <a:pt x="7171" y="5938"/>
                      <a:pt x="7401" y="6188"/>
                    </a:cubicBezTo>
                    <a:cubicBezTo>
                      <a:pt x="7509" y="6504"/>
                      <a:pt x="7603" y="6830"/>
                      <a:pt x="7689" y="7175"/>
                    </a:cubicBezTo>
                    <a:cubicBezTo>
                      <a:pt x="7675" y="7559"/>
                      <a:pt x="7646" y="8000"/>
                      <a:pt x="7610" y="8460"/>
                    </a:cubicBezTo>
                    <a:cubicBezTo>
                      <a:pt x="7689" y="8786"/>
                      <a:pt x="7905" y="9734"/>
                      <a:pt x="7789" y="10041"/>
                    </a:cubicBezTo>
                    <a:cubicBezTo>
                      <a:pt x="8591" y="10041"/>
                      <a:pt x="9198" y="9438"/>
                      <a:pt x="10000" y="9438"/>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277">
                <a:extLst>
                  <a:ext uri="{FF2B5EF4-FFF2-40B4-BE49-F238E27FC236}">
                    <a16:creationId xmlns:a16="http://schemas.microsoft.com/office/drawing/2014/main" id="{102C0D9D-511D-19E9-7D72-02103CB8AB88}"/>
                  </a:ext>
                </a:extLst>
              </p:cNvPr>
              <p:cNvSpPr>
                <a:spLocks/>
              </p:cNvSpPr>
              <p:nvPr/>
            </p:nvSpPr>
            <p:spPr bwMode="auto">
              <a:xfrm>
                <a:off x="1648917" y="1892967"/>
                <a:ext cx="104544" cy="131587"/>
              </a:xfrm>
              <a:custGeom>
                <a:avLst/>
                <a:gdLst>
                  <a:gd name="T0" fmla="*/ 54 w 237"/>
                  <a:gd name="T1" fmla="*/ 24 h 291"/>
                  <a:gd name="T2" fmla="*/ 36 w 237"/>
                  <a:gd name="T3" fmla="*/ 189 h 291"/>
                  <a:gd name="T4" fmla="*/ 183 w 237"/>
                  <a:gd name="T5" fmla="*/ 267 h 291"/>
                  <a:gd name="T6" fmla="*/ 202 w 237"/>
                  <a:gd name="T7" fmla="*/ 102 h 291"/>
                  <a:gd name="T8" fmla="*/ 54 w 237"/>
                  <a:gd name="T9" fmla="*/ 24 h 291"/>
                </a:gdLst>
                <a:ahLst/>
                <a:cxnLst>
                  <a:cxn ang="0">
                    <a:pos x="T0" y="T1"/>
                  </a:cxn>
                  <a:cxn ang="0">
                    <a:pos x="T2" y="T3"/>
                  </a:cxn>
                  <a:cxn ang="0">
                    <a:pos x="T4" y="T5"/>
                  </a:cxn>
                  <a:cxn ang="0">
                    <a:pos x="T6" y="T7"/>
                  </a:cxn>
                  <a:cxn ang="0">
                    <a:pos x="T8" y="T9"/>
                  </a:cxn>
                </a:cxnLst>
                <a:rect l="0" t="0" r="r" b="b"/>
                <a:pathLst>
                  <a:path w="237" h="291">
                    <a:moveTo>
                      <a:pt x="54" y="24"/>
                    </a:moveTo>
                    <a:cubicBezTo>
                      <a:pt x="8" y="48"/>
                      <a:pt x="0" y="122"/>
                      <a:pt x="36" y="189"/>
                    </a:cubicBezTo>
                    <a:cubicBezTo>
                      <a:pt x="71" y="256"/>
                      <a:pt x="137" y="291"/>
                      <a:pt x="183" y="267"/>
                    </a:cubicBezTo>
                    <a:cubicBezTo>
                      <a:pt x="229" y="243"/>
                      <a:pt x="237" y="169"/>
                      <a:pt x="202" y="102"/>
                    </a:cubicBezTo>
                    <a:cubicBezTo>
                      <a:pt x="166" y="35"/>
                      <a:pt x="100" y="0"/>
                      <a:pt x="54" y="24"/>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278">
                <a:extLst>
                  <a:ext uri="{FF2B5EF4-FFF2-40B4-BE49-F238E27FC236}">
                    <a16:creationId xmlns:a16="http://schemas.microsoft.com/office/drawing/2014/main" id="{CB20E839-F4CB-D8AD-372E-E2B335734A96}"/>
                  </a:ext>
                </a:extLst>
              </p:cNvPr>
              <p:cNvSpPr>
                <a:spLocks/>
              </p:cNvSpPr>
              <p:nvPr/>
            </p:nvSpPr>
            <p:spPr bwMode="auto">
              <a:xfrm>
                <a:off x="1681931" y="2000117"/>
                <a:ext cx="56858" cy="97751"/>
              </a:xfrm>
              <a:custGeom>
                <a:avLst/>
                <a:gdLst>
                  <a:gd name="T0" fmla="*/ 128 w 128"/>
                  <a:gd name="T1" fmla="*/ 154 h 216"/>
                  <a:gd name="T2" fmla="*/ 66 w 128"/>
                  <a:gd name="T3" fmla="*/ 216 h 216"/>
                  <a:gd name="T4" fmla="*/ 62 w 128"/>
                  <a:gd name="T5" fmla="*/ 216 h 216"/>
                  <a:gd name="T6" fmla="*/ 0 w 128"/>
                  <a:gd name="T7" fmla="*/ 154 h 216"/>
                  <a:gd name="T8" fmla="*/ 0 w 128"/>
                  <a:gd name="T9" fmla="*/ 62 h 216"/>
                  <a:gd name="T10" fmla="*/ 62 w 128"/>
                  <a:gd name="T11" fmla="*/ 0 h 216"/>
                  <a:gd name="T12" fmla="*/ 66 w 128"/>
                  <a:gd name="T13" fmla="*/ 0 h 216"/>
                  <a:gd name="T14" fmla="*/ 128 w 128"/>
                  <a:gd name="T15" fmla="*/ 62 h 216"/>
                  <a:gd name="T16" fmla="*/ 128 w 128"/>
                  <a:gd name="T17"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16">
                    <a:moveTo>
                      <a:pt x="128" y="154"/>
                    </a:moveTo>
                    <a:cubicBezTo>
                      <a:pt x="128" y="188"/>
                      <a:pt x="100" y="216"/>
                      <a:pt x="66" y="216"/>
                    </a:cubicBezTo>
                    <a:cubicBezTo>
                      <a:pt x="62" y="216"/>
                      <a:pt x="62" y="216"/>
                      <a:pt x="62" y="216"/>
                    </a:cubicBezTo>
                    <a:cubicBezTo>
                      <a:pt x="28" y="216"/>
                      <a:pt x="0" y="188"/>
                      <a:pt x="0" y="154"/>
                    </a:cubicBezTo>
                    <a:cubicBezTo>
                      <a:pt x="0" y="62"/>
                      <a:pt x="0" y="62"/>
                      <a:pt x="0" y="62"/>
                    </a:cubicBezTo>
                    <a:cubicBezTo>
                      <a:pt x="0" y="28"/>
                      <a:pt x="28" y="0"/>
                      <a:pt x="62" y="0"/>
                    </a:cubicBezTo>
                    <a:cubicBezTo>
                      <a:pt x="66" y="0"/>
                      <a:pt x="66" y="0"/>
                      <a:pt x="66" y="0"/>
                    </a:cubicBezTo>
                    <a:cubicBezTo>
                      <a:pt x="100" y="0"/>
                      <a:pt x="128" y="28"/>
                      <a:pt x="128" y="62"/>
                    </a:cubicBezTo>
                    <a:lnTo>
                      <a:pt x="128" y="154"/>
                    </a:lnTo>
                    <a:close/>
                  </a:path>
                </a:pathLst>
              </a:custGeom>
              <a:solidFill>
                <a:srgbClr val="F59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Shape 19">
                <a:extLst>
                  <a:ext uri="{FF2B5EF4-FFF2-40B4-BE49-F238E27FC236}">
                    <a16:creationId xmlns:a16="http://schemas.microsoft.com/office/drawing/2014/main" id="{FC19B857-7BFA-0182-3F4C-A5335BC9BB0E}"/>
                  </a:ext>
                </a:extLst>
              </p:cNvPr>
              <p:cNvSpPr/>
              <p:nvPr/>
            </p:nvSpPr>
            <p:spPr>
              <a:xfrm>
                <a:off x="1359373" y="2487046"/>
                <a:ext cx="131186" cy="268725"/>
              </a:xfrm>
              <a:custGeom>
                <a:avLst/>
                <a:gdLst>
                  <a:gd name="connsiteX0" fmla="*/ 131171 w 131186"/>
                  <a:gd name="connsiteY0" fmla="*/ 514 h 268725"/>
                  <a:gd name="connsiteX1" fmla="*/ 84138 w 131186"/>
                  <a:gd name="connsiteY1" fmla="*/ 122773 h 268725"/>
                  <a:gd name="connsiteX2" fmla="*/ 26988 w 131186"/>
                  <a:gd name="connsiteY2" fmla="*/ 262473 h 268725"/>
                  <a:gd name="connsiteX3" fmla="*/ 25389 w 131186"/>
                  <a:gd name="connsiteY3" fmla="*/ 268725 h 268725"/>
                  <a:gd name="connsiteX4" fmla="*/ 2537 w 131186"/>
                  <a:gd name="connsiteY4" fmla="*/ 249871 h 268725"/>
                  <a:gd name="connsiteX5" fmla="*/ 0 w 131186"/>
                  <a:gd name="connsiteY5" fmla="*/ 246796 h 268725"/>
                  <a:gd name="connsiteX6" fmla="*/ 4763 w 131186"/>
                  <a:gd name="connsiteY6" fmla="*/ 227548 h 268725"/>
                  <a:gd name="connsiteX7" fmla="*/ 128588 w 131186"/>
                  <a:gd name="connsiteY7" fmla="*/ 2123 h 268725"/>
                  <a:gd name="connsiteX8" fmla="*/ 131171 w 131186"/>
                  <a:gd name="connsiteY8" fmla="*/ 514 h 2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86" h="268725">
                    <a:moveTo>
                      <a:pt x="131171" y="514"/>
                    </a:moveTo>
                    <a:cubicBezTo>
                      <a:pt x="132003" y="7538"/>
                      <a:pt x="98954" y="84805"/>
                      <a:pt x="84138" y="122773"/>
                    </a:cubicBezTo>
                    <a:cubicBezTo>
                      <a:pt x="67205" y="166165"/>
                      <a:pt x="45509" y="198444"/>
                      <a:pt x="26988" y="262473"/>
                    </a:cubicBezTo>
                    <a:lnTo>
                      <a:pt x="25389" y="268725"/>
                    </a:lnTo>
                    <a:lnTo>
                      <a:pt x="2537" y="249871"/>
                    </a:lnTo>
                    <a:lnTo>
                      <a:pt x="0" y="246796"/>
                    </a:lnTo>
                    <a:lnTo>
                      <a:pt x="4763" y="227548"/>
                    </a:lnTo>
                    <a:cubicBezTo>
                      <a:pt x="30692" y="142881"/>
                      <a:pt x="115359" y="19585"/>
                      <a:pt x="128588" y="2123"/>
                    </a:cubicBezTo>
                    <a:cubicBezTo>
                      <a:pt x="130242" y="-60"/>
                      <a:pt x="131052" y="-490"/>
                      <a:pt x="131171" y="514"/>
                    </a:cubicBezTo>
                    <a:close/>
                  </a:path>
                </a:pathLst>
              </a:custGeom>
              <a:solidFill>
                <a:srgbClr val="A260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Free-form: Shape 20">
                <a:extLst>
                  <a:ext uri="{FF2B5EF4-FFF2-40B4-BE49-F238E27FC236}">
                    <a16:creationId xmlns:a16="http://schemas.microsoft.com/office/drawing/2014/main" id="{4B1E1876-848D-830C-E035-7EEAF68E7132}"/>
                  </a:ext>
                </a:extLst>
              </p:cNvPr>
              <p:cNvSpPr/>
              <p:nvPr/>
            </p:nvSpPr>
            <p:spPr>
              <a:xfrm flipH="1">
                <a:off x="2259436" y="2487046"/>
                <a:ext cx="123585" cy="249495"/>
              </a:xfrm>
              <a:custGeom>
                <a:avLst/>
                <a:gdLst>
                  <a:gd name="connsiteX0" fmla="*/ 123570 w 123585"/>
                  <a:gd name="connsiteY0" fmla="*/ 514 h 249495"/>
                  <a:gd name="connsiteX1" fmla="*/ 120987 w 123585"/>
                  <a:gd name="connsiteY1" fmla="*/ 2123 h 249495"/>
                  <a:gd name="connsiteX2" fmla="*/ 25588 w 123585"/>
                  <a:gd name="connsiteY2" fmla="*/ 159062 h 249495"/>
                  <a:gd name="connsiteX3" fmla="*/ 0 w 123585"/>
                  <a:gd name="connsiteY3" fmla="*/ 220712 h 249495"/>
                  <a:gd name="connsiteX4" fmla="*/ 23748 w 123585"/>
                  <a:gd name="connsiteY4" fmla="*/ 249495 h 249495"/>
                  <a:gd name="connsiteX5" fmla="*/ 33749 w 123585"/>
                  <a:gd name="connsiteY5" fmla="*/ 219735 h 249495"/>
                  <a:gd name="connsiteX6" fmla="*/ 76537 w 123585"/>
                  <a:gd name="connsiteY6" fmla="*/ 122773 h 249495"/>
                  <a:gd name="connsiteX7" fmla="*/ 123570 w 123585"/>
                  <a:gd name="connsiteY7" fmla="*/ 514 h 24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85" h="249495">
                    <a:moveTo>
                      <a:pt x="123570" y="514"/>
                    </a:moveTo>
                    <a:cubicBezTo>
                      <a:pt x="123451" y="-490"/>
                      <a:pt x="122641" y="-60"/>
                      <a:pt x="120987" y="2123"/>
                    </a:cubicBezTo>
                    <a:cubicBezTo>
                      <a:pt x="111065" y="15220"/>
                      <a:pt x="60960" y="87848"/>
                      <a:pt x="25588" y="159062"/>
                    </a:cubicBezTo>
                    <a:lnTo>
                      <a:pt x="0" y="220712"/>
                    </a:lnTo>
                    <a:lnTo>
                      <a:pt x="23748" y="249495"/>
                    </a:lnTo>
                    <a:lnTo>
                      <a:pt x="33749" y="219735"/>
                    </a:lnTo>
                    <a:cubicBezTo>
                      <a:pt x="48458" y="181610"/>
                      <a:pt x="63837" y="155317"/>
                      <a:pt x="76537" y="122773"/>
                    </a:cubicBezTo>
                    <a:cubicBezTo>
                      <a:pt x="91353" y="84805"/>
                      <a:pt x="124402" y="7538"/>
                      <a:pt x="123570" y="514"/>
                    </a:cubicBezTo>
                    <a:close/>
                  </a:path>
                </a:pathLst>
              </a:custGeom>
              <a:solidFill>
                <a:srgbClr val="A260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19" name="Oval 18">
              <a:extLst>
                <a:ext uri="{FF2B5EF4-FFF2-40B4-BE49-F238E27FC236}">
                  <a16:creationId xmlns:a16="http://schemas.microsoft.com/office/drawing/2014/main" id="{9BA3E21D-2073-873C-42D9-21D3F99A13C3}"/>
                </a:ext>
              </a:extLst>
            </p:cNvPr>
            <p:cNvSpPr/>
            <p:nvPr/>
          </p:nvSpPr>
          <p:spPr>
            <a:xfrm>
              <a:off x="1155413" y="1533366"/>
              <a:ext cx="1410046" cy="141004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75098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34"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_USER_CONTEXTUAL_SHAPES_AGENDA_DESIGNER" val="{&quot;Divider1&quot;:{&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240.0,&quot;Top&quot;:216.0,&quot;Width&quot;:700.0,&quot;Height&quot;:108.0,&quot;Rotation&quot;:-1.0,&quot;TextFrame2AutoSize&quot;:1,&quot;TextFrame2TextRangeFontName&quot;:&quot;&quot;,&quot;TextFrameMarginTop&quot;:0.0,&quot;TextFrameMarginLeft&quot;:0.0,&quot;TextFrameMarginRight&quot;:0.0,&quot;TextFrameMarginBottom&quot;:0.0,&quot;TextFrameWordWrap&quot;:-1,&quot;TextFrameTextRangeFontSize&quot;:30.0,&quot;TextFrameTextRangeFontColorHexa&quot;:&quot;#001965&quot;,&quot;TextFrameTextRangeFontBold&quot;:0,&quot;TextFrameTextRangeFontItalic&quot;:0,&quot;TextFrameTextRangeFontUnderline&quot;:0,&quot;TextFrameVerticalAnchor&quot;:1,&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115.2,&quot;Top&quot;:216.0,&quot;Width&quot;:81.0,&quot;Height&quot;:81.0,&quot;Rotation&quot;:-1.0,&quot;TextFrame2AutoSize&quot;:0,&quot;TextFrame2TextRangeFontName&quot;:&quot;&quot;,&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true},&quot;Lin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240.0,&quot;Top&quot;:331.0,&quot;Width&quot;:700.0,&quot;Height&quot;:0.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CalloutType&quot;:1,&quot;CalloutAngle&quot;:2,&quot;CalloutGap&quot;:-3.40282347E+38,&quot;Visible&quot;:0,&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CalloutType&quot;:1,&quot;CalloutAngle&quot;:2,&quot;CalloutGap&quot;:-3.40282347E+38,&quot;Visible&quot;:0,&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CalloutType&quot;:1,&quot;CalloutAngle&quot;:2,&quot;CalloutGap&quot;:-3.40282347E+38,&quot;Visible&quot;:-1,&quot;LockAspectRatio&quot;:0,&quot;CanUpdateAdjustments&quot;:fals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FORWARD Master Template">
  <a:themeElements>
    <a:clrScheme name="Custom 6">
      <a:dk1>
        <a:srgbClr val="001965"/>
      </a:dk1>
      <a:lt1>
        <a:srgbClr val="FFFFFF"/>
      </a:lt1>
      <a:dk2>
        <a:srgbClr val="001965"/>
      </a:dk2>
      <a:lt2>
        <a:srgbClr val="BEC0D0"/>
      </a:lt2>
      <a:accent1>
        <a:srgbClr val="2A918B"/>
      </a:accent1>
      <a:accent2>
        <a:srgbClr val="939AA7"/>
      </a:accent2>
      <a:accent3>
        <a:srgbClr val="3B97DE"/>
      </a:accent3>
      <a:accent4>
        <a:srgbClr val="005AD2"/>
      </a:accent4>
      <a:accent5>
        <a:srgbClr val="CCC5BD"/>
      </a:accent5>
      <a:accent6>
        <a:srgbClr val="EEA7BF"/>
      </a:accent6>
      <a:hlink>
        <a:srgbClr val="001965"/>
      </a:hlink>
      <a:folHlink>
        <a:srgbClr val="001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D8D124E0800B41AC6992D4AE29DBB9" ma:contentTypeVersion="3" ma:contentTypeDescription="Create a new document." ma:contentTypeScope="" ma:versionID="8ea6eed3405289fe1cf0e39b70f68567">
  <xsd:schema xmlns:xsd="http://www.w3.org/2001/XMLSchema" xmlns:xs="http://www.w3.org/2001/XMLSchema" xmlns:p="http://schemas.microsoft.com/office/2006/metadata/properties" xmlns:ns2="3d6b1136-a40e-46b2-9d95-1587dba324ed" targetNamespace="http://schemas.microsoft.com/office/2006/metadata/properties" ma:root="true" ma:fieldsID="59dbb77f9c1bdb8ecc7b5ad67bdb3e15" ns2:_="">
    <xsd:import namespace="3d6b1136-a40e-46b2-9d95-1587dba324e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b1136-a40e-46b2-9d95-1587dba3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78137-979B-4722-9C51-24558B5218AB}">
  <ds:schemaRefs>
    <ds:schemaRef ds:uri="http://schemas.microsoft.com/sharepoint/v3/contenttype/forms"/>
  </ds:schemaRefs>
</ds:datastoreItem>
</file>

<file path=customXml/itemProps2.xml><?xml version="1.0" encoding="utf-8"?>
<ds:datastoreItem xmlns:ds="http://schemas.openxmlformats.org/officeDocument/2006/customXml" ds:itemID="{E9786B1F-88E1-45A0-82F9-20D7FD34F087}">
  <ds:schemaRefs>
    <ds:schemaRef ds:uri="http://schemas.microsoft.com/office/infopath/2007/PartnerControl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3d6b1136-a40e-46b2-9d95-1587dba324ed"/>
  </ds:schemaRefs>
</ds:datastoreItem>
</file>

<file path=customXml/itemProps3.xml><?xml version="1.0" encoding="utf-8"?>
<ds:datastoreItem xmlns:ds="http://schemas.openxmlformats.org/officeDocument/2006/customXml" ds:itemID="{57AED35F-2881-4041-9E3E-CB5336AF2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b1136-a40e-46b2-9d95-1587dba32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4123</TotalTime>
  <Words>3888</Words>
  <Application>Microsoft Office PowerPoint</Application>
  <PresentationFormat>Widescreen</PresentationFormat>
  <Paragraphs>445</Paragraphs>
  <Slides>17</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Arial Nova Light</vt:lpstr>
      <vt:lpstr>Calibri</vt:lpstr>
      <vt:lpstr>1_FORWARD Master Template</vt:lpstr>
      <vt:lpstr>Acrobat Document</vt:lpstr>
      <vt:lpstr>PowerPoint Presentation</vt:lpstr>
      <vt:lpstr>PowerPoint Presentation</vt:lpstr>
      <vt:lpstr>Learning  outcomes</vt:lpstr>
      <vt:lpstr>Note</vt:lpstr>
      <vt:lpstr>Yasmin</vt:lpstr>
      <vt:lpstr>PowerPoint Presentation</vt:lpstr>
      <vt:lpstr>PowerPoint Presentation</vt:lpstr>
      <vt:lpstr>Cassandra</vt:lpstr>
      <vt:lpstr>Questions</vt:lpstr>
      <vt:lpstr>Jay</vt:lpstr>
      <vt:lpstr>Questions</vt:lpstr>
      <vt:lpstr>Amy</vt:lpstr>
      <vt:lpstr>Questions</vt:lpstr>
      <vt:lpstr>Juan</vt:lpstr>
      <vt:lpstr>Questions</vt:lpstr>
      <vt:lpstr>Wei</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Robin Edwards</dc:creator>
  <cp:lastModifiedBy>Melissa Lohmann</cp:lastModifiedBy>
  <cp:revision>102</cp:revision>
  <dcterms:created xsi:type="dcterms:W3CDTF">2022-03-01T17:08:55Z</dcterms:created>
  <dcterms:modified xsi:type="dcterms:W3CDTF">2026-03-06T20:08:15Z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0x0101009AD8D124E0800B41AC6992D4AE29DBB9</vt:lpwstr>
  </property>
  <property fmtid="{D5CDD505-2E9C-101B-9397-08002B2CF9AE}" pid="3" name="MediaServiceImageTags">
    <vt:lpwstr/>
  </property>
</Properties>
</file>