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1.xml" ContentType="application/vnd.openxmlformats-officedocument.presentationml.tags+xml"/>
  <Override PartName="/ppt/notesSlides/notesSlide12.xml" ContentType="application/vnd.openxmlformats-officedocument.presentationml.notesSlide+xml"/>
  <Override PartName="/ppt/tags/tag9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4"/>
  </p:sldMasterIdLst>
  <p:notesMasterIdLst>
    <p:notesMasterId r:id="rId26"/>
  </p:notesMasterIdLst>
  <p:sldIdLst>
    <p:sldId id="260" r:id="rId5"/>
    <p:sldId id="2147374563" r:id="rId6"/>
    <p:sldId id="2147374564" r:id="rId7"/>
    <p:sldId id="2147374592" r:id="rId8"/>
    <p:sldId id="2147374568" r:id="rId9"/>
    <p:sldId id="300" r:id="rId10"/>
    <p:sldId id="2147374557" r:id="rId11"/>
    <p:sldId id="2147374532" r:id="rId12"/>
    <p:sldId id="2147374533" r:id="rId13"/>
    <p:sldId id="2147374545" r:id="rId14"/>
    <p:sldId id="2147374590" r:id="rId15"/>
    <p:sldId id="2147374570" r:id="rId16"/>
    <p:sldId id="281" r:id="rId17"/>
    <p:sldId id="2147374573" r:id="rId18"/>
    <p:sldId id="2147374587" r:id="rId19"/>
    <p:sldId id="2147374485" r:id="rId20"/>
    <p:sldId id="2147374507" r:id="rId21"/>
    <p:sldId id="2147374488" r:id="rId22"/>
    <p:sldId id="2147374509" r:id="rId23"/>
    <p:sldId id="2134804947" r:id="rId24"/>
    <p:sldId id="2134804952"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learning outcomes" id="{BA317DBE-5BC2-4282-ADD7-2AA24B62E923}">
          <p14:sldIdLst>
            <p14:sldId id="260"/>
            <p14:sldId id="2147374563"/>
            <p14:sldId id="2147374564"/>
          </p14:sldIdLst>
        </p14:section>
        <p14:section name="Biology of Obesity" id="{688AEDBE-92D0-4225-A7E8-8AB7FD30D9B7}">
          <p14:sldIdLst>
            <p14:sldId id="2147374592"/>
            <p14:sldId id="2147374568"/>
            <p14:sldId id="300"/>
            <p14:sldId id="2147374557"/>
            <p14:sldId id="2147374532"/>
            <p14:sldId id="2147374533"/>
            <p14:sldId id="2147374545"/>
            <p14:sldId id="2147374590"/>
            <p14:sldId id="2147374570"/>
            <p14:sldId id="281"/>
            <p14:sldId id="2147374573"/>
            <p14:sldId id="2147374587"/>
            <p14:sldId id="2147374485"/>
            <p14:sldId id="2147374507"/>
          </p14:sldIdLst>
        </p14:section>
        <p14:section name="Metabolic and Hormonal Adaptation" id="{819F4722-DD23-44BD-8565-9359800A868C}">
          <p14:sldIdLst>
            <p14:sldId id="2147374488"/>
            <p14:sldId id="2147374509"/>
            <p14:sldId id="2134804947"/>
          </p14:sldIdLst>
        </p14:section>
        <p14:section name="Assessments" id="{1B20F298-2D18-483A-99B7-4574B792B0B6}">
          <p14:sldIdLst>
            <p14:sldId id="2134804952"/>
          </p14:sldIdLst>
        </p14:section>
      </p14:sectionLst>
    </p:ext>
    <p:ext uri="{EFAFB233-063F-42B5-8137-9DF3F51BA10A}">
      <p15:sldGuideLst xmlns:p15="http://schemas.microsoft.com/office/powerpoint/2012/main">
        <p15:guide id="10" orient="horz" pos="232" userDrawn="1">
          <p15:clr>
            <a:srgbClr val="A4A3A4"/>
          </p15:clr>
        </p15:guide>
        <p15:guide id="12" orient="horz" pos="4224" userDrawn="1">
          <p15:clr>
            <a:srgbClr val="A4A3A4"/>
          </p15:clr>
        </p15:guide>
        <p15:guide id="14" pos="3840" userDrawn="1">
          <p15:clr>
            <a:srgbClr val="A4A3A4"/>
          </p15:clr>
        </p15:guide>
        <p15:guide id="17" orient="horz" pos="672" userDrawn="1">
          <p15:clr>
            <a:srgbClr val="A4A3A4"/>
          </p15:clr>
        </p15:guide>
        <p15:guide id="18" pos="7344" userDrawn="1">
          <p15:clr>
            <a:srgbClr val="A4A3A4"/>
          </p15:clr>
        </p15:guide>
        <p15:guide id="19" pos="2400" userDrawn="1">
          <p15:clr>
            <a:srgbClr val="A4A3A4"/>
          </p15:clr>
        </p15:guide>
        <p15:guide id="20" orient="horz" pos="2544" userDrawn="1">
          <p15:clr>
            <a:srgbClr val="A4A3A4"/>
          </p15:clr>
        </p15:guide>
      </p15:sldGuideLst>
    </p:ext>
    <p:ext uri="{2D200454-40CA-4A62-9FC3-DE9A4176ACB9}">
      <p15:notesGuideLst xmlns:p15="http://schemas.microsoft.com/office/powerpoint/2012/main">
        <p15:guide id="1" orient="horz" pos="2688" userDrawn="1">
          <p15:clr>
            <a:srgbClr val="A4A3A4"/>
          </p15:clr>
        </p15:guide>
        <p15:guide id="2" pos="2160" userDrawn="1">
          <p15:clr>
            <a:srgbClr val="A4A3A4"/>
          </p15:clr>
        </p15:guide>
        <p15:guide id="3" orient="horz" pos="720" userDrawn="1">
          <p15:clr>
            <a:srgbClr val="A4A3A4"/>
          </p15:clr>
        </p15:guide>
        <p15:guide id="4" pos="432" userDrawn="1">
          <p15:clr>
            <a:srgbClr val="A4A3A4"/>
          </p15:clr>
        </p15:guide>
        <p15:guide id="5" pos="388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7E4C12-938B-0A7B-4C64-3D83C0D79B4A}" name="LDTS (Lauren Self)" initials="LS" userId="S::ldts@novonordisk.com::c7a98653-8b81-43d7-872d-392454deb22b" providerId="AD"/>
  <p188:author id="{806AC013-869C-B6EB-DCAC-53190E5C176A}" name="O'Llenecia Walker" initials="OW" userId="S::owalker@sixdegreesmed.com::04887c83-c392-4689-abfd-e284f8142aeb" providerId="AD"/>
  <p188:author id="{30D2AF1C-972C-331F-4446-0D38A947512A}" name="Sally Johnson-Majewski" initials="SJM" userId="Sally Johnson-Majewski" providerId="None"/>
  <p188:author id="{BDB94521-57F1-29B4-4240-578F34024B2B}" name="Martha Downen" initials="MD" userId="S::martha@downenconsults.com::72ea58f5-a10c-443d-bdc1-dd7dddb558b6" providerId="AD"/>
  <p188:author id="{4FB6B23C-2DE5-4E5F-7817-723DFFC851D3}" name="CIR (Cindy Rockoff)" initials="C(R" userId="S::CIR@novonordisk.com::4625a6b0-1628-469a-af8c-a3929d32e6d3" providerId="AD"/>
  <p188:author id="{D14CC345-72CD-854B-4F9B-BAB58BA971EA}" name="Sara Wootten" initials="SW" userId="2d1ff85c5309ca61" providerId="Windows Live"/>
  <p188:author id="{8065794B-1C42-C3EA-3DA3-523D35A5E89F}" name="mwcollabllc@gmail.com" initials="mw" userId="S::urn:spo:guest#mwcollabllc@gmail.com::" providerId="AD"/>
  <p188:author id="{7F3DA34C-8094-A8C2-2352-0016259BC8A2}" name="A Terry" initials="AT" userId="A Terry" providerId="None"/>
  <p188:author id="{473D5053-9AFB-3D66-95E5-FC4E6E84D316}" name="cornier@musc.edu" initials="co" userId="S::urn:spo:guest#cornier@musc.edu::" providerId="AD"/>
  <p188:author id="{5681AC69-2D96-BD7A-58A4-AF57D8298DE7}" name="BRSZ (Gabriel Smolarz)" initials="BS" userId="S::brsz_novonordisk.com#ext#@sixdegreesmed.com::fe3a2788-a25e-430b-ab55-086b4040e359" providerId="AD"/>
  <p188:author id="{A8DB9C81-4782-88B5-1578-423CA05C64D9}" name="lisa@grayskalegroup.com" initials="li" userId="S::urn:spo:guest#lisa@grayskalegroup.com::" providerId="AD"/>
  <p188:author id="{53FB578E-439B-66BB-018F-8A201732EE8D}" name="LT (GS)" initials="LT" userId="LT (GS)" providerId="None"/>
  <p188:author id="{AD746296-9BAD-8EAB-FC46-97D0808E8ACD}" name="Robin Edwards" initials="RE" userId="275a01684d148080" providerId="Windows Live"/>
  <p188:author id="{DBC5319F-8119-722E-99E2-C96E7E0C77CE}" name="Nikta Tamashekan" initials="NT" userId="Nikta Tamashekan" providerId="None"/>
  <p188:author id="{660B61A7-3A8D-B6B9-3D5E-57B26B7F5813}" name="Six Degrees Medical " initials="SDM" userId="Six Degrees Medical " providerId="None"/>
  <p188:author id="{EAFBFDC6-5188-E3BB-1EF4-0B4680E9760B}" name="Herron, Genevieve" initials="GH" userId="S::gherron@middlebury.edu::ac43cc25-fc82-4c63-a452-984e5553e0a6" providerId="AD"/>
  <p188:author id="{E260DECF-5D16-C129-D53D-9510B96293D3}" name="Melissa Lohmann" initials="ML" userId="1ab7e9b8f9dc23b1" providerId="Windows Live"/>
  <p188:author id="{0D18BFD0-5F1D-E74B-152D-6F98CA49340B}" name="Robin Edwards" initials="RE" userId="S::RobinEdwards@RobinPresentationDesigner.onmicrosoft.com::9afa29d1-b830-4664-8620-b9cef5a3520b" providerId="AD"/>
  <p188:author id="{C38856D3-27A9-77F2-4676-840C3EB4FE90}" name="jtir@novonordisk.com" initials="jt" userId="S::urn:spo:guest#jtir@novonordisk.com::" providerId="AD"/>
  <p188:author id="{43A959E2-2DDD-0507-DF1B-159094AA8C69}" name="LT" initials="LT" userId="LT" providerId="None"/>
  <p188:author id="{F12158E4-1962-E187-B8D7-238C4D79B815}" name="sally.majewski@hotmail.com" initials="sa" userId="S::urn:spo:guest#sally.majewski@hotmail.com::" providerId="AD"/>
  <p188:author id="{C71BF0EF-F165-52C9-45C1-5E73B47E4C7C}" name="BRSZ (Gabriel Smolarz)" initials="B(S" userId="S::BRSZ@novonordisk.com::0bb70a97-6657-4730-aa20-f334c76ea3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8D9E3"/>
    <a:srgbClr val="E5E6EC"/>
    <a:srgbClr val="27B0BB"/>
    <a:srgbClr val="2A918B"/>
    <a:srgbClr val="ED7D31"/>
    <a:srgbClr val="66687B"/>
    <a:srgbClr val="5B9BD5"/>
    <a:srgbClr val="FFFFFF"/>
    <a:srgbClr val="FE90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38" autoAdjust="0"/>
    <p:restoredTop sz="96236" autoAdjust="0"/>
  </p:normalViewPr>
  <p:slideViewPr>
    <p:cSldViewPr>
      <p:cViewPr varScale="1">
        <p:scale>
          <a:sx n="95" d="100"/>
          <a:sy n="95" d="100"/>
        </p:scale>
        <p:origin x="792" y="288"/>
      </p:cViewPr>
      <p:guideLst>
        <p:guide orient="horz" pos="232"/>
        <p:guide orient="horz" pos="4224"/>
        <p:guide pos="3840"/>
        <p:guide orient="horz" pos="672"/>
        <p:guide pos="7344"/>
        <p:guide pos="2400"/>
        <p:guide orient="horz" pos="25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086"/>
    </p:cViewPr>
  </p:sorterViewPr>
  <p:notesViewPr>
    <p:cSldViewPr showGuides="1">
      <p:cViewPr varScale="1">
        <p:scale>
          <a:sx n="81" d="100"/>
          <a:sy n="81" d="100"/>
        </p:scale>
        <p:origin x="3260" y="68"/>
      </p:cViewPr>
      <p:guideLst>
        <p:guide orient="horz" pos="2688"/>
        <p:guide pos="2160"/>
        <p:guide orient="horz" pos="720"/>
        <p:guide pos="432"/>
        <p:guide pos="388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90866615533679E-2"/>
          <c:y val="9.4854910053536537E-2"/>
          <c:w val="0.88745983680985641"/>
          <c:h val="0.81767636188333603"/>
        </c:manualLayout>
      </c:layout>
      <c:barChart>
        <c:barDir val="col"/>
        <c:grouping val="clustered"/>
        <c:varyColors val="0"/>
        <c:ser>
          <c:idx val="0"/>
          <c:order val="0"/>
          <c:tx>
            <c:strRef>
              <c:f>Sheet1!$B$1</c:f>
              <c:strCache>
                <c:ptCount val="1"/>
                <c:pt idx="0">
                  <c:v>Week 0</c:v>
                </c:pt>
              </c:strCache>
            </c:strRef>
          </c:tx>
          <c:spPr>
            <a:solidFill>
              <a:schemeClr val="accent1">
                <a:lumMod val="60000"/>
                <a:lumOff val="40000"/>
              </a:schemeClr>
            </a:solidFill>
            <a:ln>
              <a:noFill/>
            </a:ln>
            <a:effectLst/>
          </c:spPr>
          <c:invertIfNegative val="0"/>
          <c:dLbls>
            <c:numFmt formatCode="#,##0" sourceLinked="0"/>
            <c:spPr>
              <a:noFill/>
              <a:ln>
                <a:noFill/>
              </a:ln>
              <a:effectLst/>
            </c:spPr>
            <c:txPr>
              <a:bodyPr rot="0" vert="horz"/>
              <a:lstStyle/>
              <a:p>
                <a:pPr algn="ct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Ghrelin</c:v>
                </c:pt>
                <c:pt idx="1">
                  <c:v>GLP-1</c:v>
                </c:pt>
                <c:pt idx="2">
                  <c:v>PYY</c:v>
                </c:pt>
              </c:strCache>
            </c:strRef>
          </c:cat>
          <c:val>
            <c:numRef>
              <c:f>Sheet1!$B$2:$B$4</c:f>
              <c:numCache>
                <c:formatCode>General</c:formatCode>
                <c:ptCount val="3"/>
                <c:pt idx="0">
                  <c:v>101.3</c:v>
                </c:pt>
                <c:pt idx="1">
                  <c:v>48.2</c:v>
                </c:pt>
                <c:pt idx="2">
                  <c:v>75.7</c:v>
                </c:pt>
              </c:numCache>
            </c:numRef>
          </c:val>
          <c:extLst>
            <c:ext xmlns:c16="http://schemas.microsoft.com/office/drawing/2014/chart" uri="{C3380CC4-5D6E-409C-BE32-E72D297353CC}">
              <c16:uniqueId val="{00000000-55EF-40CC-88F1-FDE02BDF8FF8}"/>
            </c:ext>
          </c:extLst>
        </c:ser>
        <c:ser>
          <c:idx val="1"/>
          <c:order val="1"/>
          <c:tx>
            <c:strRef>
              <c:f>Sheet1!$C$1</c:f>
              <c:strCache>
                <c:ptCount val="1"/>
                <c:pt idx="0">
                  <c:v>Week 10</c:v>
                </c:pt>
              </c:strCache>
            </c:strRef>
          </c:tx>
          <c:spPr>
            <a:solidFill>
              <a:schemeClr val="accent1"/>
            </a:solidFill>
            <a:ln>
              <a:noFill/>
            </a:ln>
            <a:effectLst/>
          </c:spPr>
          <c:invertIfNegative val="0"/>
          <c:dLbls>
            <c:numFmt formatCode="#,##0" sourceLinked="0"/>
            <c:spPr>
              <a:noFill/>
              <a:ln>
                <a:noFill/>
              </a:ln>
              <a:effectLst/>
            </c:spPr>
            <c:txPr>
              <a:bodyPr rot="0" vert="horz"/>
              <a:lstStyle/>
              <a:p>
                <a:pPr algn="ct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Ghrelin</c:v>
                </c:pt>
                <c:pt idx="1">
                  <c:v>GLP-1</c:v>
                </c:pt>
                <c:pt idx="2">
                  <c:v>PYY</c:v>
                </c:pt>
              </c:strCache>
            </c:strRef>
          </c:cat>
          <c:val>
            <c:numRef>
              <c:f>Sheet1!$C$2:$C$4</c:f>
              <c:numCache>
                <c:formatCode>General</c:formatCode>
                <c:ptCount val="3"/>
                <c:pt idx="0">
                  <c:v>148.4</c:v>
                </c:pt>
                <c:pt idx="1">
                  <c:v>47.8</c:v>
                </c:pt>
                <c:pt idx="2">
                  <c:v>66.5</c:v>
                </c:pt>
              </c:numCache>
            </c:numRef>
          </c:val>
          <c:extLst>
            <c:ext xmlns:c16="http://schemas.microsoft.com/office/drawing/2014/chart" uri="{C3380CC4-5D6E-409C-BE32-E72D297353CC}">
              <c16:uniqueId val="{00000001-55EF-40CC-88F1-FDE02BDF8FF8}"/>
            </c:ext>
          </c:extLst>
        </c:ser>
        <c:ser>
          <c:idx val="2"/>
          <c:order val="2"/>
          <c:tx>
            <c:strRef>
              <c:f>Sheet1!$D$1</c:f>
              <c:strCache>
                <c:ptCount val="1"/>
                <c:pt idx="0">
                  <c:v>Week 62</c:v>
                </c:pt>
              </c:strCache>
            </c:strRef>
          </c:tx>
          <c:spPr>
            <a:solidFill>
              <a:schemeClr val="tx2"/>
            </a:solidFill>
            <a:ln>
              <a:noFill/>
            </a:ln>
            <a:effectLst/>
          </c:spPr>
          <c:invertIfNegative val="0"/>
          <c:dLbls>
            <c:numFmt formatCode="#,##0" sourceLinked="0"/>
            <c:spPr>
              <a:noFill/>
              <a:ln>
                <a:noFill/>
              </a:ln>
              <a:effectLst/>
            </c:spPr>
            <c:txPr>
              <a:bodyPr rot="0" vert="horz"/>
              <a:lstStyle/>
              <a:p>
                <a:pPr algn="ct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Ghrelin</c:v>
                </c:pt>
                <c:pt idx="1">
                  <c:v>GLP-1</c:v>
                </c:pt>
                <c:pt idx="2">
                  <c:v>PYY</c:v>
                </c:pt>
              </c:strCache>
            </c:strRef>
          </c:cat>
          <c:val>
            <c:numRef>
              <c:f>Sheet1!$D$2:$D$4</c:f>
              <c:numCache>
                <c:formatCode>General</c:formatCode>
                <c:ptCount val="3"/>
                <c:pt idx="0">
                  <c:v>120</c:v>
                </c:pt>
                <c:pt idx="1">
                  <c:v>44.4</c:v>
                </c:pt>
                <c:pt idx="2">
                  <c:v>60.7</c:v>
                </c:pt>
              </c:numCache>
            </c:numRef>
          </c:val>
          <c:extLst>
            <c:ext xmlns:c16="http://schemas.microsoft.com/office/drawing/2014/chart" uri="{C3380CC4-5D6E-409C-BE32-E72D297353CC}">
              <c16:uniqueId val="{00000002-55EF-40CC-88F1-FDE02BDF8FF8}"/>
            </c:ext>
          </c:extLst>
        </c:ser>
        <c:dLbls>
          <c:dLblPos val="outEnd"/>
          <c:showLegendKey val="0"/>
          <c:showVal val="1"/>
          <c:showCatName val="0"/>
          <c:showSerName val="0"/>
          <c:showPercent val="0"/>
          <c:showBubbleSize val="0"/>
        </c:dLbls>
        <c:gapWidth val="219"/>
        <c:axId val="373315456"/>
        <c:axId val="373316992"/>
      </c:barChart>
      <c:catAx>
        <c:axId val="373315456"/>
        <c:scaling>
          <c:orientation val="minMax"/>
        </c:scaling>
        <c:delete val="0"/>
        <c:axPos val="b"/>
        <c:numFmt formatCode="General" sourceLinked="1"/>
        <c:majorTickMark val="none"/>
        <c:minorTickMark val="none"/>
        <c:tickLblPos val="nextTo"/>
        <c:spPr>
          <a:noFill/>
          <a:ln w="28575" cap="flat" cmpd="sng" algn="ctr">
            <a:solidFill>
              <a:schemeClr val="bg1">
                <a:lumMod val="75000"/>
              </a:schemeClr>
            </a:solidFill>
            <a:round/>
          </a:ln>
          <a:effectLst/>
        </c:spPr>
        <c:txPr>
          <a:bodyPr rot="-60000000" vert="horz"/>
          <a:lstStyle/>
          <a:p>
            <a:pPr>
              <a:defRPr sz="1200"/>
            </a:pPr>
            <a:endParaRPr lang="en-US"/>
          </a:p>
        </c:txPr>
        <c:crossAx val="373316992"/>
        <c:crosses val="autoZero"/>
        <c:auto val="1"/>
        <c:lblAlgn val="ctr"/>
        <c:lblOffset val="100"/>
        <c:noMultiLvlLbl val="0"/>
      </c:catAx>
      <c:valAx>
        <c:axId val="373316992"/>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spPr>
          <a:noFill/>
          <a:ln w="28575">
            <a:noFill/>
          </a:ln>
          <a:effectLst/>
        </c:spPr>
        <c:txPr>
          <a:bodyPr rot="-60000000" vert="horz"/>
          <a:lstStyle/>
          <a:p>
            <a:pPr>
              <a:defRPr/>
            </a:pPr>
            <a:endParaRPr lang="en-US"/>
          </a:p>
        </c:txPr>
        <c:crossAx val="373315456"/>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lang="en-US"/>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54070881226055"/>
          <c:y val="7.3514716908479813E-2"/>
          <c:w val="0.7975531609195402"/>
          <c:h val="0.81732329744438703"/>
        </c:manualLayout>
      </c:layout>
      <c:barChart>
        <c:barDir val="col"/>
        <c:grouping val="clustered"/>
        <c:varyColors val="0"/>
        <c:ser>
          <c:idx val="0"/>
          <c:order val="0"/>
          <c:tx>
            <c:strRef>
              <c:f>Sheet1!$B$1</c:f>
              <c:strCache>
                <c:ptCount val="1"/>
                <c:pt idx="0">
                  <c:v>Week 0</c:v>
                </c:pt>
              </c:strCache>
            </c:strRef>
          </c:tx>
          <c:spPr>
            <a:solidFill>
              <a:schemeClr val="accent1">
                <a:lumMod val="60000"/>
                <a:lumOff val="40000"/>
              </a:schemeClr>
            </a:solidFill>
            <a:ln>
              <a:noFill/>
            </a:ln>
            <a:effectLst/>
          </c:spPr>
          <c:invertIfNegative val="0"/>
          <c:dLbls>
            <c:numFmt formatCode="#,##0" sourceLinked="0"/>
            <c:spPr>
              <a:noFill/>
              <a:ln>
                <a:noFill/>
              </a:ln>
              <a:effectLst/>
            </c:spPr>
            <c:txPr>
              <a:bodyPr rot="0" vert="horz"/>
              <a:lstStyle/>
              <a:p>
                <a:pPr algn="ct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CCK</c:v>
                </c:pt>
              </c:strCache>
            </c:strRef>
          </c:cat>
          <c:val>
            <c:numRef>
              <c:f>Sheet1!$B$2</c:f>
              <c:numCache>
                <c:formatCode>General</c:formatCode>
                <c:ptCount val="1"/>
                <c:pt idx="0">
                  <c:v>2.9</c:v>
                </c:pt>
              </c:numCache>
            </c:numRef>
          </c:val>
          <c:extLst>
            <c:ext xmlns:c16="http://schemas.microsoft.com/office/drawing/2014/chart" uri="{C3380CC4-5D6E-409C-BE32-E72D297353CC}">
              <c16:uniqueId val="{00000000-AE7E-4E63-9E89-005FB18241E6}"/>
            </c:ext>
          </c:extLst>
        </c:ser>
        <c:ser>
          <c:idx val="1"/>
          <c:order val="1"/>
          <c:tx>
            <c:strRef>
              <c:f>Sheet1!$C$1</c:f>
              <c:strCache>
                <c:ptCount val="1"/>
                <c:pt idx="0">
                  <c:v>Week 10</c:v>
                </c:pt>
              </c:strCache>
            </c:strRef>
          </c:tx>
          <c:spPr>
            <a:solidFill>
              <a:schemeClr val="accent1"/>
            </a:solidFill>
            <a:ln>
              <a:noFill/>
            </a:ln>
            <a:effectLst/>
          </c:spPr>
          <c:invertIfNegative val="0"/>
          <c:dLbls>
            <c:numFmt formatCode="#,##0" sourceLinked="0"/>
            <c:spPr>
              <a:noFill/>
              <a:ln>
                <a:noFill/>
              </a:ln>
              <a:effectLst/>
            </c:spPr>
            <c:txPr>
              <a:bodyPr rot="0" vert="horz"/>
              <a:lstStyle/>
              <a:p>
                <a:pPr algn="ct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CCK</c:v>
                </c:pt>
              </c:strCache>
            </c:strRef>
          </c:cat>
          <c:val>
            <c:numRef>
              <c:f>Sheet1!$C$2</c:f>
              <c:numCache>
                <c:formatCode>General</c:formatCode>
                <c:ptCount val="1"/>
                <c:pt idx="0">
                  <c:v>2.4</c:v>
                </c:pt>
              </c:numCache>
            </c:numRef>
          </c:val>
          <c:extLst>
            <c:ext xmlns:c16="http://schemas.microsoft.com/office/drawing/2014/chart" uri="{C3380CC4-5D6E-409C-BE32-E72D297353CC}">
              <c16:uniqueId val="{00000001-AE7E-4E63-9E89-005FB18241E6}"/>
            </c:ext>
          </c:extLst>
        </c:ser>
        <c:ser>
          <c:idx val="2"/>
          <c:order val="2"/>
          <c:tx>
            <c:strRef>
              <c:f>Sheet1!$D$1</c:f>
              <c:strCache>
                <c:ptCount val="1"/>
                <c:pt idx="0">
                  <c:v>Week 62</c:v>
                </c:pt>
              </c:strCache>
            </c:strRef>
          </c:tx>
          <c:spPr>
            <a:solidFill>
              <a:schemeClr val="tx2"/>
            </a:solidFill>
            <a:ln>
              <a:noFill/>
            </a:ln>
            <a:effectLst/>
          </c:spPr>
          <c:invertIfNegative val="0"/>
          <c:dLbls>
            <c:numFmt formatCode="#,##0" sourceLinked="0"/>
            <c:spPr>
              <a:noFill/>
              <a:ln>
                <a:noFill/>
              </a:ln>
              <a:effectLst/>
            </c:spPr>
            <c:txPr>
              <a:bodyPr rot="0" vert="horz"/>
              <a:lstStyle/>
              <a:p>
                <a:pPr>
                  <a:defRPr b="1">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CCK</c:v>
                </c:pt>
              </c:strCache>
            </c:strRef>
          </c:cat>
          <c:val>
            <c:numRef>
              <c:f>Sheet1!$D$2</c:f>
              <c:numCache>
                <c:formatCode>General</c:formatCode>
                <c:ptCount val="1"/>
                <c:pt idx="0">
                  <c:v>2.6</c:v>
                </c:pt>
              </c:numCache>
            </c:numRef>
          </c:val>
          <c:extLst>
            <c:ext xmlns:c16="http://schemas.microsoft.com/office/drawing/2014/chart" uri="{C3380CC4-5D6E-409C-BE32-E72D297353CC}">
              <c16:uniqueId val="{00000002-AE7E-4E63-9E89-005FB18241E6}"/>
            </c:ext>
          </c:extLst>
        </c:ser>
        <c:dLbls>
          <c:dLblPos val="outEnd"/>
          <c:showLegendKey val="0"/>
          <c:showVal val="1"/>
          <c:showCatName val="0"/>
          <c:showSerName val="0"/>
          <c:showPercent val="0"/>
          <c:showBubbleSize val="0"/>
        </c:dLbls>
        <c:gapWidth val="219"/>
        <c:axId val="373036544"/>
        <c:axId val="373038080"/>
      </c:barChart>
      <c:catAx>
        <c:axId val="373036544"/>
        <c:scaling>
          <c:orientation val="minMax"/>
        </c:scaling>
        <c:delete val="0"/>
        <c:axPos val="b"/>
        <c:numFmt formatCode="General" sourceLinked="1"/>
        <c:majorTickMark val="none"/>
        <c:minorTickMark val="none"/>
        <c:tickLblPos val="nextTo"/>
        <c:spPr>
          <a:noFill/>
          <a:ln w="28575" cap="flat" cmpd="sng" algn="ctr">
            <a:solidFill>
              <a:schemeClr val="bg1">
                <a:lumMod val="75000"/>
              </a:schemeClr>
            </a:solidFill>
            <a:round/>
          </a:ln>
          <a:effectLst/>
        </c:spPr>
        <c:txPr>
          <a:bodyPr rot="-60000000" vert="horz"/>
          <a:lstStyle/>
          <a:p>
            <a:pPr>
              <a:defRPr sz="1200">
                <a:solidFill>
                  <a:schemeClr val="tx1"/>
                </a:solidFill>
              </a:defRPr>
            </a:pPr>
            <a:endParaRPr lang="en-US"/>
          </a:p>
        </c:txPr>
        <c:crossAx val="373038080"/>
        <c:crosses val="autoZero"/>
        <c:auto val="1"/>
        <c:lblAlgn val="ctr"/>
        <c:lblOffset val="100"/>
        <c:noMultiLvlLbl val="0"/>
      </c:catAx>
      <c:valAx>
        <c:axId val="373038080"/>
        <c:scaling>
          <c:orientation val="minMax"/>
          <c:max val="5"/>
          <c:min val="0"/>
        </c:scaling>
        <c:delete val="0"/>
        <c:axPos val="l"/>
        <c:majorGridlines>
          <c:spPr>
            <a:ln>
              <a:solidFill>
                <a:schemeClr val="bg1">
                  <a:lumMod val="75000"/>
                </a:schemeClr>
              </a:solidFill>
            </a:ln>
          </c:spPr>
        </c:majorGridlines>
        <c:numFmt formatCode="General" sourceLinked="1"/>
        <c:majorTickMark val="out"/>
        <c:minorTickMark val="none"/>
        <c:tickLblPos val="nextTo"/>
        <c:spPr>
          <a:noFill/>
          <a:ln w="28575">
            <a:noFill/>
          </a:ln>
          <a:effectLst/>
        </c:spPr>
        <c:txPr>
          <a:bodyPr rot="-60000000" vert="horz"/>
          <a:lstStyle/>
          <a:p>
            <a:pPr>
              <a:defRPr/>
            </a:pPr>
            <a:endParaRPr lang="en-US"/>
          </a:p>
        </c:txPr>
        <c:crossAx val="373036544"/>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en-US"/>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5C05D315-F0E8-46B4-81B5-9D21FF04829D}" type="datetimeFigureOut">
              <a:rPr lang="en-CA" smtClean="0"/>
              <a:pPr/>
              <a:t>2025-12-04</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3175">
            <a:solidFill>
              <a:schemeClr val="accent3"/>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45720" rIns="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solidFill>
                  <a:schemeClr val="tx1"/>
                </a:solidFill>
                <a:latin typeface="Arial" panose="020B0604020202020204" pitchFamily="34" charset="0"/>
              </a:defRPr>
            </a:lvl1pPr>
          </a:lstStyle>
          <a:p>
            <a:fld id="{F55C3A4A-438B-4C02-AD11-AE32F1D429DA}" type="slidenum">
              <a:rPr lang="en-CA" smtClean="0"/>
              <a:pPr/>
              <a:t>‹#›</a:t>
            </a:fld>
            <a:endParaRPr lang="en-CA" dirty="0"/>
          </a:p>
        </p:txBody>
      </p:sp>
    </p:spTree>
    <p:extLst>
      <p:ext uri="{BB962C8B-B14F-4D97-AF65-F5344CB8AC3E}">
        <p14:creationId xmlns:p14="http://schemas.microsoft.com/office/powerpoint/2010/main" val="738258016"/>
      </p:ext>
    </p:extLst>
  </p:cSld>
  <p:clrMap bg1="lt1" tx1="dk1" bg2="lt2" tx2="dk2" accent1="accent1" accent2="accent2" accent3="accent3" accent4="accent4" accent5="accent5" accent6="accent6" hlink="hlink" folHlink="folHlink"/>
  <p:notesStyle>
    <a:lvl1pPr marL="136525" indent="-136525"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1pPr>
    <a:lvl2pPr marL="333375" indent="-195263"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2pPr>
    <a:lvl3pPr marL="509588" indent="-166688"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3pPr>
    <a:lvl4pPr marL="693738" indent="-1841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850900" indent="-150813"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endParaRPr lang="en-GB"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B5F6D67E-3BF8-4AB2-A566-E26B17A50513}" type="slidenum">
              <a:rPr lang="en-US" smtClean="0"/>
              <a:pPr/>
              <a:t>1</a:t>
            </a:fld>
            <a:endParaRPr lang="en-US" dirty="0"/>
          </a:p>
        </p:txBody>
      </p:sp>
    </p:spTree>
    <p:extLst>
      <p:ext uri="{BB962C8B-B14F-4D97-AF65-F5344CB8AC3E}">
        <p14:creationId xmlns:p14="http://schemas.microsoft.com/office/powerpoint/2010/main" val="2775477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524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it-IT" sz="1200" b="1" i="0" kern="1200" dirty="0">
                <a:solidFill>
                  <a:schemeClr val="tx1"/>
                </a:solidFill>
                <a:effectLst/>
                <a:latin typeface="Arial" panose="020B0604020202020204" pitchFamily="34" charset="0"/>
                <a:ea typeface="+mn-ea"/>
                <a:cs typeface="+mn-cs"/>
              </a:rPr>
              <a:t>Voice over:</a:t>
            </a:r>
          </a:p>
          <a:p>
            <a:pPr marL="228600" indent="-228600">
              <a:buFont typeface="+mj-lt"/>
              <a:buAutoNum type="arabicPeriod"/>
            </a:pPr>
            <a:r>
              <a:rPr lang="en-GB" dirty="0"/>
              <a:t>The hypothalamic arcuate nucleus contains the appetite regulating </a:t>
            </a:r>
            <a:r>
              <a:rPr lang="en-US" dirty="0"/>
              <a:t>NPY/AgRP and POMC/CART</a:t>
            </a:r>
            <a:r>
              <a:rPr lang="en-GB" dirty="0"/>
              <a:t> neurons </a:t>
            </a:r>
          </a:p>
          <a:p>
            <a:pPr marL="228600" indent="-228600">
              <a:buFont typeface="+mj-lt"/>
              <a:buAutoNum type="arabicPeriod"/>
            </a:pPr>
            <a:r>
              <a:rPr lang="en-US" dirty="0"/>
              <a:t>NPY/AgRP and POMC/CART</a:t>
            </a:r>
            <a:r>
              <a:rPr lang="en-GB" dirty="0"/>
              <a:t> neurons integrate peripheral hormonal signals and send hunger or satiety signals via neural projections to other nuclei within the central nervous system </a:t>
            </a:r>
          </a:p>
          <a:p>
            <a:pPr marL="228600" indent="-228600">
              <a:buFont typeface="+mj-lt"/>
              <a:buAutoNum type="arabicPeriod"/>
            </a:pPr>
            <a:r>
              <a:rPr lang="en-US" dirty="0"/>
              <a:t>The orexigenic hormone, ghrelin, activates the NPY/AgRP hunger pathway </a:t>
            </a:r>
          </a:p>
          <a:p>
            <a:pPr marL="228600" indent="-228600">
              <a:buFont typeface="+mj-lt"/>
              <a:buAutoNum type="arabicPeriod"/>
            </a:pPr>
            <a:r>
              <a:rPr lang="en-GB" dirty="0"/>
              <a:t>The enhanced activity of the NPY/AgRP neurons inhibit POMC/CART neurons, reducing their appetite-suppressing effects​</a:t>
            </a:r>
          </a:p>
          <a:p>
            <a:pPr marL="228600" indent="-228600">
              <a:buFont typeface="+mj-lt"/>
              <a:buAutoNum type="arabicPeriod"/>
            </a:pPr>
            <a:r>
              <a:rPr lang="en-GB" dirty="0"/>
              <a:t>Anorexigenic hormones such as leptin and amylin activate the POMC/CART satiety pathway </a:t>
            </a:r>
            <a:endParaRPr lang="en-US" dirty="0"/>
          </a:p>
          <a:p>
            <a:pPr marL="228600" indent="-228600">
              <a:buFont typeface="+mj-lt"/>
              <a:buAutoNum type="arabicPeriod"/>
            </a:pPr>
            <a:r>
              <a:rPr lang="en-US" dirty="0"/>
              <a:t>Anorexigenic hormones inhibit the activity of NPY/AgRP neurons reducing their appetite-stimulating effects</a:t>
            </a:r>
          </a:p>
          <a:p>
            <a:pPr marL="228600" indent="-228600">
              <a:buFont typeface="+mj-lt"/>
              <a:buAutoNum type="arabicPeriod"/>
            </a:pPr>
            <a:r>
              <a:rPr lang="en-GB" dirty="0"/>
              <a:t>NPY/AgRP and POMC/CART neurons integrate hormonal signals to regulate appetite</a:t>
            </a:r>
            <a:endParaRPr lang="en-US" dirty="0"/>
          </a:p>
          <a:p>
            <a:pPr marL="228600" indent="-228600">
              <a:buFont typeface="+mj-lt"/>
              <a:buAutoNum type="arabicPeriod"/>
            </a:pPr>
            <a:endParaRPr lang="en-US" dirty="0"/>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F55C3A4A-438B-4C02-AD11-AE32F1D429DA}" type="slidenum">
              <a:rPr lang="en-CA" smtClean="0"/>
              <a:pPr/>
              <a:t>11</a:t>
            </a:fld>
            <a:endParaRPr lang="en-CA" dirty="0"/>
          </a:p>
        </p:txBody>
      </p:sp>
    </p:spTree>
    <p:extLst>
      <p:ext uri="{BB962C8B-B14F-4D97-AF65-F5344CB8AC3E}">
        <p14:creationId xmlns:p14="http://schemas.microsoft.com/office/powerpoint/2010/main" val="2855887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4E87E-66BC-DFCB-C132-A0EA969741B5}"/>
            </a:ext>
          </a:extLst>
        </p:cNvPr>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88BFF36E-781E-7D30-EB8A-DE741271F3D6}"/>
              </a:ext>
            </a:extLst>
          </p:cNvPr>
          <p:cNvSpPr>
            <a:spLocks noGrp="1" noRot="1" noChangeAspect="1"/>
          </p:cNvSpPr>
          <p:nvPr>
            <p:ph type="sldImg"/>
          </p:nvPr>
        </p:nvSpPr>
        <p:spPr>
          <a:xfrm>
            <a:off x="546100" y="1020763"/>
            <a:ext cx="5765800" cy="3243262"/>
          </a:xfrm>
        </p:spPr>
        <p:txBody>
          <a:bodyPr/>
          <a:lstStyle/>
          <a:p>
            <a:endParaRPr lang="en-US" dirty="0"/>
          </a:p>
        </p:txBody>
      </p:sp>
      <p:sp>
        <p:nvSpPr>
          <p:cNvPr id="3" name="Notes Placeholder 2">
            <a:extLst>
              <a:ext uri="{FF2B5EF4-FFF2-40B4-BE49-F238E27FC236}">
                <a16:creationId xmlns:a16="http://schemas.microsoft.com/office/drawing/2014/main" id="{0DA3DCA1-D02E-7781-65E6-67C8A4A5AB2E}"/>
              </a:ext>
            </a:extLst>
          </p:cNvPr>
          <p:cNvSpPr>
            <a:spLocks noGrp="1"/>
          </p:cNvSpPr>
          <p:nvPr>
            <p:ph type="body" idx="1"/>
          </p:nvPr>
        </p:nvSpPr>
        <p:spPr/>
        <p:txBody>
          <a:bodyPr/>
          <a:lstStyle/>
          <a:p>
            <a:pPr marL="0" indent="0">
              <a:buNone/>
            </a:pPr>
            <a:r>
              <a:rPr lang="en-US" b="1" dirty="0"/>
              <a:t>Voice over:</a:t>
            </a:r>
          </a:p>
          <a:p>
            <a:pPr marL="228600" lvl="0" indent="-228600">
              <a:buFont typeface="+mj-lt"/>
              <a:buAutoNum type="arabicPeriod"/>
              <a:defRPr/>
            </a:pPr>
            <a:r>
              <a:rPr lang="en-GB" dirty="0"/>
              <a:t>Vagal afferent nerve terminals in the intestine and stomach express mechanoreceptors and receptors for appetite-stimulating and appetite-suppressing hormones</a:t>
            </a:r>
          </a:p>
          <a:p>
            <a:pPr marL="228600" indent="-228600">
              <a:buFont typeface="+mj-lt"/>
              <a:buAutoNum type="arabicPeriod"/>
            </a:pPr>
            <a:r>
              <a:rPr lang="en-GB" dirty="0"/>
              <a:t>Following activation of receptors either by distension or appetite hormones, vagal afferent nerve fibers send signals to the vagus nerve</a:t>
            </a:r>
            <a:endParaRPr lang="en-US" dirty="0"/>
          </a:p>
          <a:p>
            <a:pPr marL="228600" indent="-228600">
              <a:buFont typeface="+mj-lt"/>
              <a:buAutoNum type="arabicPeriod"/>
            </a:pPr>
            <a:r>
              <a:rPr lang="en-GB" dirty="0"/>
              <a:t>The vagus nerve transmits the signals to the nucleus of the solitary tract</a:t>
            </a:r>
            <a:endParaRPr lang="en-US" dirty="0"/>
          </a:p>
          <a:p>
            <a:pPr marL="228600" indent="-228600">
              <a:buFont typeface="+mj-lt"/>
              <a:buAutoNum type="arabicPeriod"/>
            </a:pPr>
            <a:r>
              <a:rPr lang="en-GB" dirty="0"/>
              <a:t>The nucleus of the solitary tract and area postrema in the brainstem process the mechanical and hormonal signals from the gastrointestinal tract to regulate energy intake and expenditure, and appetite</a:t>
            </a:r>
            <a:endParaRPr lang="en-US" dirty="0"/>
          </a:p>
          <a:p>
            <a:pPr marL="228600" lvl="0" indent="-228600">
              <a:buFont typeface="+mj-lt"/>
              <a:buAutoNum type="arabicPeriod"/>
              <a:defRPr/>
            </a:pPr>
            <a:endParaRPr lang="en-US" dirty="0"/>
          </a:p>
          <a:p>
            <a:endParaRPr lang="en-US" dirty="0"/>
          </a:p>
          <a:p>
            <a:endParaRPr lang="en-US" dirty="0"/>
          </a:p>
          <a:p>
            <a:endParaRPr lang="en-US" dirty="0"/>
          </a:p>
        </p:txBody>
      </p:sp>
      <p:sp>
        <p:nvSpPr>
          <p:cNvPr id="2" name="Slide Number Placeholder 3">
            <a:extLst>
              <a:ext uri="{FF2B5EF4-FFF2-40B4-BE49-F238E27FC236}">
                <a16:creationId xmlns:a16="http://schemas.microsoft.com/office/drawing/2014/main" id="{B14F9504-795C-9698-0CEC-3C61B5530DCA}"/>
              </a:ext>
            </a:extLst>
          </p:cNvPr>
          <p:cNvSpPr>
            <a:spLocks noGrp="1"/>
          </p:cNvSpPr>
          <p:nvPr>
            <p:ph type="sldNum" sz="quarter" idx="5"/>
          </p:nvPr>
        </p:nvSpPr>
        <p:spPr>
          <a:xfrm>
            <a:off x="3884613"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9068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4FBA28AD-6A07-490A-8D3A-F43D572E6621}"/>
              </a:ext>
            </a:extLst>
          </p:cNvPr>
          <p:cNvSpPr>
            <a:spLocks noGrp="1" noRot="1" noChangeAspect="1"/>
          </p:cNvSpPr>
          <p:nvPr>
            <p:ph type="sldImg"/>
          </p:nvPr>
        </p:nvSpPr>
        <p:spPr>
          <a:xfrm>
            <a:off x="685800" y="1255713"/>
            <a:ext cx="5486400" cy="3086100"/>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2" name="Slide Number Placeholder 3">
            <a:extLst>
              <a:ext uri="{FF2B5EF4-FFF2-40B4-BE49-F238E27FC236}">
                <a16:creationId xmlns:a16="http://schemas.microsoft.com/office/drawing/2014/main" id="{1C76C890-4948-90F7-4684-CEBACC99ABB9}"/>
              </a:ext>
            </a:extLst>
          </p:cNvPr>
          <p:cNvSpPr>
            <a:spLocks noGrp="1"/>
          </p:cNvSpPr>
          <p:nvPr>
            <p:ph type="sldNum" sz="quarter" idx="5"/>
          </p:nvPr>
        </p:nvSpPr>
        <p:spPr>
          <a:xfrm>
            <a:off x="3884613"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087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5C3A4A-438B-4C02-AD11-AE32F1D429DA}" type="slidenum">
              <a:rPr lang="en-CA" smtClean="0"/>
              <a:pPr/>
              <a:t>14</a:t>
            </a:fld>
            <a:endParaRPr lang="en-CA" dirty="0"/>
          </a:p>
        </p:txBody>
      </p:sp>
    </p:spTree>
    <p:extLst>
      <p:ext uri="{BB962C8B-B14F-4D97-AF65-F5344CB8AC3E}">
        <p14:creationId xmlns:p14="http://schemas.microsoft.com/office/powerpoint/2010/main" val="521534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48F61-BBAE-924E-9AF3-049E3EDEF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3C605-DC09-FEB0-A501-06AA4F2EC6C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7712233-D558-5CAD-DDEB-3A7CE626BA3D}"/>
              </a:ext>
            </a:extLst>
          </p:cNvPr>
          <p:cNvSpPr>
            <a:spLocks noGrp="1"/>
          </p:cNvSpPr>
          <p:nvPr>
            <p:ph type="body" idx="1"/>
          </p:nvPr>
        </p:nvSpPr>
        <p:spPr>
          <a:xfrm>
            <a:off x="685800" y="4400550"/>
            <a:ext cx="5486400" cy="4743450"/>
          </a:xfrm>
        </p:spPr>
        <p:txBody>
          <a:bodyPr/>
          <a:lstStyle/>
          <a:p>
            <a:pPr marL="0" lvl="0" indent="0">
              <a:buNone/>
              <a:defRPr/>
            </a:pPr>
            <a:r>
              <a:rPr lang="en-GB" b="1" dirty="0"/>
              <a:t>Voice over:</a:t>
            </a:r>
          </a:p>
          <a:p>
            <a:pPr marL="228600" indent="-228600">
              <a:buFont typeface="+mj-lt"/>
              <a:buAutoNum type="arabicPeriod"/>
              <a:defRPr/>
            </a:pPr>
            <a:r>
              <a:rPr lang="en-US" dirty="0"/>
              <a:t>Prolonged over consumption of calorie-dense food causes an imbalance between calorie intake and energy expenditure, increasing lipid storage into adipocytes</a:t>
            </a:r>
          </a:p>
          <a:p>
            <a:pPr marL="228600" indent="-228600">
              <a:buFont typeface="+mj-lt"/>
              <a:buAutoNum type="arabicPeriod"/>
              <a:defRPr/>
            </a:pPr>
            <a:r>
              <a:rPr lang="en-GB" dirty="0"/>
              <a:t>Increased lipid storage causes adipocytes to become hypertrophic and produce proinflammatory cytokines and chemokines</a:t>
            </a:r>
          </a:p>
          <a:p>
            <a:pPr marL="228600" indent="-228600">
              <a:buFont typeface="+mj-lt"/>
              <a:buAutoNum type="arabicPeriod"/>
              <a:defRPr/>
            </a:pPr>
            <a:r>
              <a:rPr lang="en-GB" dirty="0"/>
              <a:t>The cytokines and chemokines trigger proinflammatory immune cells in the adipose tissue causing low-grade chronic adipose tissue inflammation</a:t>
            </a:r>
          </a:p>
          <a:p>
            <a:pPr marL="228600" indent="-228600">
              <a:buFont typeface="+mj-lt"/>
              <a:buAutoNum type="arabicPeriod"/>
              <a:defRPr/>
            </a:pPr>
            <a:r>
              <a:rPr lang="en-GB" dirty="0"/>
              <a:t>Prolonged low grade adipose tissue inflammation progresses to systemic inflammation that has widespread implications</a:t>
            </a:r>
            <a:endParaRPr lang="en-US" dirty="0"/>
          </a:p>
          <a:p>
            <a:pPr marL="228600" indent="-228600">
              <a:buFont typeface="+mj-lt"/>
              <a:buAutoNum type="arabicPeriod"/>
              <a:defRPr/>
            </a:pPr>
            <a:r>
              <a:rPr lang="en-GB" dirty="0"/>
              <a:t>Systemic inflammation affects the vasculature increasing the permeability of endothelium and triggering plaque development and cardiovascular disease</a:t>
            </a:r>
          </a:p>
          <a:p>
            <a:pPr marL="228600" indent="-228600">
              <a:buFont typeface="+mj-lt"/>
              <a:buAutoNum type="arabicPeriod"/>
              <a:defRPr/>
            </a:pPr>
            <a:r>
              <a:rPr lang="en-GB" dirty="0"/>
              <a:t>Systemic inflammation in the liver causes insulin resistance resulting in altered cholesterol and glucose metabolism which can lead to cardiovascular disease, metabolic</a:t>
            </a:r>
            <a:r>
              <a:rPr lang="en-US" dirty="0"/>
              <a:t> dysfunction–associated steatohepatitis</a:t>
            </a:r>
            <a:r>
              <a:rPr lang="en-GB" dirty="0"/>
              <a:t>, and type 2 diabetes</a:t>
            </a:r>
          </a:p>
          <a:p>
            <a:pPr marL="228600" indent="-228600">
              <a:buFont typeface="+mj-lt"/>
              <a:buAutoNum type="arabicPeriod"/>
              <a:defRPr/>
            </a:pPr>
            <a:r>
              <a:rPr lang="en-GB" dirty="0"/>
              <a:t>Insulin resistance in the skeletal muscle impairs glucose disposal which contributes to type 2 diabetes</a:t>
            </a:r>
            <a:endParaRPr lang="en-US" dirty="0"/>
          </a:p>
          <a:p>
            <a:pPr marL="228600" indent="-228600">
              <a:buFont typeface="+mj-lt"/>
              <a:buAutoNum type="arabicPeriod"/>
              <a:defRPr/>
            </a:pPr>
            <a:r>
              <a:rPr lang="en-GB" dirty="0"/>
              <a:t>Systemic inflammation in the pancreas, decreases insulin secretion leading to hyperglycemia, which is a hallmark of diabetes</a:t>
            </a:r>
          </a:p>
          <a:p>
            <a:pPr marL="228600" indent="-228600">
              <a:buFont typeface="+mj-lt"/>
              <a:buAutoNum type="arabicPeriod"/>
              <a:defRPr/>
            </a:pPr>
            <a:r>
              <a:rPr lang="en-GB" dirty="0"/>
              <a:t>In the kidney, inflammation and insulin resistance contributes to renal injury and chronic kidney disease</a:t>
            </a:r>
          </a:p>
          <a:p>
            <a:pPr marL="228600" indent="-228600">
              <a:buFont typeface="+mj-lt"/>
              <a:buAutoNum type="arabicPeriod"/>
              <a:defRPr/>
            </a:pPr>
            <a:r>
              <a:rPr lang="en-GB" dirty="0"/>
              <a:t>Obesity and low-grade chronic inflammation contribute to development of cardiovascular disease, </a:t>
            </a:r>
            <a:r>
              <a:rPr lang="en-US" dirty="0"/>
              <a:t>metabolic dysfunction–associated steatohepatitis,</a:t>
            </a:r>
            <a:r>
              <a:rPr lang="en-GB" dirty="0"/>
              <a:t> type 2 diabetes, and chronic kidney disease</a:t>
            </a:r>
            <a:endParaRPr lang="en-US" dirty="0"/>
          </a:p>
          <a:p>
            <a:pPr marL="228600" indent="-228600">
              <a:buFont typeface="+mj-lt"/>
              <a:buAutoNum type="arabicPeriod"/>
              <a:defRPr/>
            </a:pPr>
            <a:endParaRPr lang="en-US" dirty="0"/>
          </a:p>
          <a:p>
            <a:pPr marL="228600" indent="-228600">
              <a:buFont typeface="+mj-lt"/>
              <a:buAutoNum type="arabicPeriod"/>
              <a:defRPr/>
            </a:pPr>
            <a:endParaRPr lang="en-US" dirty="0"/>
          </a:p>
          <a:p>
            <a:pPr marL="228600" indent="-228600">
              <a:buFont typeface="+mj-lt"/>
              <a:buAutoNum type="arabicPeriod"/>
              <a:defRPr/>
            </a:pPr>
            <a:endParaRPr lang="en-US" dirty="0"/>
          </a:p>
          <a:p>
            <a:pPr marL="228600" indent="-228600">
              <a:buFont typeface="+mj-lt"/>
              <a:buAutoNum type="arabicPeriod"/>
              <a:defRPr/>
            </a:pPr>
            <a:endParaRPr lang="en-US" dirty="0"/>
          </a:p>
          <a:p>
            <a:pPr marL="228600" indent="-228600">
              <a:buFont typeface="+mj-lt"/>
              <a:buAutoNum type="arabicPeriod"/>
              <a:defRPr/>
            </a:pPr>
            <a:endParaRPr lang="en-US" dirty="0"/>
          </a:p>
          <a:p>
            <a:pPr marL="228600" indent="-228600">
              <a:buFont typeface="+mj-lt"/>
              <a:buAutoNum type="arabicPeriod"/>
              <a:defRPr/>
            </a:pPr>
            <a:endParaRPr lang="en-US" dirty="0"/>
          </a:p>
          <a:p>
            <a:pPr marL="0" indent="0">
              <a:buNone/>
            </a:pPr>
            <a:endParaRPr lang="en-US" dirty="0"/>
          </a:p>
          <a:p>
            <a:pPr marL="0" indent="0">
              <a:buNone/>
            </a:pPr>
            <a:endParaRPr lang="en-US" dirty="0"/>
          </a:p>
        </p:txBody>
      </p:sp>
      <p:sp>
        <p:nvSpPr>
          <p:cNvPr id="5" name="Slide Number Placeholder 3">
            <a:extLst>
              <a:ext uri="{FF2B5EF4-FFF2-40B4-BE49-F238E27FC236}">
                <a16:creationId xmlns:a16="http://schemas.microsoft.com/office/drawing/2014/main" id="{3B572670-3F7F-159D-8D48-B48BBBDD93EB}"/>
              </a:ext>
            </a:extLst>
          </p:cNvPr>
          <p:cNvSpPr>
            <a:spLocks noGrp="1"/>
          </p:cNvSpPr>
          <p:nvPr>
            <p:ph type="sldNum" sz="quarter" idx="5"/>
          </p:nvPr>
        </p:nvSpPr>
        <p:spPr>
          <a:xfrm>
            <a:off x="3884613" y="8685213"/>
            <a:ext cx="2971800" cy="458787"/>
          </a:xfrm>
        </p:spPr>
        <p:txBody>
          <a:bodyPr/>
          <a:lstStyle/>
          <a:p>
            <a:fld id="{F55C3A4A-438B-4C02-AD11-AE32F1D429DA}" type="slidenum">
              <a:rPr lang="en-CA" smtClean="0"/>
              <a:pPr/>
              <a:t>15</a:t>
            </a:fld>
            <a:endParaRPr lang="en-CA" dirty="0"/>
          </a:p>
        </p:txBody>
      </p:sp>
    </p:spTree>
    <p:extLst>
      <p:ext uri="{BB962C8B-B14F-4D97-AF65-F5344CB8AC3E}">
        <p14:creationId xmlns:p14="http://schemas.microsoft.com/office/powerpoint/2010/main" val="349446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362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C3A4A-438B-4C02-AD11-AE32F1D429DA}" type="slidenum">
              <a:rPr lang="en-CA" smtClean="0"/>
              <a:pPr/>
              <a:t>17</a:t>
            </a:fld>
            <a:endParaRPr lang="en-CA" dirty="0"/>
          </a:p>
        </p:txBody>
      </p:sp>
    </p:spTree>
    <p:extLst>
      <p:ext uri="{BB962C8B-B14F-4D97-AF65-F5344CB8AC3E}">
        <p14:creationId xmlns:p14="http://schemas.microsoft.com/office/powerpoint/2010/main" val="3052151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6455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F6D67E-3BF8-4AB2-A566-E26B17A50513}" type="slidenum">
              <a:rPr lang="en-US" smtClean="0"/>
              <a:pPr/>
              <a:t>19</a:t>
            </a:fld>
            <a:endParaRPr lang="en-US" dirty="0"/>
          </a:p>
        </p:txBody>
      </p:sp>
    </p:spTree>
    <p:extLst>
      <p:ext uri="{BB962C8B-B14F-4D97-AF65-F5344CB8AC3E}">
        <p14:creationId xmlns:p14="http://schemas.microsoft.com/office/powerpoint/2010/main" val="272682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73CA8-9A31-ECA2-12F6-E7437412B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F534-10F9-DBE3-0693-1764D786DCD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E16C6C1-653E-66E8-6840-CB6A8AF13A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D06131D-2667-E0FB-3C30-B8897C941507}"/>
              </a:ext>
            </a:extLst>
          </p:cNvPr>
          <p:cNvSpPr>
            <a:spLocks noGrp="1"/>
          </p:cNvSpPr>
          <p:nvPr>
            <p:ph type="sldNum" sz="quarter" idx="5"/>
          </p:nvPr>
        </p:nvSpPr>
        <p:spPr/>
        <p:txBody>
          <a:bodyPr/>
          <a:lstStyle/>
          <a:p>
            <a:fld id="{F55C3A4A-438B-4C02-AD11-AE32F1D429DA}" type="slidenum">
              <a:rPr lang="en-CA" smtClean="0"/>
              <a:pPr/>
              <a:t>2</a:t>
            </a:fld>
            <a:endParaRPr lang="en-CA" dirty="0"/>
          </a:p>
        </p:txBody>
      </p:sp>
    </p:spTree>
    <p:extLst>
      <p:ext uri="{BB962C8B-B14F-4D97-AF65-F5344CB8AC3E}">
        <p14:creationId xmlns:p14="http://schemas.microsoft.com/office/powerpoint/2010/main" val="2242681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C3A4A-438B-4C02-AD11-AE32F1D429DA}" type="slidenum">
              <a:rPr lang="en-CA" smtClean="0"/>
              <a:pPr/>
              <a:t>20</a:t>
            </a:fld>
            <a:endParaRPr lang="en-CA" dirty="0"/>
          </a:p>
        </p:txBody>
      </p:sp>
    </p:spTree>
    <p:extLst>
      <p:ext uri="{BB962C8B-B14F-4D97-AF65-F5344CB8AC3E}">
        <p14:creationId xmlns:p14="http://schemas.microsoft.com/office/powerpoint/2010/main" val="4004383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b="1" dirty="0"/>
              <a:t>Answer key:</a:t>
            </a:r>
          </a:p>
          <a:p>
            <a:pPr marL="0" indent="0">
              <a:buNone/>
            </a:pPr>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highlight>
                  <a:srgbClr val="FFFF00"/>
                </a:highlight>
              </a:rPr>
              <a:t>c</a:t>
            </a:r>
            <a:r>
              <a:rPr lang="en-US" dirty="0"/>
              <a:t> (slide 9); </a:t>
            </a:r>
            <a:r>
              <a:rPr lang="en-US" sz="1200" dirty="0">
                <a:latin typeface="Arial" panose="020B0604020202020204" pitchFamily="34" charset="0"/>
                <a:ea typeface="Calibri" panose="020F0502020204030204" pitchFamily="34" charset="0"/>
                <a:cs typeface="Times New Roman" panose="02020603050405020304" pitchFamily="18" charset="0"/>
              </a:rPr>
              <a:t>GLP-1 is an anorexigenic or appetite-reducing hormone secreted by the intestines</a:t>
            </a:r>
            <a:endParaRPr lang="en-US" dirty="0"/>
          </a:p>
          <a:p>
            <a:pPr marL="228600" indent="-228600">
              <a:buAutoNum type="arabicPeriod"/>
            </a:pPr>
            <a:r>
              <a:rPr lang="en-US" b="1" dirty="0">
                <a:highlight>
                  <a:srgbClr val="FFFF00"/>
                </a:highlight>
              </a:rPr>
              <a:t>b</a:t>
            </a:r>
            <a:r>
              <a:rPr lang="en-US" dirty="0"/>
              <a:t> (slide 15); for both T2D and CVD, systemic inflammation leads to increased glucose production in the liver</a:t>
            </a:r>
          </a:p>
          <a:p>
            <a:pPr marL="228600" indent="-228600">
              <a:buAutoNum type="arabicPeriod"/>
            </a:pPr>
            <a:r>
              <a:rPr lang="en-US" b="1" dirty="0">
                <a:highlight>
                  <a:srgbClr val="FFFF00"/>
                </a:highlight>
              </a:rPr>
              <a:t>a</a:t>
            </a:r>
            <a:r>
              <a:rPr lang="en-US" dirty="0"/>
              <a:t> (slides 16 and 17); decreased resting metabolic rate makes it difficult to maintain weight loss</a:t>
            </a:r>
          </a:p>
          <a:p>
            <a:pPr marL="0" indent="0">
              <a:buNone/>
            </a:pPr>
            <a:endParaRPr lang="en-CA" dirty="0"/>
          </a:p>
        </p:txBody>
      </p:sp>
      <p:sp>
        <p:nvSpPr>
          <p:cNvPr id="4" name="Slide Number Placeholder 3"/>
          <p:cNvSpPr>
            <a:spLocks noGrp="1"/>
          </p:cNvSpPr>
          <p:nvPr>
            <p:ph type="sldNum" sz="quarter" idx="5"/>
          </p:nvPr>
        </p:nvSpPr>
        <p:spPr/>
        <p:txBody>
          <a:bodyPr/>
          <a:lstStyle/>
          <a:p>
            <a:fld id="{55832E42-BD01-4652-99BC-29345047F757}" type="slidenum">
              <a:rPr lang="en-CA" smtClean="0"/>
              <a:pPr/>
              <a:t>21</a:t>
            </a:fld>
            <a:endParaRPr lang="en-CA" dirty="0"/>
          </a:p>
        </p:txBody>
      </p:sp>
    </p:spTree>
    <p:extLst>
      <p:ext uri="{BB962C8B-B14F-4D97-AF65-F5344CB8AC3E}">
        <p14:creationId xmlns:p14="http://schemas.microsoft.com/office/powerpoint/2010/main" val="46010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47D05-7941-C14E-8FA1-75DB4CB78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ADFC2-A04D-CB17-5A3A-D0432AA1024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A7564FB-2C04-B148-0C60-8F27F13AAE5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E11EDB-26CB-77A4-B84A-0D4A1EF44227}"/>
              </a:ext>
            </a:extLst>
          </p:cNvPr>
          <p:cNvSpPr>
            <a:spLocks noGrp="1"/>
          </p:cNvSpPr>
          <p:nvPr>
            <p:ph type="sldNum" sz="quarter" idx="5"/>
          </p:nvPr>
        </p:nvSpPr>
        <p:spPr/>
        <p:txBody>
          <a:bodyPr/>
          <a:lstStyle/>
          <a:p>
            <a:fld id="{F55C3A4A-438B-4C02-AD11-AE32F1D429DA}" type="slidenum">
              <a:rPr lang="en-CA" smtClean="0"/>
              <a:pPr/>
              <a:t>3</a:t>
            </a:fld>
            <a:endParaRPr lang="en-CA" dirty="0"/>
          </a:p>
        </p:txBody>
      </p:sp>
    </p:spTree>
    <p:extLst>
      <p:ext uri="{BB962C8B-B14F-4D97-AF65-F5344CB8AC3E}">
        <p14:creationId xmlns:p14="http://schemas.microsoft.com/office/powerpoint/2010/main" val="180655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A54F-F3DB-493D-CD6A-7202CE28B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75EED-6962-CED2-428C-0ACDC9EE92C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C4EEC59-86A3-B498-69DA-F4D08FD72F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F17AB0-F1A8-9941-B00A-416B55E048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405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450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5452C770-F4EC-43FE-9532-3E26593E0DF8}"/>
              </a:ext>
            </a:extLst>
          </p:cNvPr>
          <p:cNvSpPr>
            <a:spLocks noGrp="1" noRot="1" noChangeAspect="1"/>
          </p:cNvSpPr>
          <p:nvPr>
            <p:ph type="sldImg"/>
          </p:nvPr>
        </p:nvSpPr>
        <p:spPr>
          <a:xfrm>
            <a:off x="685800" y="1143000"/>
            <a:ext cx="5486400" cy="3086100"/>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2" name="Slide Number Placeholder 3">
            <a:extLst>
              <a:ext uri="{FF2B5EF4-FFF2-40B4-BE49-F238E27FC236}">
                <a16:creationId xmlns:a16="http://schemas.microsoft.com/office/drawing/2014/main" id="{4E2A34D1-F8B3-6813-0E7B-0202352A0AAA}"/>
              </a:ext>
            </a:extLst>
          </p:cNvPr>
          <p:cNvSpPr>
            <a:spLocks noGrp="1"/>
          </p:cNvSpPr>
          <p:nvPr>
            <p:ph type="sldNum" sz="quarter" idx="5"/>
          </p:nvPr>
        </p:nvSpPr>
        <p:spPr>
          <a:xfrm>
            <a:off x="3884613"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442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3049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C2917-12B7-AE36-CA58-4BC46B040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E899D-52F0-B60C-34A9-720947BC3F7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A72AA3F-62E8-6457-09D3-E751A0C1B7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4BCC6CA8-83DC-3F75-8872-80AA1F5227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112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69B5-2FF9-6ECC-2063-03777805E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59CB2-D194-8152-8FD7-57A66D27F98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1A2E027-2B81-D3C5-B86F-CCED44C3A8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a:extLst>
              <a:ext uri="{FF2B5EF4-FFF2-40B4-BE49-F238E27FC236}">
                <a16:creationId xmlns:a16="http://schemas.microsoft.com/office/drawing/2014/main" id="{0AC576C6-B603-10F5-83AA-0821FE280E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32E42-BD01-4652-99BC-29345047F757}" type="slidenum">
              <a:rPr kumimoji="0" lang="en-CA"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6717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04A2FAC-A0EA-2D4A-C472-C61D2BF075E4}"/>
              </a:ext>
            </a:extLst>
          </p:cNvPr>
          <p:cNvSpPr>
            <a:spLocks noGrp="1"/>
          </p:cNvSpPr>
          <p:nvPr>
            <p:ph type="body" sz="quarter" idx="10"/>
          </p:nvPr>
        </p:nvSpPr>
        <p:spPr>
          <a:xfrm>
            <a:off x="553980" y="1910218"/>
            <a:ext cx="5505508" cy="1814512"/>
          </a:xfrm>
        </p:spPr>
        <p:txBody>
          <a:bodyPr anchor="b"/>
          <a:lstStyle>
            <a:lvl1pPr marL="0" indent="0">
              <a:buNone/>
              <a:defRPr sz="3600">
                <a:solidFill>
                  <a:schemeClr val="bg1"/>
                </a:solidFill>
              </a:defRPr>
            </a:lvl1pPr>
          </a:lstStyle>
          <a:p>
            <a:pPr lvl="0"/>
            <a:r>
              <a:rPr lang="en-US" dirty="0"/>
              <a:t>Click to edit Master text styles</a:t>
            </a:r>
          </a:p>
        </p:txBody>
      </p:sp>
      <p:sp>
        <p:nvSpPr>
          <p:cNvPr id="11" name="Text Placeholder 8">
            <a:extLst>
              <a:ext uri="{FF2B5EF4-FFF2-40B4-BE49-F238E27FC236}">
                <a16:creationId xmlns:a16="http://schemas.microsoft.com/office/drawing/2014/main" id="{5FBE5829-B806-81D6-105E-738C6499BE4A}"/>
              </a:ext>
            </a:extLst>
          </p:cNvPr>
          <p:cNvSpPr>
            <a:spLocks noGrp="1"/>
          </p:cNvSpPr>
          <p:nvPr>
            <p:ph type="body" sz="quarter" idx="11"/>
          </p:nvPr>
        </p:nvSpPr>
        <p:spPr>
          <a:xfrm>
            <a:off x="553980" y="3883932"/>
            <a:ext cx="5505508" cy="1655309"/>
          </a:xfrm>
        </p:spPr>
        <p:txBody>
          <a:bodyPr anchor="t"/>
          <a:lstStyle>
            <a:lvl1pPr marL="0" indent="0">
              <a:buNone/>
              <a:defRPr sz="1800" i="0">
                <a:solidFill>
                  <a:schemeClr val="bg1"/>
                </a:solidFill>
              </a:defRPr>
            </a:lvl1pPr>
          </a:lstStyle>
          <a:p>
            <a:pPr lvl="0"/>
            <a:r>
              <a:rPr lang="en-US" dirty="0"/>
              <a:t>Click to edit Master text styles</a:t>
            </a:r>
          </a:p>
        </p:txBody>
      </p:sp>
      <p:pic>
        <p:nvPicPr>
          <p:cNvPr id="9" name="Graphic 8">
            <a:extLst>
              <a:ext uri="{FF2B5EF4-FFF2-40B4-BE49-F238E27FC236}">
                <a16:creationId xmlns:a16="http://schemas.microsoft.com/office/drawing/2014/main" id="{A2AF1CFD-AE02-0374-C256-8623AFEB8A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374957">
            <a:off x="-1855487" y="-510205"/>
            <a:ext cx="6781800" cy="6045791"/>
          </a:xfrm>
          <a:prstGeom prst="rect">
            <a:avLst/>
          </a:prstGeom>
        </p:spPr>
      </p:pic>
      <p:pic>
        <p:nvPicPr>
          <p:cNvPr id="6" name="Graphic 5">
            <a:extLst>
              <a:ext uri="{FF2B5EF4-FFF2-40B4-BE49-F238E27FC236}">
                <a16:creationId xmlns:a16="http://schemas.microsoft.com/office/drawing/2014/main" id="{1AF858F4-2E2F-687C-3100-E80E896948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180768">
            <a:off x="6907079" y="2072980"/>
            <a:ext cx="6781800" cy="6045791"/>
          </a:xfrm>
          <a:prstGeom prst="rect">
            <a:avLst/>
          </a:prstGeom>
        </p:spPr>
      </p:pic>
      <p:pic>
        <p:nvPicPr>
          <p:cNvPr id="7" name="Picture 6" descr="A black and white sign&#10;&#10;Description automatically generated with low confidence">
            <a:extLst>
              <a:ext uri="{FF2B5EF4-FFF2-40B4-BE49-F238E27FC236}">
                <a16:creationId xmlns:a16="http://schemas.microsoft.com/office/drawing/2014/main" id="{E4638E65-9D5F-C9AB-B915-13A728C40B3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15735" y="4162425"/>
            <a:ext cx="2776184" cy="781050"/>
          </a:xfrm>
          <a:prstGeom prst="rect">
            <a:avLst/>
          </a:prstGeom>
        </p:spPr>
      </p:pic>
    </p:spTree>
    <p:extLst>
      <p:ext uri="{BB962C8B-B14F-4D97-AF65-F5344CB8AC3E}">
        <p14:creationId xmlns:p14="http://schemas.microsoft.com/office/powerpoint/2010/main" val="112581360"/>
      </p:ext>
    </p:extLst>
  </p:cSld>
  <p:clrMapOvr>
    <a:masterClrMapping/>
  </p:clrMapOvr>
  <p:extLst>
    <p:ext uri="{DCECCB84-F9BA-43D5-87BE-67443E8EF086}">
      <p15:sldGuideLst xmlns:p15="http://schemas.microsoft.com/office/powerpoint/2012/main">
        <p15:guide id="1" pos="3840">
          <p15:clr>
            <a:srgbClr val="FBAE40"/>
          </p15:clr>
        </p15:guide>
        <p15:guide id="4" pos="749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4 December 2025</a:t>
            </a:fld>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800" i="0" dirty="0"/>
            </a:lvl1pPr>
          </a:lstStyle>
          <a:p>
            <a:pPr marL="269993" lvl="0" indent="-269993"/>
            <a:r>
              <a:rPr lang="en-GB"/>
              <a:t>Insert notes</a:t>
            </a:r>
          </a:p>
        </p:txBody>
      </p:sp>
      <p:cxnSp>
        <p:nvCxnSpPr>
          <p:cNvPr id="3" name="Straight Connector 2">
            <a:extLst>
              <a:ext uri="{FF2B5EF4-FFF2-40B4-BE49-F238E27FC236}">
                <a16:creationId xmlns:a16="http://schemas.microsoft.com/office/drawing/2014/main" id="{4D3906E8-D076-0CC2-4334-D625314882D9}"/>
              </a:ext>
            </a:extLst>
          </p:cNvPr>
          <p:cNvCxnSpPr/>
          <p:nvPr userDrawn="1"/>
        </p:nvCxnSpPr>
        <p:spPr>
          <a:xfrm>
            <a:off x="0" y="0"/>
            <a:ext cx="12106275" cy="6858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779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Split Layout Colou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F23BD9-21BC-9AD6-C1A7-C35F566A0BD0}"/>
              </a:ext>
            </a:extLst>
          </p:cNvPr>
          <p:cNvSpPr/>
          <p:nvPr userDrawn="1"/>
        </p:nvSpPr>
        <p:spPr>
          <a:xfrm>
            <a:off x="5577840" y="0"/>
            <a:ext cx="66141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Rectangle 3">
            <a:extLst>
              <a:ext uri="{FF2B5EF4-FFF2-40B4-BE49-F238E27FC236}">
                <a16:creationId xmlns:a16="http://schemas.microsoft.com/office/drawing/2014/main" id="{05E7C9FB-125E-2FD9-3DF3-743247610BF8}"/>
              </a:ext>
            </a:extLst>
          </p:cNvPr>
          <p:cNvSpPr/>
          <p:nvPr userDrawn="1"/>
        </p:nvSpPr>
        <p:spPr>
          <a:xfrm>
            <a:off x="0" y="0"/>
            <a:ext cx="4424714"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213134" y="414320"/>
            <a:ext cx="3998446" cy="5562000"/>
          </a:xfrm>
        </p:spPr>
        <p:txBody>
          <a:bodyPr anchor="t"/>
          <a:lstStyle>
            <a:lvl1pPr algn="ctr">
              <a:defRPr>
                <a:solidFill>
                  <a:schemeClr val="bg1"/>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4565863" y="414320"/>
            <a:ext cx="7108612" cy="5562000"/>
          </a:xfrm>
        </p:spPr>
        <p:txBody>
          <a:bodyPr anchor="ct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3AB91836-7546-5272-AE91-CCF5245ABE55}"/>
              </a:ext>
            </a:extLst>
          </p:cNvPr>
          <p:cNvSpPr>
            <a:spLocks noGrp="1"/>
          </p:cNvSpPr>
          <p:nvPr>
            <p:ph type="body" sz="quarter" idx="13" hasCustomPrompt="1"/>
          </p:nvPr>
        </p:nvSpPr>
        <p:spPr>
          <a:xfrm>
            <a:off x="4565863" y="6401983"/>
            <a:ext cx="6866377" cy="324000"/>
          </a:xfrm>
        </p:spPr>
        <p:txBody>
          <a:bodyPr vert="horz" lIns="0" tIns="0" rIns="0" bIns="0" rtlCol="0" anchor="b">
            <a:noAutofit/>
          </a:bodyPr>
          <a:lstStyle>
            <a:lvl1pPr marL="0" indent="0">
              <a:buNone/>
              <a:defRPr lang="en-GB" sz="800" i="0" dirty="0">
                <a:solidFill>
                  <a:schemeClr val="tx1"/>
                </a:solidFill>
              </a:defRPr>
            </a:lvl1pPr>
          </a:lstStyle>
          <a:p>
            <a:pPr marL="269993" lvl="0" indent="-269993"/>
            <a:r>
              <a:rPr lang="en-GB" dirty="0"/>
              <a:t>Insert notes</a:t>
            </a:r>
          </a:p>
        </p:txBody>
      </p:sp>
      <p:pic>
        <p:nvPicPr>
          <p:cNvPr id="11" name="Picture 10" descr="A black and white sign&#10;&#10;Description automatically generated with low confidence">
            <a:extLst>
              <a:ext uri="{FF2B5EF4-FFF2-40B4-BE49-F238E27FC236}">
                <a16:creationId xmlns:a16="http://schemas.microsoft.com/office/drawing/2014/main" id="{CD514EE2-2D7B-F98A-056E-F86464C0F4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39844"/>
            <a:ext cx="1368625" cy="385048"/>
          </a:xfrm>
          <a:prstGeom prst="rect">
            <a:avLst/>
          </a:prstGeom>
        </p:spPr>
      </p:pic>
      <p:sp>
        <p:nvSpPr>
          <p:cNvPr id="5" name="Rectangle: Rounded Corners 4">
            <a:extLst>
              <a:ext uri="{FF2B5EF4-FFF2-40B4-BE49-F238E27FC236}">
                <a16:creationId xmlns:a16="http://schemas.microsoft.com/office/drawing/2014/main" id="{A7298253-1D5E-F4A1-CBD9-EA5496E48DCD}"/>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10" name="Rectangle: Rounded Corners 9">
            <a:extLst>
              <a:ext uri="{FF2B5EF4-FFF2-40B4-BE49-F238E27FC236}">
                <a16:creationId xmlns:a16="http://schemas.microsoft.com/office/drawing/2014/main" id="{4597430D-A6CF-7CBF-D368-432EFBD02C8B}"/>
              </a:ext>
            </a:extLst>
          </p:cNvPr>
          <p:cNvSpPr/>
          <p:nvPr userDrawn="1"/>
        </p:nvSpPr>
        <p:spPr>
          <a:xfrm>
            <a:off x="9610725" y="102833"/>
            <a:ext cx="1937509"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t>Pathophysiology</a:t>
            </a:r>
          </a:p>
        </p:txBody>
      </p:sp>
    </p:spTree>
    <p:extLst>
      <p:ext uri="{BB962C8B-B14F-4D97-AF65-F5344CB8AC3E}">
        <p14:creationId xmlns:p14="http://schemas.microsoft.com/office/powerpoint/2010/main" val="252656437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4 December 2025</a:t>
            </a:fld>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800" i="0" dirty="0"/>
            </a:lvl1pPr>
          </a:lstStyle>
          <a:p>
            <a:pPr marL="269993" lvl="0" indent="-269993"/>
            <a:r>
              <a:rPr lang="en-GB"/>
              <a:t>Insert notes</a:t>
            </a:r>
          </a:p>
        </p:txBody>
      </p:sp>
      <p:cxnSp>
        <p:nvCxnSpPr>
          <p:cNvPr id="3" name="Straight Connector 2">
            <a:extLst>
              <a:ext uri="{FF2B5EF4-FFF2-40B4-BE49-F238E27FC236}">
                <a16:creationId xmlns:a16="http://schemas.microsoft.com/office/drawing/2014/main" id="{AC718508-E5B7-5890-E635-20323448E6CE}"/>
              </a:ext>
            </a:extLst>
          </p:cNvPr>
          <p:cNvCxnSpPr/>
          <p:nvPr userDrawn="1"/>
        </p:nvCxnSpPr>
        <p:spPr>
          <a:xfrm>
            <a:off x="0" y="0"/>
            <a:ext cx="12106275" cy="6858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160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normAutofit/>
          </a:bodyPr>
          <a:lstStyle>
            <a:lvl1pPr marL="0" indent="0">
              <a:buNone/>
              <a:defRPr sz="800" i="0">
                <a:solidFill>
                  <a:schemeClr val="tx1"/>
                </a:solidFill>
              </a:defRPr>
            </a:lvl1pPr>
          </a:lstStyle>
          <a:p>
            <a:pPr lvl="0"/>
            <a:r>
              <a:rPr lang="en-GB"/>
              <a:t>Insert notes</a:t>
            </a:r>
          </a:p>
        </p:txBody>
      </p:sp>
      <p:cxnSp>
        <p:nvCxnSpPr>
          <p:cNvPr id="3" name="Straight Connector 2">
            <a:extLst>
              <a:ext uri="{FF2B5EF4-FFF2-40B4-BE49-F238E27FC236}">
                <a16:creationId xmlns:a16="http://schemas.microsoft.com/office/drawing/2014/main" id="{A592D14C-812D-A95E-7EC0-33328F7167A3}"/>
              </a:ext>
            </a:extLst>
          </p:cNvPr>
          <p:cNvCxnSpPr/>
          <p:nvPr userDrawn="1"/>
        </p:nvCxnSpPr>
        <p:spPr>
          <a:xfrm>
            <a:off x="0" y="0"/>
            <a:ext cx="12106275" cy="6858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431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4 December 2025</a:t>
            </a:fld>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800" i="0" dirty="0">
                <a:solidFill>
                  <a:schemeClr val="tx1"/>
                </a:solidFill>
              </a:defRPr>
            </a:lvl1pPr>
          </a:lstStyle>
          <a:p>
            <a:pPr marL="269993" lvl="0" indent="-269993"/>
            <a:r>
              <a:rPr lang="en-GB"/>
              <a:t>Insert notes</a:t>
            </a:r>
          </a:p>
        </p:txBody>
      </p:sp>
      <p:cxnSp>
        <p:nvCxnSpPr>
          <p:cNvPr id="3" name="Straight Connector 2">
            <a:extLst>
              <a:ext uri="{FF2B5EF4-FFF2-40B4-BE49-F238E27FC236}">
                <a16:creationId xmlns:a16="http://schemas.microsoft.com/office/drawing/2014/main" id="{B07ADEA7-1F83-8D1F-66EA-CE9C2E1359C0}"/>
              </a:ext>
            </a:extLst>
          </p:cNvPr>
          <p:cNvCxnSpPr/>
          <p:nvPr userDrawn="1"/>
        </p:nvCxnSpPr>
        <p:spPr>
          <a:xfrm>
            <a:off x="0" y="0"/>
            <a:ext cx="12106275" cy="6858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83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04A2FAC-A0EA-2D4A-C472-C61D2BF075E4}"/>
              </a:ext>
            </a:extLst>
          </p:cNvPr>
          <p:cNvSpPr>
            <a:spLocks noGrp="1"/>
          </p:cNvSpPr>
          <p:nvPr>
            <p:ph type="body" sz="quarter" idx="10"/>
          </p:nvPr>
        </p:nvSpPr>
        <p:spPr>
          <a:xfrm>
            <a:off x="553980" y="1910218"/>
            <a:ext cx="5505508" cy="1814512"/>
          </a:xfrm>
        </p:spPr>
        <p:txBody>
          <a:bodyPr anchor="b"/>
          <a:lstStyle>
            <a:lvl1pPr marL="0" indent="0">
              <a:buNone/>
              <a:defRPr sz="3600">
                <a:solidFill>
                  <a:schemeClr val="bg1"/>
                </a:solidFill>
              </a:defRPr>
            </a:lvl1pPr>
          </a:lstStyle>
          <a:p>
            <a:pPr lvl="0"/>
            <a:r>
              <a:rPr lang="en-US" dirty="0"/>
              <a:t>Click to edit Master text styles</a:t>
            </a:r>
          </a:p>
        </p:txBody>
      </p:sp>
      <p:sp>
        <p:nvSpPr>
          <p:cNvPr id="11" name="Text Placeholder 8">
            <a:extLst>
              <a:ext uri="{FF2B5EF4-FFF2-40B4-BE49-F238E27FC236}">
                <a16:creationId xmlns:a16="http://schemas.microsoft.com/office/drawing/2014/main" id="{5FBE5829-B806-81D6-105E-738C6499BE4A}"/>
              </a:ext>
            </a:extLst>
          </p:cNvPr>
          <p:cNvSpPr>
            <a:spLocks noGrp="1"/>
          </p:cNvSpPr>
          <p:nvPr>
            <p:ph type="body" sz="quarter" idx="11"/>
          </p:nvPr>
        </p:nvSpPr>
        <p:spPr>
          <a:xfrm>
            <a:off x="553980" y="3883932"/>
            <a:ext cx="5505508" cy="1655309"/>
          </a:xfrm>
        </p:spPr>
        <p:txBody>
          <a:bodyPr anchor="t"/>
          <a:lstStyle>
            <a:lvl1pPr marL="0" indent="0">
              <a:buNone/>
              <a:defRPr sz="1800" i="0">
                <a:solidFill>
                  <a:schemeClr val="bg1"/>
                </a:solidFill>
              </a:defRPr>
            </a:lvl1pPr>
          </a:lstStyle>
          <a:p>
            <a:pPr lvl="0"/>
            <a:r>
              <a:rPr lang="en-US" dirty="0"/>
              <a:t>Click to edit Master text styles</a:t>
            </a:r>
          </a:p>
        </p:txBody>
      </p:sp>
      <p:pic>
        <p:nvPicPr>
          <p:cNvPr id="10" name="Picture 9" descr="A black and white sign&#10;&#10;Description automatically generated with low confidence">
            <a:extLst>
              <a:ext uri="{FF2B5EF4-FFF2-40B4-BE49-F238E27FC236}">
                <a16:creationId xmlns:a16="http://schemas.microsoft.com/office/drawing/2014/main" id="{C0D68EB5-DC4C-A2E3-4B2A-C1078754EA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5735" y="4162425"/>
            <a:ext cx="2776184" cy="781050"/>
          </a:xfrm>
          <a:prstGeom prst="rect">
            <a:avLst/>
          </a:prstGeom>
        </p:spPr>
      </p:pic>
    </p:spTree>
    <p:extLst>
      <p:ext uri="{BB962C8B-B14F-4D97-AF65-F5344CB8AC3E}">
        <p14:creationId xmlns:p14="http://schemas.microsoft.com/office/powerpoint/2010/main" val="3139358647"/>
      </p:ext>
    </p:extLst>
  </p:cSld>
  <p:clrMapOvr>
    <a:masterClrMapping/>
  </p:clrMapOvr>
  <p:extLst>
    <p:ext uri="{DCECCB84-F9BA-43D5-87BE-67443E8EF086}">
      <p15:sldGuideLst xmlns:p15="http://schemas.microsoft.com/office/powerpoint/2012/main">
        <p15:guide id="1" pos="3840">
          <p15:clr>
            <a:srgbClr val="FBAE40"/>
          </p15:clr>
        </p15:guide>
        <p15:guide id="3" pos="347">
          <p15:clr>
            <a:srgbClr val="FBAE40"/>
          </p15:clr>
        </p15:guide>
        <p15:guide id="4" pos="749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p:txBody>
          <a:bodyPr/>
          <a:lstStyle/>
          <a:p>
            <a:r>
              <a:rPr lang="en-US"/>
              <a:t>Click to edit Master title style</a:t>
            </a:r>
            <a:endParaRPr lang="en-CA"/>
          </a:p>
        </p:txBody>
      </p:sp>
      <p:sp>
        <p:nvSpPr>
          <p:cNvPr id="3" name="Text Placeholder 4">
            <a:extLst>
              <a:ext uri="{FF2B5EF4-FFF2-40B4-BE49-F238E27FC236}">
                <a16:creationId xmlns:a16="http://schemas.microsoft.com/office/drawing/2014/main" id="{1F551345-FF83-E4FA-DE22-CD97F31ECA69}"/>
              </a:ext>
            </a:extLst>
          </p:cNvPr>
          <p:cNvSpPr>
            <a:spLocks noGrp="1"/>
          </p:cNvSpPr>
          <p:nvPr>
            <p:ph type="body" sz="quarter" idx="13" hasCustomPrompt="1"/>
          </p:nvPr>
        </p:nvSpPr>
        <p:spPr>
          <a:xfrm>
            <a:off x="536240" y="6020060"/>
            <a:ext cx="10896000" cy="324000"/>
          </a:xfrm>
        </p:spPr>
        <p:txBody>
          <a:bodyPr vert="horz" lIns="0" tIns="0" rIns="0" bIns="0" rtlCol="0" anchor="b">
            <a:noAutofit/>
          </a:bodyPr>
          <a:lstStyle>
            <a:lvl1pPr marL="0" indent="0">
              <a:buNone/>
              <a:defRPr lang="en-GB" sz="800" i="0" dirty="0"/>
            </a:lvl1pPr>
          </a:lstStyle>
          <a:p>
            <a:pPr marL="269993" lvl="0" indent="-269993"/>
            <a:r>
              <a:rPr lang="en-GB"/>
              <a:t>Insert notes</a:t>
            </a:r>
          </a:p>
        </p:txBody>
      </p:sp>
    </p:spTree>
    <p:extLst>
      <p:ext uri="{BB962C8B-B14F-4D97-AF65-F5344CB8AC3E}">
        <p14:creationId xmlns:p14="http://schemas.microsoft.com/office/powerpoint/2010/main" val="353440276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p:txBody>
          <a:bodyPr/>
          <a:lstStyle/>
          <a:p>
            <a:r>
              <a:rPr lang="en-US"/>
              <a:t>Click to edit Master title style</a:t>
            </a:r>
            <a:endParaRPr lang="en-CA"/>
          </a:p>
        </p:txBody>
      </p:sp>
      <p:sp>
        <p:nvSpPr>
          <p:cNvPr id="5" name="Text Placeholder 4">
            <a:extLst>
              <a:ext uri="{FF2B5EF4-FFF2-40B4-BE49-F238E27FC236}">
                <a16:creationId xmlns:a16="http://schemas.microsoft.com/office/drawing/2014/main" id="{357EF66D-6895-F9D0-22EB-D34C38101672}"/>
              </a:ext>
            </a:extLst>
          </p:cNvPr>
          <p:cNvSpPr>
            <a:spLocks noGrp="1"/>
          </p:cNvSpPr>
          <p:nvPr>
            <p:ph type="body" sz="quarter" idx="14"/>
          </p:nvPr>
        </p:nvSpPr>
        <p:spPr>
          <a:xfrm>
            <a:off x="536240" y="1661160"/>
            <a:ext cx="10896000" cy="4315160"/>
          </a:xfrm>
        </p:spPr>
        <p:txBody>
          <a:bodyPr/>
          <a:lstStyle/>
          <a:p>
            <a:pPr lvl="0"/>
            <a:r>
              <a:rPr lang="en-US" dirty="0"/>
              <a:t>Click to edit Master text styles</a:t>
            </a:r>
          </a:p>
          <a:p>
            <a:pPr lvl="1"/>
            <a:r>
              <a:rPr lang="en-US" dirty="0"/>
              <a:t>Second level</a:t>
            </a:r>
          </a:p>
          <a:p>
            <a:pPr lvl="2"/>
            <a:r>
              <a:rPr lang="en-US" dirty="0"/>
              <a:t>Third level</a:t>
            </a:r>
          </a:p>
        </p:txBody>
      </p:sp>
      <p:sp>
        <p:nvSpPr>
          <p:cNvPr id="4" name="Text Placeholder 4">
            <a:extLst>
              <a:ext uri="{FF2B5EF4-FFF2-40B4-BE49-F238E27FC236}">
                <a16:creationId xmlns:a16="http://schemas.microsoft.com/office/drawing/2014/main" id="{EC50018B-FCD9-2351-F61E-0B5208F85706}"/>
              </a:ext>
            </a:extLst>
          </p:cNvPr>
          <p:cNvSpPr>
            <a:spLocks noGrp="1"/>
          </p:cNvSpPr>
          <p:nvPr>
            <p:ph type="body" sz="quarter" idx="13" hasCustomPrompt="1"/>
          </p:nvPr>
        </p:nvSpPr>
        <p:spPr>
          <a:xfrm>
            <a:off x="536240" y="6020060"/>
            <a:ext cx="10896000" cy="324000"/>
          </a:xfrm>
        </p:spPr>
        <p:txBody>
          <a:bodyPr vert="horz" lIns="0" tIns="0" rIns="0" bIns="0" rtlCol="0" anchor="b">
            <a:noAutofit/>
          </a:bodyPr>
          <a:lstStyle>
            <a:lvl1pPr marL="0" indent="0">
              <a:buNone/>
              <a:defRPr lang="en-GB" sz="800" i="0" dirty="0"/>
            </a:lvl1pPr>
          </a:lstStyle>
          <a:p>
            <a:pPr marL="269993" lvl="0" indent="-269993"/>
            <a:r>
              <a:rPr lang="en-GB"/>
              <a:t>Insert notes</a:t>
            </a:r>
          </a:p>
        </p:txBody>
      </p:sp>
    </p:spTree>
    <p:extLst>
      <p:ext uri="{BB962C8B-B14F-4D97-AF65-F5344CB8AC3E}">
        <p14:creationId xmlns:p14="http://schemas.microsoft.com/office/powerpoint/2010/main" val="2450447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plit Layout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rot="10800000">
            <a:off x="5494020" y="-1"/>
            <a:ext cx="669798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4630120" cy="5562000"/>
          </a:xfrm>
        </p:spPr>
        <p:txBody>
          <a:bodyPr anchor="ctr"/>
          <a:lstStyle>
            <a:lvl1pPr>
              <a:defRPr>
                <a:solidFill>
                  <a:schemeClr val="tx1"/>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5854400" y="414320"/>
            <a:ext cx="5577840" cy="5562000"/>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pic>
        <p:nvPicPr>
          <p:cNvPr id="5" name="Picture 4" descr="A black and white sign&#10;&#10;Description automatically generated with low confidence">
            <a:extLst>
              <a:ext uri="{FF2B5EF4-FFF2-40B4-BE49-F238E27FC236}">
                <a16:creationId xmlns:a16="http://schemas.microsoft.com/office/drawing/2014/main" id="{1B80BD61-E30F-2A95-C59D-CEDFE22944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24604"/>
            <a:ext cx="1368625" cy="385048"/>
          </a:xfrm>
          <a:prstGeom prst="rect">
            <a:avLst/>
          </a:prstGeom>
        </p:spPr>
      </p:pic>
      <p:sp>
        <p:nvSpPr>
          <p:cNvPr id="9" name="Text Placeholder 4">
            <a:extLst>
              <a:ext uri="{FF2B5EF4-FFF2-40B4-BE49-F238E27FC236}">
                <a16:creationId xmlns:a16="http://schemas.microsoft.com/office/drawing/2014/main" id="{BA02ACCB-FF32-050F-F2FD-3596172EA62D}"/>
              </a:ext>
            </a:extLst>
          </p:cNvPr>
          <p:cNvSpPr>
            <a:spLocks noGrp="1"/>
          </p:cNvSpPr>
          <p:nvPr>
            <p:ph type="body" sz="quarter" idx="13" hasCustomPrompt="1"/>
          </p:nvPr>
        </p:nvSpPr>
        <p:spPr>
          <a:xfrm>
            <a:off x="5854400" y="6401983"/>
            <a:ext cx="4893527" cy="324000"/>
          </a:xfrm>
        </p:spPr>
        <p:txBody>
          <a:bodyPr vert="horz" lIns="0" tIns="0" rIns="0" bIns="0" rtlCol="0" anchor="b">
            <a:noAutofit/>
          </a:bodyPr>
          <a:lstStyle>
            <a:lvl1pPr marL="0" indent="0">
              <a:buNone/>
              <a:defRPr lang="en-GB" sz="800" i="0" dirty="0">
                <a:solidFill>
                  <a:schemeClr val="bg1"/>
                </a:solidFill>
              </a:defRPr>
            </a:lvl1pPr>
          </a:lstStyle>
          <a:p>
            <a:pPr marL="269993" lvl="0" indent="-269993"/>
            <a:r>
              <a:rPr lang="en-GB"/>
              <a:t>Insert notes</a:t>
            </a:r>
          </a:p>
        </p:txBody>
      </p:sp>
      <p:pic>
        <p:nvPicPr>
          <p:cNvPr id="10" name="Picture 9" descr="A black and white sign&#10;&#10;Description automatically generated with low confidence">
            <a:extLst>
              <a:ext uri="{FF2B5EF4-FFF2-40B4-BE49-F238E27FC236}">
                <a16:creationId xmlns:a16="http://schemas.microsoft.com/office/drawing/2014/main" id="{0078288B-17C4-AEC1-5B44-26B83BFF6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7927" y="6339844"/>
            <a:ext cx="1368625" cy="385048"/>
          </a:xfrm>
          <a:prstGeom prst="rect">
            <a:avLst/>
          </a:prstGeom>
        </p:spPr>
      </p:pic>
      <p:sp>
        <p:nvSpPr>
          <p:cNvPr id="7" name="Rectangle: Rounded Corners 6">
            <a:extLst>
              <a:ext uri="{FF2B5EF4-FFF2-40B4-BE49-F238E27FC236}">
                <a16:creationId xmlns:a16="http://schemas.microsoft.com/office/drawing/2014/main" id="{D6C8C719-B309-F8CA-1C6B-FE8D4D1174AD}"/>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8" name="Rectangle: Rounded Corners 7">
            <a:extLst>
              <a:ext uri="{FF2B5EF4-FFF2-40B4-BE49-F238E27FC236}">
                <a16:creationId xmlns:a16="http://schemas.microsoft.com/office/drawing/2014/main" id="{0ADC2922-2D78-E182-EA71-FDACA81F5E83}"/>
              </a:ext>
            </a:extLst>
          </p:cNvPr>
          <p:cNvSpPr/>
          <p:nvPr userDrawn="1"/>
        </p:nvSpPr>
        <p:spPr>
          <a:xfrm>
            <a:off x="9610725" y="102833"/>
            <a:ext cx="1937509" cy="4143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solidFill>
                  <a:schemeClr val="tx1"/>
                </a:solidFill>
              </a:rPr>
              <a:t>Pathophysiology</a:t>
            </a:r>
          </a:p>
        </p:txBody>
      </p:sp>
    </p:spTree>
    <p:extLst>
      <p:ext uri="{BB962C8B-B14F-4D97-AF65-F5344CB8AC3E}">
        <p14:creationId xmlns:p14="http://schemas.microsoft.com/office/powerpoint/2010/main" val="388814183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plit Layout Colou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a:off x="0" y="0"/>
            <a:ext cx="557784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4630120" cy="5562000"/>
          </a:xfrm>
        </p:spPr>
        <p:txBody>
          <a:bodyPr anchor="ctr"/>
          <a:lstStyle>
            <a:lvl1pPr>
              <a:defRPr>
                <a:solidFill>
                  <a:schemeClr val="bg1"/>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5854400" y="414320"/>
            <a:ext cx="5577840" cy="5562000"/>
          </a:xfrm>
        </p:spPr>
        <p:txBody>
          <a:bodyPr anchor="ct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B511BDAC-A7E9-8605-7131-93B5D0D02E76}"/>
              </a:ext>
            </a:extLst>
          </p:cNvPr>
          <p:cNvSpPr>
            <a:spLocks noGrp="1"/>
          </p:cNvSpPr>
          <p:nvPr>
            <p:ph type="body" sz="quarter" idx="13" hasCustomPrompt="1"/>
          </p:nvPr>
        </p:nvSpPr>
        <p:spPr>
          <a:xfrm>
            <a:off x="5854400" y="6401983"/>
            <a:ext cx="5577840" cy="324000"/>
          </a:xfrm>
        </p:spPr>
        <p:txBody>
          <a:bodyPr vert="horz" lIns="0" tIns="0" rIns="0" bIns="0" rtlCol="0" anchor="b">
            <a:noAutofit/>
          </a:bodyPr>
          <a:lstStyle>
            <a:lvl1pPr marL="0" indent="0">
              <a:buNone/>
              <a:defRPr lang="en-GB" sz="800" i="0" dirty="0">
                <a:solidFill>
                  <a:schemeClr val="tx1"/>
                </a:solidFill>
              </a:defRPr>
            </a:lvl1pPr>
          </a:lstStyle>
          <a:p>
            <a:pPr marL="269993" lvl="0" indent="-269993"/>
            <a:r>
              <a:rPr lang="en-GB" dirty="0"/>
              <a:t>Insert notes</a:t>
            </a:r>
          </a:p>
        </p:txBody>
      </p:sp>
      <p:pic>
        <p:nvPicPr>
          <p:cNvPr id="6" name="Picture 5" descr="A black and white sign&#10;&#10;Description automatically generated with low confidence">
            <a:extLst>
              <a:ext uri="{FF2B5EF4-FFF2-40B4-BE49-F238E27FC236}">
                <a16:creationId xmlns:a16="http://schemas.microsoft.com/office/drawing/2014/main" id="{3CCF2D27-6A7E-125E-2090-35C5E0EB2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39844"/>
            <a:ext cx="1368625" cy="385048"/>
          </a:xfrm>
          <a:prstGeom prst="rect">
            <a:avLst/>
          </a:prstGeom>
        </p:spPr>
      </p:pic>
      <p:sp>
        <p:nvSpPr>
          <p:cNvPr id="11" name="Rectangle: Rounded Corners 10">
            <a:extLst>
              <a:ext uri="{FF2B5EF4-FFF2-40B4-BE49-F238E27FC236}">
                <a16:creationId xmlns:a16="http://schemas.microsoft.com/office/drawing/2014/main" id="{B2D39208-7BAA-723A-190E-AD49A59D476B}"/>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7" name="Rectangle: Rounded Corners 6">
            <a:extLst>
              <a:ext uri="{FF2B5EF4-FFF2-40B4-BE49-F238E27FC236}">
                <a16:creationId xmlns:a16="http://schemas.microsoft.com/office/drawing/2014/main" id="{72158FEF-DFC7-28DD-F988-163F3ABEE012}"/>
              </a:ext>
            </a:extLst>
          </p:cNvPr>
          <p:cNvSpPr/>
          <p:nvPr userDrawn="1"/>
        </p:nvSpPr>
        <p:spPr>
          <a:xfrm>
            <a:off x="9610725" y="102833"/>
            <a:ext cx="1937509"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t>Pathophysiology</a:t>
            </a:r>
          </a:p>
        </p:txBody>
      </p:sp>
    </p:spTree>
    <p:extLst>
      <p:ext uri="{BB962C8B-B14F-4D97-AF65-F5344CB8AC3E}">
        <p14:creationId xmlns:p14="http://schemas.microsoft.com/office/powerpoint/2010/main" val="413717140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plit Layout Colour Sli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a:off x="0" y="0"/>
            <a:ext cx="38989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3154209" cy="5562000"/>
          </a:xfrm>
        </p:spPr>
        <p:txBody>
          <a:bodyPr anchor="ctr"/>
          <a:lstStyle>
            <a:lvl1pPr>
              <a:defRPr>
                <a:solidFill>
                  <a:schemeClr val="bg1"/>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4006851" y="414320"/>
            <a:ext cx="7425390" cy="5562000"/>
          </a:xfrm>
        </p:spPr>
        <p:txBody>
          <a:bodyPr anchor="ct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B511BDAC-A7E9-8605-7131-93B5D0D02E76}"/>
              </a:ext>
            </a:extLst>
          </p:cNvPr>
          <p:cNvSpPr>
            <a:spLocks noGrp="1"/>
          </p:cNvSpPr>
          <p:nvPr>
            <p:ph type="body" sz="quarter" idx="13" hasCustomPrompt="1"/>
          </p:nvPr>
        </p:nvSpPr>
        <p:spPr>
          <a:xfrm>
            <a:off x="4006851" y="6401983"/>
            <a:ext cx="7425390" cy="324000"/>
          </a:xfrm>
        </p:spPr>
        <p:txBody>
          <a:bodyPr vert="horz" lIns="0" tIns="0" rIns="0" bIns="0" rtlCol="0" anchor="b">
            <a:noAutofit/>
          </a:bodyPr>
          <a:lstStyle>
            <a:lvl1pPr marL="0" indent="0">
              <a:buNone/>
              <a:defRPr lang="en-GB" sz="800" i="0" dirty="0">
                <a:solidFill>
                  <a:schemeClr val="tx1"/>
                </a:solidFill>
              </a:defRPr>
            </a:lvl1pPr>
          </a:lstStyle>
          <a:p>
            <a:pPr marL="269993" lvl="0" indent="-269993"/>
            <a:r>
              <a:rPr lang="en-GB" dirty="0"/>
              <a:t>Insert notes</a:t>
            </a:r>
          </a:p>
        </p:txBody>
      </p:sp>
      <p:pic>
        <p:nvPicPr>
          <p:cNvPr id="6" name="Picture 5" descr="A black and white sign&#10;&#10;Description automatically generated with low confidence">
            <a:extLst>
              <a:ext uri="{FF2B5EF4-FFF2-40B4-BE49-F238E27FC236}">
                <a16:creationId xmlns:a16="http://schemas.microsoft.com/office/drawing/2014/main" id="{3CCF2D27-6A7E-125E-2090-35C5E0EB2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39844"/>
            <a:ext cx="1368625" cy="385048"/>
          </a:xfrm>
          <a:prstGeom prst="rect">
            <a:avLst/>
          </a:prstGeom>
        </p:spPr>
      </p:pic>
      <p:sp>
        <p:nvSpPr>
          <p:cNvPr id="7" name="Rectangle: Rounded Corners 6">
            <a:extLst>
              <a:ext uri="{FF2B5EF4-FFF2-40B4-BE49-F238E27FC236}">
                <a16:creationId xmlns:a16="http://schemas.microsoft.com/office/drawing/2014/main" id="{3D30DCE8-21D7-4DA2-412B-7FD7F408476C}"/>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8" name="Rectangle: Rounded Corners 7">
            <a:extLst>
              <a:ext uri="{FF2B5EF4-FFF2-40B4-BE49-F238E27FC236}">
                <a16:creationId xmlns:a16="http://schemas.microsoft.com/office/drawing/2014/main" id="{2AD9C2B8-3699-5371-5782-5F6E51AAD9FB}"/>
              </a:ext>
            </a:extLst>
          </p:cNvPr>
          <p:cNvSpPr/>
          <p:nvPr userDrawn="1"/>
        </p:nvSpPr>
        <p:spPr>
          <a:xfrm>
            <a:off x="9610725" y="102833"/>
            <a:ext cx="1937509"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t>Pathophysiology</a:t>
            </a:r>
          </a:p>
        </p:txBody>
      </p:sp>
    </p:spTree>
    <p:extLst>
      <p:ext uri="{BB962C8B-B14F-4D97-AF65-F5344CB8AC3E}">
        <p14:creationId xmlns:p14="http://schemas.microsoft.com/office/powerpoint/2010/main" val="118446805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hapter title B">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75C563F-521C-426C-BE4C-379C8295ECA1}"/>
              </a:ext>
            </a:extLst>
          </p:cNvPr>
          <p:cNvSpPr/>
          <p:nvPr userDrawn="1"/>
        </p:nvSpPr>
        <p:spPr>
          <a:xfrm>
            <a:off x="8112090" y="1"/>
            <a:ext cx="4079911" cy="6857999"/>
          </a:xfrm>
          <a:custGeom>
            <a:avLst/>
            <a:gdLst>
              <a:gd name="connsiteX0" fmla="*/ 145156 w 4079911"/>
              <a:gd name="connsiteY0" fmla="*/ 0 h 6857999"/>
              <a:gd name="connsiteX1" fmla="*/ 4079911 w 4079911"/>
              <a:gd name="connsiteY1" fmla="*/ 0 h 6857999"/>
              <a:gd name="connsiteX2" fmla="*/ 4079911 w 4079911"/>
              <a:gd name="connsiteY2" fmla="*/ 6857999 h 6857999"/>
              <a:gd name="connsiteX3" fmla="*/ 284539 w 4079911"/>
              <a:gd name="connsiteY3" fmla="*/ 6857999 h 6857999"/>
              <a:gd name="connsiteX4" fmla="*/ 943899 w 4079911"/>
              <a:gd name="connsiteY4" fmla="*/ 6164826 h 6857999"/>
              <a:gd name="connsiteX5" fmla="*/ 2861187 w 4079911"/>
              <a:gd name="connsiteY5" fmla="*/ 4807974 h 6857999"/>
              <a:gd name="connsiteX6" fmla="*/ 2861187 w 4079911"/>
              <a:gd name="connsiteY6" fmla="*/ 2536723 h 6857999"/>
              <a:gd name="connsiteX7" fmla="*/ 0 w 4079911"/>
              <a:gd name="connsiteY7" fmla="*/ 100289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9911" h="6857999">
                <a:moveTo>
                  <a:pt x="145156" y="0"/>
                </a:moveTo>
                <a:lnTo>
                  <a:pt x="4079911" y="0"/>
                </a:lnTo>
                <a:lnTo>
                  <a:pt x="4079911" y="6857999"/>
                </a:lnTo>
                <a:lnTo>
                  <a:pt x="284539" y="6857999"/>
                </a:lnTo>
                <a:lnTo>
                  <a:pt x="943899" y="6164826"/>
                </a:lnTo>
                <a:lnTo>
                  <a:pt x="2861187" y="4807974"/>
                </a:lnTo>
                <a:lnTo>
                  <a:pt x="2861187" y="2536723"/>
                </a:lnTo>
                <a:lnTo>
                  <a:pt x="0" y="1002890"/>
                </a:lnTo>
                <a:close/>
              </a:path>
            </a:pathLst>
          </a:custGeom>
          <a:gradFill flip="none" rotWithShape="1">
            <a:gsLst>
              <a:gs pos="0">
                <a:schemeClr val="accent3"/>
              </a:gs>
              <a:gs pos="98947">
                <a:schemeClr val="accent3">
                  <a:lumMod val="20000"/>
                  <a:lumOff val="80000"/>
                </a:schemeClr>
              </a:gs>
              <a:gs pos="75000">
                <a:schemeClr val="accent3">
                  <a:lumMod val="40000"/>
                  <a:lumOff val="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CA" sz="2000" noProof="0" dirty="0"/>
          </a:p>
        </p:txBody>
      </p:sp>
      <p:pic>
        <p:nvPicPr>
          <p:cNvPr id="12" name="Picture 11" descr="Icon&#10;&#10;Description automatically generated">
            <a:extLst>
              <a:ext uri="{FF2B5EF4-FFF2-40B4-BE49-F238E27FC236}">
                <a16:creationId xmlns:a16="http://schemas.microsoft.com/office/drawing/2014/main" id="{8F159C22-46EF-4E4C-B53A-FB0E30AFB69C}"/>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682" t="28326" r="17650" b="28326"/>
          <a:stretch/>
        </p:blipFill>
        <p:spPr>
          <a:xfrm>
            <a:off x="8112088" y="0"/>
            <a:ext cx="4079912" cy="6858000"/>
          </a:xfrm>
          <a:custGeom>
            <a:avLst/>
            <a:gdLst>
              <a:gd name="connsiteX0" fmla="*/ 0 w 4079912"/>
              <a:gd name="connsiteY0" fmla="*/ 0 h 6858000"/>
              <a:gd name="connsiteX1" fmla="*/ 4079912 w 4079912"/>
              <a:gd name="connsiteY1" fmla="*/ 0 h 6858000"/>
              <a:gd name="connsiteX2" fmla="*/ 4079912 w 4079912"/>
              <a:gd name="connsiteY2" fmla="*/ 6858000 h 6858000"/>
              <a:gd name="connsiteX3" fmla="*/ 0 w 40799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79912" h="6858000">
                <a:moveTo>
                  <a:pt x="0" y="0"/>
                </a:moveTo>
                <a:lnTo>
                  <a:pt x="4079912" y="0"/>
                </a:lnTo>
                <a:lnTo>
                  <a:pt x="4079912" y="6858000"/>
                </a:lnTo>
                <a:lnTo>
                  <a:pt x="0" y="6858000"/>
                </a:lnTo>
                <a:close/>
              </a:path>
            </a:pathLst>
          </a:custGeom>
        </p:spPr>
      </p:pic>
      <p:pic>
        <p:nvPicPr>
          <p:cNvPr id="3" name="Picture 2" descr="Shape, icon, arrow&#10;&#10;Description automatically generated">
            <a:extLst>
              <a:ext uri="{FF2B5EF4-FFF2-40B4-BE49-F238E27FC236}">
                <a16:creationId xmlns:a16="http://schemas.microsoft.com/office/drawing/2014/main" id="{F616E3B6-3533-C566-A35F-C1A5CCB719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8073" b="18647"/>
          <a:stretch/>
        </p:blipFill>
        <p:spPr>
          <a:xfrm>
            <a:off x="4406557" y="0"/>
            <a:ext cx="8183064" cy="6858000"/>
          </a:xfrm>
          <a:prstGeom prst="rect">
            <a:avLst/>
          </a:prstGeom>
        </p:spPr>
      </p:pic>
      <p:sp>
        <p:nvSpPr>
          <p:cNvPr id="8" name="Text Placeholder 8">
            <a:extLst>
              <a:ext uri="{FF2B5EF4-FFF2-40B4-BE49-F238E27FC236}">
                <a16:creationId xmlns:a16="http://schemas.microsoft.com/office/drawing/2014/main" id="{936EEBF6-1580-CAA7-A75F-85E38C540849}"/>
              </a:ext>
            </a:extLst>
          </p:cNvPr>
          <p:cNvSpPr>
            <a:spLocks noGrp="1"/>
          </p:cNvSpPr>
          <p:nvPr>
            <p:ph type="body" sz="quarter" idx="10"/>
          </p:nvPr>
        </p:nvSpPr>
        <p:spPr>
          <a:xfrm>
            <a:off x="855662" y="1910218"/>
            <a:ext cx="7156223" cy="1814512"/>
          </a:xfrm>
        </p:spPr>
        <p:txBody>
          <a:bodyPr anchor="b"/>
          <a:lstStyle>
            <a:lvl1pPr marL="0" indent="0">
              <a:buNone/>
              <a:defRPr sz="4000"/>
            </a:lvl1pPr>
          </a:lstStyle>
          <a:p>
            <a:pPr lvl="0"/>
            <a:r>
              <a:rPr lang="en-US"/>
              <a:t>Click to edit Master text styles</a:t>
            </a:r>
          </a:p>
        </p:txBody>
      </p:sp>
      <p:sp>
        <p:nvSpPr>
          <p:cNvPr id="11" name="Text Placeholder 8">
            <a:extLst>
              <a:ext uri="{FF2B5EF4-FFF2-40B4-BE49-F238E27FC236}">
                <a16:creationId xmlns:a16="http://schemas.microsoft.com/office/drawing/2014/main" id="{9AD452A4-C0AB-49DE-F7F0-21A728006C52}"/>
              </a:ext>
            </a:extLst>
          </p:cNvPr>
          <p:cNvSpPr>
            <a:spLocks noGrp="1"/>
          </p:cNvSpPr>
          <p:nvPr>
            <p:ph type="body" sz="quarter" idx="11"/>
          </p:nvPr>
        </p:nvSpPr>
        <p:spPr>
          <a:xfrm>
            <a:off x="855662" y="3883932"/>
            <a:ext cx="7156223" cy="1655309"/>
          </a:xfrm>
        </p:spPr>
        <p:txBody>
          <a:bodyPr anchor="t"/>
          <a:lstStyle>
            <a:lvl1pPr marL="0" indent="0">
              <a:buNone/>
              <a:defRPr sz="2000" i="1">
                <a:solidFill>
                  <a:schemeClr val="accent4"/>
                </a:solidFill>
              </a:defRPr>
            </a:lvl1pPr>
          </a:lstStyle>
          <a:p>
            <a:pPr lvl="0"/>
            <a:r>
              <a:rPr lang="en-US"/>
              <a:t>Click to edit Master text styles</a:t>
            </a:r>
          </a:p>
        </p:txBody>
      </p:sp>
      <p:pic>
        <p:nvPicPr>
          <p:cNvPr id="7" name="Picture 6" descr="A black and white sign&#10;&#10;Description automatically generated with low confidence">
            <a:extLst>
              <a:ext uri="{FF2B5EF4-FFF2-40B4-BE49-F238E27FC236}">
                <a16:creationId xmlns:a16="http://schemas.microsoft.com/office/drawing/2014/main" id="{17F4CB69-0E80-620D-9602-FF397FC9B6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61705" y="6072757"/>
            <a:ext cx="1695016" cy="476875"/>
          </a:xfrm>
          <a:prstGeom prst="rect">
            <a:avLst/>
          </a:prstGeom>
        </p:spPr>
      </p:pic>
      <p:cxnSp>
        <p:nvCxnSpPr>
          <p:cNvPr id="2" name="Straight Connector 1">
            <a:extLst>
              <a:ext uri="{FF2B5EF4-FFF2-40B4-BE49-F238E27FC236}">
                <a16:creationId xmlns:a16="http://schemas.microsoft.com/office/drawing/2014/main" id="{6E2200E3-1655-0FCA-AF74-0E9951385C35}"/>
              </a:ext>
            </a:extLst>
          </p:cNvPr>
          <p:cNvCxnSpPr/>
          <p:nvPr userDrawn="1"/>
        </p:nvCxnSpPr>
        <p:spPr>
          <a:xfrm>
            <a:off x="0" y="0"/>
            <a:ext cx="12106275" cy="6858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867157"/>
      </p:ext>
    </p:extLst>
  </p:cSld>
  <p:clrMapOvr>
    <a:masterClrMapping/>
  </p:clrMapOvr>
  <p:extLst>
    <p:ext uri="{DCECCB84-F9BA-43D5-87BE-67443E8EF086}">
      <p15:sldGuideLst xmlns:p15="http://schemas.microsoft.com/office/powerpoint/2012/main">
        <p15:guide id="1" pos="7673">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4 December 2025</a:t>
            </a:fld>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800" i="0" dirty="0"/>
            </a:lvl1pPr>
          </a:lstStyle>
          <a:p>
            <a:pPr marL="269993" lvl="0" indent="-269993"/>
            <a:r>
              <a:rPr lang="en-GB"/>
              <a:t>Insert notes</a:t>
            </a:r>
          </a:p>
        </p:txBody>
      </p:sp>
      <p:cxnSp>
        <p:nvCxnSpPr>
          <p:cNvPr id="3" name="Straight Connector 2">
            <a:extLst>
              <a:ext uri="{FF2B5EF4-FFF2-40B4-BE49-F238E27FC236}">
                <a16:creationId xmlns:a16="http://schemas.microsoft.com/office/drawing/2014/main" id="{F594747F-64ED-D945-6E27-E9E956A888AF}"/>
              </a:ext>
            </a:extLst>
          </p:cNvPr>
          <p:cNvCxnSpPr/>
          <p:nvPr userDrawn="1"/>
        </p:nvCxnSpPr>
        <p:spPr>
          <a:xfrm>
            <a:off x="0" y="0"/>
            <a:ext cx="12106275" cy="6858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43813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tags" Target="../tags/tag12.xml"/><Relationship Id="rId21" Type="http://schemas.openxmlformats.org/officeDocument/2006/relationships/tags" Target="../tags/tag7.xml"/><Relationship Id="rId42" Type="http://schemas.openxmlformats.org/officeDocument/2006/relationships/tags" Target="../tags/tag28.xml"/><Relationship Id="rId47" Type="http://schemas.openxmlformats.org/officeDocument/2006/relationships/tags" Target="../tags/tag33.xml"/><Relationship Id="rId63" Type="http://schemas.openxmlformats.org/officeDocument/2006/relationships/tags" Target="../tags/tag49.xml"/><Relationship Id="rId68" Type="http://schemas.openxmlformats.org/officeDocument/2006/relationships/tags" Target="../tags/tag54.xml"/><Relationship Id="rId84" Type="http://schemas.openxmlformats.org/officeDocument/2006/relationships/tags" Target="../tags/tag70.xml"/><Relationship Id="rId89" Type="http://schemas.openxmlformats.org/officeDocument/2006/relationships/tags" Target="../tags/tag75.xml"/><Relationship Id="rId16" Type="http://schemas.openxmlformats.org/officeDocument/2006/relationships/tags" Target="../tags/tag2.xml"/><Relationship Id="rId11" Type="http://schemas.openxmlformats.org/officeDocument/2006/relationships/slideLayout" Target="../slideLayouts/slideLayout11.xml"/><Relationship Id="rId32" Type="http://schemas.openxmlformats.org/officeDocument/2006/relationships/tags" Target="../tags/tag18.xml"/><Relationship Id="rId37" Type="http://schemas.openxmlformats.org/officeDocument/2006/relationships/tags" Target="../tags/tag23.xml"/><Relationship Id="rId53" Type="http://schemas.openxmlformats.org/officeDocument/2006/relationships/tags" Target="../tags/tag39.xml"/><Relationship Id="rId58" Type="http://schemas.openxmlformats.org/officeDocument/2006/relationships/tags" Target="../tags/tag44.xml"/><Relationship Id="rId74" Type="http://schemas.openxmlformats.org/officeDocument/2006/relationships/tags" Target="../tags/tag60.xml"/><Relationship Id="rId79" Type="http://schemas.openxmlformats.org/officeDocument/2006/relationships/tags" Target="../tags/tag65.xml"/><Relationship Id="rId102" Type="http://schemas.openxmlformats.org/officeDocument/2006/relationships/tags" Target="../tags/tag88.xml"/><Relationship Id="rId5" Type="http://schemas.openxmlformats.org/officeDocument/2006/relationships/slideLayout" Target="../slideLayouts/slideLayout5.xml"/><Relationship Id="rId90" Type="http://schemas.openxmlformats.org/officeDocument/2006/relationships/tags" Target="../tags/tag76.xml"/><Relationship Id="rId95" Type="http://schemas.openxmlformats.org/officeDocument/2006/relationships/tags" Target="../tags/tag81.xml"/><Relationship Id="rId22" Type="http://schemas.openxmlformats.org/officeDocument/2006/relationships/tags" Target="../tags/tag8.xml"/><Relationship Id="rId27" Type="http://schemas.openxmlformats.org/officeDocument/2006/relationships/tags" Target="../tags/tag13.xml"/><Relationship Id="rId43" Type="http://schemas.openxmlformats.org/officeDocument/2006/relationships/tags" Target="../tags/tag29.xml"/><Relationship Id="rId48" Type="http://schemas.openxmlformats.org/officeDocument/2006/relationships/tags" Target="../tags/tag34.xml"/><Relationship Id="rId64" Type="http://schemas.openxmlformats.org/officeDocument/2006/relationships/tags" Target="../tags/tag50.xml"/><Relationship Id="rId69" Type="http://schemas.openxmlformats.org/officeDocument/2006/relationships/tags" Target="../tags/tag55.xml"/><Relationship Id="rId80" Type="http://schemas.openxmlformats.org/officeDocument/2006/relationships/tags" Target="../tags/tag66.xml"/><Relationship Id="rId85" Type="http://schemas.openxmlformats.org/officeDocument/2006/relationships/tags" Target="../tags/tag71.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tags" Target="../tags/tag11.xml"/><Relationship Id="rId33" Type="http://schemas.openxmlformats.org/officeDocument/2006/relationships/tags" Target="../tags/tag19.xml"/><Relationship Id="rId38" Type="http://schemas.openxmlformats.org/officeDocument/2006/relationships/tags" Target="../tags/tag24.xml"/><Relationship Id="rId46" Type="http://schemas.openxmlformats.org/officeDocument/2006/relationships/tags" Target="../tags/tag32.xml"/><Relationship Id="rId59" Type="http://schemas.openxmlformats.org/officeDocument/2006/relationships/tags" Target="../tags/tag45.xml"/><Relationship Id="rId67" Type="http://schemas.openxmlformats.org/officeDocument/2006/relationships/tags" Target="../tags/tag53.xml"/><Relationship Id="rId103" Type="http://schemas.openxmlformats.org/officeDocument/2006/relationships/tags" Target="../tags/tag89.xml"/><Relationship Id="rId20" Type="http://schemas.openxmlformats.org/officeDocument/2006/relationships/tags" Target="../tags/tag6.xml"/><Relationship Id="rId41" Type="http://schemas.openxmlformats.org/officeDocument/2006/relationships/tags" Target="../tags/tag27.xml"/><Relationship Id="rId54" Type="http://schemas.openxmlformats.org/officeDocument/2006/relationships/tags" Target="../tags/tag40.xml"/><Relationship Id="rId62" Type="http://schemas.openxmlformats.org/officeDocument/2006/relationships/tags" Target="../tags/tag48.xml"/><Relationship Id="rId70" Type="http://schemas.openxmlformats.org/officeDocument/2006/relationships/tags" Target="../tags/tag56.xml"/><Relationship Id="rId75" Type="http://schemas.openxmlformats.org/officeDocument/2006/relationships/tags" Target="../tags/tag61.xml"/><Relationship Id="rId83" Type="http://schemas.openxmlformats.org/officeDocument/2006/relationships/tags" Target="../tags/tag69.xml"/><Relationship Id="rId88" Type="http://schemas.openxmlformats.org/officeDocument/2006/relationships/tags" Target="../tags/tag74.xml"/><Relationship Id="rId91" Type="http://schemas.openxmlformats.org/officeDocument/2006/relationships/tags" Target="../tags/tag77.xml"/><Relationship Id="rId96" Type="http://schemas.openxmlformats.org/officeDocument/2006/relationships/tags" Target="../tags/tag8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theme" Target="../theme/theme1.xml"/><Relationship Id="rId23" Type="http://schemas.openxmlformats.org/officeDocument/2006/relationships/tags" Target="../tags/tag9.xml"/><Relationship Id="rId28" Type="http://schemas.openxmlformats.org/officeDocument/2006/relationships/tags" Target="../tags/tag14.xml"/><Relationship Id="rId36" Type="http://schemas.openxmlformats.org/officeDocument/2006/relationships/tags" Target="../tags/tag22.xml"/><Relationship Id="rId49" Type="http://schemas.openxmlformats.org/officeDocument/2006/relationships/tags" Target="../tags/tag35.xml"/><Relationship Id="rId57" Type="http://schemas.openxmlformats.org/officeDocument/2006/relationships/tags" Target="../tags/tag43.xml"/><Relationship Id="rId10" Type="http://schemas.openxmlformats.org/officeDocument/2006/relationships/slideLayout" Target="../slideLayouts/slideLayout10.xml"/><Relationship Id="rId31" Type="http://schemas.openxmlformats.org/officeDocument/2006/relationships/tags" Target="../tags/tag17.xml"/><Relationship Id="rId44" Type="http://schemas.openxmlformats.org/officeDocument/2006/relationships/tags" Target="../tags/tag30.xml"/><Relationship Id="rId52" Type="http://schemas.openxmlformats.org/officeDocument/2006/relationships/tags" Target="../tags/tag38.xml"/><Relationship Id="rId60" Type="http://schemas.openxmlformats.org/officeDocument/2006/relationships/tags" Target="../tags/tag46.xml"/><Relationship Id="rId65" Type="http://schemas.openxmlformats.org/officeDocument/2006/relationships/tags" Target="../tags/tag51.xml"/><Relationship Id="rId73" Type="http://schemas.openxmlformats.org/officeDocument/2006/relationships/tags" Target="../tags/tag59.xml"/><Relationship Id="rId78" Type="http://schemas.openxmlformats.org/officeDocument/2006/relationships/tags" Target="../tags/tag64.xml"/><Relationship Id="rId81" Type="http://schemas.openxmlformats.org/officeDocument/2006/relationships/tags" Target="../tags/tag67.xml"/><Relationship Id="rId86" Type="http://schemas.openxmlformats.org/officeDocument/2006/relationships/tags" Target="../tags/tag72.xml"/><Relationship Id="rId94" Type="http://schemas.openxmlformats.org/officeDocument/2006/relationships/tags" Target="../tags/tag80.xml"/><Relationship Id="rId99" Type="http://schemas.openxmlformats.org/officeDocument/2006/relationships/tags" Target="../tags/tag85.xml"/><Relationship Id="rId101" Type="http://schemas.openxmlformats.org/officeDocument/2006/relationships/tags" Target="../tags/tag87.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tags" Target="../tags/tag4.xml"/><Relationship Id="rId39" Type="http://schemas.openxmlformats.org/officeDocument/2006/relationships/tags" Target="../tags/tag25.xml"/><Relationship Id="rId34" Type="http://schemas.openxmlformats.org/officeDocument/2006/relationships/tags" Target="../tags/tag20.xml"/><Relationship Id="rId50" Type="http://schemas.openxmlformats.org/officeDocument/2006/relationships/tags" Target="../tags/tag36.xml"/><Relationship Id="rId55" Type="http://schemas.openxmlformats.org/officeDocument/2006/relationships/tags" Target="../tags/tag41.xml"/><Relationship Id="rId76" Type="http://schemas.openxmlformats.org/officeDocument/2006/relationships/tags" Target="../tags/tag62.xml"/><Relationship Id="rId97" Type="http://schemas.openxmlformats.org/officeDocument/2006/relationships/tags" Target="../tags/tag83.xml"/><Relationship Id="rId104"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tags" Target="../tags/tag57.xml"/><Relationship Id="rId92" Type="http://schemas.openxmlformats.org/officeDocument/2006/relationships/tags" Target="../tags/tag78.xml"/><Relationship Id="rId2" Type="http://schemas.openxmlformats.org/officeDocument/2006/relationships/slideLayout" Target="../slideLayouts/slideLayout2.xml"/><Relationship Id="rId29" Type="http://schemas.openxmlformats.org/officeDocument/2006/relationships/tags" Target="../tags/tag15.xml"/><Relationship Id="rId24" Type="http://schemas.openxmlformats.org/officeDocument/2006/relationships/tags" Target="../tags/tag10.xml"/><Relationship Id="rId40" Type="http://schemas.openxmlformats.org/officeDocument/2006/relationships/tags" Target="../tags/tag26.xml"/><Relationship Id="rId45" Type="http://schemas.openxmlformats.org/officeDocument/2006/relationships/tags" Target="../tags/tag31.xml"/><Relationship Id="rId66" Type="http://schemas.openxmlformats.org/officeDocument/2006/relationships/tags" Target="../tags/tag52.xml"/><Relationship Id="rId87" Type="http://schemas.openxmlformats.org/officeDocument/2006/relationships/tags" Target="../tags/tag73.xml"/><Relationship Id="rId61" Type="http://schemas.openxmlformats.org/officeDocument/2006/relationships/tags" Target="../tags/tag47.xml"/><Relationship Id="rId82" Type="http://schemas.openxmlformats.org/officeDocument/2006/relationships/tags" Target="../tags/tag68.xml"/><Relationship Id="rId19" Type="http://schemas.openxmlformats.org/officeDocument/2006/relationships/tags" Target="../tags/tag5.xml"/><Relationship Id="rId14" Type="http://schemas.openxmlformats.org/officeDocument/2006/relationships/slideLayout" Target="../slideLayouts/slideLayout14.xml"/><Relationship Id="rId30" Type="http://schemas.openxmlformats.org/officeDocument/2006/relationships/tags" Target="../tags/tag16.xml"/><Relationship Id="rId35" Type="http://schemas.openxmlformats.org/officeDocument/2006/relationships/tags" Target="../tags/tag21.xml"/><Relationship Id="rId56" Type="http://schemas.openxmlformats.org/officeDocument/2006/relationships/tags" Target="../tags/tag42.xml"/><Relationship Id="rId77" Type="http://schemas.openxmlformats.org/officeDocument/2006/relationships/tags" Target="../tags/tag63.xml"/><Relationship Id="rId100" Type="http://schemas.openxmlformats.org/officeDocument/2006/relationships/tags" Target="../tags/tag86.xml"/><Relationship Id="rId8" Type="http://schemas.openxmlformats.org/officeDocument/2006/relationships/slideLayout" Target="../slideLayouts/slideLayout8.xml"/><Relationship Id="rId51" Type="http://schemas.openxmlformats.org/officeDocument/2006/relationships/tags" Target="../tags/tag37.xml"/><Relationship Id="rId72" Type="http://schemas.openxmlformats.org/officeDocument/2006/relationships/tags" Target="../tags/tag58.xml"/><Relationship Id="rId93" Type="http://schemas.openxmlformats.org/officeDocument/2006/relationships/tags" Target="../tags/tag79.xml"/><Relationship Id="rId98" Type="http://schemas.openxmlformats.org/officeDocument/2006/relationships/tags" Target="../tags/tag84.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E716778-85D8-27E3-0056-C61C45818908}"/>
              </a:ext>
            </a:extLst>
          </p:cNvPr>
          <p:cNvSpPr/>
          <p:nvPr userDrawn="1"/>
        </p:nvSpPr>
        <p:spPr>
          <a:xfrm>
            <a:off x="0" y="6443680"/>
            <a:ext cx="12192000" cy="414319"/>
          </a:xfrm>
          <a:prstGeom prst="rect">
            <a:avLst/>
          </a:prstGeom>
          <a:gradFill flip="none" rotWithShape="1">
            <a:gsLst>
              <a:gs pos="71600">
                <a:schemeClr val="tx1"/>
              </a:gs>
              <a:gs pos="0">
                <a:schemeClr val="tx1"/>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Text Placeholder 2"/>
          <p:cNvSpPr>
            <a:spLocks noGrp="1"/>
          </p:cNvSpPr>
          <p:nvPr>
            <p:ph type="body" idx="1"/>
          </p:nvPr>
        </p:nvSpPr>
        <p:spPr>
          <a:xfrm>
            <a:off x="536240" y="1661160"/>
            <a:ext cx="10896000" cy="431516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36240" y="414320"/>
            <a:ext cx="10896000" cy="1082209"/>
          </a:xfrm>
          <a:prstGeom prst="rect">
            <a:avLst/>
          </a:prstGeom>
        </p:spPr>
        <p:txBody>
          <a:bodyPr vert="horz" lIns="0" tIns="0" rIns="0" bIns="0" rtlCol="0" anchor="b" anchorCtr="0">
            <a:noAutofit/>
          </a:bodyPr>
          <a:lstStyle/>
          <a:p>
            <a:r>
              <a:rPr lang="en-GB" dirty="0"/>
              <a:t>Click to edit Master title style</a:t>
            </a:r>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16"/>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17"/>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18"/>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19"/>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20"/>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21"/>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22"/>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23"/>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24"/>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25"/>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26"/>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27"/>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28"/>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29"/>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30"/>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31"/>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32"/>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33"/>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34"/>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35"/>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36"/>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37"/>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38"/>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39"/>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40"/>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41"/>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42"/>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43"/>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44"/>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45"/>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46"/>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47"/>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48"/>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49"/>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50"/>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51"/>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52"/>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53"/>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54"/>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55"/>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56"/>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57"/>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58"/>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59"/>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60"/>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61"/>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62"/>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63"/>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64"/>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65"/>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66"/>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67"/>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68"/>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69"/>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70"/>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71"/>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72"/>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73"/>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74"/>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75"/>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76"/>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77"/>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78"/>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79"/>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80"/>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81"/>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82"/>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83"/>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84"/>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85"/>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86"/>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87"/>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88"/>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89"/>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90"/>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91"/>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92"/>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93"/>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94"/>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95"/>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96"/>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97"/>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98"/>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99"/>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100"/>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101"/>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102"/>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03"/>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5" name="Tagline" descr="{&quot;templafy&quot;:{&quot;id&quot;:&quot;1abbc6e5-7f90-4ec7-bd50-37662db4c5b8&quot;}}" title="Form.PLogoChoice.PLogoInsertion">
            <a:extLst>
              <a:ext uri="{FF2B5EF4-FFF2-40B4-BE49-F238E27FC236}">
                <a16:creationId xmlns:a16="http://schemas.microsoft.com/office/drawing/2014/main" id="{1090779A-FA30-4EF9-809F-763A92C81AB1}"/>
              </a:ext>
            </a:extLst>
          </p:cNvPr>
          <p:cNvSpPr/>
          <p:nvPr userDrawn="1"/>
        </p:nvSpPr>
        <p:spPr>
          <a:xfrm>
            <a:off x="9240657" y="5336923"/>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dirty="0"/>
          </a:p>
        </p:txBody>
      </p:sp>
      <p:cxnSp>
        <p:nvCxnSpPr>
          <p:cNvPr id="8" name="Straight Connector 7">
            <a:extLst>
              <a:ext uri="{FF2B5EF4-FFF2-40B4-BE49-F238E27FC236}">
                <a16:creationId xmlns:a16="http://schemas.microsoft.com/office/drawing/2014/main" id="{40343992-1AE0-73F4-85AF-D861DD270DD9}"/>
              </a:ext>
            </a:extLst>
          </p:cNvPr>
          <p:cNvCxnSpPr>
            <a:cxnSpLocks/>
          </p:cNvCxnSpPr>
          <p:nvPr userDrawn="1"/>
        </p:nvCxnSpPr>
        <p:spPr>
          <a:xfrm>
            <a:off x="0" y="1577187"/>
            <a:ext cx="12192000" cy="0"/>
          </a:xfrm>
          <a:prstGeom prst="line">
            <a:avLst/>
          </a:prstGeom>
          <a:ln w="19050">
            <a:gradFill>
              <a:gsLst>
                <a:gs pos="0">
                  <a:schemeClr val="tx2"/>
                </a:gs>
                <a:gs pos="83000">
                  <a:schemeClr val="tx1"/>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34" name="Picture 33" descr="A black and white sign&#10;&#10;Description automatically generated with low confidence">
            <a:extLst>
              <a:ext uri="{FF2B5EF4-FFF2-40B4-BE49-F238E27FC236}">
                <a16:creationId xmlns:a16="http://schemas.microsoft.com/office/drawing/2014/main" id="{F543F68A-4422-079A-7410-10658898C3F7}"/>
              </a:ext>
            </a:extLst>
          </p:cNvPr>
          <p:cNvPicPr>
            <a:picLocks noChangeAspect="1"/>
          </p:cNvPicPr>
          <p:nvPr userDrawn="1"/>
        </p:nvPicPr>
        <p:blipFill>
          <a:blip r:embed="rId104">
            <a:extLst>
              <a:ext uri="{28A0092B-C50C-407E-A947-70E740481C1C}">
                <a14:useLocalDpi xmlns:a14="http://schemas.microsoft.com/office/drawing/2010/main" val="0"/>
              </a:ext>
            </a:extLst>
          </a:blip>
          <a:stretch>
            <a:fillRect/>
          </a:stretch>
        </p:blipFill>
        <p:spPr>
          <a:xfrm>
            <a:off x="11007011" y="6506176"/>
            <a:ext cx="994493" cy="279790"/>
          </a:xfrm>
          <a:prstGeom prst="rect">
            <a:avLst/>
          </a:prstGeom>
        </p:spPr>
      </p:pic>
      <p:sp>
        <p:nvSpPr>
          <p:cNvPr id="2" name="Rectangle: Rounded Corners 1">
            <a:extLst>
              <a:ext uri="{FF2B5EF4-FFF2-40B4-BE49-F238E27FC236}">
                <a16:creationId xmlns:a16="http://schemas.microsoft.com/office/drawing/2014/main" id="{AB5BD523-09B7-359D-076D-A624A8C2CBCD}"/>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9" name="Rectangle: Rounded Corners 8">
            <a:extLst>
              <a:ext uri="{FF2B5EF4-FFF2-40B4-BE49-F238E27FC236}">
                <a16:creationId xmlns:a16="http://schemas.microsoft.com/office/drawing/2014/main" id="{EA815159-38A3-A1F2-5D13-9A780579A251}"/>
              </a:ext>
            </a:extLst>
          </p:cNvPr>
          <p:cNvSpPr/>
          <p:nvPr userDrawn="1"/>
        </p:nvSpPr>
        <p:spPr>
          <a:xfrm>
            <a:off x="9610725" y="102833"/>
            <a:ext cx="1937509"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t>Pathophysiology</a:t>
            </a:r>
          </a:p>
        </p:txBody>
      </p:sp>
    </p:spTree>
    <p:extLst>
      <p:ext uri="{BB962C8B-B14F-4D97-AF65-F5344CB8AC3E}">
        <p14:creationId xmlns:p14="http://schemas.microsoft.com/office/powerpoint/2010/main" val="207475169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9" r:id="rId3"/>
    <p:sldLayoutId id="2147483802" r:id="rId4"/>
    <p:sldLayoutId id="2147483790" r:id="rId5"/>
    <p:sldLayoutId id="2147483791" r:id="rId6"/>
    <p:sldLayoutId id="2147483803" r:id="rId7"/>
    <p:sldLayoutId id="2147483814" r:id="rId8"/>
    <p:sldLayoutId id="2147483817" r:id="rId9"/>
    <p:sldLayoutId id="2147483818" r:id="rId10"/>
    <p:sldLayoutId id="2147483819" r:id="rId11"/>
    <p:sldLayoutId id="2147483820" r:id="rId12"/>
    <p:sldLayoutId id="2147483821" r:id="rId13"/>
    <p:sldLayoutId id="2147483822" r:id="rId14"/>
  </p:sldLayoutIdLst>
  <p:hf sldNum="0" hdr="0" ftr="0" dt="0"/>
  <p:txStyles>
    <p:titleStyle>
      <a:lvl1pPr algn="l" defTabSz="914332"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69980" indent="-269980" algn="l" defTabSz="914332"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mn-lt"/>
          <a:ea typeface="+mn-ea"/>
          <a:cs typeface="+mn-cs"/>
        </a:defRPr>
      </a:lvl1pPr>
      <a:lvl2pPr marL="539960" indent="-269980" algn="l" defTabSz="914332"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None/>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 Target="slide8.xml"/><Relationship Id="rId7" Type="http://schemas.openxmlformats.org/officeDocument/2006/relationships/image" Target="../media/image26.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slide" Target="slide10.xml"/><Relationship Id="rId4" Type="http://schemas.openxmlformats.org/officeDocument/2006/relationships/slide" Target="slide9.xml"/><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video" Target="../media/media2.mp4"/><Relationship Id="rId7" Type="http://schemas.openxmlformats.org/officeDocument/2006/relationships/image" Target="../media/image28.png"/><Relationship Id="rId2" Type="http://schemas.microsoft.com/office/2007/relationships/media" Target="../media/media2.mp4"/><Relationship Id="rId1" Type="http://schemas.openxmlformats.org/officeDocument/2006/relationships/tags" Target="../tags/tag91.xml"/><Relationship Id="rId6" Type="http://schemas.openxmlformats.org/officeDocument/2006/relationships/image" Target="../media/image30.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92.xml"/><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9.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nhlbi.nih.gov/health-topics/overweight-and-obesity" TargetMode="External"/><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slide" Target="slide10.xml"/><Relationship Id="rId4" Type="http://schemas.openxmlformats.org/officeDocument/2006/relationships/slide" Target="slide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slide" Target="slide10.xml"/><Relationship Id="rId4"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5F9EAF69-30F5-43DC-B423-AE2FE537290E}"/>
              </a:ext>
            </a:extLst>
          </p:cNvPr>
          <p:cNvSpPr txBox="1">
            <a:spLocks/>
          </p:cNvSpPr>
          <p:nvPr/>
        </p:nvSpPr>
        <p:spPr>
          <a:xfrm>
            <a:off x="1084874" y="1790726"/>
            <a:ext cx="8982579" cy="3249714"/>
          </a:xfrm>
          <a:prstGeom prst="rect">
            <a:avLst/>
          </a:prstGeom>
        </p:spPr>
        <p:txBody>
          <a:bodyPr vert="horz" lIns="0" tIns="0" rIns="0" bIns="0" rtlCol="0" anchor="b">
            <a:noAutofit/>
          </a:bodyPr>
          <a:lstStyle>
            <a:lvl1pPr marL="0" indent="0" algn="l" defTabSz="914332" rtl="0" eaLnBrk="1" latinLnBrk="0" hangingPunct="1">
              <a:lnSpc>
                <a:spcPct val="100000"/>
              </a:lnSpc>
              <a:spcBef>
                <a:spcPts val="300"/>
              </a:spcBef>
              <a:spcAft>
                <a:spcPts val="600"/>
              </a:spcAft>
              <a:buFont typeface="Arial" panose="020B0604020202020204" pitchFamily="34" charset="0"/>
              <a:buNone/>
              <a:defRPr sz="4000" kern="1200">
                <a:solidFill>
                  <a:schemeClr val="tx2"/>
                </a:solidFill>
                <a:latin typeface="+mn-lt"/>
                <a:ea typeface="+mn-ea"/>
                <a:cs typeface="+mn-cs"/>
              </a:defRPr>
            </a:lvl1pPr>
            <a:lvl2pPr marL="539960" indent="-269980" algn="l" defTabSz="914332" rtl="0" eaLnBrk="1" latinLnBrk="0" hangingPunct="1">
              <a:lnSpc>
                <a:spcPct val="100000"/>
              </a:lnSpc>
              <a:spcBef>
                <a:spcPts val="30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30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Char char="​"/>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a:lstStyle>
          <a:p>
            <a:pPr marL="0" marR="0" lvl="0" indent="0" algn="l" defTabSz="914332"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en-US" sz="5600" b="1" i="0" u="none" strike="noStrike" kern="1200" cap="none" spc="0" normalizeH="0" baseline="0" noProof="0" dirty="0">
              <a:ln>
                <a:noFill/>
              </a:ln>
              <a:effectLst/>
              <a:uLnTx/>
              <a:uFillTx/>
              <a:latin typeface="Arial Nova Light"/>
              <a:ea typeface="+mn-ea"/>
              <a:cs typeface="+mn-cs"/>
            </a:endParaRPr>
          </a:p>
        </p:txBody>
      </p:sp>
      <p:sp>
        <p:nvSpPr>
          <p:cNvPr id="3" name="Text Placeholder 13">
            <a:extLst>
              <a:ext uri="{FF2B5EF4-FFF2-40B4-BE49-F238E27FC236}">
                <a16:creationId xmlns:a16="http://schemas.microsoft.com/office/drawing/2014/main" id="{1CC3BF94-DB6C-4B15-B0A1-624A0B00B81B}"/>
              </a:ext>
            </a:extLst>
          </p:cNvPr>
          <p:cNvSpPr txBox="1">
            <a:spLocks/>
          </p:cNvSpPr>
          <p:nvPr/>
        </p:nvSpPr>
        <p:spPr>
          <a:xfrm>
            <a:off x="1146420" y="5112096"/>
            <a:ext cx="5546703" cy="592183"/>
          </a:xfrm>
          <a:prstGeom prst="rect">
            <a:avLst/>
          </a:prstGeom>
        </p:spPr>
        <p:txBody>
          <a:bodyPr vert="horz" lIns="0" tIns="0" rIns="0" bIns="0" rtlCol="0" anchor="b">
            <a:noAutofit/>
          </a:bodyPr>
          <a:lstStyle>
            <a:lvl1pPr marL="0" indent="0" algn="l" defTabSz="914332" rtl="0" eaLnBrk="1" latinLnBrk="0" hangingPunct="1">
              <a:lnSpc>
                <a:spcPct val="100000"/>
              </a:lnSpc>
              <a:spcBef>
                <a:spcPts val="300"/>
              </a:spcBef>
              <a:spcAft>
                <a:spcPts val="600"/>
              </a:spcAft>
              <a:buFont typeface="Arial" panose="020B0604020202020204" pitchFamily="34" charset="0"/>
              <a:buNone/>
              <a:defRPr sz="4000" kern="1200">
                <a:solidFill>
                  <a:schemeClr val="tx2"/>
                </a:solidFill>
                <a:latin typeface="+mn-lt"/>
                <a:ea typeface="+mn-ea"/>
                <a:cs typeface="+mn-cs"/>
              </a:defRPr>
            </a:lvl1pPr>
            <a:lvl2pPr marL="539960" indent="-269980" algn="l" defTabSz="914332" rtl="0" eaLnBrk="1" latinLnBrk="0" hangingPunct="1">
              <a:lnSpc>
                <a:spcPct val="100000"/>
              </a:lnSpc>
              <a:spcBef>
                <a:spcPts val="30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30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Char char="​"/>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a:lstStyle>
          <a:p>
            <a:pPr marL="0" marR="0" lvl="0" indent="0" algn="l" defTabSz="914332"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rgbClr val="263C50"/>
              </a:solidFill>
              <a:effectLst/>
              <a:uLnTx/>
              <a:uFillTx/>
              <a:latin typeface="Arial Nova Light"/>
              <a:ea typeface="+mn-ea"/>
              <a:cs typeface="+mn-cs"/>
            </a:endParaRPr>
          </a:p>
        </p:txBody>
      </p:sp>
      <p:sp>
        <p:nvSpPr>
          <p:cNvPr id="10" name="Text Placeholder 9">
            <a:extLst>
              <a:ext uri="{FF2B5EF4-FFF2-40B4-BE49-F238E27FC236}">
                <a16:creationId xmlns:a16="http://schemas.microsoft.com/office/drawing/2014/main" id="{8D96FB9B-EA5C-2ED9-29A5-0D060F99D90C}"/>
              </a:ext>
            </a:extLst>
          </p:cNvPr>
          <p:cNvSpPr>
            <a:spLocks noGrp="1"/>
          </p:cNvSpPr>
          <p:nvPr>
            <p:ph type="body" sz="quarter" idx="10"/>
          </p:nvPr>
        </p:nvSpPr>
        <p:spPr>
          <a:xfrm>
            <a:off x="554038" y="1909763"/>
            <a:ext cx="7789862" cy="1814512"/>
          </a:xfrm>
        </p:spPr>
        <p:txBody>
          <a:bodyPr/>
          <a:lstStyle/>
          <a:p>
            <a:r>
              <a:rPr lang="en-US" noProof="0" dirty="0"/>
              <a:t>Pathophysiology of Obesity: </a:t>
            </a:r>
            <a:br>
              <a:rPr lang="en-US" noProof="0" dirty="0"/>
            </a:br>
            <a:r>
              <a:rPr lang="en-US" noProof="0" dirty="0"/>
              <a:t>Appetite Dysregulation, and </a:t>
            </a:r>
            <a:br>
              <a:rPr lang="en-US" noProof="0" dirty="0"/>
            </a:br>
            <a:r>
              <a:rPr lang="en-US" noProof="0" dirty="0"/>
              <a:t>Metabolic and Hormonal Adaptation</a:t>
            </a:r>
          </a:p>
        </p:txBody>
      </p:sp>
      <p:sp>
        <p:nvSpPr>
          <p:cNvPr id="12" name="Text Placeholder 11">
            <a:extLst>
              <a:ext uri="{FF2B5EF4-FFF2-40B4-BE49-F238E27FC236}">
                <a16:creationId xmlns:a16="http://schemas.microsoft.com/office/drawing/2014/main" id="{CC0E95FE-494C-43F9-FB05-1207B897E445}"/>
              </a:ext>
            </a:extLst>
          </p:cNvPr>
          <p:cNvSpPr>
            <a:spLocks noGrp="1"/>
          </p:cNvSpPr>
          <p:nvPr>
            <p:ph type="body" sz="quarter" idx="11"/>
          </p:nvPr>
        </p:nvSpPr>
        <p:spPr>
          <a:xfrm>
            <a:off x="553980" y="3883932"/>
            <a:ext cx="5505508" cy="1655309"/>
          </a:xfrm>
        </p:spPr>
        <p:txBody>
          <a:bodyPr/>
          <a:lstStyle/>
          <a:p>
            <a:r>
              <a:rPr lang="en-US" noProof="0" dirty="0"/>
              <a:t>Module 2</a:t>
            </a:r>
          </a:p>
          <a:p>
            <a:endParaRPr lang="en-US" noProof="0" dirty="0"/>
          </a:p>
        </p:txBody>
      </p:sp>
    </p:spTree>
    <p:extLst>
      <p:ext uri="{BB962C8B-B14F-4D97-AF65-F5344CB8AC3E}">
        <p14:creationId xmlns:p14="http://schemas.microsoft.com/office/powerpoint/2010/main" val="419031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956EBE46-5A08-1FE8-464D-DC6FB6E38D2F}"/>
              </a:ext>
            </a:extLst>
          </p:cNvPr>
          <p:cNvSpPr/>
          <p:nvPr/>
        </p:nvSpPr>
        <p:spPr>
          <a:xfrm>
            <a:off x="6537267" y="930444"/>
            <a:ext cx="3480178" cy="3480178"/>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865B5E5-48BA-41DA-A525-D3AAB6B63771}"/>
              </a:ext>
            </a:extLst>
          </p:cNvPr>
          <p:cNvSpPr>
            <a:spLocks noGrp="1"/>
          </p:cNvSpPr>
          <p:nvPr>
            <p:ph type="title"/>
          </p:nvPr>
        </p:nvSpPr>
        <p:spPr>
          <a:xfrm>
            <a:off x="213134" y="414320"/>
            <a:ext cx="3998446" cy="5562000"/>
          </a:xfrm>
        </p:spPr>
        <p:txBody>
          <a:bodyPr>
            <a:normAutofit/>
          </a:bodyPr>
          <a:lstStyle/>
          <a:p>
            <a:r>
              <a:rPr lang="en-US" noProof="0" dirty="0"/>
              <a:t>Role of the brain in appetite regulation</a:t>
            </a:r>
          </a:p>
        </p:txBody>
      </p:sp>
      <p:sp>
        <p:nvSpPr>
          <p:cNvPr id="72" name="Text Placeholder 71">
            <a:extLst>
              <a:ext uri="{FF2B5EF4-FFF2-40B4-BE49-F238E27FC236}">
                <a16:creationId xmlns:a16="http://schemas.microsoft.com/office/drawing/2014/main" id="{56BA7E87-DACB-AD5E-A37C-CAA63211FD07}"/>
              </a:ext>
            </a:extLst>
          </p:cNvPr>
          <p:cNvSpPr>
            <a:spLocks noGrp="1"/>
          </p:cNvSpPr>
          <p:nvPr>
            <p:ph type="body" sz="quarter" idx="13"/>
          </p:nvPr>
        </p:nvSpPr>
        <p:spPr/>
        <p:txBody>
          <a:bodyPr/>
          <a:lstStyle/>
          <a:p>
            <a:r>
              <a:rPr lang="en-US" sz="800" i="0" noProof="0" dirty="0"/>
              <a:t>Vallis M. Clin Obes 2019;9:e12299.</a:t>
            </a:r>
          </a:p>
        </p:txBody>
      </p:sp>
      <p:sp>
        <p:nvSpPr>
          <p:cNvPr id="4" name="TextBox 3">
            <a:extLst>
              <a:ext uri="{FF2B5EF4-FFF2-40B4-BE49-F238E27FC236}">
                <a16:creationId xmlns:a16="http://schemas.microsoft.com/office/drawing/2014/main" id="{6EA4FD41-3786-CA54-7B54-F14F68901E67}"/>
              </a:ext>
            </a:extLst>
          </p:cNvPr>
          <p:cNvSpPr txBox="1"/>
          <p:nvPr/>
        </p:nvSpPr>
        <p:spPr>
          <a:xfrm>
            <a:off x="5572719" y="5102008"/>
            <a:ext cx="5378395" cy="1272143"/>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200"/>
              </a:spcAft>
              <a:buClrTx/>
              <a:buSzTx/>
              <a:buFontTx/>
              <a:buNone/>
              <a:tabLst/>
              <a:defRPr/>
            </a:pPr>
            <a:r>
              <a:rPr kumimoji="0" lang="en-US" sz="1400" b="1" i="0" u="none" strike="noStrike" kern="1200" cap="none" spc="0" normalizeH="0" baseline="0" noProof="0" dirty="0">
                <a:ln>
                  <a:noFill/>
                </a:ln>
                <a:solidFill>
                  <a:srgbClr val="2A918B"/>
                </a:solidFill>
                <a:effectLst/>
                <a:uLnTx/>
                <a:uFillTx/>
                <a:latin typeface="Arial" panose="020B0604020202020204"/>
                <a:ea typeface="+mn-ea"/>
                <a:cs typeface="+mn-cs"/>
              </a:rPr>
              <a:t>Examples: </a:t>
            </a:r>
          </a:p>
          <a:p>
            <a:pPr marL="0" marR="0" lvl="0" indent="0" algn="ctr" defTabSz="914377" rtl="0" eaLnBrk="1" fontAlgn="auto" latinLnBrk="0" hangingPunct="1">
              <a:lnSpc>
                <a:spcPct val="100000"/>
              </a:lnSpc>
              <a:spcBef>
                <a:spcPts val="0"/>
              </a:spcBef>
              <a:spcAft>
                <a:spcPts val="200"/>
              </a:spcAft>
              <a:buClrTx/>
              <a:buSzTx/>
              <a:buFontTx/>
              <a:buNone/>
              <a:tabLst/>
              <a:defRPr/>
            </a:pPr>
            <a:r>
              <a:rPr kumimoji="0" lang="en-US" sz="1400" i="0" u="none" strike="noStrike" kern="1200" cap="none" spc="0" normalizeH="0" baseline="0" noProof="0" dirty="0">
                <a:ln>
                  <a:noFill/>
                </a:ln>
                <a:solidFill>
                  <a:srgbClr val="2A918B"/>
                </a:solidFill>
                <a:effectLst/>
                <a:uLnTx/>
                <a:uFillTx/>
                <a:latin typeface="Arial" panose="020B0604020202020204"/>
                <a:ea typeface="+mn-ea"/>
                <a:cs typeface="+mn-cs"/>
              </a:rPr>
              <a:t>Knowing your daily caloric target</a:t>
            </a:r>
          </a:p>
          <a:p>
            <a:pPr marL="0" marR="0" lvl="0" indent="0" algn="ctr" defTabSz="914377" rtl="0" eaLnBrk="1" fontAlgn="auto" latinLnBrk="0" hangingPunct="1">
              <a:lnSpc>
                <a:spcPct val="100000"/>
              </a:lnSpc>
              <a:spcBef>
                <a:spcPts val="0"/>
              </a:spcBef>
              <a:spcAft>
                <a:spcPts val="200"/>
              </a:spcAft>
              <a:buClrTx/>
              <a:buSzTx/>
              <a:buFontTx/>
              <a:buNone/>
              <a:tabLst/>
              <a:defRPr/>
            </a:pPr>
            <a:r>
              <a:rPr kumimoji="0" lang="en-US" sz="1400" i="0" u="none" strike="noStrike" kern="1200" cap="none" spc="0" normalizeH="0" baseline="0" noProof="0" dirty="0">
                <a:ln>
                  <a:noFill/>
                </a:ln>
                <a:solidFill>
                  <a:srgbClr val="2A918B"/>
                </a:solidFill>
                <a:effectLst/>
                <a:uLnTx/>
                <a:uFillTx/>
                <a:latin typeface="Arial" panose="020B0604020202020204"/>
                <a:ea typeface="+mn-ea"/>
                <a:cs typeface="+mn-cs"/>
              </a:rPr>
              <a:t>Counting your calories</a:t>
            </a:r>
          </a:p>
          <a:p>
            <a:pPr marL="0" marR="0" lvl="0" indent="0" algn="ctr" defTabSz="914377" rtl="0" eaLnBrk="1" fontAlgn="auto" latinLnBrk="0" hangingPunct="1">
              <a:lnSpc>
                <a:spcPct val="100000"/>
              </a:lnSpc>
              <a:spcBef>
                <a:spcPts val="0"/>
              </a:spcBef>
              <a:spcAft>
                <a:spcPts val="200"/>
              </a:spcAft>
              <a:buClrTx/>
              <a:buSzTx/>
              <a:buFontTx/>
              <a:buNone/>
              <a:tabLst/>
              <a:defRPr/>
            </a:pPr>
            <a:r>
              <a:rPr kumimoji="0" lang="en-US" sz="1400" i="0" u="none" strike="noStrike" kern="1200" cap="none" spc="0" normalizeH="0" baseline="0" noProof="0" dirty="0">
                <a:ln>
                  <a:noFill/>
                </a:ln>
                <a:solidFill>
                  <a:srgbClr val="2A918B"/>
                </a:solidFill>
                <a:effectLst/>
                <a:uLnTx/>
                <a:uFillTx/>
                <a:latin typeface="Arial" panose="020B0604020202020204"/>
                <a:ea typeface="+mn-ea"/>
                <a:cs typeface="+mn-cs"/>
              </a:rPr>
              <a:t>Delaying eating for future gain</a:t>
            </a:r>
          </a:p>
          <a:p>
            <a:pPr marL="0" marR="0" lvl="0" indent="0" algn="ctr" defTabSz="914377" rtl="0" eaLnBrk="1" fontAlgn="auto" latinLnBrk="0" hangingPunct="1">
              <a:lnSpc>
                <a:spcPct val="100000"/>
              </a:lnSpc>
              <a:spcBef>
                <a:spcPts val="0"/>
              </a:spcBef>
              <a:spcAft>
                <a:spcPts val="200"/>
              </a:spcAft>
              <a:buClrTx/>
              <a:buSzTx/>
              <a:buFontTx/>
              <a:buNone/>
              <a:tabLst/>
              <a:defRPr/>
            </a:pPr>
            <a:r>
              <a:rPr kumimoji="0" lang="en-US" sz="1400" i="0" u="none" strike="noStrike" kern="1200" cap="none" spc="0" normalizeH="0" baseline="0" noProof="0" dirty="0">
                <a:ln>
                  <a:noFill/>
                </a:ln>
                <a:solidFill>
                  <a:srgbClr val="2A918B"/>
                </a:solidFill>
                <a:effectLst/>
                <a:uLnTx/>
                <a:uFillTx/>
                <a:latin typeface="Arial" panose="020B0604020202020204"/>
                <a:ea typeface="+mn-ea"/>
                <a:cs typeface="+mn-cs"/>
              </a:rPr>
              <a:t>Conscious control of eliminating mindless eating when not hungry</a:t>
            </a:r>
          </a:p>
        </p:txBody>
      </p:sp>
      <p:sp>
        <p:nvSpPr>
          <p:cNvPr id="14" name="Rectangle: Rounded Corners 13">
            <a:hlinkClick r:id="rId3" action="ppaction://hlinksldjump"/>
            <a:extLst>
              <a:ext uri="{FF2B5EF4-FFF2-40B4-BE49-F238E27FC236}">
                <a16:creationId xmlns:a16="http://schemas.microsoft.com/office/drawing/2014/main" id="{46E41C62-A237-3247-32BD-0FAC273E6B81}"/>
              </a:ext>
            </a:extLst>
          </p:cNvPr>
          <p:cNvSpPr/>
          <p:nvPr/>
        </p:nvSpPr>
        <p:spPr>
          <a:xfrm>
            <a:off x="405760" y="2918623"/>
            <a:ext cx="3569356" cy="57320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Homeostatic eating </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‘eating for hunger’</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Rectangle: Rounded Corners 21">
            <a:hlinkClick r:id="rId4" action="ppaction://hlinksldjump"/>
            <a:extLst>
              <a:ext uri="{FF2B5EF4-FFF2-40B4-BE49-F238E27FC236}">
                <a16:creationId xmlns:a16="http://schemas.microsoft.com/office/drawing/2014/main" id="{5AF75F65-B82F-06CA-0ED8-7788132451F8}"/>
              </a:ext>
            </a:extLst>
          </p:cNvPr>
          <p:cNvSpPr/>
          <p:nvPr/>
        </p:nvSpPr>
        <p:spPr>
          <a:xfrm>
            <a:off x="405760" y="3709232"/>
            <a:ext cx="3569356" cy="57320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Hedonic eating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‘eating for pleasure’</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4" name="Rectangle: Rounded Corners 23">
            <a:hlinkClick r:id="rId5" action="ppaction://hlinksldjump"/>
            <a:extLst>
              <a:ext uri="{FF2B5EF4-FFF2-40B4-BE49-F238E27FC236}">
                <a16:creationId xmlns:a16="http://schemas.microsoft.com/office/drawing/2014/main" id="{9635F375-39D2-79F8-B090-441468B3CF1D}"/>
              </a:ext>
            </a:extLst>
          </p:cNvPr>
          <p:cNvSpPr/>
          <p:nvPr/>
        </p:nvSpPr>
        <p:spPr>
          <a:xfrm>
            <a:off x="405760" y="4499842"/>
            <a:ext cx="3569356" cy="57320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Executive function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‘deciding to eat’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B3BFB725-44A3-E430-0FEC-C1B6A1CEB44A}"/>
              </a:ext>
            </a:extLst>
          </p:cNvPr>
          <p:cNvSpPr/>
          <p:nvPr/>
        </p:nvSpPr>
        <p:spPr>
          <a:xfrm rot="10800000">
            <a:off x="2074976" y="2580473"/>
            <a:ext cx="233034" cy="200891"/>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2" name="Graphic 31">
            <a:extLst>
              <a:ext uri="{FF2B5EF4-FFF2-40B4-BE49-F238E27FC236}">
                <a16:creationId xmlns:a16="http://schemas.microsoft.com/office/drawing/2014/main" id="{9BA63086-3D48-D856-5E28-43F45A26EB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0157" y="1170070"/>
            <a:ext cx="2615804" cy="2674047"/>
          </a:xfrm>
          <a:prstGeom prst="rect">
            <a:avLst/>
          </a:prstGeom>
        </p:spPr>
      </p:pic>
      <p:sp>
        <p:nvSpPr>
          <p:cNvPr id="21" name="TextBox 20">
            <a:extLst>
              <a:ext uri="{FF2B5EF4-FFF2-40B4-BE49-F238E27FC236}">
                <a16:creationId xmlns:a16="http://schemas.microsoft.com/office/drawing/2014/main" id="{A5CB3292-F0FC-488B-8322-6B0B51A3D411}"/>
              </a:ext>
            </a:extLst>
          </p:cNvPr>
          <p:cNvSpPr txBox="1"/>
          <p:nvPr/>
        </p:nvSpPr>
        <p:spPr>
          <a:xfrm>
            <a:off x="5947297" y="3998509"/>
            <a:ext cx="4601944" cy="666977"/>
          </a:xfrm>
          <a:prstGeom prst="rect">
            <a:avLst/>
          </a:prstGeom>
          <a:solidFill>
            <a:schemeClr val="bg1">
              <a:alpha val="89000"/>
            </a:schemeClr>
          </a:solid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1965"/>
                </a:solidFill>
                <a:effectLst/>
                <a:uLnTx/>
                <a:uFillTx/>
                <a:latin typeface="Arial" panose="020B0604020202020204"/>
                <a:ea typeface="+mn-ea"/>
                <a:cs typeface="+mn-cs"/>
              </a:rPr>
              <a:t>Executive function is where </a:t>
            </a:r>
            <a:br>
              <a:rPr kumimoji="0" lang="en-US" sz="1867" b="1" i="0" u="none" strike="noStrike" kern="1200" cap="none" spc="0" normalizeH="0" baseline="0" noProof="0" dirty="0">
                <a:ln>
                  <a:noFill/>
                </a:ln>
                <a:solidFill>
                  <a:srgbClr val="4472C4"/>
                </a:solidFill>
                <a:effectLst/>
                <a:uLnTx/>
                <a:uFillTx/>
                <a:latin typeface="Arial" panose="020B0604020202020204"/>
                <a:ea typeface="+mn-ea"/>
                <a:cs typeface="+mn-cs"/>
              </a:rPr>
            </a:br>
            <a:r>
              <a:rPr kumimoji="0" lang="en-US" sz="1867" b="1" i="0" u="none" strike="noStrike" kern="1200" cap="none" spc="0" normalizeH="0" baseline="0" noProof="0" dirty="0">
                <a:ln>
                  <a:noFill/>
                </a:ln>
                <a:solidFill>
                  <a:srgbClr val="2A918B"/>
                </a:solidFill>
                <a:effectLst/>
                <a:uLnTx/>
                <a:uFillTx/>
                <a:latin typeface="Arial" panose="020B0604020202020204"/>
                <a:ea typeface="+mn-ea"/>
                <a:cs typeface="+mn-cs"/>
              </a:rPr>
              <a:t>lifestyle counseling </a:t>
            </a:r>
            <a:r>
              <a:rPr kumimoji="0" lang="en-US" sz="1867" b="0" i="0" u="none" strike="noStrike" kern="1200" cap="none" spc="0" normalizeH="0" baseline="0" noProof="0" dirty="0">
                <a:ln>
                  <a:noFill/>
                </a:ln>
                <a:solidFill>
                  <a:srgbClr val="001965"/>
                </a:solidFill>
                <a:effectLst/>
                <a:uLnTx/>
                <a:uFillTx/>
                <a:latin typeface="Arial" panose="020B0604020202020204"/>
                <a:ea typeface="+mn-ea"/>
                <a:cs typeface="+mn-cs"/>
              </a:rPr>
              <a:t>resides</a:t>
            </a:r>
          </a:p>
        </p:txBody>
      </p:sp>
      <p:cxnSp>
        <p:nvCxnSpPr>
          <p:cNvPr id="36" name="Straight Connector 35">
            <a:extLst>
              <a:ext uri="{FF2B5EF4-FFF2-40B4-BE49-F238E27FC236}">
                <a16:creationId xmlns:a16="http://schemas.microsoft.com/office/drawing/2014/main" id="{86FC2D7E-B57F-A7FF-9D1C-3479D92D547F}"/>
              </a:ext>
            </a:extLst>
          </p:cNvPr>
          <p:cNvCxnSpPr>
            <a:cxnSpLocks/>
          </p:cNvCxnSpPr>
          <p:nvPr/>
        </p:nvCxnSpPr>
        <p:spPr>
          <a:xfrm>
            <a:off x="8248269" y="4664292"/>
            <a:ext cx="0" cy="436729"/>
          </a:xfrm>
          <a:prstGeom prst="line">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5E23EFA-70E9-87C1-A8BC-6368E485932F}"/>
              </a:ext>
            </a:extLst>
          </p:cNvPr>
          <p:cNvSpPr/>
          <p:nvPr/>
        </p:nvSpPr>
        <p:spPr>
          <a:xfrm>
            <a:off x="9456938" y="655890"/>
            <a:ext cx="2184602" cy="218460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Isosceles Triangle 38">
            <a:extLst>
              <a:ext uri="{FF2B5EF4-FFF2-40B4-BE49-F238E27FC236}">
                <a16:creationId xmlns:a16="http://schemas.microsoft.com/office/drawing/2014/main" id="{69CFBC0D-2B90-8599-5622-7DA3ABDC025B}"/>
              </a:ext>
            </a:extLst>
          </p:cNvPr>
          <p:cNvSpPr/>
          <p:nvPr/>
        </p:nvSpPr>
        <p:spPr>
          <a:xfrm>
            <a:off x="10191227" y="1253519"/>
            <a:ext cx="764274" cy="65885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4CB83C70-316D-4035-9A46-33780D5322E2}"/>
              </a:ext>
            </a:extLst>
          </p:cNvPr>
          <p:cNvSpPr txBox="1"/>
          <p:nvPr/>
        </p:nvSpPr>
        <p:spPr>
          <a:xfrm>
            <a:off x="10039136" y="843375"/>
            <a:ext cx="1080744" cy="261610"/>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100" normalizeH="0" baseline="0" noProof="0" dirty="0">
                <a:ln>
                  <a:noFill/>
                </a:ln>
                <a:solidFill>
                  <a:srgbClr val="FFFFFF"/>
                </a:solidFill>
                <a:effectLst/>
                <a:uLnTx/>
                <a:uFillTx/>
                <a:latin typeface="Arial" panose="020B0604020202020204"/>
                <a:ea typeface="+mn-ea"/>
                <a:cs typeface="+mn-cs"/>
              </a:rPr>
              <a:t>Thoughts</a:t>
            </a:r>
          </a:p>
        </p:txBody>
      </p:sp>
      <p:sp>
        <p:nvSpPr>
          <p:cNvPr id="18" name="TextBox 17">
            <a:extLst>
              <a:ext uri="{FF2B5EF4-FFF2-40B4-BE49-F238E27FC236}">
                <a16:creationId xmlns:a16="http://schemas.microsoft.com/office/drawing/2014/main" id="{E44EE705-D4F6-4E5D-837D-505F9406EB64}"/>
              </a:ext>
            </a:extLst>
          </p:cNvPr>
          <p:cNvSpPr txBox="1"/>
          <p:nvPr/>
        </p:nvSpPr>
        <p:spPr>
          <a:xfrm>
            <a:off x="9575460" y="1962174"/>
            <a:ext cx="986167" cy="2616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100" normalizeH="0" baseline="0" noProof="0" dirty="0">
                <a:ln>
                  <a:noFill/>
                </a:ln>
                <a:solidFill>
                  <a:srgbClr val="FFFFFF"/>
                </a:solidFill>
                <a:effectLst/>
                <a:uLnTx/>
                <a:uFillTx/>
                <a:latin typeface="Arial" panose="020B0604020202020204"/>
                <a:ea typeface="+mn-ea"/>
                <a:cs typeface="+mn-cs"/>
              </a:rPr>
              <a:t>Feelings</a:t>
            </a:r>
          </a:p>
        </p:txBody>
      </p:sp>
      <p:sp>
        <p:nvSpPr>
          <p:cNvPr id="41" name="TextBox 40">
            <a:extLst>
              <a:ext uri="{FF2B5EF4-FFF2-40B4-BE49-F238E27FC236}">
                <a16:creationId xmlns:a16="http://schemas.microsoft.com/office/drawing/2014/main" id="{CCFDA17D-93CA-A883-8027-8A9386992C5E}"/>
              </a:ext>
            </a:extLst>
          </p:cNvPr>
          <p:cNvSpPr txBox="1"/>
          <p:nvPr/>
        </p:nvSpPr>
        <p:spPr>
          <a:xfrm>
            <a:off x="10500207" y="1962174"/>
            <a:ext cx="1018227" cy="2616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100" normalizeH="0" baseline="0" noProof="0" dirty="0">
                <a:ln>
                  <a:noFill/>
                </a:ln>
                <a:solidFill>
                  <a:srgbClr val="FFFFFF"/>
                </a:solidFill>
                <a:effectLst/>
                <a:uLnTx/>
                <a:uFillTx/>
                <a:latin typeface="Arial" panose="020B0604020202020204"/>
                <a:ea typeface="+mn-ea"/>
                <a:cs typeface="+mn-cs"/>
              </a:rPr>
              <a:t>Behavior</a:t>
            </a:r>
          </a:p>
        </p:txBody>
      </p:sp>
      <p:cxnSp>
        <p:nvCxnSpPr>
          <p:cNvPr id="44" name="Straight Arrow Connector 43">
            <a:extLst>
              <a:ext uri="{FF2B5EF4-FFF2-40B4-BE49-F238E27FC236}">
                <a16:creationId xmlns:a16="http://schemas.microsoft.com/office/drawing/2014/main" id="{A2560FE9-4AD1-7FB6-9277-88D3EB2E845B}"/>
              </a:ext>
            </a:extLst>
          </p:cNvPr>
          <p:cNvCxnSpPr>
            <a:cxnSpLocks/>
          </p:cNvCxnSpPr>
          <p:nvPr/>
        </p:nvCxnSpPr>
        <p:spPr>
          <a:xfrm>
            <a:off x="10831833" y="1183866"/>
            <a:ext cx="421955" cy="677987"/>
          </a:xfrm>
          <a:prstGeom prst="straightConnector1">
            <a:avLst/>
          </a:prstGeom>
          <a:ln w="95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E548562-2420-B083-A7D7-F4A2549EBFA6}"/>
              </a:ext>
            </a:extLst>
          </p:cNvPr>
          <p:cNvCxnSpPr>
            <a:cxnSpLocks/>
          </p:cNvCxnSpPr>
          <p:nvPr/>
        </p:nvCxnSpPr>
        <p:spPr>
          <a:xfrm flipV="1">
            <a:off x="9926957" y="1183866"/>
            <a:ext cx="421955" cy="677987"/>
          </a:xfrm>
          <a:prstGeom prst="straightConnector1">
            <a:avLst/>
          </a:prstGeom>
          <a:ln w="95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70AD395-73B2-5EC4-80C7-C5CEBBFA4E4D}"/>
              </a:ext>
            </a:extLst>
          </p:cNvPr>
          <p:cNvCxnSpPr>
            <a:cxnSpLocks/>
          </p:cNvCxnSpPr>
          <p:nvPr/>
        </p:nvCxnSpPr>
        <p:spPr>
          <a:xfrm>
            <a:off x="10231177" y="2278404"/>
            <a:ext cx="695749" cy="0"/>
          </a:xfrm>
          <a:prstGeom prst="straightConnector1">
            <a:avLst/>
          </a:prstGeom>
          <a:ln w="95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3EACAB2F-1821-8AAE-FB36-7051652EC844}"/>
              </a:ext>
            </a:extLst>
          </p:cNvPr>
          <p:cNvSpPr/>
          <p:nvPr/>
        </p:nvSpPr>
        <p:spPr>
          <a:xfrm>
            <a:off x="405760" y="2030029"/>
            <a:ext cx="3569356" cy="5732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t>Select an item </a:t>
            </a:r>
            <a:b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br>
            <a: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t>to learn more</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Oval 63">
            <a:extLst>
              <a:ext uri="{FF2B5EF4-FFF2-40B4-BE49-F238E27FC236}">
                <a16:creationId xmlns:a16="http://schemas.microsoft.com/office/drawing/2014/main" id="{D79D6EDD-1741-F88A-BE7D-6072FBC2D5F8}"/>
              </a:ext>
            </a:extLst>
          </p:cNvPr>
          <p:cNvSpPr/>
          <p:nvPr/>
        </p:nvSpPr>
        <p:spPr>
          <a:xfrm>
            <a:off x="10518773" y="1096555"/>
            <a:ext cx="109182" cy="10918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5" name="Oval 64">
            <a:extLst>
              <a:ext uri="{FF2B5EF4-FFF2-40B4-BE49-F238E27FC236}">
                <a16:creationId xmlns:a16="http://schemas.microsoft.com/office/drawing/2014/main" id="{420C1DEF-A7BB-7061-D1F9-A626AE52F158}"/>
              </a:ext>
            </a:extLst>
          </p:cNvPr>
          <p:cNvSpPr/>
          <p:nvPr/>
        </p:nvSpPr>
        <p:spPr>
          <a:xfrm>
            <a:off x="10044714" y="1857172"/>
            <a:ext cx="109182" cy="10918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6" name="Oval 65">
            <a:extLst>
              <a:ext uri="{FF2B5EF4-FFF2-40B4-BE49-F238E27FC236}">
                <a16:creationId xmlns:a16="http://schemas.microsoft.com/office/drawing/2014/main" id="{2DE7C1B3-7FAB-07A3-F5F6-5E039C2E0E01}"/>
              </a:ext>
            </a:extLst>
          </p:cNvPr>
          <p:cNvSpPr/>
          <p:nvPr/>
        </p:nvSpPr>
        <p:spPr>
          <a:xfrm>
            <a:off x="11005304" y="1857172"/>
            <a:ext cx="109182" cy="10918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63789548-A75F-AF53-B3C2-327C1BE9E7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40252" y="1172926"/>
            <a:ext cx="1641848" cy="1425494"/>
          </a:xfrm>
          <a:prstGeom prst="rect">
            <a:avLst/>
          </a:prstGeom>
        </p:spPr>
      </p:pic>
    </p:spTree>
    <p:extLst>
      <p:ext uri="{BB962C8B-B14F-4D97-AF65-F5344CB8AC3E}">
        <p14:creationId xmlns:p14="http://schemas.microsoft.com/office/powerpoint/2010/main" val="126098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od02_Obs_01-Appetite_GIF_Area-VO2">
            <a:hlinkClick r:id="" action="ppaction://media"/>
            <a:extLst>
              <a:ext uri="{FF2B5EF4-FFF2-40B4-BE49-F238E27FC236}">
                <a16:creationId xmlns:a16="http://schemas.microsoft.com/office/drawing/2014/main" id="{68B8BB09-D2D2-9BE9-016E-D4AA6D34232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625" r="625"/>
          <a:stretch>
            <a:fillRect/>
          </a:stretch>
        </p:blipFill>
        <p:spPr>
          <a:xfrm>
            <a:off x="76200" y="1600200"/>
            <a:ext cx="12039600" cy="4216400"/>
          </a:xfrm>
          <a:prstGeom prst="rect">
            <a:avLst/>
          </a:prstGeom>
        </p:spPr>
      </p:pic>
      <p:sp>
        <p:nvSpPr>
          <p:cNvPr id="2" name="Title 1">
            <a:extLst>
              <a:ext uri="{FF2B5EF4-FFF2-40B4-BE49-F238E27FC236}">
                <a16:creationId xmlns:a16="http://schemas.microsoft.com/office/drawing/2014/main" id="{8FCFD0FA-22B0-765A-7AA9-84CD180FB7D0}"/>
              </a:ext>
            </a:extLst>
          </p:cNvPr>
          <p:cNvSpPr>
            <a:spLocks noGrp="1"/>
          </p:cNvSpPr>
          <p:nvPr>
            <p:ph type="title"/>
          </p:nvPr>
        </p:nvSpPr>
        <p:spPr/>
        <p:txBody>
          <a:bodyPr/>
          <a:lstStyle/>
          <a:p>
            <a:r>
              <a:rPr lang="en-US" dirty="0"/>
              <a:t>Hormonal appetite signaling</a:t>
            </a:r>
            <a:r>
              <a:rPr lang="en-US" baseline="30000" dirty="0"/>
              <a:t>1–5</a:t>
            </a:r>
            <a:endParaRPr lang="en-US" dirty="0"/>
          </a:p>
        </p:txBody>
      </p:sp>
      <p:sp>
        <p:nvSpPr>
          <p:cNvPr id="5" name="Text Placeholder 17">
            <a:extLst>
              <a:ext uri="{FF2B5EF4-FFF2-40B4-BE49-F238E27FC236}">
                <a16:creationId xmlns:a16="http://schemas.microsoft.com/office/drawing/2014/main" id="{7FB36365-A785-A77A-262B-80AB6E31B323}"/>
              </a:ext>
            </a:extLst>
          </p:cNvPr>
          <p:cNvSpPr>
            <a:spLocks noGrp="1"/>
          </p:cNvSpPr>
          <p:nvPr>
            <p:ph type="body" sz="quarter" idx="13"/>
          </p:nvPr>
        </p:nvSpPr>
        <p:spPr>
          <a:xfrm>
            <a:off x="536575" y="6019800"/>
            <a:ext cx="10895013" cy="323850"/>
          </a:xfrm>
        </p:spPr>
        <p:txBody>
          <a:bodyPr/>
          <a:lstStyle/>
          <a:p>
            <a:r>
              <a:rPr lang="en-US" dirty="0">
                <a:solidFill>
                  <a:srgbClr val="001965"/>
                </a:solidFill>
              </a:rPr>
              <a:t>AgRP, agouti-related peptide; CART, cocaine- and amphetamine-stimulated transcript peptide; CNS, central nervous system; GLP-1, glucagon-like peptide-1; NPY, neuropeptide Y; OXM, oxyntomodulin; PP, pancreatic polypeptide; </a:t>
            </a:r>
            <a:br>
              <a:rPr lang="en-US" dirty="0">
                <a:solidFill>
                  <a:srgbClr val="001965"/>
                </a:solidFill>
              </a:rPr>
            </a:br>
            <a:r>
              <a:rPr lang="en-US" dirty="0">
                <a:solidFill>
                  <a:srgbClr val="001965"/>
                </a:solidFill>
              </a:rPr>
              <a:t>POMC, pro-opiomelanocortin; PYY, peptide YY.</a:t>
            </a:r>
            <a:br>
              <a:rPr lang="en-US" dirty="0">
                <a:solidFill>
                  <a:srgbClr val="001965"/>
                </a:solidFill>
              </a:rPr>
            </a:br>
            <a:r>
              <a:rPr lang="en-GB" dirty="0">
                <a:solidFill>
                  <a:srgbClr val="001965"/>
                </a:solidFill>
              </a:rPr>
              <a:t>1. </a:t>
            </a:r>
            <a:r>
              <a:rPr lang="en-US" dirty="0">
                <a:solidFill>
                  <a:srgbClr val="001965"/>
                </a:solidFill>
              </a:rPr>
              <a:t>Badman MK, Flier JS. Science 2005;307:1909–1914;</a:t>
            </a:r>
            <a:r>
              <a:rPr lang="en-GB" dirty="0">
                <a:solidFill>
                  <a:srgbClr val="001965"/>
                </a:solidFill>
              </a:rPr>
              <a:t> 2. Li S et al. Nutrients 2023;15:3728; 3. </a:t>
            </a:r>
            <a:r>
              <a:rPr lang="en-US" dirty="0">
                <a:solidFill>
                  <a:srgbClr val="001965"/>
                </a:solidFill>
              </a:rPr>
              <a:t>Rogge MM, Gautam B. J Am Assoc Nurse Pract 2017;29:S15–S29; 4. Suzuki K et al. Exp Diabetes Res 2012;2012:824305; 5. </a:t>
            </a:r>
            <a:r>
              <a:rPr lang="it-IT" dirty="0">
                <a:solidFill>
                  <a:srgbClr val="001965"/>
                </a:solidFill>
                <a:latin typeface="Arial" panose="020B0604020202020204" pitchFamily="34" charset="0"/>
              </a:rPr>
              <a:t>Roh E, Choi KM. Int J Mol Sci 2023;24(4):3384.</a:t>
            </a:r>
            <a:endParaRPr lang="en-GB" dirty="0">
              <a:solidFill>
                <a:srgbClr val="001965"/>
              </a:solidFill>
            </a:endParaRPr>
          </a:p>
        </p:txBody>
      </p:sp>
      <p:grpSp>
        <p:nvGrpSpPr>
          <p:cNvPr id="6" name="Group 5">
            <a:extLst>
              <a:ext uri="{FF2B5EF4-FFF2-40B4-BE49-F238E27FC236}">
                <a16:creationId xmlns:a16="http://schemas.microsoft.com/office/drawing/2014/main" id="{26679E62-14E3-E285-D935-D9A9AC78B2A1}"/>
              </a:ext>
            </a:extLst>
          </p:cNvPr>
          <p:cNvGrpSpPr/>
          <p:nvPr/>
        </p:nvGrpSpPr>
        <p:grpSpPr>
          <a:xfrm>
            <a:off x="10884677" y="722162"/>
            <a:ext cx="1357087" cy="1030438"/>
            <a:chOff x="10548774" y="1480567"/>
            <a:chExt cx="1357087" cy="1030438"/>
          </a:xfrm>
        </p:grpSpPr>
        <p:grpSp>
          <p:nvGrpSpPr>
            <p:cNvPr id="7" name="Group 6">
              <a:extLst>
                <a:ext uri="{FF2B5EF4-FFF2-40B4-BE49-F238E27FC236}">
                  <a16:creationId xmlns:a16="http://schemas.microsoft.com/office/drawing/2014/main" id="{AF6AE511-F851-4F8A-B990-5C233348AFED}"/>
                </a:ext>
              </a:extLst>
            </p:cNvPr>
            <p:cNvGrpSpPr/>
            <p:nvPr/>
          </p:nvGrpSpPr>
          <p:grpSpPr>
            <a:xfrm>
              <a:off x="10797765" y="1675915"/>
              <a:ext cx="895738" cy="835090"/>
              <a:chOff x="282165" y="52999"/>
              <a:chExt cx="895738" cy="835090"/>
            </a:xfrm>
          </p:grpSpPr>
          <p:sp>
            <p:nvSpPr>
              <p:cNvPr id="9" name="Oval 8">
                <a:extLst>
                  <a:ext uri="{FF2B5EF4-FFF2-40B4-BE49-F238E27FC236}">
                    <a16:creationId xmlns:a16="http://schemas.microsoft.com/office/drawing/2014/main" id="{1016F419-4A47-531D-54CF-A3019E9AE565}"/>
                  </a:ext>
                </a:extLst>
              </p:cNvPr>
              <p:cNvSpPr/>
              <p:nvPr/>
            </p:nvSpPr>
            <p:spPr>
              <a:xfrm>
                <a:off x="282165" y="52999"/>
                <a:ext cx="895738" cy="83509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ctr"/>
                <a:endParaRPr lang="en-US" sz="2000" noProof="0" dirty="0"/>
              </a:p>
            </p:txBody>
          </p:sp>
          <p:pic>
            <p:nvPicPr>
              <p:cNvPr id="10" name="Graphic 9" descr="Presentation with media outline">
                <a:extLst>
                  <a:ext uri="{FF2B5EF4-FFF2-40B4-BE49-F238E27FC236}">
                    <a16:creationId xmlns:a16="http://schemas.microsoft.com/office/drawing/2014/main" id="{AB6D1564-7A4C-6FB4-FE4D-B3BC84803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923" y="72433"/>
                <a:ext cx="796222" cy="796222"/>
              </a:xfrm>
              <a:prstGeom prst="rect">
                <a:avLst/>
              </a:prstGeom>
            </p:spPr>
          </p:pic>
        </p:grpSp>
        <p:sp>
          <p:nvSpPr>
            <p:cNvPr id="8" name="TextBox 7">
              <a:extLst>
                <a:ext uri="{FF2B5EF4-FFF2-40B4-BE49-F238E27FC236}">
                  <a16:creationId xmlns:a16="http://schemas.microsoft.com/office/drawing/2014/main" id="{9D4A4EB4-5F3A-6400-F9AD-BEB23F046D3E}"/>
                </a:ext>
              </a:extLst>
            </p:cNvPr>
            <p:cNvSpPr txBox="1"/>
            <p:nvPr/>
          </p:nvSpPr>
          <p:spPr>
            <a:xfrm>
              <a:off x="10548774" y="1480567"/>
              <a:ext cx="1357087" cy="153888"/>
            </a:xfrm>
            <a:prstGeom prst="rect">
              <a:avLst/>
            </a:prstGeom>
            <a:noFill/>
          </p:spPr>
          <p:txBody>
            <a:bodyPr wrap="square" lIns="0" tIns="0" rIns="0" bIns="0" rtlCol="0">
              <a:spAutoFit/>
            </a:bodyPr>
            <a:lstStyle/>
            <a:p>
              <a:pPr algn="ctr"/>
              <a:r>
                <a:rPr lang="en-US" sz="1000" i="1" dirty="0">
                  <a:solidFill>
                    <a:schemeClr val="accent3"/>
                  </a:solidFill>
                </a:rPr>
                <a:t>Click to play video</a:t>
              </a:r>
            </a:p>
          </p:txBody>
        </p:sp>
      </p:grpSp>
    </p:spTree>
    <p:extLst>
      <p:ext uri="{BB962C8B-B14F-4D97-AF65-F5344CB8AC3E}">
        <p14:creationId xmlns:p14="http://schemas.microsoft.com/office/powerpoint/2010/main" val="43446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7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D43B2-3A64-4E2B-E93A-D964BA4664CF}"/>
            </a:ext>
          </a:extLst>
        </p:cNvPr>
        <p:cNvGrpSpPr/>
        <p:nvPr/>
      </p:nvGrpSpPr>
      <p:grpSpPr>
        <a:xfrm>
          <a:off x="0" y="0"/>
          <a:ext cx="0" cy="0"/>
          <a:chOff x="0" y="0"/>
          <a:chExt cx="0" cy="0"/>
        </a:xfrm>
      </p:grpSpPr>
      <p:pic>
        <p:nvPicPr>
          <p:cNvPr id="10" name="Mod02_Neuronal Appetite_11.12.25">
            <a:hlinkClick r:id="" action="ppaction://media"/>
            <a:extLst>
              <a:ext uri="{FF2B5EF4-FFF2-40B4-BE49-F238E27FC236}">
                <a16:creationId xmlns:a16="http://schemas.microsoft.com/office/drawing/2014/main" id="{84B5AC41-9EAA-9D3D-AFC6-A8A9D63C49F7}"/>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l="625" r="625"/>
          <a:stretch>
            <a:fillRect/>
          </a:stretch>
        </p:blipFill>
        <p:spPr>
          <a:xfrm>
            <a:off x="76200" y="1649591"/>
            <a:ext cx="12039600" cy="4216400"/>
          </a:xfrm>
          <a:prstGeom prst="rect">
            <a:avLst/>
          </a:prstGeom>
        </p:spPr>
      </p:pic>
      <p:sp>
        <p:nvSpPr>
          <p:cNvPr id="20" name="Title 19">
            <a:extLst>
              <a:ext uri="{FF2B5EF4-FFF2-40B4-BE49-F238E27FC236}">
                <a16:creationId xmlns:a16="http://schemas.microsoft.com/office/drawing/2014/main" id="{2BE807AD-84D1-94D7-2FAC-D5B1EEB9789E}"/>
              </a:ext>
            </a:extLst>
          </p:cNvPr>
          <p:cNvSpPr>
            <a:spLocks noGrp="1"/>
          </p:cNvSpPr>
          <p:nvPr>
            <p:ph type="title"/>
          </p:nvPr>
        </p:nvSpPr>
        <p:spPr>
          <a:xfrm>
            <a:off x="536240" y="414320"/>
            <a:ext cx="10896000" cy="1082209"/>
          </a:xfrm>
        </p:spPr>
        <p:txBody>
          <a:bodyPr/>
          <a:lstStyle/>
          <a:p>
            <a:r>
              <a:rPr lang="en-US" noProof="0" dirty="0"/>
              <a:t>Neuronal appetite signaling</a:t>
            </a:r>
            <a:r>
              <a:rPr lang="en-US" baseline="30000" noProof="0" dirty="0"/>
              <a:t>1</a:t>
            </a:r>
            <a:r>
              <a:rPr lang="en-US" baseline="30000" dirty="0"/>
              <a:t>–5</a:t>
            </a:r>
            <a:endParaRPr lang="en-US" noProof="0" dirty="0"/>
          </a:p>
        </p:txBody>
      </p:sp>
      <p:sp>
        <p:nvSpPr>
          <p:cNvPr id="21" name="Text Placeholder 20">
            <a:extLst>
              <a:ext uri="{FF2B5EF4-FFF2-40B4-BE49-F238E27FC236}">
                <a16:creationId xmlns:a16="http://schemas.microsoft.com/office/drawing/2014/main" id="{0D5104CB-65B0-B3D4-1543-5AE962D0E50E}"/>
              </a:ext>
            </a:extLst>
          </p:cNvPr>
          <p:cNvSpPr>
            <a:spLocks noGrp="1"/>
          </p:cNvSpPr>
          <p:nvPr>
            <p:ph type="body" sz="quarter" idx="13"/>
          </p:nvPr>
        </p:nvSpPr>
        <p:spPr>
          <a:xfrm>
            <a:off x="536240" y="6020060"/>
            <a:ext cx="10896000" cy="324000"/>
          </a:xfrm>
        </p:spPr>
        <p:txBody>
          <a:bodyPr/>
          <a:lstStyle/>
          <a:p>
            <a:r>
              <a:rPr lang="en-US" dirty="0"/>
              <a:t> </a:t>
            </a:r>
            <a:br>
              <a:rPr lang="en-US" dirty="0"/>
            </a:br>
            <a:r>
              <a:rPr lang="en-US" dirty="0"/>
              <a:t>CCK, cholecystokinin; GLP-1, glucagon-like peptide-1.</a:t>
            </a:r>
            <a:br>
              <a:rPr lang="en-US" dirty="0"/>
            </a:br>
            <a:r>
              <a:rPr lang="en-US" dirty="0"/>
              <a:t>1. Badman MK, Flier JS. Science 2005;307:1909–1914; 2. Sun X et al. Front. Nutr 2025;12:1484827; 3. </a:t>
            </a:r>
            <a:r>
              <a:rPr lang="en-GB" dirty="0"/>
              <a:t>Farhadipour M, Depoortere I. Nutrients 2021;13:1839; 4. Li S et al. Nutrients 2023;15:3728; 5. Azemi AK et al. Obesity Medicine 2025;54:100588.</a:t>
            </a:r>
            <a:endParaRPr lang="en-US" dirty="0"/>
          </a:p>
        </p:txBody>
      </p:sp>
      <p:grpSp>
        <p:nvGrpSpPr>
          <p:cNvPr id="11" name="Group 10">
            <a:extLst>
              <a:ext uri="{FF2B5EF4-FFF2-40B4-BE49-F238E27FC236}">
                <a16:creationId xmlns:a16="http://schemas.microsoft.com/office/drawing/2014/main" id="{3D902B5B-FDD2-BAFE-4CB2-13DE975FA2E2}"/>
              </a:ext>
            </a:extLst>
          </p:cNvPr>
          <p:cNvGrpSpPr/>
          <p:nvPr/>
        </p:nvGrpSpPr>
        <p:grpSpPr>
          <a:xfrm>
            <a:off x="10884677" y="722162"/>
            <a:ext cx="1357087" cy="1030438"/>
            <a:chOff x="10548774" y="1480567"/>
            <a:chExt cx="1357087" cy="1030438"/>
          </a:xfrm>
        </p:grpSpPr>
        <p:grpSp>
          <p:nvGrpSpPr>
            <p:cNvPr id="12" name="Group 11">
              <a:extLst>
                <a:ext uri="{FF2B5EF4-FFF2-40B4-BE49-F238E27FC236}">
                  <a16:creationId xmlns:a16="http://schemas.microsoft.com/office/drawing/2014/main" id="{48CFFE71-0D06-7461-CCE7-DB9EC5304BDC}"/>
                </a:ext>
              </a:extLst>
            </p:cNvPr>
            <p:cNvGrpSpPr/>
            <p:nvPr/>
          </p:nvGrpSpPr>
          <p:grpSpPr>
            <a:xfrm>
              <a:off x="10797765" y="1675915"/>
              <a:ext cx="895738" cy="835090"/>
              <a:chOff x="282165" y="52999"/>
              <a:chExt cx="895738" cy="835090"/>
            </a:xfrm>
          </p:grpSpPr>
          <p:sp>
            <p:nvSpPr>
              <p:cNvPr id="14" name="Oval 13">
                <a:extLst>
                  <a:ext uri="{FF2B5EF4-FFF2-40B4-BE49-F238E27FC236}">
                    <a16:creationId xmlns:a16="http://schemas.microsoft.com/office/drawing/2014/main" id="{DA3A1558-6375-46A1-93B7-2B03DD43EB39}"/>
                  </a:ext>
                </a:extLst>
              </p:cNvPr>
              <p:cNvSpPr/>
              <p:nvPr/>
            </p:nvSpPr>
            <p:spPr>
              <a:xfrm>
                <a:off x="282165" y="52999"/>
                <a:ext cx="895738" cy="83509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ctr"/>
                <a:endParaRPr lang="en-US" sz="2000" noProof="0" dirty="0"/>
              </a:p>
            </p:txBody>
          </p:sp>
          <p:pic>
            <p:nvPicPr>
              <p:cNvPr id="15" name="Graphic 14" descr="Presentation with media outline">
                <a:extLst>
                  <a:ext uri="{FF2B5EF4-FFF2-40B4-BE49-F238E27FC236}">
                    <a16:creationId xmlns:a16="http://schemas.microsoft.com/office/drawing/2014/main" id="{A322DAB0-6C57-5183-FFD3-AC5A1B6306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923" y="72433"/>
                <a:ext cx="796222" cy="796222"/>
              </a:xfrm>
              <a:prstGeom prst="rect">
                <a:avLst/>
              </a:prstGeom>
            </p:spPr>
          </p:pic>
        </p:grpSp>
        <p:sp>
          <p:nvSpPr>
            <p:cNvPr id="13" name="TextBox 12">
              <a:extLst>
                <a:ext uri="{FF2B5EF4-FFF2-40B4-BE49-F238E27FC236}">
                  <a16:creationId xmlns:a16="http://schemas.microsoft.com/office/drawing/2014/main" id="{4F2DE3A1-FC20-6A25-E61E-AD07210D26E8}"/>
                </a:ext>
              </a:extLst>
            </p:cNvPr>
            <p:cNvSpPr txBox="1"/>
            <p:nvPr/>
          </p:nvSpPr>
          <p:spPr>
            <a:xfrm>
              <a:off x="10548774" y="1480567"/>
              <a:ext cx="1357087" cy="153888"/>
            </a:xfrm>
            <a:prstGeom prst="rect">
              <a:avLst/>
            </a:prstGeom>
            <a:noFill/>
          </p:spPr>
          <p:txBody>
            <a:bodyPr wrap="square" lIns="0" tIns="0" rIns="0" bIns="0" rtlCol="0">
              <a:spAutoFit/>
            </a:bodyPr>
            <a:lstStyle/>
            <a:p>
              <a:pPr algn="ctr"/>
              <a:r>
                <a:rPr lang="en-US" sz="1000" i="1" dirty="0">
                  <a:solidFill>
                    <a:schemeClr val="accent3"/>
                  </a:solidFill>
                </a:rPr>
                <a:t>Click to play video</a:t>
              </a:r>
            </a:p>
          </p:txBody>
        </p:sp>
      </p:grpSp>
    </p:spTree>
    <p:custDataLst>
      <p:tags r:id="rId1"/>
    </p:custDataLst>
    <p:extLst>
      <p:ext uri="{BB962C8B-B14F-4D97-AF65-F5344CB8AC3E}">
        <p14:creationId xmlns:p14="http://schemas.microsoft.com/office/powerpoint/2010/main" val="295347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4BB6059-2BC7-43AD-A871-1C7B890FDC23}"/>
              </a:ext>
            </a:extLst>
          </p:cNvPr>
          <p:cNvSpPr>
            <a:spLocks noGrp="1"/>
          </p:cNvSpPr>
          <p:nvPr>
            <p:ph type="title"/>
          </p:nvPr>
        </p:nvSpPr>
        <p:spPr>
          <a:xfrm>
            <a:off x="536240" y="414320"/>
            <a:ext cx="10896000" cy="1082209"/>
          </a:xfrm>
        </p:spPr>
        <p:txBody>
          <a:bodyPr/>
          <a:lstStyle/>
          <a:p>
            <a:r>
              <a:rPr lang="en-US" noProof="0" dirty="0"/>
              <a:t>Summary of appetite signaling</a:t>
            </a:r>
          </a:p>
        </p:txBody>
      </p:sp>
      <p:sp>
        <p:nvSpPr>
          <p:cNvPr id="14" name="Text Placeholder 13">
            <a:extLst>
              <a:ext uri="{FF2B5EF4-FFF2-40B4-BE49-F238E27FC236}">
                <a16:creationId xmlns:a16="http://schemas.microsoft.com/office/drawing/2014/main" id="{AF7EB5F0-5707-4601-959E-AABE4AD11ABA}"/>
              </a:ext>
            </a:extLst>
          </p:cNvPr>
          <p:cNvSpPr>
            <a:spLocks noGrp="1"/>
          </p:cNvSpPr>
          <p:nvPr>
            <p:ph type="body" sz="quarter" idx="13"/>
          </p:nvPr>
        </p:nvSpPr>
        <p:spPr>
          <a:xfrm>
            <a:off x="536240" y="6020060"/>
            <a:ext cx="10896000" cy="324000"/>
          </a:xfrm>
        </p:spPr>
        <p:txBody>
          <a:bodyPr/>
          <a:lstStyle/>
          <a:p>
            <a:r>
              <a:rPr lang="en-US" noProof="0" dirty="0"/>
              <a:t>AgRP, agouti-related protein; CART, cocaine- and amphetamine-regulated transcript; NPY, neuropeptide Y;</a:t>
            </a:r>
            <a:r>
              <a:rPr lang="en-US" dirty="0"/>
              <a:t> </a:t>
            </a:r>
            <a:r>
              <a:rPr lang="en-US" noProof="0" dirty="0"/>
              <a:t>POMC, pro-opiomelanocortin.</a:t>
            </a:r>
          </a:p>
        </p:txBody>
      </p:sp>
      <p:sp>
        <p:nvSpPr>
          <p:cNvPr id="23" name="Rectangle 22">
            <a:extLst>
              <a:ext uri="{FF2B5EF4-FFF2-40B4-BE49-F238E27FC236}">
                <a16:creationId xmlns:a16="http://schemas.microsoft.com/office/drawing/2014/main" id="{EA14C538-A681-4EAD-928A-C0E239984B36}"/>
              </a:ext>
            </a:extLst>
          </p:cNvPr>
          <p:cNvSpPr/>
          <p:nvPr/>
        </p:nvSpPr>
        <p:spPr>
          <a:xfrm>
            <a:off x="2819400" y="1807484"/>
            <a:ext cx="8600388" cy="981193"/>
          </a:xfrm>
          <a:prstGeom prst="rect">
            <a:avLst/>
          </a:prstGeom>
          <a:no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219200" rtlCol="0" anchor="ctr"/>
          <a:lstStyle/>
          <a:p>
            <a:pPr marL="232817" marR="0" lvl="0" indent="0" algn="l" defTabSz="1219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Hormonal signaling from the periphery to the brain is integrated in the arcuate nucleus of the hypothalamus</a:t>
            </a:r>
          </a:p>
        </p:txBody>
      </p:sp>
      <p:sp>
        <p:nvSpPr>
          <p:cNvPr id="24" name="Oval 23">
            <a:extLst>
              <a:ext uri="{FF2B5EF4-FFF2-40B4-BE49-F238E27FC236}">
                <a16:creationId xmlns:a16="http://schemas.microsoft.com/office/drawing/2014/main" id="{C2939720-F415-4E77-A6B3-C0D6A96C22FD}"/>
              </a:ext>
            </a:extLst>
          </p:cNvPr>
          <p:cNvSpPr/>
          <p:nvPr/>
        </p:nvSpPr>
        <p:spPr>
          <a:xfrm>
            <a:off x="3199737" y="1807484"/>
            <a:ext cx="978408" cy="981193"/>
          </a:xfrm>
          <a:prstGeom prst="ellipse">
            <a:avLst/>
          </a:prstGeom>
          <a:solidFill>
            <a:schemeClr val="tx1"/>
          </a:solidFill>
          <a:ln w="12700" cap="flat" cmpd="sng" algn="ctr">
            <a:noFill/>
            <a:prstDash val="solid"/>
            <a:round/>
            <a:headEnd type="none" w="med" len="med"/>
            <a:tailEnd type="none" w="med" len="med"/>
          </a:ln>
          <a:effectLst/>
        </p:spPr>
        <p:style>
          <a:lnRef idx="2">
            <a:scrgbClr r="0" g="0" b="0"/>
          </a:lnRef>
          <a:fillRef idx="1">
            <a:scrgbClr r="0" g="0" b="0"/>
          </a:fillRef>
          <a:effectRef idx="0">
            <a:scrgbClr r="0" g="0" b="0"/>
          </a:effectRef>
          <a:fontRef idx="minor">
            <a:schemeClr val="lt1"/>
          </a:fontRef>
        </p:style>
        <p:txBody>
          <a:bodyPr spcFirstLastPara="0" vert="horz" wrap="square" lIns="267929" tIns="267905" rIns="267929" bIns="267905" numCol="1" spcCol="1270" anchor="ctr" anchorCtr="0">
            <a:noAutofit/>
          </a:bodyPr>
          <a:lstStyle/>
          <a:p>
            <a:pPr marL="0" marR="0" lvl="0" indent="0" algn="ctr" defTabSz="533361" rtl="0" eaLnBrk="1" fontAlgn="base" latinLnBrk="0" hangingPunct="1">
              <a:lnSpc>
                <a:spcPct val="90000"/>
              </a:lnSpc>
              <a:spcBef>
                <a:spcPct val="0"/>
              </a:spcBef>
              <a:spcAft>
                <a:spcPct val="35000"/>
              </a:spcAft>
              <a:buClrTx/>
              <a:buSzTx/>
              <a:buFontTx/>
              <a:buNone/>
              <a:tabLst/>
              <a:defRPr/>
            </a:pPr>
            <a:endParaRPr kumimoji="0" lang="en-US" sz="14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DD87A948-670C-44C1-8354-88EBCECB8F44}"/>
              </a:ext>
            </a:extLst>
          </p:cNvPr>
          <p:cNvSpPr/>
          <p:nvPr/>
        </p:nvSpPr>
        <p:spPr>
          <a:xfrm>
            <a:off x="2819400" y="2875660"/>
            <a:ext cx="8600388" cy="981193"/>
          </a:xfrm>
          <a:prstGeom prst="rect">
            <a:avLst/>
          </a:prstGeom>
          <a:no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219200" tIns="45720" rIns="91440" bIns="45720" rtlCol="0" anchor="ctr"/>
          <a:lstStyle/>
          <a:p>
            <a:pPr marL="232410" defTabSz="1219139" fontAlgn="base">
              <a:spcBef>
                <a:spcPct val="0"/>
              </a:spcBef>
              <a:spcAft>
                <a:spcPct val="0"/>
              </a:spcAft>
              <a:defRPr/>
            </a:pPr>
            <a:r>
              <a:rPr kumimoji="0" lang="en-US" sz="1800" b="0" i="0" u="none" strike="noStrike" kern="1200" cap="none" spc="0" normalizeH="0" baseline="0" noProof="0" dirty="0">
                <a:ln>
                  <a:noFill/>
                </a:ln>
                <a:solidFill>
                  <a:schemeClr val="tx1"/>
                </a:solidFill>
                <a:effectLst/>
                <a:uLnTx/>
                <a:uFillTx/>
                <a:latin typeface="Arial"/>
                <a:cs typeface="Arial"/>
              </a:rPr>
              <a:t>In the hypothalamus, orexigenic </a:t>
            </a:r>
            <a:r>
              <a:rPr lang="en-US" noProof="0" dirty="0">
                <a:solidFill>
                  <a:schemeClr val="tx1"/>
                </a:solidFill>
                <a:latin typeface="Arial"/>
                <a:cs typeface="Arial"/>
              </a:rPr>
              <a:t>(hunger) signaling</a:t>
            </a:r>
            <a:r>
              <a:rPr kumimoji="0" lang="en-US" sz="1800" b="0" i="0" u="none" strike="noStrike" kern="1200" cap="none" spc="0" normalizeH="0" baseline="0" noProof="0" dirty="0">
                <a:ln>
                  <a:noFill/>
                </a:ln>
                <a:solidFill>
                  <a:schemeClr val="tx1"/>
                </a:solidFill>
                <a:effectLst/>
                <a:uLnTx/>
                <a:uFillTx/>
                <a:latin typeface="Arial"/>
                <a:cs typeface="Arial"/>
              </a:rPr>
              <a:t> is driven by upregulation of NPY and AgRP neurons and anorexigenic (</a:t>
            </a:r>
            <a:r>
              <a:rPr lang="en-US" noProof="0" dirty="0">
                <a:solidFill>
                  <a:schemeClr val="tx1"/>
                </a:solidFill>
                <a:latin typeface="Arial"/>
                <a:cs typeface="Arial"/>
              </a:rPr>
              <a:t>fullness) signaling</a:t>
            </a:r>
            <a:r>
              <a:rPr kumimoji="0" lang="en-US" sz="1800" b="0" i="0" u="none" strike="noStrike" kern="1200" cap="none" spc="0" normalizeH="0" baseline="0" noProof="0" dirty="0">
                <a:ln>
                  <a:noFill/>
                </a:ln>
                <a:solidFill>
                  <a:schemeClr val="tx1"/>
                </a:solidFill>
                <a:effectLst/>
                <a:uLnTx/>
                <a:uFillTx/>
                <a:latin typeface="Arial"/>
                <a:cs typeface="Arial"/>
              </a:rPr>
              <a:t> is driven by </a:t>
            </a:r>
            <a:r>
              <a:rPr lang="en-US" noProof="0" dirty="0">
                <a:solidFill>
                  <a:schemeClr val="tx1"/>
                </a:solidFill>
                <a:latin typeface="Arial"/>
                <a:cs typeface="Arial"/>
              </a:rPr>
              <a:t>stimulation of</a:t>
            </a:r>
            <a:r>
              <a:rPr kumimoji="0" lang="en-US" sz="1800" b="0" i="0" u="none" strike="noStrike" kern="1200" cap="none" spc="0" normalizeH="0" baseline="0" noProof="0" dirty="0">
                <a:ln>
                  <a:noFill/>
                </a:ln>
                <a:solidFill>
                  <a:schemeClr val="tx1"/>
                </a:solidFill>
                <a:effectLst/>
                <a:uLnTx/>
                <a:uFillTx/>
                <a:latin typeface="Arial"/>
                <a:cs typeface="Arial"/>
              </a:rPr>
              <a:t> POMC and CART neurons</a:t>
            </a:r>
            <a:r>
              <a:rPr lang="en-US" noProof="0" dirty="0">
                <a:solidFill>
                  <a:schemeClr val="tx1"/>
                </a:solidFill>
                <a:latin typeface="Arial"/>
                <a:cs typeface="Arial"/>
              </a:rPr>
              <a:t> </a:t>
            </a:r>
            <a:endParaRPr lang="en-US" noProof="0" dirty="0">
              <a:solidFill>
                <a:schemeClr val="tx1"/>
              </a:solidFill>
              <a:ea typeface="+mn-ea"/>
            </a:endParaRPr>
          </a:p>
        </p:txBody>
      </p:sp>
      <p:sp>
        <p:nvSpPr>
          <p:cNvPr id="27" name="Oval 26">
            <a:extLst>
              <a:ext uri="{FF2B5EF4-FFF2-40B4-BE49-F238E27FC236}">
                <a16:creationId xmlns:a16="http://schemas.microsoft.com/office/drawing/2014/main" id="{459C085D-EFA0-4B36-A4C4-CD2EAACEC0EA}"/>
              </a:ext>
            </a:extLst>
          </p:cNvPr>
          <p:cNvSpPr/>
          <p:nvPr/>
        </p:nvSpPr>
        <p:spPr>
          <a:xfrm>
            <a:off x="3199737" y="2875660"/>
            <a:ext cx="978408" cy="981193"/>
          </a:xfrm>
          <a:prstGeom prst="ellipse">
            <a:avLst/>
          </a:prstGeom>
          <a:solidFill>
            <a:schemeClr val="tx1"/>
          </a:solidFill>
          <a:ln w="12700" cap="flat" cmpd="sng" algn="ctr">
            <a:noFill/>
            <a:prstDash val="solid"/>
            <a:round/>
            <a:headEnd type="none" w="med" len="med"/>
            <a:tailEnd type="none" w="med" len="med"/>
          </a:ln>
          <a:effectLst/>
        </p:spPr>
        <p:style>
          <a:lnRef idx="2">
            <a:scrgbClr r="0" g="0" b="0"/>
          </a:lnRef>
          <a:fillRef idx="1">
            <a:scrgbClr r="0" g="0" b="0"/>
          </a:fillRef>
          <a:effectRef idx="0">
            <a:scrgbClr r="0" g="0" b="0"/>
          </a:effectRef>
          <a:fontRef idx="minor">
            <a:schemeClr val="lt1"/>
          </a:fontRef>
        </p:style>
        <p:txBody>
          <a:bodyPr spcFirstLastPara="0" vert="horz" wrap="square" lIns="267929" tIns="267905" rIns="267929" bIns="267905" numCol="1" spcCol="1270" anchor="ctr" anchorCtr="0">
            <a:noAutofit/>
          </a:bodyPr>
          <a:lstStyle/>
          <a:p>
            <a:pPr marL="0" marR="0" lvl="0" indent="0" algn="ctr" defTabSz="533361" rtl="0" eaLnBrk="1" fontAlgn="base" latinLnBrk="0" hangingPunct="1">
              <a:lnSpc>
                <a:spcPct val="90000"/>
              </a:lnSpc>
              <a:spcBef>
                <a:spcPct val="0"/>
              </a:spcBef>
              <a:spcAft>
                <a:spcPct val="35000"/>
              </a:spcAft>
              <a:buClrTx/>
              <a:buSzTx/>
              <a:buFontTx/>
              <a:buNone/>
              <a:tabLst/>
              <a:defRPr/>
            </a:pPr>
            <a:endParaRPr kumimoji="0" lang="en-US" sz="14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E56FA797-9DE2-448B-9D9F-3E7999BDA6DB}"/>
              </a:ext>
            </a:extLst>
          </p:cNvPr>
          <p:cNvSpPr/>
          <p:nvPr/>
        </p:nvSpPr>
        <p:spPr>
          <a:xfrm>
            <a:off x="2819400" y="3943833"/>
            <a:ext cx="8600388" cy="981193"/>
          </a:xfrm>
          <a:prstGeom prst="rect">
            <a:avLst/>
          </a:prstGeom>
          <a:no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219200" rtlCol="0" anchor="ctr"/>
          <a:lstStyle/>
          <a:p>
            <a:pPr marL="232817" marR="0" lvl="0" indent="0" algn="l" defTabSz="1219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Neural and hormonal inputs from the </a:t>
            </a:r>
            <a:r>
              <a:rPr lang="en-US" dirty="0">
                <a:solidFill>
                  <a:schemeClr val="tx1"/>
                </a:solidFill>
                <a:latin typeface="Arial" panose="020B0604020202020204" pitchFamily="34" charset="0"/>
                <a:cs typeface="Arial" panose="020B0604020202020204" pitchFamily="34" charset="0"/>
              </a:rPr>
              <a:t>stomach and intestine are transmitted via the vagal afferent pathway to the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nucleus of the solitary tract or area postrema</a:t>
            </a:r>
          </a:p>
        </p:txBody>
      </p:sp>
      <p:sp>
        <p:nvSpPr>
          <p:cNvPr id="30" name="Oval 29">
            <a:extLst>
              <a:ext uri="{FF2B5EF4-FFF2-40B4-BE49-F238E27FC236}">
                <a16:creationId xmlns:a16="http://schemas.microsoft.com/office/drawing/2014/main" id="{08A3B6D6-0BBA-4C9B-AB3C-A5792A2339BC}"/>
              </a:ext>
            </a:extLst>
          </p:cNvPr>
          <p:cNvSpPr/>
          <p:nvPr/>
        </p:nvSpPr>
        <p:spPr>
          <a:xfrm>
            <a:off x="3199737" y="3943833"/>
            <a:ext cx="978408" cy="981193"/>
          </a:xfrm>
          <a:prstGeom prst="ellipse">
            <a:avLst/>
          </a:prstGeom>
          <a:solidFill>
            <a:schemeClr val="tx1"/>
          </a:solidFill>
          <a:ln w="12700" cap="flat" cmpd="sng" algn="ctr">
            <a:noFill/>
            <a:prstDash val="solid"/>
            <a:round/>
            <a:headEnd type="none" w="med" len="med"/>
            <a:tailEnd type="none" w="med" len="med"/>
          </a:ln>
          <a:effectLst/>
        </p:spPr>
        <p:style>
          <a:lnRef idx="2">
            <a:scrgbClr r="0" g="0" b="0"/>
          </a:lnRef>
          <a:fillRef idx="1">
            <a:scrgbClr r="0" g="0" b="0"/>
          </a:fillRef>
          <a:effectRef idx="0">
            <a:scrgbClr r="0" g="0" b="0"/>
          </a:effectRef>
          <a:fontRef idx="minor">
            <a:schemeClr val="lt1"/>
          </a:fontRef>
        </p:style>
        <p:txBody>
          <a:bodyPr spcFirstLastPara="0" vert="horz" wrap="none" lIns="267929" tIns="267905" rIns="267929" bIns="267905" numCol="1" spcCol="1270" anchor="ctr" anchorCtr="0">
            <a:noAutofit/>
          </a:bodyPr>
          <a:lstStyle/>
          <a:p>
            <a:pPr marL="0" marR="0" lvl="0" indent="0" algn="ctr" defTabSz="533361" rtl="0" eaLnBrk="1" fontAlgn="base" latinLnBrk="0" hangingPunct="1">
              <a:lnSpc>
                <a:spcPct val="90000"/>
              </a:lnSpc>
              <a:spcBef>
                <a:spcPct val="0"/>
              </a:spcBef>
              <a:spcAft>
                <a:spcPct val="35000"/>
              </a:spcAft>
              <a:buClrTx/>
              <a:buSzTx/>
              <a:buFontTx/>
              <a:buNone/>
              <a:tabLst/>
              <a:defRPr/>
            </a:pPr>
            <a:endParaRPr kumimoji="0" lang="en-US" sz="266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F4A994FD-1416-423C-BF21-9468099A4D61}"/>
              </a:ext>
            </a:extLst>
          </p:cNvPr>
          <p:cNvSpPr/>
          <p:nvPr/>
        </p:nvSpPr>
        <p:spPr>
          <a:xfrm>
            <a:off x="2819400" y="5012012"/>
            <a:ext cx="8600388" cy="981193"/>
          </a:xfrm>
          <a:prstGeom prst="rect">
            <a:avLst/>
          </a:prstGeom>
          <a:no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219200" rtlCol="0" anchor="ctr"/>
          <a:lstStyle/>
          <a:p>
            <a:pPr marL="232817" marR="0" lvl="0" indent="0" algn="l" defTabSz="1219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Integration of hormonal and neuronal systems regulate appetite, energy expenditure, and feeding behaviors</a:t>
            </a:r>
          </a:p>
        </p:txBody>
      </p:sp>
      <p:sp>
        <p:nvSpPr>
          <p:cNvPr id="33" name="Oval 32">
            <a:extLst>
              <a:ext uri="{FF2B5EF4-FFF2-40B4-BE49-F238E27FC236}">
                <a16:creationId xmlns:a16="http://schemas.microsoft.com/office/drawing/2014/main" id="{EA69BDDC-5E32-40F3-8C6E-C1DD9159A130}"/>
              </a:ext>
            </a:extLst>
          </p:cNvPr>
          <p:cNvSpPr/>
          <p:nvPr/>
        </p:nvSpPr>
        <p:spPr>
          <a:xfrm>
            <a:off x="3199737" y="5012012"/>
            <a:ext cx="978408" cy="981193"/>
          </a:xfrm>
          <a:prstGeom prst="ellipse">
            <a:avLst/>
          </a:prstGeom>
          <a:solidFill>
            <a:schemeClr val="tx1"/>
          </a:solidFill>
          <a:ln w="12700" cap="flat" cmpd="sng" algn="ctr">
            <a:noFill/>
            <a:prstDash val="solid"/>
            <a:round/>
            <a:headEnd type="none" w="med" len="med"/>
            <a:tailEnd type="none" w="med" len="med"/>
          </a:ln>
          <a:effectLst/>
        </p:spPr>
        <p:style>
          <a:lnRef idx="2">
            <a:scrgbClr r="0" g="0" b="0"/>
          </a:lnRef>
          <a:fillRef idx="1">
            <a:scrgbClr r="0" g="0" b="0"/>
          </a:fillRef>
          <a:effectRef idx="0">
            <a:scrgbClr r="0" g="0" b="0"/>
          </a:effectRef>
          <a:fontRef idx="minor">
            <a:schemeClr val="lt1"/>
          </a:fontRef>
        </p:style>
        <p:txBody>
          <a:bodyPr spcFirstLastPara="0" vert="horz" wrap="square" lIns="267929" tIns="267905" rIns="267929" bIns="267905" numCol="1" spcCol="1270" anchor="ctr" anchorCtr="0">
            <a:noAutofit/>
          </a:bodyPr>
          <a:lstStyle/>
          <a:p>
            <a:pPr marL="0" marR="0" lvl="0" indent="0" algn="ctr" defTabSz="533361" rtl="0" eaLnBrk="1" fontAlgn="base" latinLnBrk="0" hangingPunct="1">
              <a:lnSpc>
                <a:spcPct val="90000"/>
              </a:lnSpc>
              <a:spcBef>
                <a:spcPct val="0"/>
              </a:spcBef>
              <a:spcAft>
                <a:spcPct val="35000"/>
              </a:spcAft>
              <a:buClrTx/>
              <a:buSzTx/>
              <a:buFontTx/>
              <a:buNone/>
              <a:tabLst/>
              <a:defRPr/>
            </a:pPr>
            <a:endParaRPr kumimoji="0" lang="en-US" sz="14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D97FA325-2FD1-4D17-82D9-8D393E86AE23}"/>
              </a:ext>
            </a:extLst>
          </p:cNvPr>
          <p:cNvSpPr/>
          <p:nvPr/>
        </p:nvSpPr>
        <p:spPr>
          <a:xfrm>
            <a:off x="425887" y="1803748"/>
            <a:ext cx="2149904" cy="4195776"/>
          </a:xfrm>
          <a:prstGeom prst="rect">
            <a:avLst/>
          </a:prstGeom>
          <a:noFill/>
          <a:ln>
            <a:noFill/>
          </a:ln>
          <a:effectLst/>
        </p:spPr>
        <p:style>
          <a:lnRef idx="2">
            <a:scrgbClr r="0" g="0" b="0"/>
          </a:lnRef>
          <a:fillRef idx="1">
            <a:scrgbClr r="0" g="0" b="0"/>
          </a:fillRef>
          <a:effectRef idx="0">
            <a:scrgbClr r="0" g="0" b="0"/>
          </a:effectRef>
          <a:fontRef idx="minor">
            <a:schemeClr val="lt1"/>
          </a:fontRef>
        </p:style>
        <p:txBody>
          <a:bodyPr spcFirstLastPara="0" vert="horz" wrap="square" lIns="24384" tIns="121920" rIns="24384" bIns="274320" numCol="1" spcCol="1270" anchor="b" anchorCtr="0">
            <a:noAutofit/>
          </a:bodyPr>
          <a:lstStyle/>
          <a:p>
            <a:pPr marL="0" marR="0" lvl="0" indent="0" algn="ctr" defTabSz="533361" rtl="0" eaLnBrk="1" fontAlgn="base"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Body weight is regulated by hormonal and neuronal signals along the </a:t>
            </a:r>
            <a:br>
              <a:rPr kumimoji="0" lang="en-US"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gut–brain axis</a:t>
            </a:r>
          </a:p>
        </p:txBody>
      </p:sp>
      <p:sp>
        <p:nvSpPr>
          <p:cNvPr id="73" name="Arrow: Left-Right 72">
            <a:extLst>
              <a:ext uri="{FF2B5EF4-FFF2-40B4-BE49-F238E27FC236}">
                <a16:creationId xmlns:a16="http://schemas.microsoft.com/office/drawing/2014/main" id="{E01846F5-0826-4E12-9629-C60655A65E1A}"/>
              </a:ext>
            </a:extLst>
          </p:cNvPr>
          <p:cNvSpPr/>
          <p:nvPr/>
        </p:nvSpPr>
        <p:spPr>
          <a:xfrm rot="18984513" flipV="1">
            <a:off x="1213443" y="2566317"/>
            <a:ext cx="577348" cy="400756"/>
          </a:xfrm>
          <a:prstGeom prst="leftRightArrow">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5" name="Group 74">
            <a:extLst>
              <a:ext uri="{FF2B5EF4-FFF2-40B4-BE49-F238E27FC236}">
                <a16:creationId xmlns:a16="http://schemas.microsoft.com/office/drawing/2014/main" id="{437F66DF-E6BC-4890-82F8-F09055E6D78F}"/>
              </a:ext>
            </a:extLst>
          </p:cNvPr>
          <p:cNvGrpSpPr/>
          <p:nvPr/>
        </p:nvGrpSpPr>
        <p:grpSpPr>
          <a:xfrm>
            <a:off x="3244668" y="4374852"/>
            <a:ext cx="875785" cy="159797"/>
            <a:chOff x="2349500" y="2214081"/>
            <a:chExt cx="2140336" cy="397116"/>
          </a:xfrm>
        </p:grpSpPr>
        <p:cxnSp>
          <p:nvCxnSpPr>
            <p:cNvPr id="76" name="Straight Connector 75">
              <a:extLst>
                <a:ext uri="{FF2B5EF4-FFF2-40B4-BE49-F238E27FC236}">
                  <a16:creationId xmlns:a16="http://schemas.microsoft.com/office/drawing/2014/main" id="{6271B600-5A8B-4ADE-983D-011C89992819}"/>
                </a:ext>
              </a:extLst>
            </p:cNvPr>
            <p:cNvCxnSpPr>
              <a:cxnSpLocks/>
            </p:cNvCxnSpPr>
            <p:nvPr/>
          </p:nvCxnSpPr>
          <p:spPr>
            <a:xfrm>
              <a:off x="2349500" y="2407252"/>
              <a:ext cx="2022992" cy="0"/>
            </a:xfrm>
            <a:prstGeom prst="line">
              <a:avLst/>
            </a:prstGeom>
            <a:ln w="22225" cap="flat"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CB2B99-DC4B-4A9F-9A87-6663473D88E9}"/>
                </a:ext>
              </a:extLst>
            </p:cNvPr>
            <p:cNvCxnSpPr>
              <a:cxnSpLocks/>
            </p:cNvCxnSpPr>
            <p:nvPr/>
          </p:nvCxnSpPr>
          <p:spPr>
            <a:xfrm flipV="1">
              <a:off x="2397442" y="2415508"/>
              <a:ext cx="223332" cy="110066"/>
            </a:xfrm>
            <a:prstGeom prst="line">
              <a:avLst/>
            </a:prstGeom>
            <a:ln w="22225" cap="flat"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38E93B4-1B41-48A1-A257-38E771DDBE28}"/>
                </a:ext>
              </a:extLst>
            </p:cNvPr>
            <p:cNvCxnSpPr>
              <a:cxnSpLocks/>
            </p:cNvCxnSpPr>
            <p:nvPr/>
          </p:nvCxnSpPr>
          <p:spPr>
            <a:xfrm flipH="1" flipV="1">
              <a:off x="2579085" y="2290420"/>
              <a:ext cx="209377" cy="119372"/>
            </a:xfrm>
            <a:prstGeom prst="line">
              <a:avLst/>
            </a:prstGeom>
            <a:ln w="22225" cap="flat"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166104A-2D14-4EB7-8690-022F2DA17365}"/>
                </a:ext>
              </a:extLst>
            </p:cNvPr>
            <p:cNvCxnSpPr>
              <a:cxnSpLocks/>
            </p:cNvCxnSpPr>
            <p:nvPr/>
          </p:nvCxnSpPr>
          <p:spPr>
            <a:xfrm flipV="1">
              <a:off x="2691277" y="2417921"/>
              <a:ext cx="223123" cy="159512"/>
            </a:xfrm>
            <a:prstGeom prst="line">
              <a:avLst/>
            </a:prstGeom>
            <a:ln w="22225" cap="flat"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CF5654A-868F-422E-9850-B1481AE5F471}"/>
                </a:ext>
              </a:extLst>
            </p:cNvPr>
            <p:cNvCxnSpPr>
              <a:cxnSpLocks/>
            </p:cNvCxnSpPr>
            <p:nvPr/>
          </p:nvCxnSpPr>
          <p:spPr>
            <a:xfrm>
              <a:off x="2904354" y="2280374"/>
              <a:ext cx="142240" cy="134612"/>
            </a:xfrm>
            <a:prstGeom prst="line">
              <a:avLst/>
            </a:prstGeom>
            <a:ln w="22225" cap="flat" cmpd="sng" algn="ctr">
              <a:solidFill>
                <a:schemeClr val="bg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Isosceles Triangle 80">
              <a:extLst>
                <a:ext uri="{FF2B5EF4-FFF2-40B4-BE49-F238E27FC236}">
                  <a16:creationId xmlns:a16="http://schemas.microsoft.com/office/drawing/2014/main" id="{9938AECC-D494-48ED-B339-A0ABF89C1D26}"/>
                </a:ext>
              </a:extLst>
            </p:cNvPr>
            <p:cNvSpPr/>
            <p:nvPr/>
          </p:nvSpPr>
          <p:spPr>
            <a:xfrm rot="5400000" flipV="1">
              <a:off x="4205585" y="2303849"/>
              <a:ext cx="374019" cy="194483"/>
            </a:xfrm>
            <a:prstGeom prs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2" name="Oval 81">
              <a:extLst>
                <a:ext uri="{FF2B5EF4-FFF2-40B4-BE49-F238E27FC236}">
                  <a16:creationId xmlns:a16="http://schemas.microsoft.com/office/drawing/2014/main" id="{22C40530-B1CE-4B7F-97B6-97196BB29975}"/>
                </a:ext>
              </a:extLst>
            </p:cNvPr>
            <p:cNvSpPr/>
            <p:nvPr/>
          </p:nvSpPr>
          <p:spPr>
            <a:xfrm rot="5400000">
              <a:off x="3279337" y="2203941"/>
              <a:ext cx="395612" cy="41889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3" name="Oval 82">
              <a:extLst>
                <a:ext uri="{FF2B5EF4-FFF2-40B4-BE49-F238E27FC236}">
                  <a16:creationId xmlns:a16="http://schemas.microsoft.com/office/drawing/2014/main" id="{062575DC-4127-4688-92D1-1381A59D9287}"/>
                </a:ext>
              </a:extLst>
            </p:cNvPr>
            <p:cNvSpPr/>
            <p:nvPr/>
          </p:nvSpPr>
          <p:spPr>
            <a:xfrm rot="5400000">
              <a:off x="3368050" y="2253117"/>
              <a:ext cx="148976" cy="223579"/>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85" name="Lightning Bolt 84">
            <a:extLst>
              <a:ext uri="{FF2B5EF4-FFF2-40B4-BE49-F238E27FC236}">
                <a16:creationId xmlns:a16="http://schemas.microsoft.com/office/drawing/2014/main" id="{521FD7EB-209D-4914-9D43-BC5F9BEEC6F3}"/>
              </a:ext>
            </a:extLst>
          </p:cNvPr>
          <p:cNvSpPr/>
          <p:nvPr/>
        </p:nvSpPr>
        <p:spPr>
          <a:xfrm flipH="1">
            <a:off x="3464475" y="3044275"/>
            <a:ext cx="498108" cy="686269"/>
          </a:xfrm>
          <a:prstGeom prst="lightningBol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6" name="Group 85">
            <a:extLst>
              <a:ext uri="{FF2B5EF4-FFF2-40B4-BE49-F238E27FC236}">
                <a16:creationId xmlns:a16="http://schemas.microsoft.com/office/drawing/2014/main" id="{50FE6A47-3E68-42A6-A082-486F912F5556}"/>
              </a:ext>
            </a:extLst>
          </p:cNvPr>
          <p:cNvGrpSpPr/>
          <p:nvPr/>
        </p:nvGrpSpPr>
        <p:grpSpPr>
          <a:xfrm>
            <a:off x="3363102" y="5142958"/>
            <a:ext cx="675496" cy="821669"/>
            <a:chOff x="3732853" y="1751941"/>
            <a:chExt cx="566070" cy="700182"/>
          </a:xfrm>
        </p:grpSpPr>
        <p:sp>
          <p:nvSpPr>
            <p:cNvPr id="87" name="Oval 86">
              <a:extLst>
                <a:ext uri="{FF2B5EF4-FFF2-40B4-BE49-F238E27FC236}">
                  <a16:creationId xmlns:a16="http://schemas.microsoft.com/office/drawing/2014/main" id="{AA141239-AB87-41F7-9C15-7BE338190712}"/>
                </a:ext>
              </a:extLst>
            </p:cNvPr>
            <p:cNvSpPr/>
            <p:nvPr/>
          </p:nvSpPr>
          <p:spPr>
            <a:xfrm>
              <a:off x="3732853" y="1751941"/>
              <a:ext cx="566070" cy="40451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Eat or </a:t>
              </a:r>
              <a:b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exercise?</a:t>
              </a:r>
            </a:p>
          </p:txBody>
        </p:sp>
        <p:sp>
          <p:nvSpPr>
            <p:cNvPr id="88" name="Oval 87">
              <a:extLst>
                <a:ext uri="{FF2B5EF4-FFF2-40B4-BE49-F238E27FC236}">
                  <a16:creationId xmlns:a16="http://schemas.microsoft.com/office/drawing/2014/main" id="{45FCD7BC-9ED0-4D0C-9D8D-057440C3F7F3}"/>
                </a:ext>
              </a:extLst>
            </p:cNvPr>
            <p:cNvSpPr/>
            <p:nvPr/>
          </p:nvSpPr>
          <p:spPr>
            <a:xfrm>
              <a:off x="4079762" y="2394638"/>
              <a:ext cx="55193" cy="5748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3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 name="Oval 88">
              <a:extLst>
                <a:ext uri="{FF2B5EF4-FFF2-40B4-BE49-F238E27FC236}">
                  <a16:creationId xmlns:a16="http://schemas.microsoft.com/office/drawing/2014/main" id="{1D7156B8-2641-42B1-B2FE-388184F0CA2E}"/>
                </a:ext>
              </a:extLst>
            </p:cNvPr>
            <p:cNvSpPr/>
            <p:nvPr/>
          </p:nvSpPr>
          <p:spPr>
            <a:xfrm>
              <a:off x="4001530" y="2311384"/>
              <a:ext cx="75855" cy="79005"/>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3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 name="Oval 89">
              <a:extLst>
                <a:ext uri="{FF2B5EF4-FFF2-40B4-BE49-F238E27FC236}">
                  <a16:creationId xmlns:a16="http://schemas.microsoft.com/office/drawing/2014/main" id="{C57DB7D0-D8CC-4EB0-9908-8FAA247D6557}"/>
                </a:ext>
              </a:extLst>
            </p:cNvPr>
            <p:cNvSpPr/>
            <p:nvPr/>
          </p:nvSpPr>
          <p:spPr>
            <a:xfrm>
              <a:off x="3926584" y="2188315"/>
              <a:ext cx="101215" cy="105418"/>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3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62" name="Group 61">
            <a:extLst>
              <a:ext uri="{FF2B5EF4-FFF2-40B4-BE49-F238E27FC236}">
                <a16:creationId xmlns:a16="http://schemas.microsoft.com/office/drawing/2014/main" id="{9DE8794C-42F7-4A1B-A6FF-D08FA2EAC554}"/>
              </a:ext>
            </a:extLst>
          </p:cNvPr>
          <p:cNvGrpSpPr>
            <a:grpSpLocks noChangeAspect="1"/>
          </p:cNvGrpSpPr>
          <p:nvPr/>
        </p:nvGrpSpPr>
        <p:grpSpPr bwMode="auto">
          <a:xfrm>
            <a:off x="660694" y="3019137"/>
            <a:ext cx="988359" cy="1014329"/>
            <a:chOff x="-3490" y="-142"/>
            <a:chExt cx="3235" cy="3320"/>
          </a:xfrm>
          <a:solidFill>
            <a:schemeClr val="accent1"/>
          </a:solidFill>
        </p:grpSpPr>
        <p:sp>
          <p:nvSpPr>
            <p:cNvPr id="63" name="Freeform 5">
              <a:extLst>
                <a:ext uri="{FF2B5EF4-FFF2-40B4-BE49-F238E27FC236}">
                  <a16:creationId xmlns:a16="http://schemas.microsoft.com/office/drawing/2014/main" id="{4FDB0B49-0CD9-4226-BE72-438B281DFE23}"/>
                </a:ext>
              </a:extLst>
            </p:cNvPr>
            <p:cNvSpPr>
              <a:spLocks/>
            </p:cNvSpPr>
            <p:nvPr/>
          </p:nvSpPr>
          <p:spPr bwMode="auto">
            <a:xfrm>
              <a:off x="-3490" y="-142"/>
              <a:ext cx="3235" cy="3320"/>
            </a:xfrm>
            <a:custGeom>
              <a:avLst/>
              <a:gdLst>
                <a:gd name="T0" fmla="*/ 3639 w 3776"/>
                <a:gd name="T1" fmla="*/ 891 h 3874"/>
                <a:gd name="T2" fmla="*/ 2442 w 3776"/>
                <a:gd name="T3" fmla="*/ 567 h 3874"/>
                <a:gd name="T4" fmla="*/ 1317 w 3776"/>
                <a:gd name="T5" fmla="*/ 718 h 3874"/>
                <a:gd name="T6" fmla="*/ 218 w 3776"/>
                <a:gd name="T7" fmla="*/ 592 h 3874"/>
                <a:gd name="T8" fmla="*/ 74 w 3776"/>
                <a:gd name="T9" fmla="*/ 1484 h 3874"/>
                <a:gd name="T10" fmla="*/ 112 w 3776"/>
                <a:gd name="T11" fmla="*/ 2585 h 3874"/>
                <a:gd name="T12" fmla="*/ 1334 w 3776"/>
                <a:gd name="T13" fmla="*/ 3059 h 3874"/>
                <a:gd name="T14" fmla="*/ 890 w 3776"/>
                <a:gd name="T15" fmla="*/ 2721 h 3874"/>
                <a:gd name="T16" fmla="*/ 819 w 3776"/>
                <a:gd name="T17" fmla="*/ 1390 h 3874"/>
                <a:gd name="T18" fmla="*/ 1333 w 3776"/>
                <a:gd name="T19" fmla="*/ 1376 h 3874"/>
                <a:gd name="T20" fmla="*/ 1527 w 3776"/>
                <a:gd name="T21" fmla="*/ 1744 h 3874"/>
                <a:gd name="T22" fmla="*/ 2472 w 3776"/>
                <a:gd name="T23" fmla="*/ 1322 h 3874"/>
                <a:gd name="T24" fmla="*/ 2550 w 3776"/>
                <a:gd name="T25" fmla="*/ 1891 h 3874"/>
                <a:gd name="T26" fmla="*/ 2941 w 3776"/>
                <a:gd name="T27" fmla="*/ 1698 h 3874"/>
                <a:gd name="T28" fmla="*/ 2643 w 3776"/>
                <a:gd name="T29" fmla="*/ 1531 h 3874"/>
                <a:gd name="T30" fmla="*/ 2820 w 3776"/>
                <a:gd name="T31" fmla="*/ 2571 h 3874"/>
                <a:gd name="T32" fmla="*/ 2453 w 3776"/>
                <a:gd name="T33" fmla="*/ 2431 h 3874"/>
                <a:gd name="T34" fmla="*/ 1738 w 3776"/>
                <a:gd name="T35" fmla="*/ 2502 h 3874"/>
                <a:gd name="T36" fmla="*/ 1965 w 3776"/>
                <a:gd name="T37" fmla="*/ 2381 h 3874"/>
                <a:gd name="T38" fmla="*/ 2259 w 3776"/>
                <a:gd name="T39" fmla="*/ 2281 h 3874"/>
                <a:gd name="T40" fmla="*/ 2612 w 3776"/>
                <a:gd name="T41" fmla="*/ 2614 h 3874"/>
                <a:gd name="T42" fmla="*/ 2684 w 3776"/>
                <a:gd name="T43" fmla="*/ 2036 h 3874"/>
                <a:gd name="T44" fmla="*/ 2147 w 3776"/>
                <a:gd name="T45" fmla="*/ 1478 h 3874"/>
                <a:gd name="T46" fmla="*/ 1816 w 3776"/>
                <a:gd name="T47" fmla="*/ 1573 h 3874"/>
                <a:gd name="T48" fmla="*/ 1081 w 3776"/>
                <a:gd name="T49" fmla="*/ 1633 h 3874"/>
                <a:gd name="T50" fmla="*/ 998 w 3776"/>
                <a:gd name="T51" fmla="*/ 1951 h 3874"/>
                <a:gd name="T52" fmla="*/ 1015 w 3776"/>
                <a:gd name="T53" fmla="*/ 2183 h 3874"/>
                <a:gd name="T54" fmla="*/ 1301 w 3776"/>
                <a:gd name="T55" fmla="*/ 2449 h 3874"/>
                <a:gd name="T56" fmla="*/ 1528 w 3776"/>
                <a:gd name="T57" fmla="*/ 2258 h 3874"/>
                <a:gd name="T58" fmla="*/ 1085 w 3776"/>
                <a:gd name="T59" fmla="*/ 2653 h 3874"/>
                <a:gd name="T60" fmla="*/ 1481 w 3776"/>
                <a:gd name="T61" fmla="*/ 2549 h 3874"/>
                <a:gd name="T62" fmla="*/ 1488 w 3776"/>
                <a:gd name="T63" fmla="*/ 3332 h 3874"/>
                <a:gd name="T64" fmla="*/ 2127 w 3776"/>
                <a:gd name="T65" fmla="*/ 3608 h 3874"/>
                <a:gd name="T66" fmla="*/ 1629 w 3776"/>
                <a:gd name="T67" fmla="*/ 3773 h 3874"/>
                <a:gd name="T68" fmla="*/ 2383 w 3776"/>
                <a:gd name="T69" fmla="*/ 2855 h 3874"/>
                <a:gd name="T70" fmla="*/ 2955 w 3776"/>
                <a:gd name="T71" fmla="*/ 2955 h 3874"/>
                <a:gd name="T72" fmla="*/ 2983 w 3776"/>
                <a:gd name="T73" fmla="*/ 2144 h 3874"/>
                <a:gd name="T74" fmla="*/ 3344 w 3776"/>
                <a:gd name="T75" fmla="*/ 714 h 3874"/>
                <a:gd name="T76" fmla="*/ 2892 w 3776"/>
                <a:gd name="T77" fmla="*/ 1054 h 3874"/>
                <a:gd name="T78" fmla="*/ 1816 w 3776"/>
                <a:gd name="T79" fmla="*/ 1214 h 3874"/>
                <a:gd name="T80" fmla="*/ 743 w 3776"/>
                <a:gd name="T81" fmla="*/ 1228 h 3874"/>
                <a:gd name="T82" fmla="*/ 713 w 3776"/>
                <a:gd name="T83" fmla="*/ 1364 h 3874"/>
                <a:gd name="T84" fmla="*/ 678 w 3776"/>
                <a:gd name="T85" fmla="*/ 2155 h 3874"/>
                <a:gd name="T86" fmla="*/ 819 w 3776"/>
                <a:gd name="T87" fmla="*/ 2636 h 3874"/>
                <a:gd name="T88" fmla="*/ 269 w 3776"/>
                <a:gd name="T89" fmla="*/ 1782 h 3874"/>
                <a:gd name="T90" fmla="*/ 231 w 3776"/>
                <a:gd name="T91" fmla="*/ 1405 h 3874"/>
                <a:gd name="T92" fmla="*/ 473 w 3776"/>
                <a:gd name="T93" fmla="*/ 502 h 3874"/>
                <a:gd name="T94" fmla="*/ 1048 w 3776"/>
                <a:gd name="T95" fmla="*/ 612 h 3874"/>
                <a:gd name="T96" fmla="*/ 1848 w 3776"/>
                <a:gd name="T97" fmla="*/ 837 h 3874"/>
                <a:gd name="T98" fmla="*/ 2517 w 3776"/>
                <a:gd name="T99" fmla="*/ 637 h 3874"/>
                <a:gd name="T100" fmla="*/ 3590 w 3776"/>
                <a:gd name="T101" fmla="*/ 478 h 3874"/>
                <a:gd name="T102" fmla="*/ 3429 w 3776"/>
                <a:gd name="T103" fmla="*/ 2254 h 3874"/>
                <a:gd name="T104" fmla="*/ 3335 w 3776"/>
                <a:gd name="T105" fmla="*/ 3048 h 3874"/>
                <a:gd name="T106" fmla="*/ 2538 w 3776"/>
                <a:gd name="T107" fmla="*/ 3304 h 3874"/>
                <a:gd name="T108" fmla="*/ 1809 w 3776"/>
                <a:gd name="T109" fmla="*/ 3108 h 3874"/>
                <a:gd name="T110" fmla="*/ 3322 w 3776"/>
                <a:gd name="T111" fmla="*/ 3221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76" h="3874">
                  <a:moveTo>
                    <a:pt x="3538" y="2269"/>
                  </a:moveTo>
                  <a:cubicBezTo>
                    <a:pt x="3551" y="2236"/>
                    <a:pt x="3567" y="2204"/>
                    <a:pt x="3578" y="2171"/>
                  </a:cubicBezTo>
                  <a:cubicBezTo>
                    <a:pt x="3640" y="1982"/>
                    <a:pt x="3609" y="1804"/>
                    <a:pt x="3517" y="1633"/>
                  </a:cubicBezTo>
                  <a:cubicBezTo>
                    <a:pt x="3507" y="1614"/>
                    <a:pt x="3500" y="1600"/>
                    <a:pt x="3517" y="1578"/>
                  </a:cubicBezTo>
                  <a:cubicBezTo>
                    <a:pt x="3678" y="1371"/>
                    <a:pt x="3708" y="1138"/>
                    <a:pt x="3639" y="891"/>
                  </a:cubicBezTo>
                  <a:cubicBezTo>
                    <a:pt x="3619" y="820"/>
                    <a:pt x="3618" y="763"/>
                    <a:pt x="3649" y="694"/>
                  </a:cubicBezTo>
                  <a:cubicBezTo>
                    <a:pt x="3716" y="540"/>
                    <a:pt x="3710" y="388"/>
                    <a:pt x="3596" y="251"/>
                  </a:cubicBezTo>
                  <a:cubicBezTo>
                    <a:pt x="3431" y="53"/>
                    <a:pt x="2983" y="0"/>
                    <a:pt x="2821" y="348"/>
                  </a:cubicBezTo>
                  <a:cubicBezTo>
                    <a:pt x="2815" y="361"/>
                    <a:pt x="2798" y="377"/>
                    <a:pt x="2785" y="377"/>
                  </a:cubicBezTo>
                  <a:cubicBezTo>
                    <a:pt x="2638" y="382"/>
                    <a:pt x="2528" y="452"/>
                    <a:pt x="2442" y="567"/>
                  </a:cubicBezTo>
                  <a:cubicBezTo>
                    <a:pt x="2429" y="585"/>
                    <a:pt x="2418" y="589"/>
                    <a:pt x="2395" y="581"/>
                  </a:cubicBezTo>
                  <a:cubicBezTo>
                    <a:pt x="2208" y="510"/>
                    <a:pt x="2038" y="545"/>
                    <a:pt x="1882" y="666"/>
                  </a:cubicBezTo>
                  <a:cubicBezTo>
                    <a:pt x="1849" y="692"/>
                    <a:pt x="1819" y="722"/>
                    <a:pt x="1787" y="751"/>
                  </a:cubicBezTo>
                  <a:cubicBezTo>
                    <a:pt x="1721" y="698"/>
                    <a:pt x="1645" y="669"/>
                    <a:pt x="1562" y="677"/>
                  </a:cubicBezTo>
                  <a:cubicBezTo>
                    <a:pt x="1481" y="684"/>
                    <a:pt x="1402" y="703"/>
                    <a:pt x="1317" y="718"/>
                  </a:cubicBezTo>
                  <a:cubicBezTo>
                    <a:pt x="1319" y="721"/>
                    <a:pt x="1316" y="717"/>
                    <a:pt x="1313" y="713"/>
                  </a:cubicBezTo>
                  <a:cubicBezTo>
                    <a:pt x="1202" y="535"/>
                    <a:pt x="1061" y="474"/>
                    <a:pt x="852" y="510"/>
                  </a:cubicBezTo>
                  <a:cubicBezTo>
                    <a:pt x="838" y="512"/>
                    <a:pt x="820" y="503"/>
                    <a:pt x="807" y="494"/>
                  </a:cubicBezTo>
                  <a:cubicBezTo>
                    <a:pt x="774" y="472"/>
                    <a:pt x="747" y="442"/>
                    <a:pt x="712" y="424"/>
                  </a:cubicBezTo>
                  <a:cubicBezTo>
                    <a:pt x="542" y="336"/>
                    <a:pt x="315" y="415"/>
                    <a:pt x="218" y="592"/>
                  </a:cubicBezTo>
                  <a:cubicBezTo>
                    <a:pt x="156" y="707"/>
                    <a:pt x="156" y="828"/>
                    <a:pt x="185" y="951"/>
                  </a:cubicBezTo>
                  <a:cubicBezTo>
                    <a:pt x="188" y="964"/>
                    <a:pt x="190" y="983"/>
                    <a:pt x="183" y="992"/>
                  </a:cubicBezTo>
                  <a:cubicBezTo>
                    <a:pt x="111" y="1088"/>
                    <a:pt x="115" y="1191"/>
                    <a:pt x="152" y="1297"/>
                  </a:cubicBezTo>
                  <a:cubicBezTo>
                    <a:pt x="161" y="1321"/>
                    <a:pt x="157" y="1334"/>
                    <a:pt x="142" y="1355"/>
                  </a:cubicBezTo>
                  <a:cubicBezTo>
                    <a:pt x="115" y="1395"/>
                    <a:pt x="87" y="1438"/>
                    <a:pt x="74" y="1484"/>
                  </a:cubicBezTo>
                  <a:cubicBezTo>
                    <a:pt x="50" y="1573"/>
                    <a:pt x="78" y="1656"/>
                    <a:pt x="120" y="1736"/>
                  </a:cubicBezTo>
                  <a:cubicBezTo>
                    <a:pt x="126" y="1748"/>
                    <a:pt x="130" y="1769"/>
                    <a:pt x="124" y="1778"/>
                  </a:cubicBezTo>
                  <a:cubicBezTo>
                    <a:pt x="0" y="1951"/>
                    <a:pt x="56" y="2142"/>
                    <a:pt x="152" y="2261"/>
                  </a:cubicBezTo>
                  <a:cubicBezTo>
                    <a:pt x="160" y="2271"/>
                    <a:pt x="165" y="2292"/>
                    <a:pt x="160" y="2302"/>
                  </a:cubicBezTo>
                  <a:cubicBezTo>
                    <a:pt x="112" y="2391"/>
                    <a:pt x="104" y="2487"/>
                    <a:pt x="112" y="2585"/>
                  </a:cubicBezTo>
                  <a:cubicBezTo>
                    <a:pt x="127" y="2767"/>
                    <a:pt x="252" y="2904"/>
                    <a:pt x="430" y="2933"/>
                  </a:cubicBezTo>
                  <a:cubicBezTo>
                    <a:pt x="509" y="2946"/>
                    <a:pt x="589" y="2943"/>
                    <a:pt x="665" y="2914"/>
                  </a:cubicBezTo>
                  <a:cubicBezTo>
                    <a:pt x="694" y="2903"/>
                    <a:pt x="711" y="2908"/>
                    <a:pt x="736" y="2929"/>
                  </a:cubicBezTo>
                  <a:cubicBezTo>
                    <a:pt x="789" y="2973"/>
                    <a:pt x="845" y="3017"/>
                    <a:pt x="907" y="3047"/>
                  </a:cubicBezTo>
                  <a:cubicBezTo>
                    <a:pt x="1046" y="3114"/>
                    <a:pt x="1191" y="3090"/>
                    <a:pt x="1334" y="3059"/>
                  </a:cubicBezTo>
                  <a:cubicBezTo>
                    <a:pt x="1361" y="3053"/>
                    <a:pt x="1373" y="3029"/>
                    <a:pt x="1367" y="3001"/>
                  </a:cubicBezTo>
                  <a:cubicBezTo>
                    <a:pt x="1360" y="2973"/>
                    <a:pt x="1339" y="2960"/>
                    <a:pt x="1311" y="2964"/>
                  </a:cubicBezTo>
                  <a:cubicBezTo>
                    <a:pt x="1274" y="2969"/>
                    <a:pt x="1238" y="2977"/>
                    <a:pt x="1202" y="2983"/>
                  </a:cubicBezTo>
                  <a:cubicBezTo>
                    <a:pt x="1044" y="3007"/>
                    <a:pt x="907" y="2969"/>
                    <a:pt x="799" y="2853"/>
                  </a:cubicBezTo>
                  <a:cubicBezTo>
                    <a:pt x="831" y="2808"/>
                    <a:pt x="869" y="2768"/>
                    <a:pt x="890" y="2721"/>
                  </a:cubicBezTo>
                  <a:cubicBezTo>
                    <a:pt x="969" y="2549"/>
                    <a:pt x="935" y="2388"/>
                    <a:pt x="834" y="2235"/>
                  </a:cubicBezTo>
                  <a:cubicBezTo>
                    <a:pt x="826" y="2223"/>
                    <a:pt x="820" y="2202"/>
                    <a:pt x="824" y="2189"/>
                  </a:cubicBezTo>
                  <a:cubicBezTo>
                    <a:pt x="876" y="2046"/>
                    <a:pt x="850" y="1914"/>
                    <a:pt x="768" y="1791"/>
                  </a:cubicBezTo>
                  <a:cubicBezTo>
                    <a:pt x="754" y="1770"/>
                    <a:pt x="752" y="1755"/>
                    <a:pt x="764" y="1733"/>
                  </a:cubicBezTo>
                  <a:cubicBezTo>
                    <a:pt x="820" y="1625"/>
                    <a:pt x="839" y="1510"/>
                    <a:pt x="819" y="1390"/>
                  </a:cubicBezTo>
                  <a:cubicBezTo>
                    <a:pt x="815" y="1370"/>
                    <a:pt x="812" y="1351"/>
                    <a:pt x="811" y="1342"/>
                  </a:cubicBezTo>
                  <a:cubicBezTo>
                    <a:pt x="905" y="1305"/>
                    <a:pt x="994" y="1269"/>
                    <a:pt x="1087" y="1232"/>
                  </a:cubicBezTo>
                  <a:cubicBezTo>
                    <a:pt x="1119" y="1252"/>
                    <a:pt x="1158" y="1281"/>
                    <a:pt x="1200" y="1302"/>
                  </a:cubicBezTo>
                  <a:cubicBezTo>
                    <a:pt x="1243" y="1323"/>
                    <a:pt x="1289" y="1336"/>
                    <a:pt x="1335" y="1353"/>
                  </a:cubicBezTo>
                  <a:cubicBezTo>
                    <a:pt x="1334" y="1360"/>
                    <a:pt x="1335" y="1368"/>
                    <a:pt x="1333" y="1376"/>
                  </a:cubicBezTo>
                  <a:cubicBezTo>
                    <a:pt x="1288" y="1684"/>
                    <a:pt x="1467" y="1888"/>
                    <a:pt x="1715" y="1993"/>
                  </a:cubicBezTo>
                  <a:cubicBezTo>
                    <a:pt x="1744" y="2006"/>
                    <a:pt x="1767" y="1995"/>
                    <a:pt x="1779" y="1968"/>
                  </a:cubicBezTo>
                  <a:cubicBezTo>
                    <a:pt x="1791" y="1941"/>
                    <a:pt x="1781" y="1920"/>
                    <a:pt x="1757" y="1905"/>
                  </a:cubicBezTo>
                  <a:cubicBezTo>
                    <a:pt x="1747" y="1899"/>
                    <a:pt x="1737" y="1896"/>
                    <a:pt x="1727" y="1891"/>
                  </a:cubicBezTo>
                  <a:cubicBezTo>
                    <a:pt x="1651" y="1854"/>
                    <a:pt x="1582" y="1809"/>
                    <a:pt x="1527" y="1744"/>
                  </a:cubicBezTo>
                  <a:cubicBezTo>
                    <a:pt x="1432" y="1631"/>
                    <a:pt x="1406" y="1503"/>
                    <a:pt x="1436" y="1362"/>
                  </a:cubicBezTo>
                  <a:cubicBezTo>
                    <a:pt x="1495" y="1354"/>
                    <a:pt x="1550" y="1344"/>
                    <a:pt x="1606" y="1339"/>
                  </a:cubicBezTo>
                  <a:cubicBezTo>
                    <a:pt x="1631" y="1337"/>
                    <a:pt x="1660" y="1337"/>
                    <a:pt x="1683" y="1347"/>
                  </a:cubicBezTo>
                  <a:cubicBezTo>
                    <a:pt x="1887" y="1437"/>
                    <a:pt x="2093" y="1447"/>
                    <a:pt x="2292" y="1339"/>
                  </a:cubicBezTo>
                  <a:cubicBezTo>
                    <a:pt x="2354" y="1305"/>
                    <a:pt x="2408" y="1321"/>
                    <a:pt x="2472" y="1322"/>
                  </a:cubicBezTo>
                  <a:cubicBezTo>
                    <a:pt x="2460" y="1339"/>
                    <a:pt x="2452" y="1350"/>
                    <a:pt x="2445" y="1361"/>
                  </a:cubicBezTo>
                  <a:cubicBezTo>
                    <a:pt x="2372" y="1464"/>
                    <a:pt x="2340" y="1576"/>
                    <a:pt x="2362" y="1702"/>
                  </a:cubicBezTo>
                  <a:cubicBezTo>
                    <a:pt x="2378" y="1791"/>
                    <a:pt x="2416" y="1871"/>
                    <a:pt x="2468" y="1945"/>
                  </a:cubicBezTo>
                  <a:cubicBezTo>
                    <a:pt x="2485" y="1969"/>
                    <a:pt x="2510" y="1976"/>
                    <a:pt x="2536" y="1959"/>
                  </a:cubicBezTo>
                  <a:cubicBezTo>
                    <a:pt x="2562" y="1942"/>
                    <a:pt x="2565" y="1917"/>
                    <a:pt x="2550" y="1891"/>
                  </a:cubicBezTo>
                  <a:cubicBezTo>
                    <a:pt x="2543" y="1878"/>
                    <a:pt x="2534" y="1865"/>
                    <a:pt x="2526" y="1852"/>
                  </a:cubicBezTo>
                  <a:cubicBezTo>
                    <a:pt x="2402" y="1647"/>
                    <a:pt x="2442" y="1443"/>
                    <a:pt x="2641" y="1308"/>
                  </a:cubicBezTo>
                  <a:cubicBezTo>
                    <a:pt x="2702" y="1267"/>
                    <a:pt x="2776" y="1245"/>
                    <a:pt x="2846" y="1213"/>
                  </a:cubicBezTo>
                  <a:cubicBezTo>
                    <a:pt x="2813" y="1378"/>
                    <a:pt x="2850" y="1527"/>
                    <a:pt x="2937" y="1666"/>
                  </a:cubicBezTo>
                  <a:cubicBezTo>
                    <a:pt x="2942" y="1674"/>
                    <a:pt x="2945" y="1690"/>
                    <a:pt x="2941" y="1698"/>
                  </a:cubicBezTo>
                  <a:cubicBezTo>
                    <a:pt x="2920" y="1741"/>
                    <a:pt x="2897" y="1782"/>
                    <a:pt x="2872" y="1827"/>
                  </a:cubicBezTo>
                  <a:cubicBezTo>
                    <a:pt x="2806" y="1800"/>
                    <a:pt x="2754" y="1756"/>
                    <a:pt x="2741" y="1681"/>
                  </a:cubicBezTo>
                  <a:cubicBezTo>
                    <a:pt x="2734" y="1638"/>
                    <a:pt x="2738" y="1594"/>
                    <a:pt x="2741" y="1551"/>
                  </a:cubicBezTo>
                  <a:cubicBezTo>
                    <a:pt x="2743" y="1510"/>
                    <a:pt x="2732" y="1485"/>
                    <a:pt x="2701" y="1482"/>
                  </a:cubicBezTo>
                  <a:cubicBezTo>
                    <a:pt x="2665" y="1478"/>
                    <a:pt x="2649" y="1499"/>
                    <a:pt x="2643" y="1531"/>
                  </a:cubicBezTo>
                  <a:cubicBezTo>
                    <a:pt x="2609" y="1696"/>
                    <a:pt x="2670" y="1854"/>
                    <a:pt x="2833" y="1919"/>
                  </a:cubicBezTo>
                  <a:cubicBezTo>
                    <a:pt x="2844" y="1923"/>
                    <a:pt x="2856" y="1942"/>
                    <a:pt x="2855" y="1954"/>
                  </a:cubicBezTo>
                  <a:cubicBezTo>
                    <a:pt x="2854" y="2067"/>
                    <a:pt x="2882" y="2174"/>
                    <a:pt x="2931" y="2274"/>
                  </a:cubicBezTo>
                  <a:cubicBezTo>
                    <a:pt x="2942" y="2296"/>
                    <a:pt x="2939" y="2310"/>
                    <a:pt x="2925" y="2329"/>
                  </a:cubicBezTo>
                  <a:cubicBezTo>
                    <a:pt x="2870" y="2400"/>
                    <a:pt x="2834" y="2481"/>
                    <a:pt x="2820" y="2571"/>
                  </a:cubicBezTo>
                  <a:cubicBezTo>
                    <a:pt x="2814" y="2613"/>
                    <a:pt x="2811" y="2657"/>
                    <a:pt x="2807" y="2703"/>
                  </a:cubicBezTo>
                  <a:cubicBezTo>
                    <a:pt x="2677" y="2679"/>
                    <a:pt x="2562" y="2716"/>
                    <a:pt x="2460" y="2781"/>
                  </a:cubicBezTo>
                  <a:cubicBezTo>
                    <a:pt x="2406" y="2736"/>
                    <a:pt x="2354" y="2695"/>
                    <a:pt x="2305" y="2652"/>
                  </a:cubicBezTo>
                  <a:cubicBezTo>
                    <a:pt x="2297" y="2645"/>
                    <a:pt x="2292" y="2626"/>
                    <a:pt x="2294" y="2614"/>
                  </a:cubicBezTo>
                  <a:cubicBezTo>
                    <a:pt x="2309" y="2521"/>
                    <a:pt x="2369" y="2466"/>
                    <a:pt x="2453" y="2431"/>
                  </a:cubicBezTo>
                  <a:cubicBezTo>
                    <a:pt x="2497" y="2413"/>
                    <a:pt x="2512" y="2389"/>
                    <a:pt x="2498" y="2359"/>
                  </a:cubicBezTo>
                  <a:cubicBezTo>
                    <a:pt x="2486" y="2329"/>
                    <a:pt x="2457" y="2323"/>
                    <a:pt x="2414" y="2340"/>
                  </a:cubicBezTo>
                  <a:cubicBezTo>
                    <a:pt x="2299" y="2387"/>
                    <a:pt x="2222" y="2468"/>
                    <a:pt x="2194" y="2595"/>
                  </a:cubicBezTo>
                  <a:cubicBezTo>
                    <a:pt x="2057" y="2548"/>
                    <a:pt x="1921" y="2543"/>
                    <a:pt x="1787" y="2587"/>
                  </a:cubicBezTo>
                  <a:cubicBezTo>
                    <a:pt x="1769" y="2557"/>
                    <a:pt x="1754" y="2530"/>
                    <a:pt x="1738" y="2502"/>
                  </a:cubicBezTo>
                  <a:cubicBezTo>
                    <a:pt x="1786" y="2442"/>
                    <a:pt x="1796" y="2371"/>
                    <a:pt x="1795" y="2297"/>
                  </a:cubicBezTo>
                  <a:cubicBezTo>
                    <a:pt x="1945" y="2270"/>
                    <a:pt x="2053" y="2190"/>
                    <a:pt x="2113" y="2056"/>
                  </a:cubicBezTo>
                  <a:cubicBezTo>
                    <a:pt x="2159" y="2098"/>
                    <a:pt x="2200" y="2136"/>
                    <a:pt x="2244" y="2176"/>
                  </a:cubicBezTo>
                  <a:cubicBezTo>
                    <a:pt x="2173" y="2206"/>
                    <a:pt x="2120" y="2257"/>
                    <a:pt x="2074" y="2316"/>
                  </a:cubicBezTo>
                  <a:cubicBezTo>
                    <a:pt x="2047" y="2351"/>
                    <a:pt x="2014" y="2379"/>
                    <a:pt x="1965" y="2381"/>
                  </a:cubicBezTo>
                  <a:cubicBezTo>
                    <a:pt x="1957" y="2381"/>
                    <a:pt x="1947" y="2388"/>
                    <a:pt x="1943" y="2394"/>
                  </a:cubicBezTo>
                  <a:cubicBezTo>
                    <a:pt x="1931" y="2418"/>
                    <a:pt x="1921" y="2442"/>
                    <a:pt x="1907" y="2473"/>
                  </a:cubicBezTo>
                  <a:cubicBezTo>
                    <a:pt x="1935" y="2475"/>
                    <a:pt x="1957" y="2479"/>
                    <a:pt x="1978" y="2478"/>
                  </a:cubicBezTo>
                  <a:cubicBezTo>
                    <a:pt x="2056" y="2475"/>
                    <a:pt x="2108" y="2428"/>
                    <a:pt x="2157" y="2374"/>
                  </a:cubicBezTo>
                  <a:cubicBezTo>
                    <a:pt x="2187" y="2340"/>
                    <a:pt x="2220" y="2304"/>
                    <a:pt x="2259" y="2281"/>
                  </a:cubicBezTo>
                  <a:cubicBezTo>
                    <a:pt x="2352" y="2225"/>
                    <a:pt x="2456" y="2216"/>
                    <a:pt x="2561" y="2233"/>
                  </a:cubicBezTo>
                  <a:cubicBezTo>
                    <a:pt x="2640" y="2245"/>
                    <a:pt x="2681" y="2290"/>
                    <a:pt x="2686" y="2362"/>
                  </a:cubicBezTo>
                  <a:cubicBezTo>
                    <a:pt x="2692" y="2435"/>
                    <a:pt x="2653" y="2493"/>
                    <a:pt x="2580" y="2519"/>
                  </a:cubicBezTo>
                  <a:cubicBezTo>
                    <a:pt x="2539" y="2534"/>
                    <a:pt x="2523" y="2557"/>
                    <a:pt x="2536" y="2588"/>
                  </a:cubicBezTo>
                  <a:cubicBezTo>
                    <a:pt x="2551" y="2625"/>
                    <a:pt x="2581" y="2623"/>
                    <a:pt x="2612" y="2614"/>
                  </a:cubicBezTo>
                  <a:cubicBezTo>
                    <a:pt x="2719" y="2581"/>
                    <a:pt x="2793" y="2471"/>
                    <a:pt x="2786" y="2359"/>
                  </a:cubicBezTo>
                  <a:cubicBezTo>
                    <a:pt x="2780" y="2280"/>
                    <a:pt x="2747" y="2218"/>
                    <a:pt x="2688" y="2177"/>
                  </a:cubicBezTo>
                  <a:cubicBezTo>
                    <a:pt x="2713" y="2149"/>
                    <a:pt x="2738" y="2125"/>
                    <a:pt x="2758" y="2098"/>
                  </a:cubicBezTo>
                  <a:cubicBezTo>
                    <a:pt x="2775" y="2076"/>
                    <a:pt x="2773" y="2050"/>
                    <a:pt x="2750" y="2032"/>
                  </a:cubicBezTo>
                  <a:cubicBezTo>
                    <a:pt x="2728" y="2014"/>
                    <a:pt x="2702" y="2014"/>
                    <a:pt x="2684" y="2036"/>
                  </a:cubicBezTo>
                  <a:cubicBezTo>
                    <a:pt x="2614" y="2118"/>
                    <a:pt x="2523" y="2133"/>
                    <a:pt x="2424" y="2123"/>
                  </a:cubicBezTo>
                  <a:cubicBezTo>
                    <a:pt x="2262" y="2107"/>
                    <a:pt x="2143" y="1976"/>
                    <a:pt x="2140" y="1814"/>
                  </a:cubicBezTo>
                  <a:cubicBezTo>
                    <a:pt x="2138" y="1712"/>
                    <a:pt x="2163" y="1619"/>
                    <a:pt x="2225" y="1537"/>
                  </a:cubicBezTo>
                  <a:cubicBezTo>
                    <a:pt x="2244" y="1512"/>
                    <a:pt x="2247" y="1487"/>
                    <a:pt x="2224" y="1464"/>
                  </a:cubicBezTo>
                  <a:cubicBezTo>
                    <a:pt x="2201" y="1441"/>
                    <a:pt x="2168" y="1445"/>
                    <a:pt x="2147" y="1478"/>
                  </a:cubicBezTo>
                  <a:cubicBezTo>
                    <a:pt x="2114" y="1530"/>
                    <a:pt x="2085" y="1585"/>
                    <a:pt x="2055" y="1638"/>
                  </a:cubicBezTo>
                  <a:cubicBezTo>
                    <a:pt x="2028" y="1612"/>
                    <a:pt x="2000" y="1582"/>
                    <a:pt x="1968" y="1556"/>
                  </a:cubicBezTo>
                  <a:cubicBezTo>
                    <a:pt x="1935" y="1530"/>
                    <a:pt x="1898" y="1509"/>
                    <a:pt x="1862" y="1486"/>
                  </a:cubicBezTo>
                  <a:cubicBezTo>
                    <a:pt x="1839" y="1471"/>
                    <a:pt x="1815" y="1471"/>
                    <a:pt x="1795" y="1492"/>
                  </a:cubicBezTo>
                  <a:cubicBezTo>
                    <a:pt x="1771" y="1518"/>
                    <a:pt x="1779" y="1552"/>
                    <a:pt x="1816" y="1573"/>
                  </a:cubicBezTo>
                  <a:cubicBezTo>
                    <a:pt x="1882" y="1610"/>
                    <a:pt x="1942" y="1655"/>
                    <a:pt x="1987" y="1717"/>
                  </a:cubicBezTo>
                  <a:cubicBezTo>
                    <a:pt x="2113" y="1893"/>
                    <a:pt x="2027" y="2135"/>
                    <a:pt x="1818" y="2190"/>
                  </a:cubicBezTo>
                  <a:cubicBezTo>
                    <a:pt x="1631" y="2239"/>
                    <a:pt x="1382" y="2111"/>
                    <a:pt x="1293" y="1923"/>
                  </a:cubicBezTo>
                  <a:cubicBezTo>
                    <a:pt x="1252" y="1835"/>
                    <a:pt x="1204" y="1750"/>
                    <a:pt x="1157" y="1665"/>
                  </a:cubicBezTo>
                  <a:cubicBezTo>
                    <a:pt x="1136" y="1627"/>
                    <a:pt x="1107" y="1617"/>
                    <a:pt x="1081" y="1633"/>
                  </a:cubicBezTo>
                  <a:cubicBezTo>
                    <a:pt x="1053" y="1649"/>
                    <a:pt x="1050" y="1677"/>
                    <a:pt x="1072" y="1715"/>
                  </a:cubicBezTo>
                  <a:cubicBezTo>
                    <a:pt x="1097" y="1758"/>
                    <a:pt x="1122" y="1802"/>
                    <a:pt x="1144" y="1841"/>
                  </a:cubicBezTo>
                  <a:cubicBezTo>
                    <a:pt x="1086" y="1845"/>
                    <a:pt x="1031" y="1846"/>
                    <a:pt x="976" y="1855"/>
                  </a:cubicBezTo>
                  <a:cubicBezTo>
                    <a:pt x="933" y="1861"/>
                    <a:pt x="916" y="1886"/>
                    <a:pt x="923" y="1918"/>
                  </a:cubicBezTo>
                  <a:cubicBezTo>
                    <a:pt x="930" y="1950"/>
                    <a:pt x="954" y="1960"/>
                    <a:pt x="998" y="1951"/>
                  </a:cubicBezTo>
                  <a:cubicBezTo>
                    <a:pt x="1113" y="1925"/>
                    <a:pt x="1185" y="1952"/>
                    <a:pt x="1254" y="2048"/>
                  </a:cubicBezTo>
                  <a:cubicBezTo>
                    <a:pt x="1260" y="2057"/>
                    <a:pt x="1267" y="2066"/>
                    <a:pt x="1274" y="2075"/>
                  </a:cubicBezTo>
                  <a:cubicBezTo>
                    <a:pt x="1305" y="2113"/>
                    <a:pt x="1307" y="2129"/>
                    <a:pt x="1271" y="2164"/>
                  </a:cubicBezTo>
                  <a:cubicBezTo>
                    <a:pt x="1252" y="2182"/>
                    <a:pt x="1227" y="2198"/>
                    <a:pt x="1202" y="2204"/>
                  </a:cubicBezTo>
                  <a:cubicBezTo>
                    <a:pt x="1138" y="2221"/>
                    <a:pt x="1074" y="2212"/>
                    <a:pt x="1015" y="2183"/>
                  </a:cubicBezTo>
                  <a:cubicBezTo>
                    <a:pt x="985" y="2169"/>
                    <a:pt x="961" y="2171"/>
                    <a:pt x="944" y="2198"/>
                  </a:cubicBezTo>
                  <a:cubicBezTo>
                    <a:pt x="926" y="2227"/>
                    <a:pt x="936" y="2255"/>
                    <a:pt x="964" y="2268"/>
                  </a:cubicBezTo>
                  <a:cubicBezTo>
                    <a:pt x="998" y="2284"/>
                    <a:pt x="1035" y="2299"/>
                    <a:pt x="1072" y="2302"/>
                  </a:cubicBezTo>
                  <a:cubicBezTo>
                    <a:pt x="1151" y="2310"/>
                    <a:pt x="1211" y="2339"/>
                    <a:pt x="1238" y="2419"/>
                  </a:cubicBezTo>
                  <a:cubicBezTo>
                    <a:pt x="1248" y="2448"/>
                    <a:pt x="1272" y="2460"/>
                    <a:pt x="1301" y="2449"/>
                  </a:cubicBezTo>
                  <a:cubicBezTo>
                    <a:pt x="1331" y="2438"/>
                    <a:pt x="1342" y="2413"/>
                    <a:pt x="1329" y="2382"/>
                  </a:cubicBezTo>
                  <a:cubicBezTo>
                    <a:pt x="1314" y="2349"/>
                    <a:pt x="1296" y="2317"/>
                    <a:pt x="1280" y="2285"/>
                  </a:cubicBezTo>
                  <a:cubicBezTo>
                    <a:pt x="1285" y="2290"/>
                    <a:pt x="1290" y="2296"/>
                    <a:pt x="1295" y="2301"/>
                  </a:cubicBezTo>
                  <a:cubicBezTo>
                    <a:pt x="1329" y="2267"/>
                    <a:pt x="1363" y="2232"/>
                    <a:pt x="1399" y="2195"/>
                  </a:cubicBezTo>
                  <a:cubicBezTo>
                    <a:pt x="1430" y="2210"/>
                    <a:pt x="1478" y="2238"/>
                    <a:pt x="1528" y="2258"/>
                  </a:cubicBezTo>
                  <a:cubicBezTo>
                    <a:pt x="1580" y="2277"/>
                    <a:pt x="1635" y="2288"/>
                    <a:pt x="1692" y="2304"/>
                  </a:cubicBezTo>
                  <a:cubicBezTo>
                    <a:pt x="1700" y="2346"/>
                    <a:pt x="1693" y="2388"/>
                    <a:pt x="1669" y="2426"/>
                  </a:cubicBezTo>
                  <a:cubicBezTo>
                    <a:pt x="1663" y="2436"/>
                    <a:pt x="1643" y="2445"/>
                    <a:pt x="1633" y="2443"/>
                  </a:cubicBezTo>
                  <a:cubicBezTo>
                    <a:pt x="1500" y="2410"/>
                    <a:pt x="1394" y="2460"/>
                    <a:pt x="1304" y="2553"/>
                  </a:cubicBezTo>
                  <a:cubicBezTo>
                    <a:pt x="1243" y="2615"/>
                    <a:pt x="1178" y="2662"/>
                    <a:pt x="1085" y="2653"/>
                  </a:cubicBezTo>
                  <a:cubicBezTo>
                    <a:pt x="1057" y="2650"/>
                    <a:pt x="1034" y="2670"/>
                    <a:pt x="1037" y="2697"/>
                  </a:cubicBezTo>
                  <a:cubicBezTo>
                    <a:pt x="1039" y="2716"/>
                    <a:pt x="1057" y="2738"/>
                    <a:pt x="1074" y="2747"/>
                  </a:cubicBezTo>
                  <a:cubicBezTo>
                    <a:pt x="1090" y="2756"/>
                    <a:pt x="1114" y="2754"/>
                    <a:pt x="1134" y="2752"/>
                  </a:cubicBezTo>
                  <a:cubicBezTo>
                    <a:pt x="1223" y="2744"/>
                    <a:pt x="1294" y="2702"/>
                    <a:pt x="1357" y="2641"/>
                  </a:cubicBezTo>
                  <a:cubicBezTo>
                    <a:pt x="1394" y="2606"/>
                    <a:pt x="1436" y="2573"/>
                    <a:pt x="1481" y="2549"/>
                  </a:cubicBezTo>
                  <a:cubicBezTo>
                    <a:pt x="1528" y="2522"/>
                    <a:pt x="1584" y="2522"/>
                    <a:pt x="1631" y="2550"/>
                  </a:cubicBezTo>
                  <a:cubicBezTo>
                    <a:pt x="1656" y="2564"/>
                    <a:pt x="1673" y="2597"/>
                    <a:pt x="1688" y="2624"/>
                  </a:cubicBezTo>
                  <a:cubicBezTo>
                    <a:pt x="1691" y="2630"/>
                    <a:pt x="1665" y="2653"/>
                    <a:pt x="1650" y="2664"/>
                  </a:cubicBezTo>
                  <a:cubicBezTo>
                    <a:pt x="1473" y="2805"/>
                    <a:pt x="1406" y="3044"/>
                    <a:pt x="1488" y="3251"/>
                  </a:cubicBezTo>
                  <a:cubicBezTo>
                    <a:pt x="1500" y="3280"/>
                    <a:pt x="1501" y="3303"/>
                    <a:pt x="1488" y="3332"/>
                  </a:cubicBezTo>
                  <a:cubicBezTo>
                    <a:pt x="1425" y="3469"/>
                    <a:pt x="1410" y="3610"/>
                    <a:pt x="1459" y="3755"/>
                  </a:cubicBezTo>
                  <a:cubicBezTo>
                    <a:pt x="1482" y="3827"/>
                    <a:pt x="1533" y="3869"/>
                    <a:pt x="1607" y="3871"/>
                  </a:cubicBezTo>
                  <a:cubicBezTo>
                    <a:pt x="1729" y="3874"/>
                    <a:pt x="1851" y="3874"/>
                    <a:pt x="1973" y="3871"/>
                  </a:cubicBezTo>
                  <a:cubicBezTo>
                    <a:pt x="2062" y="3868"/>
                    <a:pt x="2123" y="3803"/>
                    <a:pt x="2127" y="3715"/>
                  </a:cubicBezTo>
                  <a:cubicBezTo>
                    <a:pt x="2128" y="3679"/>
                    <a:pt x="2127" y="3644"/>
                    <a:pt x="2127" y="3608"/>
                  </a:cubicBezTo>
                  <a:cubicBezTo>
                    <a:pt x="2126" y="3576"/>
                    <a:pt x="2112" y="3554"/>
                    <a:pt x="2078" y="3554"/>
                  </a:cubicBezTo>
                  <a:cubicBezTo>
                    <a:pt x="2045" y="3553"/>
                    <a:pt x="2030" y="3576"/>
                    <a:pt x="2029" y="3607"/>
                  </a:cubicBezTo>
                  <a:cubicBezTo>
                    <a:pt x="2027" y="3637"/>
                    <a:pt x="2029" y="3667"/>
                    <a:pt x="2028" y="3697"/>
                  </a:cubicBezTo>
                  <a:cubicBezTo>
                    <a:pt x="2027" y="3751"/>
                    <a:pt x="2007" y="3773"/>
                    <a:pt x="1954" y="3773"/>
                  </a:cubicBezTo>
                  <a:cubicBezTo>
                    <a:pt x="1845" y="3774"/>
                    <a:pt x="1737" y="3772"/>
                    <a:pt x="1629" y="3773"/>
                  </a:cubicBezTo>
                  <a:cubicBezTo>
                    <a:pt x="1585" y="3774"/>
                    <a:pt x="1561" y="3754"/>
                    <a:pt x="1548" y="3713"/>
                  </a:cubicBezTo>
                  <a:cubicBezTo>
                    <a:pt x="1511" y="3588"/>
                    <a:pt x="1528" y="3468"/>
                    <a:pt x="1587" y="3355"/>
                  </a:cubicBezTo>
                  <a:cubicBezTo>
                    <a:pt x="1609" y="3311"/>
                    <a:pt x="1608" y="3277"/>
                    <a:pt x="1589" y="3232"/>
                  </a:cubicBezTo>
                  <a:cubicBezTo>
                    <a:pt x="1488" y="3008"/>
                    <a:pt x="1610" y="2738"/>
                    <a:pt x="1844" y="2675"/>
                  </a:cubicBezTo>
                  <a:cubicBezTo>
                    <a:pt x="2060" y="2618"/>
                    <a:pt x="2240" y="2685"/>
                    <a:pt x="2383" y="2855"/>
                  </a:cubicBezTo>
                  <a:cubicBezTo>
                    <a:pt x="2434" y="2916"/>
                    <a:pt x="2436" y="2916"/>
                    <a:pt x="2502" y="2873"/>
                  </a:cubicBezTo>
                  <a:cubicBezTo>
                    <a:pt x="2591" y="2815"/>
                    <a:pt x="2684" y="2779"/>
                    <a:pt x="2793" y="2803"/>
                  </a:cubicBezTo>
                  <a:cubicBezTo>
                    <a:pt x="2818" y="2809"/>
                    <a:pt x="2832" y="2821"/>
                    <a:pt x="2841" y="2846"/>
                  </a:cubicBezTo>
                  <a:cubicBezTo>
                    <a:pt x="2850" y="2875"/>
                    <a:pt x="2866" y="2901"/>
                    <a:pt x="2881" y="2927"/>
                  </a:cubicBezTo>
                  <a:cubicBezTo>
                    <a:pt x="2898" y="2957"/>
                    <a:pt x="2921" y="2973"/>
                    <a:pt x="2955" y="2955"/>
                  </a:cubicBezTo>
                  <a:cubicBezTo>
                    <a:pt x="2984" y="2939"/>
                    <a:pt x="2982" y="2912"/>
                    <a:pt x="2965" y="2873"/>
                  </a:cubicBezTo>
                  <a:cubicBezTo>
                    <a:pt x="2943" y="2823"/>
                    <a:pt x="2921" y="2772"/>
                    <a:pt x="2914" y="2719"/>
                  </a:cubicBezTo>
                  <a:cubicBezTo>
                    <a:pt x="2896" y="2581"/>
                    <a:pt x="2940" y="2459"/>
                    <a:pt x="3032" y="2355"/>
                  </a:cubicBezTo>
                  <a:cubicBezTo>
                    <a:pt x="3057" y="2326"/>
                    <a:pt x="3059" y="2301"/>
                    <a:pt x="3039" y="2267"/>
                  </a:cubicBezTo>
                  <a:cubicBezTo>
                    <a:pt x="3017" y="2228"/>
                    <a:pt x="2997" y="2186"/>
                    <a:pt x="2983" y="2144"/>
                  </a:cubicBezTo>
                  <a:cubicBezTo>
                    <a:pt x="2935" y="2003"/>
                    <a:pt x="2942" y="1866"/>
                    <a:pt x="3033" y="1742"/>
                  </a:cubicBezTo>
                  <a:cubicBezTo>
                    <a:pt x="3073" y="1686"/>
                    <a:pt x="3073" y="1686"/>
                    <a:pt x="3032" y="1628"/>
                  </a:cubicBezTo>
                  <a:cubicBezTo>
                    <a:pt x="2925" y="1475"/>
                    <a:pt x="2900" y="1313"/>
                    <a:pt x="2975" y="1139"/>
                  </a:cubicBezTo>
                  <a:cubicBezTo>
                    <a:pt x="2987" y="1113"/>
                    <a:pt x="3002" y="1098"/>
                    <a:pt x="3029" y="1088"/>
                  </a:cubicBezTo>
                  <a:cubicBezTo>
                    <a:pt x="3200" y="1020"/>
                    <a:pt x="3297" y="887"/>
                    <a:pt x="3344" y="714"/>
                  </a:cubicBezTo>
                  <a:cubicBezTo>
                    <a:pt x="3353" y="682"/>
                    <a:pt x="3342" y="659"/>
                    <a:pt x="3310" y="650"/>
                  </a:cubicBezTo>
                  <a:cubicBezTo>
                    <a:pt x="3278" y="641"/>
                    <a:pt x="3258" y="658"/>
                    <a:pt x="3249" y="689"/>
                  </a:cubicBezTo>
                  <a:cubicBezTo>
                    <a:pt x="3246" y="698"/>
                    <a:pt x="3244" y="707"/>
                    <a:pt x="3241" y="716"/>
                  </a:cubicBezTo>
                  <a:cubicBezTo>
                    <a:pt x="3197" y="848"/>
                    <a:pt x="3119" y="947"/>
                    <a:pt x="2987" y="1000"/>
                  </a:cubicBezTo>
                  <a:cubicBezTo>
                    <a:pt x="2953" y="1013"/>
                    <a:pt x="2921" y="1032"/>
                    <a:pt x="2892" y="1054"/>
                  </a:cubicBezTo>
                  <a:cubicBezTo>
                    <a:pt x="2732" y="1177"/>
                    <a:pt x="2560" y="1254"/>
                    <a:pt x="2351" y="1208"/>
                  </a:cubicBezTo>
                  <a:cubicBezTo>
                    <a:pt x="2336" y="1205"/>
                    <a:pt x="2316" y="1212"/>
                    <a:pt x="2302" y="1221"/>
                  </a:cubicBezTo>
                  <a:cubicBezTo>
                    <a:pt x="2218" y="1277"/>
                    <a:pt x="2125" y="1307"/>
                    <a:pt x="2025" y="1314"/>
                  </a:cubicBezTo>
                  <a:cubicBezTo>
                    <a:pt x="1934" y="1320"/>
                    <a:pt x="1847" y="1305"/>
                    <a:pt x="1767" y="1272"/>
                  </a:cubicBezTo>
                  <a:cubicBezTo>
                    <a:pt x="1784" y="1252"/>
                    <a:pt x="1800" y="1233"/>
                    <a:pt x="1816" y="1214"/>
                  </a:cubicBezTo>
                  <a:cubicBezTo>
                    <a:pt x="1837" y="1190"/>
                    <a:pt x="1842" y="1164"/>
                    <a:pt x="1818" y="1141"/>
                  </a:cubicBezTo>
                  <a:cubicBezTo>
                    <a:pt x="1795" y="1119"/>
                    <a:pt x="1766" y="1121"/>
                    <a:pt x="1745" y="1146"/>
                  </a:cubicBezTo>
                  <a:cubicBezTo>
                    <a:pt x="1616" y="1303"/>
                    <a:pt x="1278" y="1293"/>
                    <a:pt x="1131" y="1134"/>
                  </a:cubicBezTo>
                  <a:cubicBezTo>
                    <a:pt x="1092" y="1091"/>
                    <a:pt x="1078" y="1093"/>
                    <a:pt x="1031" y="1131"/>
                  </a:cubicBezTo>
                  <a:cubicBezTo>
                    <a:pt x="948" y="1200"/>
                    <a:pt x="852" y="1239"/>
                    <a:pt x="743" y="1228"/>
                  </a:cubicBezTo>
                  <a:cubicBezTo>
                    <a:pt x="641" y="1218"/>
                    <a:pt x="556" y="1175"/>
                    <a:pt x="515" y="1073"/>
                  </a:cubicBezTo>
                  <a:cubicBezTo>
                    <a:pt x="498" y="1030"/>
                    <a:pt x="477" y="1016"/>
                    <a:pt x="447" y="1027"/>
                  </a:cubicBezTo>
                  <a:cubicBezTo>
                    <a:pt x="416" y="1039"/>
                    <a:pt x="408" y="1065"/>
                    <a:pt x="423" y="1106"/>
                  </a:cubicBezTo>
                  <a:cubicBezTo>
                    <a:pt x="464" y="1221"/>
                    <a:pt x="551" y="1284"/>
                    <a:pt x="664" y="1314"/>
                  </a:cubicBezTo>
                  <a:cubicBezTo>
                    <a:pt x="695" y="1322"/>
                    <a:pt x="706" y="1336"/>
                    <a:pt x="713" y="1364"/>
                  </a:cubicBezTo>
                  <a:cubicBezTo>
                    <a:pt x="744" y="1492"/>
                    <a:pt x="725" y="1612"/>
                    <a:pt x="655" y="1723"/>
                  </a:cubicBezTo>
                  <a:cubicBezTo>
                    <a:pt x="634" y="1757"/>
                    <a:pt x="637" y="1782"/>
                    <a:pt x="660" y="1815"/>
                  </a:cubicBezTo>
                  <a:cubicBezTo>
                    <a:pt x="692" y="1859"/>
                    <a:pt x="719" y="1907"/>
                    <a:pt x="738" y="1958"/>
                  </a:cubicBezTo>
                  <a:cubicBezTo>
                    <a:pt x="763" y="2025"/>
                    <a:pt x="758" y="2094"/>
                    <a:pt x="726" y="2160"/>
                  </a:cubicBezTo>
                  <a:cubicBezTo>
                    <a:pt x="708" y="2158"/>
                    <a:pt x="693" y="2156"/>
                    <a:pt x="678" y="2155"/>
                  </a:cubicBezTo>
                  <a:cubicBezTo>
                    <a:pt x="663" y="2154"/>
                    <a:pt x="648" y="2153"/>
                    <a:pt x="633" y="2154"/>
                  </a:cubicBezTo>
                  <a:cubicBezTo>
                    <a:pt x="575" y="2155"/>
                    <a:pt x="551" y="2170"/>
                    <a:pt x="551" y="2206"/>
                  </a:cubicBezTo>
                  <a:cubicBezTo>
                    <a:pt x="552" y="2241"/>
                    <a:pt x="575" y="2253"/>
                    <a:pt x="634" y="2253"/>
                  </a:cubicBezTo>
                  <a:cubicBezTo>
                    <a:pt x="677" y="2253"/>
                    <a:pt x="721" y="2250"/>
                    <a:pt x="750" y="2290"/>
                  </a:cubicBezTo>
                  <a:cubicBezTo>
                    <a:pt x="826" y="2395"/>
                    <a:pt x="855" y="2510"/>
                    <a:pt x="819" y="2636"/>
                  </a:cubicBezTo>
                  <a:cubicBezTo>
                    <a:pt x="775" y="2785"/>
                    <a:pt x="626" y="2867"/>
                    <a:pt x="437" y="2833"/>
                  </a:cubicBezTo>
                  <a:cubicBezTo>
                    <a:pt x="238" y="2798"/>
                    <a:pt x="137" y="2534"/>
                    <a:pt x="247" y="2352"/>
                  </a:cubicBezTo>
                  <a:cubicBezTo>
                    <a:pt x="263" y="2327"/>
                    <a:pt x="290" y="2298"/>
                    <a:pt x="288" y="2273"/>
                  </a:cubicBezTo>
                  <a:cubicBezTo>
                    <a:pt x="285" y="2248"/>
                    <a:pt x="253" y="2225"/>
                    <a:pt x="232" y="2201"/>
                  </a:cubicBezTo>
                  <a:cubicBezTo>
                    <a:pt x="135" y="2090"/>
                    <a:pt x="102" y="1891"/>
                    <a:pt x="269" y="1782"/>
                  </a:cubicBezTo>
                  <a:cubicBezTo>
                    <a:pt x="278" y="1776"/>
                    <a:pt x="290" y="1769"/>
                    <a:pt x="293" y="1760"/>
                  </a:cubicBezTo>
                  <a:cubicBezTo>
                    <a:pt x="298" y="1741"/>
                    <a:pt x="306" y="1715"/>
                    <a:pt x="297" y="1702"/>
                  </a:cubicBezTo>
                  <a:cubicBezTo>
                    <a:pt x="288" y="1688"/>
                    <a:pt x="261" y="1685"/>
                    <a:pt x="241" y="1682"/>
                  </a:cubicBezTo>
                  <a:cubicBezTo>
                    <a:pt x="233" y="1681"/>
                    <a:pt x="223" y="1690"/>
                    <a:pt x="214" y="1695"/>
                  </a:cubicBezTo>
                  <a:cubicBezTo>
                    <a:pt x="144" y="1584"/>
                    <a:pt x="150" y="1479"/>
                    <a:pt x="231" y="1405"/>
                  </a:cubicBezTo>
                  <a:cubicBezTo>
                    <a:pt x="284" y="1356"/>
                    <a:pt x="283" y="1356"/>
                    <a:pt x="255" y="1288"/>
                  </a:cubicBezTo>
                  <a:cubicBezTo>
                    <a:pt x="217" y="1196"/>
                    <a:pt x="203" y="1107"/>
                    <a:pt x="286" y="1027"/>
                  </a:cubicBezTo>
                  <a:cubicBezTo>
                    <a:pt x="297" y="1016"/>
                    <a:pt x="297" y="989"/>
                    <a:pt x="294" y="970"/>
                  </a:cubicBezTo>
                  <a:cubicBezTo>
                    <a:pt x="289" y="937"/>
                    <a:pt x="277" y="904"/>
                    <a:pt x="271" y="871"/>
                  </a:cubicBezTo>
                  <a:cubicBezTo>
                    <a:pt x="241" y="702"/>
                    <a:pt x="320" y="558"/>
                    <a:pt x="473" y="502"/>
                  </a:cubicBezTo>
                  <a:cubicBezTo>
                    <a:pt x="565" y="468"/>
                    <a:pt x="676" y="493"/>
                    <a:pt x="719" y="552"/>
                  </a:cubicBezTo>
                  <a:cubicBezTo>
                    <a:pt x="682" y="589"/>
                    <a:pt x="645" y="623"/>
                    <a:pt x="612" y="660"/>
                  </a:cubicBezTo>
                  <a:cubicBezTo>
                    <a:pt x="589" y="685"/>
                    <a:pt x="589" y="715"/>
                    <a:pt x="619" y="735"/>
                  </a:cubicBezTo>
                  <a:cubicBezTo>
                    <a:pt x="645" y="754"/>
                    <a:pt x="669" y="745"/>
                    <a:pt x="690" y="720"/>
                  </a:cubicBezTo>
                  <a:cubicBezTo>
                    <a:pt x="778" y="613"/>
                    <a:pt x="918" y="571"/>
                    <a:pt x="1048" y="612"/>
                  </a:cubicBezTo>
                  <a:cubicBezTo>
                    <a:pt x="1147" y="643"/>
                    <a:pt x="1206" y="715"/>
                    <a:pt x="1250" y="805"/>
                  </a:cubicBezTo>
                  <a:cubicBezTo>
                    <a:pt x="1272" y="851"/>
                    <a:pt x="1291" y="856"/>
                    <a:pt x="1337" y="835"/>
                  </a:cubicBezTo>
                  <a:cubicBezTo>
                    <a:pt x="1377" y="817"/>
                    <a:pt x="1417" y="798"/>
                    <a:pt x="1459" y="787"/>
                  </a:cubicBezTo>
                  <a:cubicBezTo>
                    <a:pt x="1562" y="761"/>
                    <a:pt x="1661" y="764"/>
                    <a:pt x="1742" y="845"/>
                  </a:cubicBezTo>
                  <a:cubicBezTo>
                    <a:pt x="1788" y="890"/>
                    <a:pt x="1807" y="887"/>
                    <a:pt x="1848" y="837"/>
                  </a:cubicBezTo>
                  <a:cubicBezTo>
                    <a:pt x="1943" y="721"/>
                    <a:pt x="2059" y="641"/>
                    <a:pt x="2216" y="645"/>
                  </a:cubicBezTo>
                  <a:cubicBezTo>
                    <a:pt x="2334" y="647"/>
                    <a:pt x="2437" y="693"/>
                    <a:pt x="2523" y="774"/>
                  </a:cubicBezTo>
                  <a:cubicBezTo>
                    <a:pt x="2547" y="797"/>
                    <a:pt x="2575" y="803"/>
                    <a:pt x="2599" y="778"/>
                  </a:cubicBezTo>
                  <a:cubicBezTo>
                    <a:pt x="2623" y="753"/>
                    <a:pt x="2617" y="725"/>
                    <a:pt x="2592" y="703"/>
                  </a:cubicBezTo>
                  <a:cubicBezTo>
                    <a:pt x="2568" y="681"/>
                    <a:pt x="2543" y="660"/>
                    <a:pt x="2517" y="637"/>
                  </a:cubicBezTo>
                  <a:cubicBezTo>
                    <a:pt x="2521" y="630"/>
                    <a:pt x="2524" y="622"/>
                    <a:pt x="2529" y="616"/>
                  </a:cubicBezTo>
                  <a:cubicBezTo>
                    <a:pt x="2603" y="522"/>
                    <a:pt x="2696" y="467"/>
                    <a:pt x="2819" y="479"/>
                  </a:cubicBezTo>
                  <a:cubicBezTo>
                    <a:pt x="2852" y="482"/>
                    <a:pt x="2877" y="478"/>
                    <a:pt x="2892" y="442"/>
                  </a:cubicBezTo>
                  <a:cubicBezTo>
                    <a:pt x="2969" y="247"/>
                    <a:pt x="3089" y="176"/>
                    <a:pt x="3295" y="200"/>
                  </a:cubicBezTo>
                  <a:cubicBezTo>
                    <a:pt x="3455" y="219"/>
                    <a:pt x="3576" y="332"/>
                    <a:pt x="3590" y="478"/>
                  </a:cubicBezTo>
                  <a:cubicBezTo>
                    <a:pt x="3599" y="570"/>
                    <a:pt x="3568" y="654"/>
                    <a:pt x="3523" y="732"/>
                  </a:cubicBezTo>
                  <a:cubicBezTo>
                    <a:pt x="3503" y="768"/>
                    <a:pt x="3503" y="798"/>
                    <a:pt x="3518" y="836"/>
                  </a:cubicBezTo>
                  <a:cubicBezTo>
                    <a:pt x="3613" y="1095"/>
                    <a:pt x="3599" y="1339"/>
                    <a:pt x="3408" y="1554"/>
                  </a:cubicBezTo>
                  <a:cubicBezTo>
                    <a:pt x="3382" y="1583"/>
                    <a:pt x="3386" y="1608"/>
                    <a:pt x="3406" y="1639"/>
                  </a:cubicBezTo>
                  <a:cubicBezTo>
                    <a:pt x="3529" y="1839"/>
                    <a:pt x="3556" y="2044"/>
                    <a:pt x="3429" y="2254"/>
                  </a:cubicBezTo>
                  <a:cubicBezTo>
                    <a:pt x="3406" y="2291"/>
                    <a:pt x="3413" y="2314"/>
                    <a:pt x="3451" y="2335"/>
                  </a:cubicBezTo>
                  <a:cubicBezTo>
                    <a:pt x="3511" y="2369"/>
                    <a:pt x="3550" y="2420"/>
                    <a:pt x="3575" y="2483"/>
                  </a:cubicBezTo>
                  <a:cubicBezTo>
                    <a:pt x="3652" y="2677"/>
                    <a:pt x="3574" y="2937"/>
                    <a:pt x="3403" y="3056"/>
                  </a:cubicBezTo>
                  <a:cubicBezTo>
                    <a:pt x="3384" y="3070"/>
                    <a:pt x="3363" y="3080"/>
                    <a:pt x="3338" y="3093"/>
                  </a:cubicBezTo>
                  <a:cubicBezTo>
                    <a:pt x="3337" y="3072"/>
                    <a:pt x="3336" y="3060"/>
                    <a:pt x="3335" y="3048"/>
                  </a:cubicBezTo>
                  <a:cubicBezTo>
                    <a:pt x="3333" y="3020"/>
                    <a:pt x="3318" y="3002"/>
                    <a:pt x="3289" y="3001"/>
                  </a:cubicBezTo>
                  <a:cubicBezTo>
                    <a:pt x="3257" y="2999"/>
                    <a:pt x="3241" y="3018"/>
                    <a:pt x="3237" y="3048"/>
                  </a:cubicBezTo>
                  <a:cubicBezTo>
                    <a:pt x="3236" y="3063"/>
                    <a:pt x="3235" y="3078"/>
                    <a:pt x="3237" y="3093"/>
                  </a:cubicBezTo>
                  <a:cubicBezTo>
                    <a:pt x="3251" y="3254"/>
                    <a:pt x="3124" y="3367"/>
                    <a:pt x="3012" y="3399"/>
                  </a:cubicBezTo>
                  <a:cubicBezTo>
                    <a:pt x="2838" y="3449"/>
                    <a:pt x="2679" y="3419"/>
                    <a:pt x="2538" y="3304"/>
                  </a:cubicBezTo>
                  <a:cubicBezTo>
                    <a:pt x="2502" y="3274"/>
                    <a:pt x="2477" y="3270"/>
                    <a:pt x="2454" y="3302"/>
                  </a:cubicBezTo>
                  <a:cubicBezTo>
                    <a:pt x="2357" y="3430"/>
                    <a:pt x="2123" y="3398"/>
                    <a:pt x="2036" y="3305"/>
                  </a:cubicBezTo>
                  <a:cubicBezTo>
                    <a:pt x="1973" y="3239"/>
                    <a:pt x="1930" y="3163"/>
                    <a:pt x="1903" y="3077"/>
                  </a:cubicBezTo>
                  <a:cubicBezTo>
                    <a:pt x="1893" y="3044"/>
                    <a:pt x="1876" y="3022"/>
                    <a:pt x="1839" y="3031"/>
                  </a:cubicBezTo>
                  <a:cubicBezTo>
                    <a:pt x="1808" y="3038"/>
                    <a:pt x="1797" y="3067"/>
                    <a:pt x="1809" y="3108"/>
                  </a:cubicBezTo>
                  <a:cubicBezTo>
                    <a:pt x="1835" y="3193"/>
                    <a:pt x="1874" y="3270"/>
                    <a:pt x="1931" y="3338"/>
                  </a:cubicBezTo>
                  <a:cubicBezTo>
                    <a:pt x="1980" y="3396"/>
                    <a:pt x="2037" y="3441"/>
                    <a:pt x="2111" y="3463"/>
                  </a:cubicBezTo>
                  <a:cubicBezTo>
                    <a:pt x="2250" y="3504"/>
                    <a:pt x="2381" y="3496"/>
                    <a:pt x="2499" y="3401"/>
                  </a:cubicBezTo>
                  <a:cubicBezTo>
                    <a:pt x="2614" y="3486"/>
                    <a:pt x="2743" y="3527"/>
                    <a:pt x="2885" y="3520"/>
                  </a:cubicBezTo>
                  <a:cubicBezTo>
                    <a:pt x="3091" y="3510"/>
                    <a:pt x="3247" y="3424"/>
                    <a:pt x="3322" y="3221"/>
                  </a:cubicBezTo>
                  <a:cubicBezTo>
                    <a:pt x="3327" y="3209"/>
                    <a:pt x="3343" y="3197"/>
                    <a:pt x="3357" y="3192"/>
                  </a:cubicBezTo>
                  <a:cubicBezTo>
                    <a:pt x="3426" y="3166"/>
                    <a:pt x="3484" y="3125"/>
                    <a:pt x="3536" y="3072"/>
                  </a:cubicBezTo>
                  <a:cubicBezTo>
                    <a:pt x="3742" y="2860"/>
                    <a:pt x="3776" y="2458"/>
                    <a:pt x="3538" y="2269"/>
                  </a:cubicBez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pitchFamily="34" charset="0"/>
                <a:ea typeface="+mn-ea"/>
                <a:cs typeface="Arial" panose="020B0604020202020204" pitchFamily="34" charset="0"/>
              </a:endParaRPr>
            </a:p>
          </p:txBody>
        </p:sp>
        <p:sp>
          <p:nvSpPr>
            <p:cNvPr id="64" name="Freeform 6">
              <a:extLst>
                <a:ext uri="{FF2B5EF4-FFF2-40B4-BE49-F238E27FC236}">
                  <a16:creationId xmlns:a16="http://schemas.microsoft.com/office/drawing/2014/main" id="{62ECD4C8-BD9D-4D40-A58E-E33493B475E4}"/>
                </a:ext>
              </a:extLst>
            </p:cNvPr>
            <p:cNvSpPr>
              <a:spLocks noEditPoints="1"/>
            </p:cNvSpPr>
            <p:nvPr/>
          </p:nvSpPr>
          <p:spPr bwMode="auto">
            <a:xfrm>
              <a:off x="-3453" y="-77"/>
              <a:ext cx="3152" cy="3255"/>
            </a:xfrm>
            <a:custGeom>
              <a:avLst/>
              <a:gdLst>
                <a:gd name="T0" fmla="*/ 993 w 3679"/>
                <a:gd name="T1" fmla="*/ 2621 h 3798"/>
                <a:gd name="T2" fmla="*/ 1287 w 3679"/>
                <a:gd name="T3" fmla="*/ 2306 h 3798"/>
                <a:gd name="T4" fmla="*/ 1210 w 3679"/>
                <a:gd name="T5" fmla="*/ 1973 h 3798"/>
                <a:gd name="T6" fmla="*/ 1251 w 3679"/>
                <a:gd name="T7" fmla="*/ 1846 h 3798"/>
                <a:gd name="T8" fmla="*/ 2144 w 3679"/>
                <a:gd name="T9" fmla="*/ 1373 h 3798"/>
                <a:gd name="T10" fmla="*/ 2492 w 3679"/>
                <a:gd name="T11" fmla="*/ 2513 h 3798"/>
                <a:gd name="T12" fmla="*/ 1922 w 3679"/>
                <a:gd name="T13" fmla="*/ 2304 h 3798"/>
                <a:gd name="T14" fmla="*/ 2376 w 3679"/>
                <a:gd name="T15" fmla="*/ 2670 h 3798"/>
                <a:gd name="T16" fmla="*/ 2699 w 3679"/>
                <a:gd name="T17" fmla="*/ 1604 h 3798"/>
                <a:gd name="T18" fmla="*/ 2401 w 3679"/>
                <a:gd name="T19" fmla="*/ 1284 h 3798"/>
                <a:gd name="T20" fmla="*/ 1714 w 3679"/>
                <a:gd name="T21" fmla="*/ 1828 h 3798"/>
                <a:gd name="T22" fmla="*/ 722 w 3679"/>
                <a:gd name="T23" fmla="*/ 1657 h 3798"/>
                <a:gd name="T24" fmla="*/ 864 w 3679"/>
                <a:gd name="T25" fmla="*/ 2972 h 3798"/>
                <a:gd name="T26" fmla="*/ 139 w 3679"/>
                <a:gd name="T27" fmla="*/ 916 h 3798"/>
                <a:gd name="T28" fmla="*/ 1774 w 3679"/>
                <a:gd name="T29" fmla="*/ 646 h 3798"/>
                <a:gd name="T30" fmla="*/ 3475 w 3679"/>
                <a:gd name="T31" fmla="*/ 1556 h 3798"/>
                <a:gd name="T32" fmla="*/ 1767 w 3679"/>
                <a:gd name="T33" fmla="*/ 2974 h 3798"/>
                <a:gd name="T34" fmla="*/ 3293 w 3679"/>
                <a:gd name="T35" fmla="*/ 2972 h 3798"/>
                <a:gd name="T36" fmla="*/ 3474 w 3679"/>
                <a:gd name="T37" fmla="*/ 761 h 3798"/>
                <a:gd name="T38" fmla="*/ 2557 w 3679"/>
                <a:gd name="T39" fmla="*/ 703 h 3798"/>
                <a:gd name="T40" fmla="*/ 552 w 3679"/>
                <a:gd name="T41" fmla="*/ 626 h 3798"/>
                <a:gd name="T42" fmla="*/ 179 w 3679"/>
                <a:gd name="T43" fmla="*/ 1613 h 3798"/>
                <a:gd name="T44" fmla="*/ 191 w 3679"/>
                <a:gd name="T45" fmla="*/ 2588 h 3798"/>
                <a:gd name="T46" fmla="*/ 611 w 3679"/>
                <a:gd name="T47" fmla="*/ 1646 h 3798"/>
                <a:gd name="T48" fmla="*/ 1774 w 3679"/>
                <a:gd name="T49" fmla="*/ 1139 h 3798"/>
                <a:gd name="T50" fmla="*/ 3302 w 3679"/>
                <a:gd name="T51" fmla="*/ 638 h 3798"/>
                <a:gd name="T52" fmla="*/ 2923 w 3679"/>
                <a:gd name="T53" fmla="*/ 2796 h 3798"/>
                <a:gd name="T54" fmla="*/ 1585 w 3679"/>
                <a:gd name="T55" fmla="*/ 3696 h 3798"/>
                <a:gd name="T56" fmla="*/ 1512 w 3679"/>
                <a:gd name="T57" fmla="*/ 2452 h 3798"/>
                <a:gd name="T58" fmla="*/ 2035 w 3679"/>
                <a:gd name="T59" fmla="*/ 3479 h 3798"/>
                <a:gd name="T60" fmla="*/ 2750 w 3679"/>
                <a:gd name="T61" fmla="*/ 2726 h 3798"/>
                <a:gd name="T62" fmla="*/ 2990 w 3679"/>
                <a:gd name="T63" fmla="*/ 1555 h 3798"/>
                <a:gd name="T64" fmla="*/ 2308 w 3679"/>
                <a:gd name="T65" fmla="*/ 1133 h 3798"/>
                <a:gd name="T66" fmla="*/ 700 w 3679"/>
                <a:gd name="T67" fmla="*/ 1153 h 3798"/>
                <a:gd name="T68" fmla="*/ 635 w 3679"/>
                <a:gd name="T69" fmla="*/ 2080 h 3798"/>
                <a:gd name="T70" fmla="*/ 189 w 3679"/>
                <a:gd name="T71" fmla="*/ 2126 h 3798"/>
                <a:gd name="T72" fmla="*/ 212 w 3679"/>
                <a:gd name="T73" fmla="*/ 1216 h 3798"/>
                <a:gd name="T74" fmla="*/ 554 w 3679"/>
                <a:gd name="T75" fmla="*/ 625 h 3798"/>
                <a:gd name="T76" fmla="*/ 2555 w 3679"/>
                <a:gd name="T77" fmla="*/ 702 h 3798"/>
                <a:gd name="T78" fmla="*/ 3548 w 3679"/>
                <a:gd name="T79" fmla="*/ 402 h 3798"/>
                <a:gd name="T80" fmla="*/ 3295 w 3679"/>
                <a:gd name="T81" fmla="*/ 3018 h 3798"/>
                <a:gd name="T82" fmla="*/ 2233 w 3679"/>
                <a:gd name="T83" fmla="*/ 3311 h 3798"/>
                <a:gd name="T84" fmla="*/ 3313 w 3679"/>
                <a:gd name="T85" fmla="*/ 3115 h 3798"/>
                <a:gd name="T86" fmla="*/ 3553 w 3679"/>
                <a:gd name="T87" fmla="*/ 176 h 3798"/>
                <a:gd name="T88" fmla="*/ 1276 w 3679"/>
                <a:gd name="T89" fmla="*/ 643 h 3798"/>
                <a:gd name="T90" fmla="*/ 176 w 3679"/>
                <a:gd name="T91" fmla="*/ 517 h 3798"/>
                <a:gd name="T92" fmla="*/ 694 w 3679"/>
                <a:gd name="T93" fmla="*/ 2852 h 3798"/>
                <a:gd name="T94" fmla="*/ 780 w 3679"/>
                <a:gd name="T95" fmla="*/ 2113 h 3798"/>
                <a:gd name="T96" fmla="*/ 1293 w 3679"/>
                <a:gd name="T97" fmla="*/ 1276 h 3798"/>
                <a:gd name="T98" fmla="*/ 1444 w 3679"/>
                <a:gd name="T99" fmla="*/ 1278 h 3798"/>
                <a:gd name="T100" fmla="*/ 2506 w 3679"/>
                <a:gd name="T101" fmla="*/ 1815 h 3798"/>
                <a:gd name="T102" fmla="*/ 2697 w 3679"/>
                <a:gd name="T103" fmla="*/ 1605 h 3798"/>
                <a:gd name="T104" fmla="*/ 2764 w 3679"/>
                <a:gd name="T105" fmla="*/ 2628 h 3798"/>
                <a:gd name="T106" fmla="*/ 1744 w 3679"/>
                <a:gd name="T107" fmla="*/ 2512 h 3798"/>
                <a:gd name="T108" fmla="*/ 1876 w 3679"/>
                <a:gd name="T109" fmla="*/ 2372 h 3798"/>
                <a:gd name="T110" fmla="*/ 2643 w 3679"/>
                <a:gd name="T111" fmla="*/ 2101 h 3798"/>
                <a:gd name="T112" fmla="*/ 2013 w 3679"/>
                <a:gd name="T113" fmla="*/ 1562 h 3798"/>
                <a:gd name="T114" fmla="*/ 1249 w 3679"/>
                <a:gd name="T115" fmla="*/ 1847 h 3798"/>
                <a:gd name="T116" fmla="*/ 955 w 3679"/>
                <a:gd name="T117" fmla="*/ 1874 h 3798"/>
                <a:gd name="T118" fmla="*/ 1287 w 3679"/>
                <a:gd name="T119" fmla="*/ 2346 h 3798"/>
                <a:gd name="T120" fmla="*/ 1626 w 3679"/>
                <a:gd name="T121" fmla="*/ 2351 h 3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79" h="3798">
                  <a:moveTo>
                    <a:pt x="1752" y="3798"/>
                  </a:moveTo>
                  <a:cubicBezTo>
                    <a:pt x="1689" y="3798"/>
                    <a:pt x="1627" y="3797"/>
                    <a:pt x="1564" y="3796"/>
                  </a:cubicBezTo>
                  <a:cubicBezTo>
                    <a:pt x="1491" y="3794"/>
                    <a:pt x="1439" y="3754"/>
                    <a:pt x="1415" y="3680"/>
                  </a:cubicBezTo>
                  <a:cubicBezTo>
                    <a:pt x="1369" y="3542"/>
                    <a:pt x="1378" y="3400"/>
                    <a:pt x="1444" y="3256"/>
                  </a:cubicBezTo>
                  <a:cubicBezTo>
                    <a:pt x="1456" y="3228"/>
                    <a:pt x="1456" y="3206"/>
                    <a:pt x="1445" y="3176"/>
                  </a:cubicBezTo>
                  <a:cubicBezTo>
                    <a:pt x="1404" y="3074"/>
                    <a:pt x="1398" y="2963"/>
                    <a:pt x="1428" y="2856"/>
                  </a:cubicBezTo>
                  <a:cubicBezTo>
                    <a:pt x="1457" y="2750"/>
                    <a:pt x="1519" y="2657"/>
                    <a:pt x="1607" y="2588"/>
                  </a:cubicBezTo>
                  <a:cubicBezTo>
                    <a:pt x="1626" y="2573"/>
                    <a:pt x="1646" y="2553"/>
                    <a:pt x="1644" y="2549"/>
                  </a:cubicBezTo>
                  <a:cubicBezTo>
                    <a:pt x="1631" y="2524"/>
                    <a:pt x="1613" y="2490"/>
                    <a:pt x="1587" y="2474"/>
                  </a:cubicBezTo>
                  <a:cubicBezTo>
                    <a:pt x="1541" y="2448"/>
                    <a:pt x="1485" y="2447"/>
                    <a:pt x="1438" y="2474"/>
                  </a:cubicBezTo>
                  <a:cubicBezTo>
                    <a:pt x="1397" y="2496"/>
                    <a:pt x="1355" y="2528"/>
                    <a:pt x="1315" y="2566"/>
                  </a:cubicBezTo>
                  <a:cubicBezTo>
                    <a:pt x="1243" y="2635"/>
                    <a:pt x="1172" y="2670"/>
                    <a:pt x="1091" y="2677"/>
                  </a:cubicBezTo>
                  <a:cubicBezTo>
                    <a:pt x="1071" y="2679"/>
                    <a:pt x="1047" y="2681"/>
                    <a:pt x="1030" y="2672"/>
                  </a:cubicBezTo>
                  <a:cubicBezTo>
                    <a:pt x="1014" y="2663"/>
                    <a:pt x="996" y="2641"/>
                    <a:pt x="993" y="2621"/>
                  </a:cubicBezTo>
                  <a:cubicBezTo>
                    <a:pt x="992" y="2609"/>
                    <a:pt x="996" y="2597"/>
                    <a:pt x="1004" y="2589"/>
                  </a:cubicBezTo>
                  <a:cubicBezTo>
                    <a:pt x="1013" y="2579"/>
                    <a:pt x="1027" y="2574"/>
                    <a:pt x="1042" y="2576"/>
                  </a:cubicBezTo>
                  <a:cubicBezTo>
                    <a:pt x="1139" y="2585"/>
                    <a:pt x="1204" y="2534"/>
                    <a:pt x="1260" y="2476"/>
                  </a:cubicBezTo>
                  <a:cubicBezTo>
                    <a:pt x="1361" y="2373"/>
                    <a:pt x="1469" y="2336"/>
                    <a:pt x="1590" y="2366"/>
                  </a:cubicBezTo>
                  <a:cubicBezTo>
                    <a:pt x="1600" y="2368"/>
                    <a:pt x="1619" y="2359"/>
                    <a:pt x="1625" y="2350"/>
                  </a:cubicBezTo>
                  <a:cubicBezTo>
                    <a:pt x="1648" y="2313"/>
                    <a:pt x="1656" y="2271"/>
                    <a:pt x="1648" y="2229"/>
                  </a:cubicBezTo>
                  <a:cubicBezTo>
                    <a:pt x="1631" y="2224"/>
                    <a:pt x="1614" y="2220"/>
                    <a:pt x="1597" y="2215"/>
                  </a:cubicBezTo>
                  <a:cubicBezTo>
                    <a:pt x="1558" y="2206"/>
                    <a:pt x="1521" y="2196"/>
                    <a:pt x="1485" y="2183"/>
                  </a:cubicBezTo>
                  <a:cubicBezTo>
                    <a:pt x="1448" y="2168"/>
                    <a:pt x="1413" y="2150"/>
                    <a:pt x="1385" y="2135"/>
                  </a:cubicBezTo>
                  <a:cubicBezTo>
                    <a:pt x="1375" y="2129"/>
                    <a:pt x="1365" y="2124"/>
                    <a:pt x="1357" y="2120"/>
                  </a:cubicBezTo>
                  <a:cubicBezTo>
                    <a:pt x="1252" y="2227"/>
                    <a:pt x="1252" y="2227"/>
                    <a:pt x="1252" y="2227"/>
                  </a:cubicBezTo>
                  <a:cubicBezTo>
                    <a:pt x="1241" y="2215"/>
                    <a:pt x="1241" y="2215"/>
                    <a:pt x="1241" y="2215"/>
                  </a:cubicBezTo>
                  <a:cubicBezTo>
                    <a:pt x="1245" y="2222"/>
                    <a:pt x="1249" y="2230"/>
                    <a:pt x="1253" y="2238"/>
                  </a:cubicBezTo>
                  <a:cubicBezTo>
                    <a:pt x="1265" y="2260"/>
                    <a:pt x="1277" y="2283"/>
                    <a:pt x="1287" y="2306"/>
                  </a:cubicBezTo>
                  <a:cubicBezTo>
                    <a:pt x="1293" y="2321"/>
                    <a:pt x="1294" y="2335"/>
                    <a:pt x="1289" y="2347"/>
                  </a:cubicBezTo>
                  <a:cubicBezTo>
                    <a:pt x="1284" y="2359"/>
                    <a:pt x="1273" y="2368"/>
                    <a:pt x="1258" y="2374"/>
                  </a:cubicBezTo>
                  <a:cubicBezTo>
                    <a:pt x="1244" y="2379"/>
                    <a:pt x="1231" y="2379"/>
                    <a:pt x="1220" y="2374"/>
                  </a:cubicBezTo>
                  <a:cubicBezTo>
                    <a:pt x="1208" y="2369"/>
                    <a:pt x="1199" y="2358"/>
                    <a:pt x="1194" y="2343"/>
                  </a:cubicBezTo>
                  <a:cubicBezTo>
                    <a:pt x="1170" y="2272"/>
                    <a:pt x="1119" y="2236"/>
                    <a:pt x="1029" y="2227"/>
                  </a:cubicBezTo>
                  <a:cubicBezTo>
                    <a:pt x="997" y="2224"/>
                    <a:pt x="963" y="2213"/>
                    <a:pt x="920" y="2193"/>
                  </a:cubicBezTo>
                  <a:cubicBezTo>
                    <a:pt x="906" y="2186"/>
                    <a:pt x="896" y="2176"/>
                    <a:pt x="892" y="2163"/>
                  </a:cubicBezTo>
                  <a:cubicBezTo>
                    <a:pt x="889" y="2150"/>
                    <a:pt x="891" y="2136"/>
                    <a:pt x="900" y="2122"/>
                  </a:cubicBezTo>
                  <a:cubicBezTo>
                    <a:pt x="916" y="2096"/>
                    <a:pt x="940" y="2091"/>
                    <a:pt x="972" y="2106"/>
                  </a:cubicBezTo>
                  <a:cubicBezTo>
                    <a:pt x="1035" y="2137"/>
                    <a:pt x="1097" y="2144"/>
                    <a:pt x="1159" y="2127"/>
                  </a:cubicBezTo>
                  <a:cubicBezTo>
                    <a:pt x="1182" y="2121"/>
                    <a:pt x="1207" y="2106"/>
                    <a:pt x="1227" y="2087"/>
                  </a:cubicBezTo>
                  <a:cubicBezTo>
                    <a:pt x="1263" y="2052"/>
                    <a:pt x="1260" y="2037"/>
                    <a:pt x="1230" y="1999"/>
                  </a:cubicBezTo>
                  <a:cubicBezTo>
                    <a:pt x="1223" y="1991"/>
                    <a:pt x="1217" y="1982"/>
                    <a:pt x="1211" y="1974"/>
                  </a:cubicBezTo>
                  <a:cubicBezTo>
                    <a:pt x="1210" y="1973"/>
                    <a:pt x="1210" y="1973"/>
                    <a:pt x="1210" y="1973"/>
                  </a:cubicBezTo>
                  <a:cubicBezTo>
                    <a:pt x="1142" y="1877"/>
                    <a:pt x="1070" y="1850"/>
                    <a:pt x="955" y="1875"/>
                  </a:cubicBezTo>
                  <a:cubicBezTo>
                    <a:pt x="930" y="1881"/>
                    <a:pt x="911" y="1880"/>
                    <a:pt x="898" y="1872"/>
                  </a:cubicBezTo>
                  <a:cubicBezTo>
                    <a:pt x="888" y="1866"/>
                    <a:pt x="882" y="1856"/>
                    <a:pt x="879" y="1842"/>
                  </a:cubicBezTo>
                  <a:cubicBezTo>
                    <a:pt x="876" y="1827"/>
                    <a:pt x="878" y="1813"/>
                    <a:pt x="885" y="1802"/>
                  </a:cubicBezTo>
                  <a:cubicBezTo>
                    <a:pt x="894" y="1789"/>
                    <a:pt x="910" y="1781"/>
                    <a:pt x="933" y="1778"/>
                  </a:cubicBezTo>
                  <a:cubicBezTo>
                    <a:pt x="971" y="1772"/>
                    <a:pt x="1009" y="1770"/>
                    <a:pt x="1049" y="1767"/>
                  </a:cubicBezTo>
                  <a:cubicBezTo>
                    <a:pt x="1066" y="1766"/>
                    <a:pt x="1083" y="1765"/>
                    <a:pt x="1100" y="1764"/>
                  </a:cubicBezTo>
                  <a:cubicBezTo>
                    <a:pt x="1080" y="1730"/>
                    <a:pt x="1080" y="1730"/>
                    <a:pt x="1080" y="1730"/>
                  </a:cubicBezTo>
                  <a:cubicBezTo>
                    <a:pt x="1064" y="1701"/>
                    <a:pt x="1046" y="1670"/>
                    <a:pt x="1028" y="1640"/>
                  </a:cubicBezTo>
                  <a:cubicBezTo>
                    <a:pt x="1006" y="1601"/>
                    <a:pt x="1009" y="1573"/>
                    <a:pt x="1037" y="1556"/>
                  </a:cubicBezTo>
                  <a:cubicBezTo>
                    <a:pt x="1049" y="1549"/>
                    <a:pt x="1061" y="1547"/>
                    <a:pt x="1073" y="1550"/>
                  </a:cubicBezTo>
                  <a:cubicBezTo>
                    <a:pt x="1089" y="1555"/>
                    <a:pt x="1103" y="1568"/>
                    <a:pt x="1115" y="1589"/>
                  </a:cubicBezTo>
                  <a:cubicBezTo>
                    <a:pt x="1123" y="1604"/>
                    <a:pt x="1131" y="1618"/>
                    <a:pt x="1139" y="1633"/>
                  </a:cubicBezTo>
                  <a:cubicBezTo>
                    <a:pt x="1177" y="1702"/>
                    <a:pt x="1217" y="1774"/>
                    <a:pt x="1251" y="1846"/>
                  </a:cubicBezTo>
                  <a:cubicBezTo>
                    <a:pt x="1340" y="2035"/>
                    <a:pt x="1589" y="2162"/>
                    <a:pt x="1775" y="2113"/>
                  </a:cubicBezTo>
                  <a:cubicBezTo>
                    <a:pt x="1874" y="2087"/>
                    <a:pt x="1950" y="2017"/>
                    <a:pt x="1984" y="1922"/>
                  </a:cubicBezTo>
                  <a:cubicBezTo>
                    <a:pt x="2018" y="1828"/>
                    <a:pt x="2003" y="1725"/>
                    <a:pt x="1943" y="1642"/>
                  </a:cubicBezTo>
                  <a:cubicBezTo>
                    <a:pt x="1904" y="1587"/>
                    <a:pt x="1851" y="1543"/>
                    <a:pt x="1772" y="1498"/>
                  </a:cubicBezTo>
                  <a:cubicBezTo>
                    <a:pt x="1753" y="1486"/>
                    <a:pt x="1740" y="1471"/>
                    <a:pt x="1738" y="1454"/>
                  </a:cubicBezTo>
                  <a:cubicBezTo>
                    <a:pt x="1736" y="1440"/>
                    <a:pt x="1740" y="1427"/>
                    <a:pt x="1752" y="1415"/>
                  </a:cubicBezTo>
                  <a:cubicBezTo>
                    <a:pt x="1771" y="1395"/>
                    <a:pt x="1794" y="1393"/>
                    <a:pt x="1820" y="1409"/>
                  </a:cubicBezTo>
                  <a:cubicBezTo>
                    <a:pt x="1827" y="1414"/>
                    <a:pt x="1834" y="1418"/>
                    <a:pt x="1841" y="1423"/>
                  </a:cubicBezTo>
                  <a:cubicBezTo>
                    <a:pt x="1870" y="1440"/>
                    <a:pt x="1899" y="1459"/>
                    <a:pt x="1925" y="1480"/>
                  </a:cubicBezTo>
                  <a:cubicBezTo>
                    <a:pt x="1948" y="1497"/>
                    <a:pt x="1968" y="1517"/>
                    <a:pt x="1988" y="1537"/>
                  </a:cubicBezTo>
                  <a:cubicBezTo>
                    <a:pt x="1996" y="1545"/>
                    <a:pt x="2004" y="1553"/>
                    <a:pt x="2012" y="1560"/>
                  </a:cubicBezTo>
                  <a:cubicBezTo>
                    <a:pt x="2020" y="1545"/>
                    <a:pt x="2029" y="1529"/>
                    <a:pt x="2038" y="1514"/>
                  </a:cubicBezTo>
                  <a:cubicBezTo>
                    <a:pt x="2058" y="1476"/>
                    <a:pt x="2080" y="1438"/>
                    <a:pt x="2103" y="1401"/>
                  </a:cubicBezTo>
                  <a:cubicBezTo>
                    <a:pt x="2114" y="1384"/>
                    <a:pt x="2129" y="1374"/>
                    <a:pt x="2144" y="1373"/>
                  </a:cubicBezTo>
                  <a:cubicBezTo>
                    <a:pt x="2157" y="1371"/>
                    <a:pt x="2171" y="1376"/>
                    <a:pt x="2181" y="1387"/>
                  </a:cubicBezTo>
                  <a:cubicBezTo>
                    <a:pt x="2204" y="1409"/>
                    <a:pt x="2204" y="1433"/>
                    <a:pt x="2183" y="1462"/>
                  </a:cubicBezTo>
                  <a:cubicBezTo>
                    <a:pt x="2124" y="1540"/>
                    <a:pt x="2096" y="1630"/>
                    <a:pt x="2098" y="1738"/>
                  </a:cubicBezTo>
                  <a:cubicBezTo>
                    <a:pt x="2099" y="1816"/>
                    <a:pt x="2128" y="1890"/>
                    <a:pt x="2180" y="1947"/>
                  </a:cubicBezTo>
                  <a:cubicBezTo>
                    <a:pt x="2232" y="2003"/>
                    <a:pt x="2303" y="2038"/>
                    <a:pt x="2381" y="2046"/>
                  </a:cubicBezTo>
                  <a:cubicBezTo>
                    <a:pt x="2436" y="2052"/>
                    <a:pt x="2482" y="2049"/>
                    <a:pt x="2522" y="2037"/>
                  </a:cubicBezTo>
                  <a:cubicBezTo>
                    <a:pt x="2569" y="2024"/>
                    <a:pt x="2607" y="1998"/>
                    <a:pt x="2640" y="1959"/>
                  </a:cubicBezTo>
                  <a:cubicBezTo>
                    <a:pt x="2659" y="1938"/>
                    <a:pt x="2685" y="1936"/>
                    <a:pt x="2708" y="1955"/>
                  </a:cubicBezTo>
                  <a:cubicBezTo>
                    <a:pt x="2730" y="1973"/>
                    <a:pt x="2733" y="1999"/>
                    <a:pt x="2716" y="2022"/>
                  </a:cubicBezTo>
                  <a:cubicBezTo>
                    <a:pt x="2702" y="2041"/>
                    <a:pt x="2686" y="2059"/>
                    <a:pt x="2669" y="2077"/>
                  </a:cubicBezTo>
                  <a:cubicBezTo>
                    <a:pt x="2661" y="2084"/>
                    <a:pt x="2654" y="2093"/>
                    <a:pt x="2646" y="2101"/>
                  </a:cubicBezTo>
                  <a:cubicBezTo>
                    <a:pt x="2705" y="2142"/>
                    <a:pt x="2738" y="2205"/>
                    <a:pt x="2744" y="2283"/>
                  </a:cubicBezTo>
                  <a:cubicBezTo>
                    <a:pt x="2751" y="2396"/>
                    <a:pt x="2676" y="2506"/>
                    <a:pt x="2569" y="2539"/>
                  </a:cubicBezTo>
                  <a:cubicBezTo>
                    <a:pt x="2540" y="2547"/>
                    <a:pt x="2507" y="2551"/>
                    <a:pt x="2492" y="2513"/>
                  </a:cubicBezTo>
                  <a:cubicBezTo>
                    <a:pt x="2486" y="2499"/>
                    <a:pt x="2486" y="2488"/>
                    <a:pt x="2491" y="2477"/>
                  </a:cubicBezTo>
                  <a:cubicBezTo>
                    <a:pt x="2497" y="2463"/>
                    <a:pt x="2513" y="2451"/>
                    <a:pt x="2537" y="2442"/>
                  </a:cubicBezTo>
                  <a:cubicBezTo>
                    <a:pt x="2609" y="2416"/>
                    <a:pt x="2648" y="2359"/>
                    <a:pt x="2642" y="2286"/>
                  </a:cubicBezTo>
                  <a:cubicBezTo>
                    <a:pt x="2637" y="2213"/>
                    <a:pt x="2595" y="2170"/>
                    <a:pt x="2518" y="2158"/>
                  </a:cubicBezTo>
                  <a:cubicBezTo>
                    <a:pt x="2400" y="2139"/>
                    <a:pt x="2301" y="2155"/>
                    <a:pt x="2216" y="2206"/>
                  </a:cubicBezTo>
                  <a:cubicBezTo>
                    <a:pt x="2177" y="2230"/>
                    <a:pt x="2142" y="2268"/>
                    <a:pt x="2114" y="2299"/>
                  </a:cubicBezTo>
                  <a:cubicBezTo>
                    <a:pt x="2070" y="2348"/>
                    <a:pt x="2016" y="2400"/>
                    <a:pt x="1935" y="2403"/>
                  </a:cubicBezTo>
                  <a:cubicBezTo>
                    <a:pt x="1921" y="2404"/>
                    <a:pt x="1907" y="2403"/>
                    <a:pt x="1890" y="2401"/>
                  </a:cubicBezTo>
                  <a:cubicBezTo>
                    <a:pt x="1882" y="2400"/>
                    <a:pt x="1873" y="2399"/>
                    <a:pt x="1864" y="2398"/>
                  </a:cubicBezTo>
                  <a:cubicBezTo>
                    <a:pt x="1862" y="2398"/>
                    <a:pt x="1862" y="2398"/>
                    <a:pt x="1862" y="2398"/>
                  </a:cubicBezTo>
                  <a:cubicBezTo>
                    <a:pt x="1863" y="2397"/>
                    <a:pt x="1863" y="2397"/>
                    <a:pt x="1863" y="2397"/>
                  </a:cubicBezTo>
                  <a:cubicBezTo>
                    <a:pt x="1867" y="2388"/>
                    <a:pt x="1871" y="2379"/>
                    <a:pt x="1874" y="2371"/>
                  </a:cubicBezTo>
                  <a:cubicBezTo>
                    <a:pt x="1883" y="2352"/>
                    <a:pt x="1891" y="2335"/>
                    <a:pt x="1899" y="2318"/>
                  </a:cubicBezTo>
                  <a:cubicBezTo>
                    <a:pt x="1903" y="2311"/>
                    <a:pt x="1914" y="2304"/>
                    <a:pt x="1922" y="2304"/>
                  </a:cubicBezTo>
                  <a:cubicBezTo>
                    <a:pt x="1963" y="2303"/>
                    <a:pt x="1998" y="2282"/>
                    <a:pt x="2031" y="2240"/>
                  </a:cubicBezTo>
                  <a:cubicBezTo>
                    <a:pt x="2084" y="2171"/>
                    <a:pt x="2137" y="2126"/>
                    <a:pt x="2199" y="2100"/>
                  </a:cubicBezTo>
                  <a:cubicBezTo>
                    <a:pt x="2071" y="1982"/>
                    <a:pt x="2071" y="1982"/>
                    <a:pt x="2071" y="1982"/>
                  </a:cubicBezTo>
                  <a:cubicBezTo>
                    <a:pt x="2011" y="2114"/>
                    <a:pt x="1904" y="2194"/>
                    <a:pt x="1753" y="2221"/>
                  </a:cubicBezTo>
                  <a:cubicBezTo>
                    <a:pt x="1755" y="2337"/>
                    <a:pt x="1724" y="2391"/>
                    <a:pt x="1696" y="2426"/>
                  </a:cubicBezTo>
                  <a:cubicBezTo>
                    <a:pt x="1744" y="2510"/>
                    <a:pt x="1744" y="2510"/>
                    <a:pt x="1744" y="2510"/>
                  </a:cubicBezTo>
                  <a:cubicBezTo>
                    <a:pt x="1875" y="2468"/>
                    <a:pt x="2012" y="2470"/>
                    <a:pt x="2150" y="2518"/>
                  </a:cubicBezTo>
                  <a:cubicBezTo>
                    <a:pt x="2177" y="2396"/>
                    <a:pt x="2249" y="2313"/>
                    <a:pt x="2371" y="2263"/>
                  </a:cubicBezTo>
                  <a:cubicBezTo>
                    <a:pt x="2414" y="2245"/>
                    <a:pt x="2443" y="2252"/>
                    <a:pt x="2456" y="2283"/>
                  </a:cubicBezTo>
                  <a:cubicBezTo>
                    <a:pt x="2462" y="2295"/>
                    <a:pt x="2463" y="2307"/>
                    <a:pt x="2458" y="2318"/>
                  </a:cubicBezTo>
                  <a:cubicBezTo>
                    <a:pt x="2452" y="2333"/>
                    <a:pt x="2436" y="2345"/>
                    <a:pt x="2410" y="2356"/>
                  </a:cubicBezTo>
                  <a:cubicBezTo>
                    <a:pt x="2317" y="2395"/>
                    <a:pt x="2265" y="2454"/>
                    <a:pt x="2252" y="2538"/>
                  </a:cubicBezTo>
                  <a:cubicBezTo>
                    <a:pt x="2250" y="2550"/>
                    <a:pt x="2254" y="2568"/>
                    <a:pt x="2263" y="2575"/>
                  </a:cubicBezTo>
                  <a:cubicBezTo>
                    <a:pt x="2299" y="2607"/>
                    <a:pt x="2337" y="2638"/>
                    <a:pt x="2376" y="2670"/>
                  </a:cubicBezTo>
                  <a:cubicBezTo>
                    <a:pt x="2390" y="2681"/>
                    <a:pt x="2403" y="2692"/>
                    <a:pt x="2417" y="2704"/>
                  </a:cubicBezTo>
                  <a:cubicBezTo>
                    <a:pt x="2533" y="2630"/>
                    <a:pt x="2646" y="2605"/>
                    <a:pt x="2763" y="2626"/>
                  </a:cubicBezTo>
                  <a:cubicBezTo>
                    <a:pt x="2764" y="2612"/>
                    <a:pt x="2765" y="2598"/>
                    <a:pt x="2767" y="2584"/>
                  </a:cubicBezTo>
                  <a:cubicBezTo>
                    <a:pt x="2769" y="2553"/>
                    <a:pt x="2772" y="2524"/>
                    <a:pt x="2776" y="2495"/>
                  </a:cubicBezTo>
                  <a:cubicBezTo>
                    <a:pt x="2790" y="2407"/>
                    <a:pt x="2825" y="2326"/>
                    <a:pt x="2881" y="2252"/>
                  </a:cubicBezTo>
                  <a:cubicBezTo>
                    <a:pt x="2896" y="2233"/>
                    <a:pt x="2897" y="2219"/>
                    <a:pt x="2887" y="2199"/>
                  </a:cubicBezTo>
                  <a:cubicBezTo>
                    <a:pt x="2835" y="2092"/>
                    <a:pt x="2810" y="1987"/>
                    <a:pt x="2811" y="1878"/>
                  </a:cubicBezTo>
                  <a:cubicBezTo>
                    <a:pt x="2812" y="1866"/>
                    <a:pt x="2800" y="1848"/>
                    <a:pt x="2789" y="1844"/>
                  </a:cubicBezTo>
                  <a:cubicBezTo>
                    <a:pt x="2711" y="1813"/>
                    <a:pt x="2653" y="1759"/>
                    <a:pt x="2620" y="1687"/>
                  </a:cubicBezTo>
                  <a:cubicBezTo>
                    <a:pt x="2589" y="1619"/>
                    <a:pt x="2581" y="1539"/>
                    <a:pt x="2599" y="1455"/>
                  </a:cubicBezTo>
                  <a:cubicBezTo>
                    <a:pt x="2606" y="1417"/>
                    <a:pt x="2626" y="1401"/>
                    <a:pt x="2658" y="1405"/>
                  </a:cubicBezTo>
                  <a:cubicBezTo>
                    <a:pt x="2688" y="1408"/>
                    <a:pt x="2701" y="1431"/>
                    <a:pt x="2699" y="1475"/>
                  </a:cubicBezTo>
                  <a:cubicBezTo>
                    <a:pt x="2698" y="1485"/>
                    <a:pt x="2698" y="1485"/>
                    <a:pt x="2698" y="1485"/>
                  </a:cubicBezTo>
                  <a:cubicBezTo>
                    <a:pt x="2695" y="1525"/>
                    <a:pt x="2693" y="1566"/>
                    <a:pt x="2699" y="1604"/>
                  </a:cubicBezTo>
                  <a:cubicBezTo>
                    <a:pt x="2711" y="1671"/>
                    <a:pt x="2753" y="1719"/>
                    <a:pt x="2829" y="1750"/>
                  </a:cubicBezTo>
                  <a:cubicBezTo>
                    <a:pt x="2835" y="1739"/>
                    <a:pt x="2841" y="1727"/>
                    <a:pt x="2847" y="1716"/>
                  </a:cubicBezTo>
                  <a:cubicBezTo>
                    <a:pt x="2865" y="1684"/>
                    <a:pt x="2882" y="1653"/>
                    <a:pt x="2897" y="1622"/>
                  </a:cubicBezTo>
                  <a:cubicBezTo>
                    <a:pt x="2901" y="1613"/>
                    <a:pt x="2898" y="1598"/>
                    <a:pt x="2893" y="1590"/>
                  </a:cubicBezTo>
                  <a:cubicBezTo>
                    <a:pt x="2801" y="1442"/>
                    <a:pt x="2771" y="1294"/>
                    <a:pt x="2802" y="1139"/>
                  </a:cubicBezTo>
                  <a:cubicBezTo>
                    <a:pt x="2780" y="1148"/>
                    <a:pt x="2758" y="1157"/>
                    <a:pt x="2736" y="1166"/>
                  </a:cubicBezTo>
                  <a:cubicBezTo>
                    <a:pt x="2687" y="1186"/>
                    <a:pt x="2640" y="1205"/>
                    <a:pt x="2599" y="1233"/>
                  </a:cubicBezTo>
                  <a:cubicBezTo>
                    <a:pt x="2402" y="1366"/>
                    <a:pt x="2359" y="1569"/>
                    <a:pt x="2484" y="1776"/>
                  </a:cubicBezTo>
                  <a:cubicBezTo>
                    <a:pt x="2487" y="1781"/>
                    <a:pt x="2491" y="1787"/>
                    <a:pt x="2494" y="1792"/>
                  </a:cubicBezTo>
                  <a:cubicBezTo>
                    <a:pt x="2499" y="1799"/>
                    <a:pt x="2504" y="1807"/>
                    <a:pt x="2508" y="1814"/>
                  </a:cubicBezTo>
                  <a:cubicBezTo>
                    <a:pt x="2524" y="1842"/>
                    <a:pt x="2519" y="1867"/>
                    <a:pt x="2494" y="1884"/>
                  </a:cubicBezTo>
                  <a:cubicBezTo>
                    <a:pt x="2468" y="1901"/>
                    <a:pt x="2443" y="1896"/>
                    <a:pt x="2424" y="1869"/>
                  </a:cubicBezTo>
                  <a:cubicBezTo>
                    <a:pt x="2368" y="1789"/>
                    <a:pt x="2333" y="1709"/>
                    <a:pt x="2318" y="1626"/>
                  </a:cubicBezTo>
                  <a:cubicBezTo>
                    <a:pt x="2297" y="1505"/>
                    <a:pt x="2324" y="1394"/>
                    <a:pt x="2401" y="1284"/>
                  </a:cubicBezTo>
                  <a:cubicBezTo>
                    <a:pt x="2406" y="1277"/>
                    <a:pt x="2411" y="1270"/>
                    <a:pt x="2417" y="1261"/>
                  </a:cubicBezTo>
                  <a:cubicBezTo>
                    <a:pt x="2427" y="1247"/>
                    <a:pt x="2427" y="1247"/>
                    <a:pt x="2427" y="1247"/>
                  </a:cubicBezTo>
                  <a:cubicBezTo>
                    <a:pt x="2412" y="1247"/>
                    <a:pt x="2398" y="1246"/>
                    <a:pt x="2384" y="1245"/>
                  </a:cubicBezTo>
                  <a:cubicBezTo>
                    <a:pt x="2339" y="1241"/>
                    <a:pt x="2296" y="1238"/>
                    <a:pt x="2249" y="1264"/>
                  </a:cubicBezTo>
                  <a:cubicBezTo>
                    <a:pt x="2153" y="1316"/>
                    <a:pt x="2052" y="1342"/>
                    <a:pt x="1948" y="1342"/>
                  </a:cubicBezTo>
                  <a:cubicBezTo>
                    <a:pt x="1947" y="1342"/>
                    <a:pt x="1947" y="1342"/>
                    <a:pt x="1946" y="1342"/>
                  </a:cubicBezTo>
                  <a:cubicBezTo>
                    <a:pt x="1848" y="1342"/>
                    <a:pt x="1745" y="1318"/>
                    <a:pt x="1639" y="1272"/>
                  </a:cubicBezTo>
                  <a:cubicBezTo>
                    <a:pt x="1621" y="1264"/>
                    <a:pt x="1596" y="1261"/>
                    <a:pt x="1563" y="1264"/>
                  </a:cubicBezTo>
                  <a:cubicBezTo>
                    <a:pt x="1523" y="1268"/>
                    <a:pt x="1485" y="1274"/>
                    <a:pt x="1444" y="1280"/>
                  </a:cubicBezTo>
                  <a:cubicBezTo>
                    <a:pt x="1428" y="1282"/>
                    <a:pt x="1411" y="1285"/>
                    <a:pt x="1393" y="1287"/>
                  </a:cubicBezTo>
                  <a:cubicBezTo>
                    <a:pt x="1363" y="1432"/>
                    <a:pt x="1393" y="1560"/>
                    <a:pt x="1484" y="1667"/>
                  </a:cubicBezTo>
                  <a:cubicBezTo>
                    <a:pt x="1533" y="1724"/>
                    <a:pt x="1596" y="1771"/>
                    <a:pt x="1685" y="1814"/>
                  </a:cubicBezTo>
                  <a:cubicBezTo>
                    <a:pt x="1688" y="1816"/>
                    <a:pt x="1692" y="1818"/>
                    <a:pt x="1696" y="1819"/>
                  </a:cubicBezTo>
                  <a:cubicBezTo>
                    <a:pt x="1702" y="1822"/>
                    <a:pt x="1708" y="1825"/>
                    <a:pt x="1714" y="1828"/>
                  </a:cubicBezTo>
                  <a:cubicBezTo>
                    <a:pt x="1741" y="1844"/>
                    <a:pt x="1749" y="1867"/>
                    <a:pt x="1737" y="1892"/>
                  </a:cubicBezTo>
                  <a:cubicBezTo>
                    <a:pt x="1724" y="1921"/>
                    <a:pt x="1700" y="1930"/>
                    <a:pt x="1671" y="1918"/>
                  </a:cubicBezTo>
                  <a:cubicBezTo>
                    <a:pt x="1541" y="1863"/>
                    <a:pt x="1436" y="1782"/>
                    <a:pt x="1370" y="1685"/>
                  </a:cubicBezTo>
                  <a:cubicBezTo>
                    <a:pt x="1295" y="1575"/>
                    <a:pt x="1268" y="1445"/>
                    <a:pt x="1290" y="1300"/>
                  </a:cubicBezTo>
                  <a:cubicBezTo>
                    <a:pt x="1290" y="1294"/>
                    <a:pt x="1290" y="1289"/>
                    <a:pt x="1291" y="1283"/>
                  </a:cubicBezTo>
                  <a:cubicBezTo>
                    <a:pt x="1291" y="1281"/>
                    <a:pt x="1291" y="1279"/>
                    <a:pt x="1291" y="1277"/>
                  </a:cubicBezTo>
                  <a:cubicBezTo>
                    <a:pt x="1277" y="1272"/>
                    <a:pt x="1263" y="1267"/>
                    <a:pt x="1249" y="1263"/>
                  </a:cubicBezTo>
                  <a:cubicBezTo>
                    <a:pt x="1217" y="1252"/>
                    <a:pt x="1186" y="1241"/>
                    <a:pt x="1157" y="1227"/>
                  </a:cubicBezTo>
                  <a:cubicBezTo>
                    <a:pt x="1127" y="1212"/>
                    <a:pt x="1098" y="1193"/>
                    <a:pt x="1073" y="1176"/>
                  </a:cubicBezTo>
                  <a:cubicBezTo>
                    <a:pt x="1062" y="1169"/>
                    <a:pt x="1053" y="1163"/>
                    <a:pt x="1043" y="1157"/>
                  </a:cubicBezTo>
                  <a:cubicBezTo>
                    <a:pt x="769" y="1267"/>
                    <a:pt x="769" y="1267"/>
                    <a:pt x="769" y="1267"/>
                  </a:cubicBezTo>
                  <a:cubicBezTo>
                    <a:pt x="770" y="1275"/>
                    <a:pt x="770" y="1275"/>
                    <a:pt x="770" y="1275"/>
                  </a:cubicBezTo>
                  <a:cubicBezTo>
                    <a:pt x="772" y="1285"/>
                    <a:pt x="774" y="1299"/>
                    <a:pt x="776" y="1314"/>
                  </a:cubicBezTo>
                  <a:cubicBezTo>
                    <a:pt x="796" y="1433"/>
                    <a:pt x="778" y="1549"/>
                    <a:pt x="722" y="1657"/>
                  </a:cubicBezTo>
                  <a:cubicBezTo>
                    <a:pt x="710" y="1678"/>
                    <a:pt x="711" y="1693"/>
                    <a:pt x="726" y="1714"/>
                  </a:cubicBezTo>
                  <a:cubicBezTo>
                    <a:pt x="768" y="1778"/>
                    <a:pt x="794" y="1842"/>
                    <a:pt x="804" y="1907"/>
                  </a:cubicBezTo>
                  <a:cubicBezTo>
                    <a:pt x="815" y="1974"/>
                    <a:pt x="807" y="2044"/>
                    <a:pt x="782" y="2114"/>
                  </a:cubicBezTo>
                  <a:cubicBezTo>
                    <a:pt x="778" y="2126"/>
                    <a:pt x="784" y="2146"/>
                    <a:pt x="792" y="2159"/>
                  </a:cubicBezTo>
                  <a:cubicBezTo>
                    <a:pt x="903" y="2326"/>
                    <a:pt x="921" y="2486"/>
                    <a:pt x="848" y="2645"/>
                  </a:cubicBezTo>
                  <a:cubicBezTo>
                    <a:pt x="834" y="2677"/>
                    <a:pt x="812" y="2706"/>
                    <a:pt x="788" y="2736"/>
                  </a:cubicBezTo>
                  <a:cubicBezTo>
                    <a:pt x="778" y="2749"/>
                    <a:pt x="767" y="2763"/>
                    <a:pt x="757" y="2777"/>
                  </a:cubicBezTo>
                  <a:cubicBezTo>
                    <a:pt x="861" y="2888"/>
                    <a:pt x="996" y="2931"/>
                    <a:pt x="1159" y="2906"/>
                  </a:cubicBezTo>
                  <a:cubicBezTo>
                    <a:pt x="1174" y="2903"/>
                    <a:pt x="1190" y="2900"/>
                    <a:pt x="1206" y="2897"/>
                  </a:cubicBezTo>
                  <a:cubicBezTo>
                    <a:pt x="1226" y="2893"/>
                    <a:pt x="1247" y="2890"/>
                    <a:pt x="1268" y="2887"/>
                  </a:cubicBezTo>
                  <a:cubicBezTo>
                    <a:pt x="1297" y="2883"/>
                    <a:pt x="1318" y="2897"/>
                    <a:pt x="1325" y="2925"/>
                  </a:cubicBezTo>
                  <a:cubicBezTo>
                    <a:pt x="1328" y="2939"/>
                    <a:pt x="1327" y="2953"/>
                    <a:pt x="1320" y="2964"/>
                  </a:cubicBezTo>
                  <a:cubicBezTo>
                    <a:pt x="1314" y="2974"/>
                    <a:pt x="1304" y="2981"/>
                    <a:pt x="1291" y="2984"/>
                  </a:cubicBezTo>
                  <a:cubicBezTo>
                    <a:pt x="1145" y="3016"/>
                    <a:pt x="1003" y="3039"/>
                    <a:pt x="864" y="2972"/>
                  </a:cubicBezTo>
                  <a:cubicBezTo>
                    <a:pt x="801" y="2942"/>
                    <a:pt x="745" y="2897"/>
                    <a:pt x="692" y="2854"/>
                  </a:cubicBezTo>
                  <a:cubicBezTo>
                    <a:pt x="666" y="2832"/>
                    <a:pt x="650" y="2829"/>
                    <a:pt x="622" y="2839"/>
                  </a:cubicBezTo>
                  <a:cubicBezTo>
                    <a:pt x="551" y="2866"/>
                    <a:pt x="472" y="2872"/>
                    <a:pt x="387" y="2858"/>
                  </a:cubicBezTo>
                  <a:cubicBezTo>
                    <a:pt x="209" y="2829"/>
                    <a:pt x="83" y="2692"/>
                    <a:pt x="68" y="2509"/>
                  </a:cubicBezTo>
                  <a:cubicBezTo>
                    <a:pt x="58" y="2395"/>
                    <a:pt x="74" y="2304"/>
                    <a:pt x="116" y="2225"/>
                  </a:cubicBezTo>
                  <a:cubicBezTo>
                    <a:pt x="121" y="2216"/>
                    <a:pt x="116" y="2195"/>
                    <a:pt x="108" y="2186"/>
                  </a:cubicBezTo>
                  <a:cubicBezTo>
                    <a:pt x="55" y="2120"/>
                    <a:pt x="21" y="2042"/>
                    <a:pt x="11" y="1964"/>
                  </a:cubicBezTo>
                  <a:cubicBezTo>
                    <a:pt x="0" y="1871"/>
                    <a:pt x="23" y="1780"/>
                    <a:pt x="80" y="1702"/>
                  </a:cubicBezTo>
                  <a:cubicBezTo>
                    <a:pt x="86" y="1693"/>
                    <a:pt x="82" y="1672"/>
                    <a:pt x="76" y="1661"/>
                  </a:cubicBezTo>
                  <a:cubicBezTo>
                    <a:pt x="52" y="1614"/>
                    <a:pt x="37" y="1575"/>
                    <a:pt x="29" y="1538"/>
                  </a:cubicBezTo>
                  <a:cubicBezTo>
                    <a:pt x="18" y="1492"/>
                    <a:pt x="19" y="1449"/>
                    <a:pt x="30" y="1407"/>
                  </a:cubicBezTo>
                  <a:cubicBezTo>
                    <a:pt x="43" y="1361"/>
                    <a:pt x="71" y="1318"/>
                    <a:pt x="98" y="1278"/>
                  </a:cubicBezTo>
                  <a:cubicBezTo>
                    <a:pt x="112" y="1259"/>
                    <a:pt x="117" y="1245"/>
                    <a:pt x="108" y="1221"/>
                  </a:cubicBezTo>
                  <a:cubicBezTo>
                    <a:pt x="65" y="1099"/>
                    <a:pt x="75" y="1001"/>
                    <a:pt x="139" y="916"/>
                  </a:cubicBezTo>
                  <a:cubicBezTo>
                    <a:pt x="147" y="905"/>
                    <a:pt x="142" y="882"/>
                    <a:pt x="141" y="875"/>
                  </a:cubicBezTo>
                  <a:cubicBezTo>
                    <a:pt x="107" y="733"/>
                    <a:pt x="118" y="619"/>
                    <a:pt x="174" y="516"/>
                  </a:cubicBezTo>
                  <a:cubicBezTo>
                    <a:pt x="221" y="431"/>
                    <a:pt x="301" y="364"/>
                    <a:pt x="394" y="332"/>
                  </a:cubicBezTo>
                  <a:cubicBezTo>
                    <a:pt x="489" y="299"/>
                    <a:pt x="587" y="305"/>
                    <a:pt x="669" y="347"/>
                  </a:cubicBezTo>
                  <a:cubicBezTo>
                    <a:pt x="690" y="358"/>
                    <a:pt x="709" y="373"/>
                    <a:pt x="727" y="388"/>
                  </a:cubicBezTo>
                  <a:cubicBezTo>
                    <a:pt x="739" y="398"/>
                    <a:pt x="751" y="409"/>
                    <a:pt x="764" y="418"/>
                  </a:cubicBezTo>
                  <a:cubicBezTo>
                    <a:pt x="771" y="422"/>
                    <a:pt x="792" y="436"/>
                    <a:pt x="809" y="433"/>
                  </a:cubicBezTo>
                  <a:cubicBezTo>
                    <a:pt x="915" y="415"/>
                    <a:pt x="1002" y="422"/>
                    <a:pt x="1077" y="454"/>
                  </a:cubicBezTo>
                  <a:cubicBezTo>
                    <a:pt x="1151" y="487"/>
                    <a:pt x="1215" y="546"/>
                    <a:pt x="1271" y="636"/>
                  </a:cubicBezTo>
                  <a:cubicBezTo>
                    <a:pt x="1272" y="638"/>
                    <a:pt x="1273" y="640"/>
                    <a:pt x="1274" y="641"/>
                  </a:cubicBezTo>
                  <a:cubicBezTo>
                    <a:pt x="1300" y="637"/>
                    <a:pt x="1326" y="631"/>
                    <a:pt x="1351" y="627"/>
                  </a:cubicBezTo>
                  <a:cubicBezTo>
                    <a:pt x="1409" y="615"/>
                    <a:pt x="1463" y="605"/>
                    <a:pt x="1519" y="600"/>
                  </a:cubicBezTo>
                  <a:cubicBezTo>
                    <a:pt x="1598" y="592"/>
                    <a:pt x="1673" y="617"/>
                    <a:pt x="1743" y="674"/>
                  </a:cubicBezTo>
                  <a:cubicBezTo>
                    <a:pt x="1754" y="665"/>
                    <a:pt x="1764" y="655"/>
                    <a:pt x="1774" y="646"/>
                  </a:cubicBezTo>
                  <a:cubicBezTo>
                    <a:pt x="1795" y="626"/>
                    <a:pt x="1816" y="607"/>
                    <a:pt x="1839" y="589"/>
                  </a:cubicBezTo>
                  <a:cubicBezTo>
                    <a:pt x="1918" y="528"/>
                    <a:pt x="2000" y="489"/>
                    <a:pt x="2084" y="475"/>
                  </a:cubicBezTo>
                  <a:cubicBezTo>
                    <a:pt x="2170" y="459"/>
                    <a:pt x="2261" y="469"/>
                    <a:pt x="2352" y="504"/>
                  </a:cubicBezTo>
                  <a:cubicBezTo>
                    <a:pt x="2374" y="512"/>
                    <a:pt x="2385" y="509"/>
                    <a:pt x="2399" y="490"/>
                  </a:cubicBezTo>
                  <a:cubicBezTo>
                    <a:pt x="2491" y="366"/>
                    <a:pt x="2603" y="304"/>
                    <a:pt x="2742" y="300"/>
                  </a:cubicBezTo>
                  <a:cubicBezTo>
                    <a:pt x="2754" y="300"/>
                    <a:pt x="2771" y="284"/>
                    <a:pt x="2777" y="272"/>
                  </a:cubicBezTo>
                  <a:cubicBezTo>
                    <a:pt x="2843" y="131"/>
                    <a:pt x="2964" y="42"/>
                    <a:pt x="3118" y="22"/>
                  </a:cubicBezTo>
                  <a:cubicBezTo>
                    <a:pt x="3282" y="0"/>
                    <a:pt x="3461" y="63"/>
                    <a:pt x="3554" y="175"/>
                  </a:cubicBezTo>
                  <a:cubicBezTo>
                    <a:pt x="3662" y="304"/>
                    <a:pt x="3679" y="453"/>
                    <a:pt x="3606" y="618"/>
                  </a:cubicBezTo>
                  <a:cubicBezTo>
                    <a:pt x="3578" y="683"/>
                    <a:pt x="3575" y="738"/>
                    <a:pt x="3597" y="814"/>
                  </a:cubicBezTo>
                  <a:cubicBezTo>
                    <a:pt x="3632" y="941"/>
                    <a:pt x="3641" y="1062"/>
                    <a:pt x="3622" y="1174"/>
                  </a:cubicBezTo>
                  <a:cubicBezTo>
                    <a:pt x="3603" y="1291"/>
                    <a:pt x="3553" y="1402"/>
                    <a:pt x="3474" y="1503"/>
                  </a:cubicBezTo>
                  <a:cubicBezTo>
                    <a:pt x="3458" y="1524"/>
                    <a:pt x="3465" y="1537"/>
                    <a:pt x="3475" y="1556"/>
                  </a:cubicBezTo>
                  <a:cubicBezTo>
                    <a:pt x="3475" y="1556"/>
                    <a:pt x="3475" y="1556"/>
                    <a:pt x="3475" y="1556"/>
                  </a:cubicBezTo>
                  <a:cubicBezTo>
                    <a:pt x="3575" y="1741"/>
                    <a:pt x="3594" y="1918"/>
                    <a:pt x="3536" y="2095"/>
                  </a:cubicBezTo>
                  <a:cubicBezTo>
                    <a:pt x="3528" y="2118"/>
                    <a:pt x="3518" y="2141"/>
                    <a:pt x="3509" y="2163"/>
                  </a:cubicBezTo>
                  <a:cubicBezTo>
                    <a:pt x="3504" y="2172"/>
                    <a:pt x="3500" y="2182"/>
                    <a:pt x="3496" y="2192"/>
                  </a:cubicBezTo>
                  <a:cubicBezTo>
                    <a:pt x="3593" y="2270"/>
                    <a:pt x="3652" y="2390"/>
                    <a:pt x="3660" y="2531"/>
                  </a:cubicBezTo>
                  <a:cubicBezTo>
                    <a:pt x="3671" y="2701"/>
                    <a:pt x="3607" y="2880"/>
                    <a:pt x="3494" y="2997"/>
                  </a:cubicBezTo>
                  <a:cubicBezTo>
                    <a:pt x="3439" y="3053"/>
                    <a:pt x="3380" y="3092"/>
                    <a:pt x="3314" y="3117"/>
                  </a:cubicBezTo>
                  <a:cubicBezTo>
                    <a:pt x="3301" y="3122"/>
                    <a:pt x="3285" y="3133"/>
                    <a:pt x="3280" y="3145"/>
                  </a:cubicBezTo>
                  <a:cubicBezTo>
                    <a:pt x="3244" y="3243"/>
                    <a:pt x="3187" y="3318"/>
                    <a:pt x="3110" y="3368"/>
                  </a:cubicBezTo>
                  <a:cubicBezTo>
                    <a:pt x="3039" y="3414"/>
                    <a:pt x="2949" y="3440"/>
                    <a:pt x="2842" y="3445"/>
                  </a:cubicBezTo>
                  <a:cubicBezTo>
                    <a:pt x="2702" y="3452"/>
                    <a:pt x="2572" y="3412"/>
                    <a:pt x="2456" y="3326"/>
                  </a:cubicBezTo>
                  <a:cubicBezTo>
                    <a:pt x="2348" y="3413"/>
                    <a:pt x="2221" y="3433"/>
                    <a:pt x="2067" y="3388"/>
                  </a:cubicBezTo>
                  <a:cubicBezTo>
                    <a:pt x="2001" y="3368"/>
                    <a:pt x="1942" y="3327"/>
                    <a:pt x="1888" y="3263"/>
                  </a:cubicBezTo>
                  <a:cubicBezTo>
                    <a:pt x="1833" y="3197"/>
                    <a:pt x="1791" y="3120"/>
                    <a:pt x="1766" y="3032"/>
                  </a:cubicBezTo>
                  <a:cubicBezTo>
                    <a:pt x="1758" y="3008"/>
                    <a:pt x="1759" y="2988"/>
                    <a:pt x="1767" y="2974"/>
                  </a:cubicBezTo>
                  <a:cubicBezTo>
                    <a:pt x="1773" y="2963"/>
                    <a:pt x="1783" y="2957"/>
                    <a:pt x="1795" y="2954"/>
                  </a:cubicBezTo>
                  <a:cubicBezTo>
                    <a:pt x="1838" y="2944"/>
                    <a:pt x="1853" y="2973"/>
                    <a:pt x="1861" y="3000"/>
                  </a:cubicBezTo>
                  <a:cubicBezTo>
                    <a:pt x="1889" y="3090"/>
                    <a:pt x="1932" y="3165"/>
                    <a:pt x="1993" y="3229"/>
                  </a:cubicBezTo>
                  <a:cubicBezTo>
                    <a:pt x="2043" y="3281"/>
                    <a:pt x="2142" y="3314"/>
                    <a:pt x="2233" y="3309"/>
                  </a:cubicBezTo>
                  <a:cubicBezTo>
                    <a:pt x="2309" y="3305"/>
                    <a:pt x="2372" y="3275"/>
                    <a:pt x="2410" y="3225"/>
                  </a:cubicBezTo>
                  <a:cubicBezTo>
                    <a:pt x="2420" y="3212"/>
                    <a:pt x="2430" y="3204"/>
                    <a:pt x="2442" y="3203"/>
                  </a:cubicBezTo>
                  <a:cubicBezTo>
                    <a:pt x="2457" y="3201"/>
                    <a:pt x="2474" y="3209"/>
                    <a:pt x="2496" y="3227"/>
                  </a:cubicBezTo>
                  <a:cubicBezTo>
                    <a:pt x="2566" y="3284"/>
                    <a:pt x="2641" y="3320"/>
                    <a:pt x="2720" y="3336"/>
                  </a:cubicBezTo>
                  <a:cubicBezTo>
                    <a:pt x="2798" y="3352"/>
                    <a:pt x="2882" y="3347"/>
                    <a:pt x="2969" y="3322"/>
                  </a:cubicBezTo>
                  <a:cubicBezTo>
                    <a:pt x="3029" y="3305"/>
                    <a:pt x="3087" y="3267"/>
                    <a:pt x="3128" y="3218"/>
                  </a:cubicBezTo>
                  <a:cubicBezTo>
                    <a:pt x="3162" y="3177"/>
                    <a:pt x="3201" y="3109"/>
                    <a:pt x="3193" y="3017"/>
                  </a:cubicBezTo>
                  <a:cubicBezTo>
                    <a:pt x="3192" y="3002"/>
                    <a:pt x="3192" y="2987"/>
                    <a:pt x="3193" y="2972"/>
                  </a:cubicBezTo>
                  <a:cubicBezTo>
                    <a:pt x="3197" y="2939"/>
                    <a:pt x="3215" y="2923"/>
                    <a:pt x="3246" y="2924"/>
                  </a:cubicBezTo>
                  <a:cubicBezTo>
                    <a:pt x="3274" y="2925"/>
                    <a:pt x="3290" y="2941"/>
                    <a:pt x="3293" y="2972"/>
                  </a:cubicBezTo>
                  <a:cubicBezTo>
                    <a:pt x="3294" y="2980"/>
                    <a:pt x="3294" y="2988"/>
                    <a:pt x="3295" y="2998"/>
                  </a:cubicBezTo>
                  <a:cubicBezTo>
                    <a:pt x="3295" y="3003"/>
                    <a:pt x="3295" y="3009"/>
                    <a:pt x="3296" y="3016"/>
                  </a:cubicBezTo>
                  <a:cubicBezTo>
                    <a:pt x="3303" y="3011"/>
                    <a:pt x="3311" y="3008"/>
                    <a:pt x="3318" y="3004"/>
                  </a:cubicBezTo>
                  <a:cubicBezTo>
                    <a:pt x="3333" y="2996"/>
                    <a:pt x="3347" y="2988"/>
                    <a:pt x="3360" y="2979"/>
                  </a:cubicBezTo>
                  <a:cubicBezTo>
                    <a:pt x="3442" y="2922"/>
                    <a:pt x="3505" y="2830"/>
                    <a:pt x="3538" y="2721"/>
                  </a:cubicBezTo>
                  <a:cubicBezTo>
                    <a:pt x="3571" y="2612"/>
                    <a:pt x="3568" y="2501"/>
                    <a:pt x="3531" y="2407"/>
                  </a:cubicBezTo>
                  <a:cubicBezTo>
                    <a:pt x="3504" y="2340"/>
                    <a:pt x="3464" y="2292"/>
                    <a:pt x="3407" y="2260"/>
                  </a:cubicBezTo>
                  <a:cubicBezTo>
                    <a:pt x="3387" y="2249"/>
                    <a:pt x="3376" y="2238"/>
                    <a:pt x="3373" y="2225"/>
                  </a:cubicBezTo>
                  <a:cubicBezTo>
                    <a:pt x="3369" y="2212"/>
                    <a:pt x="3373" y="2197"/>
                    <a:pt x="3385" y="2178"/>
                  </a:cubicBezTo>
                  <a:cubicBezTo>
                    <a:pt x="3446" y="2077"/>
                    <a:pt x="3474" y="1972"/>
                    <a:pt x="3467" y="1867"/>
                  </a:cubicBezTo>
                  <a:cubicBezTo>
                    <a:pt x="3461" y="1769"/>
                    <a:pt x="3426" y="1667"/>
                    <a:pt x="3362" y="1563"/>
                  </a:cubicBezTo>
                  <a:cubicBezTo>
                    <a:pt x="3344" y="1534"/>
                    <a:pt x="3337" y="1508"/>
                    <a:pt x="3364" y="1477"/>
                  </a:cubicBezTo>
                  <a:cubicBezTo>
                    <a:pt x="3456" y="1374"/>
                    <a:pt x="3510" y="1259"/>
                    <a:pt x="3526" y="1135"/>
                  </a:cubicBezTo>
                  <a:cubicBezTo>
                    <a:pt x="3541" y="1021"/>
                    <a:pt x="3523" y="895"/>
                    <a:pt x="3474" y="761"/>
                  </a:cubicBezTo>
                  <a:cubicBezTo>
                    <a:pt x="3458" y="719"/>
                    <a:pt x="3460" y="690"/>
                    <a:pt x="3479" y="656"/>
                  </a:cubicBezTo>
                  <a:cubicBezTo>
                    <a:pt x="3532" y="562"/>
                    <a:pt x="3553" y="482"/>
                    <a:pt x="3546" y="402"/>
                  </a:cubicBezTo>
                  <a:cubicBezTo>
                    <a:pt x="3539" y="331"/>
                    <a:pt x="3507" y="267"/>
                    <a:pt x="3454" y="216"/>
                  </a:cubicBezTo>
                  <a:cubicBezTo>
                    <a:pt x="3400" y="166"/>
                    <a:pt x="3330" y="135"/>
                    <a:pt x="3252" y="125"/>
                  </a:cubicBezTo>
                  <a:cubicBezTo>
                    <a:pt x="3148" y="113"/>
                    <a:pt x="3067" y="126"/>
                    <a:pt x="3003" y="164"/>
                  </a:cubicBezTo>
                  <a:cubicBezTo>
                    <a:pt x="2939" y="202"/>
                    <a:pt x="2889" y="268"/>
                    <a:pt x="2850" y="366"/>
                  </a:cubicBezTo>
                  <a:cubicBezTo>
                    <a:pt x="2835" y="402"/>
                    <a:pt x="2810" y="407"/>
                    <a:pt x="2776" y="404"/>
                  </a:cubicBezTo>
                  <a:cubicBezTo>
                    <a:pt x="2662" y="393"/>
                    <a:pt x="2567" y="438"/>
                    <a:pt x="2487" y="541"/>
                  </a:cubicBezTo>
                  <a:cubicBezTo>
                    <a:pt x="2483" y="545"/>
                    <a:pt x="2481" y="550"/>
                    <a:pt x="2478" y="554"/>
                  </a:cubicBezTo>
                  <a:cubicBezTo>
                    <a:pt x="2477" y="556"/>
                    <a:pt x="2476" y="559"/>
                    <a:pt x="2475" y="561"/>
                  </a:cubicBezTo>
                  <a:cubicBezTo>
                    <a:pt x="2483" y="567"/>
                    <a:pt x="2490" y="574"/>
                    <a:pt x="2498" y="581"/>
                  </a:cubicBezTo>
                  <a:cubicBezTo>
                    <a:pt x="2516" y="596"/>
                    <a:pt x="2533" y="611"/>
                    <a:pt x="2549" y="626"/>
                  </a:cubicBezTo>
                  <a:cubicBezTo>
                    <a:pt x="2564" y="639"/>
                    <a:pt x="2572" y="654"/>
                    <a:pt x="2572" y="668"/>
                  </a:cubicBezTo>
                  <a:cubicBezTo>
                    <a:pt x="2573" y="680"/>
                    <a:pt x="2567" y="692"/>
                    <a:pt x="2557" y="703"/>
                  </a:cubicBezTo>
                  <a:cubicBezTo>
                    <a:pt x="2534" y="726"/>
                    <a:pt x="2507" y="724"/>
                    <a:pt x="2479" y="698"/>
                  </a:cubicBezTo>
                  <a:cubicBezTo>
                    <a:pt x="2391" y="615"/>
                    <a:pt x="2288" y="572"/>
                    <a:pt x="2173" y="570"/>
                  </a:cubicBezTo>
                  <a:cubicBezTo>
                    <a:pt x="2098" y="568"/>
                    <a:pt x="2031" y="585"/>
                    <a:pt x="1966" y="621"/>
                  </a:cubicBezTo>
                  <a:cubicBezTo>
                    <a:pt x="1910" y="653"/>
                    <a:pt x="1857" y="699"/>
                    <a:pt x="1805" y="762"/>
                  </a:cubicBezTo>
                  <a:cubicBezTo>
                    <a:pt x="1786" y="785"/>
                    <a:pt x="1770" y="801"/>
                    <a:pt x="1753" y="802"/>
                  </a:cubicBezTo>
                  <a:cubicBezTo>
                    <a:pt x="1738" y="802"/>
                    <a:pt x="1723" y="793"/>
                    <a:pt x="1699" y="770"/>
                  </a:cubicBezTo>
                  <a:cubicBezTo>
                    <a:pt x="1628" y="700"/>
                    <a:pt x="1538" y="681"/>
                    <a:pt x="1416" y="712"/>
                  </a:cubicBezTo>
                  <a:cubicBezTo>
                    <a:pt x="1379" y="722"/>
                    <a:pt x="1343" y="738"/>
                    <a:pt x="1309" y="754"/>
                  </a:cubicBezTo>
                  <a:cubicBezTo>
                    <a:pt x="1304" y="756"/>
                    <a:pt x="1299" y="758"/>
                    <a:pt x="1295" y="760"/>
                  </a:cubicBezTo>
                  <a:cubicBezTo>
                    <a:pt x="1247" y="782"/>
                    <a:pt x="1228" y="775"/>
                    <a:pt x="1206" y="729"/>
                  </a:cubicBezTo>
                  <a:cubicBezTo>
                    <a:pt x="1155" y="625"/>
                    <a:pt x="1091" y="564"/>
                    <a:pt x="1005" y="537"/>
                  </a:cubicBezTo>
                  <a:cubicBezTo>
                    <a:pt x="875" y="496"/>
                    <a:pt x="735" y="539"/>
                    <a:pt x="648" y="645"/>
                  </a:cubicBezTo>
                  <a:cubicBezTo>
                    <a:pt x="625" y="673"/>
                    <a:pt x="600" y="678"/>
                    <a:pt x="575" y="660"/>
                  </a:cubicBezTo>
                  <a:cubicBezTo>
                    <a:pt x="561" y="651"/>
                    <a:pt x="553" y="639"/>
                    <a:pt x="552" y="626"/>
                  </a:cubicBezTo>
                  <a:cubicBezTo>
                    <a:pt x="550" y="612"/>
                    <a:pt x="556" y="597"/>
                    <a:pt x="568" y="584"/>
                  </a:cubicBezTo>
                  <a:cubicBezTo>
                    <a:pt x="592" y="558"/>
                    <a:pt x="617" y="532"/>
                    <a:pt x="642" y="508"/>
                  </a:cubicBezTo>
                  <a:cubicBezTo>
                    <a:pt x="653" y="498"/>
                    <a:pt x="664" y="487"/>
                    <a:pt x="674" y="476"/>
                  </a:cubicBezTo>
                  <a:cubicBezTo>
                    <a:pt x="631" y="417"/>
                    <a:pt x="519" y="394"/>
                    <a:pt x="430" y="427"/>
                  </a:cubicBezTo>
                  <a:cubicBezTo>
                    <a:pt x="355" y="454"/>
                    <a:pt x="297" y="503"/>
                    <a:pt x="261" y="568"/>
                  </a:cubicBezTo>
                  <a:cubicBezTo>
                    <a:pt x="225" y="634"/>
                    <a:pt x="214" y="712"/>
                    <a:pt x="229" y="795"/>
                  </a:cubicBezTo>
                  <a:cubicBezTo>
                    <a:pt x="231" y="810"/>
                    <a:pt x="236" y="826"/>
                    <a:pt x="240" y="841"/>
                  </a:cubicBezTo>
                  <a:cubicBezTo>
                    <a:pt x="245" y="858"/>
                    <a:pt x="250" y="876"/>
                    <a:pt x="252" y="894"/>
                  </a:cubicBezTo>
                  <a:cubicBezTo>
                    <a:pt x="255" y="914"/>
                    <a:pt x="255" y="941"/>
                    <a:pt x="244" y="952"/>
                  </a:cubicBezTo>
                  <a:cubicBezTo>
                    <a:pt x="156" y="1036"/>
                    <a:pt x="179" y="1130"/>
                    <a:pt x="213" y="1212"/>
                  </a:cubicBezTo>
                  <a:cubicBezTo>
                    <a:pt x="214" y="1215"/>
                    <a:pt x="214" y="1215"/>
                    <a:pt x="214" y="1215"/>
                  </a:cubicBezTo>
                  <a:cubicBezTo>
                    <a:pt x="241" y="1280"/>
                    <a:pt x="241" y="1281"/>
                    <a:pt x="188" y="1330"/>
                  </a:cubicBezTo>
                  <a:cubicBezTo>
                    <a:pt x="109" y="1404"/>
                    <a:pt x="102" y="1508"/>
                    <a:pt x="171" y="1617"/>
                  </a:cubicBezTo>
                  <a:cubicBezTo>
                    <a:pt x="174" y="1616"/>
                    <a:pt x="176" y="1614"/>
                    <a:pt x="179" y="1613"/>
                  </a:cubicBezTo>
                  <a:cubicBezTo>
                    <a:pt x="185" y="1608"/>
                    <a:pt x="192" y="1604"/>
                    <a:pt x="198" y="1605"/>
                  </a:cubicBezTo>
                  <a:cubicBezTo>
                    <a:pt x="200" y="1605"/>
                    <a:pt x="202" y="1606"/>
                    <a:pt x="204" y="1606"/>
                  </a:cubicBezTo>
                  <a:cubicBezTo>
                    <a:pt x="223" y="1609"/>
                    <a:pt x="246" y="1613"/>
                    <a:pt x="255" y="1625"/>
                  </a:cubicBezTo>
                  <a:cubicBezTo>
                    <a:pt x="263" y="1638"/>
                    <a:pt x="257" y="1662"/>
                    <a:pt x="252" y="1681"/>
                  </a:cubicBezTo>
                  <a:cubicBezTo>
                    <a:pt x="251" y="1685"/>
                    <a:pt x="251" y="1685"/>
                    <a:pt x="251" y="1685"/>
                  </a:cubicBezTo>
                  <a:cubicBezTo>
                    <a:pt x="249" y="1692"/>
                    <a:pt x="239" y="1698"/>
                    <a:pt x="231" y="1704"/>
                  </a:cubicBezTo>
                  <a:cubicBezTo>
                    <a:pt x="229" y="1705"/>
                    <a:pt x="228" y="1706"/>
                    <a:pt x="226" y="1707"/>
                  </a:cubicBezTo>
                  <a:cubicBezTo>
                    <a:pt x="161" y="1749"/>
                    <a:pt x="122" y="1809"/>
                    <a:pt x="112" y="1881"/>
                  </a:cubicBezTo>
                  <a:cubicBezTo>
                    <a:pt x="101" y="1963"/>
                    <a:pt x="131" y="2057"/>
                    <a:pt x="190" y="2125"/>
                  </a:cubicBezTo>
                  <a:cubicBezTo>
                    <a:pt x="196" y="2131"/>
                    <a:pt x="202" y="2138"/>
                    <a:pt x="209" y="2144"/>
                  </a:cubicBezTo>
                  <a:cubicBezTo>
                    <a:pt x="226" y="2161"/>
                    <a:pt x="244" y="2178"/>
                    <a:pt x="246" y="2197"/>
                  </a:cubicBezTo>
                  <a:cubicBezTo>
                    <a:pt x="248" y="2216"/>
                    <a:pt x="233" y="2236"/>
                    <a:pt x="219" y="2256"/>
                  </a:cubicBezTo>
                  <a:cubicBezTo>
                    <a:pt x="214" y="2263"/>
                    <a:pt x="209" y="2270"/>
                    <a:pt x="205" y="2277"/>
                  </a:cubicBezTo>
                  <a:cubicBezTo>
                    <a:pt x="150" y="2367"/>
                    <a:pt x="145" y="2486"/>
                    <a:pt x="191" y="2588"/>
                  </a:cubicBezTo>
                  <a:cubicBezTo>
                    <a:pt x="232" y="2679"/>
                    <a:pt x="307" y="2741"/>
                    <a:pt x="395" y="2756"/>
                  </a:cubicBezTo>
                  <a:cubicBezTo>
                    <a:pt x="486" y="2773"/>
                    <a:pt x="571" y="2762"/>
                    <a:pt x="639" y="2726"/>
                  </a:cubicBezTo>
                  <a:cubicBezTo>
                    <a:pt x="707" y="2691"/>
                    <a:pt x="753" y="2633"/>
                    <a:pt x="775" y="2559"/>
                  </a:cubicBezTo>
                  <a:cubicBezTo>
                    <a:pt x="809" y="2440"/>
                    <a:pt x="786" y="2324"/>
                    <a:pt x="706" y="2215"/>
                  </a:cubicBezTo>
                  <a:cubicBezTo>
                    <a:pt x="679" y="2177"/>
                    <a:pt x="638" y="2177"/>
                    <a:pt x="598" y="2178"/>
                  </a:cubicBezTo>
                  <a:cubicBezTo>
                    <a:pt x="591" y="2178"/>
                    <a:pt x="591" y="2178"/>
                    <a:pt x="591" y="2178"/>
                  </a:cubicBezTo>
                  <a:cubicBezTo>
                    <a:pt x="530" y="2178"/>
                    <a:pt x="508" y="2165"/>
                    <a:pt x="507" y="2130"/>
                  </a:cubicBezTo>
                  <a:cubicBezTo>
                    <a:pt x="507" y="2094"/>
                    <a:pt x="532" y="2078"/>
                    <a:pt x="590" y="2077"/>
                  </a:cubicBezTo>
                  <a:cubicBezTo>
                    <a:pt x="606" y="2076"/>
                    <a:pt x="622" y="2077"/>
                    <a:pt x="635" y="2078"/>
                  </a:cubicBezTo>
                  <a:cubicBezTo>
                    <a:pt x="645" y="2079"/>
                    <a:pt x="656" y="2080"/>
                    <a:pt x="667" y="2081"/>
                  </a:cubicBezTo>
                  <a:cubicBezTo>
                    <a:pt x="672" y="2082"/>
                    <a:pt x="677" y="2082"/>
                    <a:pt x="682" y="2083"/>
                  </a:cubicBezTo>
                  <a:cubicBezTo>
                    <a:pt x="714" y="2016"/>
                    <a:pt x="718" y="1947"/>
                    <a:pt x="694" y="1882"/>
                  </a:cubicBezTo>
                  <a:cubicBezTo>
                    <a:pt x="676" y="1835"/>
                    <a:pt x="650" y="1787"/>
                    <a:pt x="616" y="1739"/>
                  </a:cubicBezTo>
                  <a:cubicBezTo>
                    <a:pt x="592" y="1704"/>
                    <a:pt x="590" y="1680"/>
                    <a:pt x="611" y="1646"/>
                  </a:cubicBezTo>
                  <a:cubicBezTo>
                    <a:pt x="680" y="1536"/>
                    <a:pt x="700" y="1415"/>
                    <a:pt x="669" y="1288"/>
                  </a:cubicBezTo>
                  <a:cubicBezTo>
                    <a:pt x="662" y="1262"/>
                    <a:pt x="653" y="1247"/>
                    <a:pt x="621" y="1239"/>
                  </a:cubicBezTo>
                  <a:cubicBezTo>
                    <a:pt x="562" y="1223"/>
                    <a:pt x="512" y="1199"/>
                    <a:pt x="473" y="1167"/>
                  </a:cubicBezTo>
                  <a:cubicBezTo>
                    <a:pt x="430" y="1132"/>
                    <a:pt x="398" y="1086"/>
                    <a:pt x="379" y="1031"/>
                  </a:cubicBezTo>
                  <a:cubicBezTo>
                    <a:pt x="364" y="989"/>
                    <a:pt x="372" y="962"/>
                    <a:pt x="404" y="950"/>
                  </a:cubicBezTo>
                  <a:cubicBezTo>
                    <a:pt x="434" y="939"/>
                    <a:pt x="456" y="953"/>
                    <a:pt x="473" y="996"/>
                  </a:cubicBezTo>
                  <a:cubicBezTo>
                    <a:pt x="510" y="1089"/>
                    <a:pt x="585" y="1139"/>
                    <a:pt x="700" y="1151"/>
                  </a:cubicBezTo>
                  <a:cubicBezTo>
                    <a:pt x="801" y="1161"/>
                    <a:pt x="897" y="1128"/>
                    <a:pt x="988" y="1054"/>
                  </a:cubicBezTo>
                  <a:cubicBezTo>
                    <a:pt x="1033" y="1017"/>
                    <a:pt x="1048" y="1013"/>
                    <a:pt x="1089" y="1057"/>
                  </a:cubicBezTo>
                  <a:cubicBezTo>
                    <a:pt x="1163" y="1137"/>
                    <a:pt x="1293" y="1185"/>
                    <a:pt x="1428" y="1181"/>
                  </a:cubicBezTo>
                  <a:cubicBezTo>
                    <a:pt x="1546" y="1178"/>
                    <a:pt x="1645" y="1137"/>
                    <a:pt x="1702" y="1069"/>
                  </a:cubicBezTo>
                  <a:cubicBezTo>
                    <a:pt x="1712" y="1057"/>
                    <a:pt x="1725" y="1049"/>
                    <a:pt x="1738" y="1049"/>
                  </a:cubicBezTo>
                  <a:cubicBezTo>
                    <a:pt x="1751" y="1048"/>
                    <a:pt x="1764" y="1053"/>
                    <a:pt x="1776" y="1065"/>
                  </a:cubicBezTo>
                  <a:cubicBezTo>
                    <a:pt x="1798" y="1086"/>
                    <a:pt x="1797" y="1112"/>
                    <a:pt x="1774" y="1139"/>
                  </a:cubicBezTo>
                  <a:cubicBezTo>
                    <a:pt x="1763" y="1152"/>
                    <a:pt x="1752" y="1164"/>
                    <a:pt x="1740" y="1178"/>
                  </a:cubicBezTo>
                  <a:cubicBezTo>
                    <a:pt x="1736" y="1184"/>
                    <a:pt x="1731" y="1190"/>
                    <a:pt x="1726" y="1195"/>
                  </a:cubicBezTo>
                  <a:cubicBezTo>
                    <a:pt x="1806" y="1229"/>
                    <a:pt x="1892" y="1243"/>
                    <a:pt x="1982" y="1237"/>
                  </a:cubicBezTo>
                  <a:cubicBezTo>
                    <a:pt x="2083" y="1230"/>
                    <a:pt x="2176" y="1199"/>
                    <a:pt x="2259" y="1144"/>
                  </a:cubicBezTo>
                  <a:cubicBezTo>
                    <a:pt x="2272" y="1135"/>
                    <a:pt x="2293" y="1127"/>
                    <a:pt x="2308" y="1131"/>
                  </a:cubicBezTo>
                  <a:cubicBezTo>
                    <a:pt x="2407" y="1153"/>
                    <a:pt x="2501" y="1148"/>
                    <a:pt x="2596" y="1117"/>
                  </a:cubicBezTo>
                  <a:cubicBezTo>
                    <a:pt x="2677" y="1091"/>
                    <a:pt x="2760" y="1045"/>
                    <a:pt x="2849" y="977"/>
                  </a:cubicBezTo>
                  <a:cubicBezTo>
                    <a:pt x="2879" y="954"/>
                    <a:pt x="2911" y="935"/>
                    <a:pt x="2943" y="923"/>
                  </a:cubicBezTo>
                  <a:cubicBezTo>
                    <a:pt x="3067" y="873"/>
                    <a:pt x="3150" y="781"/>
                    <a:pt x="3197" y="640"/>
                  </a:cubicBezTo>
                  <a:cubicBezTo>
                    <a:pt x="3199" y="633"/>
                    <a:pt x="3201" y="627"/>
                    <a:pt x="3203" y="620"/>
                  </a:cubicBezTo>
                  <a:cubicBezTo>
                    <a:pt x="3204" y="617"/>
                    <a:pt x="3204" y="615"/>
                    <a:pt x="3205" y="613"/>
                  </a:cubicBezTo>
                  <a:cubicBezTo>
                    <a:pt x="3214" y="579"/>
                    <a:pt x="3236" y="565"/>
                    <a:pt x="3267" y="573"/>
                  </a:cubicBezTo>
                  <a:cubicBezTo>
                    <a:pt x="3282" y="577"/>
                    <a:pt x="3293" y="585"/>
                    <a:pt x="3299" y="596"/>
                  </a:cubicBezTo>
                  <a:cubicBezTo>
                    <a:pt x="3306" y="607"/>
                    <a:pt x="3307" y="622"/>
                    <a:pt x="3302" y="638"/>
                  </a:cubicBezTo>
                  <a:cubicBezTo>
                    <a:pt x="3277" y="728"/>
                    <a:pt x="3240" y="804"/>
                    <a:pt x="3191" y="865"/>
                  </a:cubicBezTo>
                  <a:cubicBezTo>
                    <a:pt x="3138" y="930"/>
                    <a:pt x="3069" y="980"/>
                    <a:pt x="2986" y="1013"/>
                  </a:cubicBezTo>
                  <a:cubicBezTo>
                    <a:pt x="2960" y="1023"/>
                    <a:pt x="2944" y="1038"/>
                    <a:pt x="2933" y="1063"/>
                  </a:cubicBezTo>
                  <a:cubicBezTo>
                    <a:pt x="2896" y="1148"/>
                    <a:pt x="2883" y="1233"/>
                    <a:pt x="2893" y="1315"/>
                  </a:cubicBezTo>
                  <a:cubicBezTo>
                    <a:pt x="2903" y="1395"/>
                    <a:pt x="2936" y="1474"/>
                    <a:pt x="2990" y="1551"/>
                  </a:cubicBezTo>
                  <a:cubicBezTo>
                    <a:pt x="2991" y="1553"/>
                    <a:pt x="2991" y="1553"/>
                    <a:pt x="2991" y="1553"/>
                  </a:cubicBezTo>
                  <a:cubicBezTo>
                    <a:pt x="3031" y="1610"/>
                    <a:pt x="3031" y="1610"/>
                    <a:pt x="2991" y="1666"/>
                  </a:cubicBezTo>
                  <a:cubicBezTo>
                    <a:pt x="2990" y="1666"/>
                    <a:pt x="2990" y="1666"/>
                    <a:pt x="2990" y="1666"/>
                  </a:cubicBezTo>
                  <a:cubicBezTo>
                    <a:pt x="2947" y="1726"/>
                    <a:pt x="2921" y="1792"/>
                    <a:pt x="2914" y="1861"/>
                  </a:cubicBezTo>
                  <a:cubicBezTo>
                    <a:pt x="2907" y="1925"/>
                    <a:pt x="2916" y="1995"/>
                    <a:pt x="2941" y="2068"/>
                  </a:cubicBezTo>
                  <a:cubicBezTo>
                    <a:pt x="2955" y="2108"/>
                    <a:pt x="2974" y="2149"/>
                    <a:pt x="2997" y="2190"/>
                  </a:cubicBezTo>
                  <a:cubicBezTo>
                    <a:pt x="3017" y="2225"/>
                    <a:pt x="3015" y="2251"/>
                    <a:pt x="2989" y="2280"/>
                  </a:cubicBezTo>
                  <a:cubicBezTo>
                    <a:pt x="2895" y="2388"/>
                    <a:pt x="2855" y="2510"/>
                    <a:pt x="2872" y="2643"/>
                  </a:cubicBezTo>
                  <a:cubicBezTo>
                    <a:pt x="2878" y="2695"/>
                    <a:pt x="2901" y="2746"/>
                    <a:pt x="2923" y="2796"/>
                  </a:cubicBezTo>
                  <a:cubicBezTo>
                    <a:pt x="2923" y="2796"/>
                    <a:pt x="2923" y="2796"/>
                    <a:pt x="2923" y="2796"/>
                  </a:cubicBezTo>
                  <a:cubicBezTo>
                    <a:pt x="2942" y="2841"/>
                    <a:pt x="2939" y="2865"/>
                    <a:pt x="2913" y="2880"/>
                  </a:cubicBezTo>
                  <a:cubicBezTo>
                    <a:pt x="2882" y="2896"/>
                    <a:pt x="2857" y="2887"/>
                    <a:pt x="2837" y="2851"/>
                  </a:cubicBezTo>
                  <a:cubicBezTo>
                    <a:pt x="2834" y="2846"/>
                    <a:pt x="2832" y="2842"/>
                    <a:pt x="2829" y="2837"/>
                  </a:cubicBezTo>
                  <a:cubicBezTo>
                    <a:pt x="2817" y="2816"/>
                    <a:pt x="2804" y="2794"/>
                    <a:pt x="2797" y="2771"/>
                  </a:cubicBezTo>
                  <a:cubicBezTo>
                    <a:pt x="2789" y="2746"/>
                    <a:pt x="2775" y="2734"/>
                    <a:pt x="2750" y="2728"/>
                  </a:cubicBezTo>
                  <a:cubicBezTo>
                    <a:pt x="2656" y="2707"/>
                    <a:pt x="2564" y="2729"/>
                    <a:pt x="2460" y="2798"/>
                  </a:cubicBezTo>
                  <a:cubicBezTo>
                    <a:pt x="2393" y="2841"/>
                    <a:pt x="2390" y="2841"/>
                    <a:pt x="2339" y="2780"/>
                  </a:cubicBezTo>
                  <a:cubicBezTo>
                    <a:pt x="2192" y="2605"/>
                    <a:pt x="2011" y="2544"/>
                    <a:pt x="1801" y="2600"/>
                  </a:cubicBezTo>
                  <a:cubicBezTo>
                    <a:pt x="1692" y="2629"/>
                    <a:pt x="1601" y="2706"/>
                    <a:pt x="1551" y="2812"/>
                  </a:cubicBezTo>
                  <a:cubicBezTo>
                    <a:pt x="1499" y="2921"/>
                    <a:pt x="1497" y="3047"/>
                    <a:pt x="1546" y="3156"/>
                  </a:cubicBezTo>
                  <a:cubicBezTo>
                    <a:pt x="1567" y="3202"/>
                    <a:pt x="1567" y="3236"/>
                    <a:pt x="1544" y="3279"/>
                  </a:cubicBezTo>
                  <a:cubicBezTo>
                    <a:pt x="1483" y="3398"/>
                    <a:pt x="1471" y="3518"/>
                    <a:pt x="1506" y="3636"/>
                  </a:cubicBezTo>
                  <a:cubicBezTo>
                    <a:pt x="1519" y="3678"/>
                    <a:pt x="1543" y="3696"/>
                    <a:pt x="1585" y="3696"/>
                  </a:cubicBezTo>
                  <a:cubicBezTo>
                    <a:pt x="1585" y="3696"/>
                    <a:pt x="1586" y="3696"/>
                    <a:pt x="1586" y="3696"/>
                  </a:cubicBezTo>
                  <a:cubicBezTo>
                    <a:pt x="1641" y="3696"/>
                    <a:pt x="1696" y="3696"/>
                    <a:pt x="1750" y="3696"/>
                  </a:cubicBezTo>
                  <a:cubicBezTo>
                    <a:pt x="1803" y="3696"/>
                    <a:pt x="1857" y="3696"/>
                    <a:pt x="1910" y="3696"/>
                  </a:cubicBezTo>
                  <a:cubicBezTo>
                    <a:pt x="1963" y="3696"/>
                    <a:pt x="1983" y="3675"/>
                    <a:pt x="1984" y="3621"/>
                  </a:cubicBezTo>
                  <a:cubicBezTo>
                    <a:pt x="1984" y="3609"/>
                    <a:pt x="1984" y="3596"/>
                    <a:pt x="1984" y="3584"/>
                  </a:cubicBezTo>
                  <a:cubicBezTo>
                    <a:pt x="1984" y="3567"/>
                    <a:pt x="1984" y="3549"/>
                    <a:pt x="1985" y="3531"/>
                  </a:cubicBezTo>
                  <a:cubicBezTo>
                    <a:pt x="1986" y="3496"/>
                    <a:pt x="2004" y="3476"/>
                    <a:pt x="2035" y="3477"/>
                  </a:cubicBezTo>
                  <a:cubicBezTo>
                    <a:pt x="2067" y="3477"/>
                    <a:pt x="2084" y="3497"/>
                    <a:pt x="2085" y="3532"/>
                  </a:cubicBezTo>
                  <a:cubicBezTo>
                    <a:pt x="2085" y="3544"/>
                    <a:pt x="2085" y="3544"/>
                    <a:pt x="2085" y="3544"/>
                  </a:cubicBezTo>
                  <a:cubicBezTo>
                    <a:pt x="2086" y="3575"/>
                    <a:pt x="2086" y="3607"/>
                    <a:pt x="2085" y="3639"/>
                  </a:cubicBezTo>
                  <a:cubicBezTo>
                    <a:pt x="2083" y="3682"/>
                    <a:pt x="2067" y="3722"/>
                    <a:pt x="2039" y="3750"/>
                  </a:cubicBezTo>
                  <a:cubicBezTo>
                    <a:pt x="2011" y="3779"/>
                    <a:pt x="1973" y="3795"/>
                    <a:pt x="1930" y="3796"/>
                  </a:cubicBezTo>
                  <a:cubicBezTo>
                    <a:pt x="1871" y="3797"/>
                    <a:pt x="1812" y="3798"/>
                    <a:pt x="1752" y="3798"/>
                  </a:cubicBezTo>
                  <a:close/>
                  <a:moveTo>
                    <a:pt x="1512" y="2452"/>
                  </a:moveTo>
                  <a:cubicBezTo>
                    <a:pt x="1538" y="2452"/>
                    <a:pt x="1564" y="2459"/>
                    <a:pt x="1588" y="2473"/>
                  </a:cubicBezTo>
                  <a:cubicBezTo>
                    <a:pt x="1615" y="2488"/>
                    <a:pt x="1633" y="2523"/>
                    <a:pt x="1646" y="2548"/>
                  </a:cubicBezTo>
                  <a:cubicBezTo>
                    <a:pt x="1650" y="2556"/>
                    <a:pt x="1608" y="2589"/>
                    <a:pt x="1608" y="2589"/>
                  </a:cubicBezTo>
                  <a:cubicBezTo>
                    <a:pt x="1521" y="2658"/>
                    <a:pt x="1459" y="2750"/>
                    <a:pt x="1430" y="2857"/>
                  </a:cubicBezTo>
                  <a:cubicBezTo>
                    <a:pt x="1400" y="2963"/>
                    <a:pt x="1406" y="3074"/>
                    <a:pt x="1446" y="3175"/>
                  </a:cubicBezTo>
                  <a:cubicBezTo>
                    <a:pt x="1459" y="3205"/>
                    <a:pt x="1458" y="3228"/>
                    <a:pt x="1445" y="3256"/>
                  </a:cubicBezTo>
                  <a:cubicBezTo>
                    <a:pt x="1380" y="3400"/>
                    <a:pt x="1371" y="3542"/>
                    <a:pt x="1417" y="3679"/>
                  </a:cubicBezTo>
                  <a:cubicBezTo>
                    <a:pt x="1441" y="3752"/>
                    <a:pt x="1492" y="3792"/>
                    <a:pt x="1564" y="3794"/>
                  </a:cubicBezTo>
                  <a:cubicBezTo>
                    <a:pt x="1687" y="3797"/>
                    <a:pt x="1810" y="3797"/>
                    <a:pt x="1930" y="3794"/>
                  </a:cubicBezTo>
                  <a:cubicBezTo>
                    <a:pt x="1973" y="3793"/>
                    <a:pt x="2010" y="3777"/>
                    <a:pt x="2038" y="3748"/>
                  </a:cubicBezTo>
                  <a:cubicBezTo>
                    <a:pt x="2065" y="3721"/>
                    <a:pt x="2081" y="3682"/>
                    <a:pt x="2083" y="3639"/>
                  </a:cubicBezTo>
                  <a:cubicBezTo>
                    <a:pt x="2084" y="3607"/>
                    <a:pt x="2084" y="3575"/>
                    <a:pt x="2083" y="3544"/>
                  </a:cubicBezTo>
                  <a:cubicBezTo>
                    <a:pt x="2083" y="3532"/>
                    <a:pt x="2083" y="3532"/>
                    <a:pt x="2083" y="3532"/>
                  </a:cubicBezTo>
                  <a:cubicBezTo>
                    <a:pt x="2083" y="3508"/>
                    <a:pt x="2074" y="3479"/>
                    <a:pt x="2035" y="3479"/>
                  </a:cubicBezTo>
                  <a:cubicBezTo>
                    <a:pt x="2005" y="3478"/>
                    <a:pt x="1988" y="3497"/>
                    <a:pt x="1987" y="3531"/>
                  </a:cubicBezTo>
                  <a:cubicBezTo>
                    <a:pt x="1986" y="3549"/>
                    <a:pt x="1986" y="3567"/>
                    <a:pt x="1986" y="3584"/>
                  </a:cubicBezTo>
                  <a:cubicBezTo>
                    <a:pt x="1986" y="3596"/>
                    <a:pt x="1986" y="3609"/>
                    <a:pt x="1986" y="3621"/>
                  </a:cubicBezTo>
                  <a:cubicBezTo>
                    <a:pt x="1985" y="3676"/>
                    <a:pt x="1964" y="3698"/>
                    <a:pt x="1911" y="3698"/>
                  </a:cubicBezTo>
                  <a:cubicBezTo>
                    <a:pt x="1857" y="3698"/>
                    <a:pt x="1803" y="3698"/>
                    <a:pt x="1750" y="3698"/>
                  </a:cubicBezTo>
                  <a:cubicBezTo>
                    <a:pt x="1696" y="3698"/>
                    <a:pt x="1641" y="3698"/>
                    <a:pt x="1586" y="3698"/>
                  </a:cubicBezTo>
                  <a:cubicBezTo>
                    <a:pt x="1542" y="3699"/>
                    <a:pt x="1517" y="3680"/>
                    <a:pt x="1504" y="3637"/>
                  </a:cubicBezTo>
                  <a:cubicBezTo>
                    <a:pt x="1468" y="3518"/>
                    <a:pt x="1481" y="3397"/>
                    <a:pt x="1543" y="3278"/>
                  </a:cubicBezTo>
                  <a:cubicBezTo>
                    <a:pt x="1564" y="3236"/>
                    <a:pt x="1565" y="3202"/>
                    <a:pt x="1545" y="3157"/>
                  </a:cubicBezTo>
                  <a:cubicBezTo>
                    <a:pt x="1495" y="3047"/>
                    <a:pt x="1497" y="2921"/>
                    <a:pt x="1550" y="2811"/>
                  </a:cubicBezTo>
                  <a:cubicBezTo>
                    <a:pt x="1600" y="2705"/>
                    <a:pt x="1691" y="2628"/>
                    <a:pt x="1800" y="2598"/>
                  </a:cubicBezTo>
                  <a:cubicBezTo>
                    <a:pt x="2011" y="2542"/>
                    <a:pt x="2193" y="2603"/>
                    <a:pt x="2340" y="2779"/>
                  </a:cubicBezTo>
                  <a:cubicBezTo>
                    <a:pt x="2391" y="2839"/>
                    <a:pt x="2393" y="2839"/>
                    <a:pt x="2459" y="2796"/>
                  </a:cubicBezTo>
                  <a:cubicBezTo>
                    <a:pt x="2563" y="2727"/>
                    <a:pt x="2656" y="2705"/>
                    <a:pt x="2750" y="2726"/>
                  </a:cubicBezTo>
                  <a:cubicBezTo>
                    <a:pt x="2776" y="2732"/>
                    <a:pt x="2790" y="2745"/>
                    <a:pt x="2799" y="2770"/>
                  </a:cubicBezTo>
                  <a:cubicBezTo>
                    <a:pt x="2806" y="2793"/>
                    <a:pt x="2819" y="2815"/>
                    <a:pt x="2831" y="2836"/>
                  </a:cubicBezTo>
                  <a:cubicBezTo>
                    <a:pt x="2833" y="2841"/>
                    <a:pt x="2836" y="2845"/>
                    <a:pt x="2839" y="2850"/>
                  </a:cubicBezTo>
                  <a:cubicBezTo>
                    <a:pt x="2858" y="2885"/>
                    <a:pt x="2882" y="2894"/>
                    <a:pt x="2912" y="2878"/>
                  </a:cubicBezTo>
                  <a:cubicBezTo>
                    <a:pt x="2937" y="2864"/>
                    <a:pt x="2940" y="2841"/>
                    <a:pt x="2921" y="2797"/>
                  </a:cubicBezTo>
                  <a:cubicBezTo>
                    <a:pt x="2921" y="2797"/>
                    <a:pt x="2921" y="2797"/>
                    <a:pt x="2921" y="2797"/>
                  </a:cubicBezTo>
                  <a:cubicBezTo>
                    <a:pt x="2899" y="2747"/>
                    <a:pt x="2877" y="2696"/>
                    <a:pt x="2870" y="2643"/>
                  </a:cubicBezTo>
                  <a:cubicBezTo>
                    <a:pt x="2853" y="2510"/>
                    <a:pt x="2893" y="2387"/>
                    <a:pt x="2988" y="2279"/>
                  </a:cubicBezTo>
                  <a:cubicBezTo>
                    <a:pt x="3013" y="2250"/>
                    <a:pt x="3015" y="2225"/>
                    <a:pt x="2996" y="2191"/>
                  </a:cubicBezTo>
                  <a:cubicBezTo>
                    <a:pt x="2972" y="2150"/>
                    <a:pt x="2953" y="2109"/>
                    <a:pt x="2939" y="2068"/>
                  </a:cubicBezTo>
                  <a:cubicBezTo>
                    <a:pt x="2914" y="1995"/>
                    <a:pt x="2905" y="1925"/>
                    <a:pt x="2912" y="1860"/>
                  </a:cubicBezTo>
                  <a:cubicBezTo>
                    <a:pt x="2919" y="1791"/>
                    <a:pt x="2945" y="1725"/>
                    <a:pt x="2989" y="1665"/>
                  </a:cubicBezTo>
                  <a:cubicBezTo>
                    <a:pt x="2989" y="1665"/>
                    <a:pt x="2989" y="1665"/>
                    <a:pt x="2989" y="1665"/>
                  </a:cubicBezTo>
                  <a:cubicBezTo>
                    <a:pt x="3029" y="1610"/>
                    <a:pt x="3029" y="1610"/>
                    <a:pt x="2990" y="1555"/>
                  </a:cubicBezTo>
                  <a:cubicBezTo>
                    <a:pt x="2988" y="1553"/>
                    <a:pt x="2988" y="1553"/>
                    <a:pt x="2988" y="1553"/>
                  </a:cubicBezTo>
                  <a:cubicBezTo>
                    <a:pt x="2934" y="1475"/>
                    <a:pt x="2901" y="1395"/>
                    <a:pt x="2891" y="1316"/>
                  </a:cubicBezTo>
                  <a:cubicBezTo>
                    <a:pt x="2881" y="1233"/>
                    <a:pt x="2894" y="1148"/>
                    <a:pt x="2932" y="1063"/>
                  </a:cubicBezTo>
                  <a:cubicBezTo>
                    <a:pt x="2943" y="1037"/>
                    <a:pt x="2958" y="1022"/>
                    <a:pt x="2985" y="1011"/>
                  </a:cubicBezTo>
                  <a:cubicBezTo>
                    <a:pt x="3146" y="947"/>
                    <a:pt x="3249" y="825"/>
                    <a:pt x="3300" y="638"/>
                  </a:cubicBezTo>
                  <a:cubicBezTo>
                    <a:pt x="3305" y="622"/>
                    <a:pt x="3304" y="607"/>
                    <a:pt x="3298" y="597"/>
                  </a:cubicBezTo>
                  <a:cubicBezTo>
                    <a:pt x="3292" y="586"/>
                    <a:pt x="3281" y="579"/>
                    <a:pt x="3267" y="575"/>
                  </a:cubicBezTo>
                  <a:cubicBezTo>
                    <a:pt x="3229" y="565"/>
                    <a:pt x="3213" y="590"/>
                    <a:pt x="3207" y="613"/>
                  </a:cubicBezTo>
                  <a:cubicBezTo>
                    <a:pt x="3206" y="616"/>
                    <a:pt x="3206" y="618"/>
                    <a:pt x="3205" y="620"/>
                  </a:cubicBezTo>
                  <a:cubicBezTo>
                    <a:pt x="3203" y="627"/>
                    <a:pt x="3201" y="634"/>
                    <a:pt x="3199" y="641"/>
                  </a:cubicBezTo>
                  <a:cubicBezTo>
                    <a:pt x="3152" y="782"/>
                    <a:pt x="3069" y="875"/>
                    <a:pt x="2944" y="924"/>
                  </a:cubicBezTo>
                  <a:cubicBezTo>
                    <a:pt x="2912" y="937"/>
                    <a:pt x="2880" y="956"/>
                    <a:pt x="2850" y="979"/>
                  </a:cubicBezTo>
                  <a:cubicBezTo>
                    <a:pt x="2761" y="1047"/>
                    <a:pt x="2678" y="1093"/>
                    <a:pt x="2597" y="1119"/>
                  </a:cubicBezTo>
                  <a:cubicBezTo>
                    <a:pt x="2501" y="1150"/>
                    <a:pt x="2407" y="1155"/>
                    <a:pt x="2308" y="1133"/>
                  </a:cubicBezTo>
                  <a:cubicBezTo>
                    <a:pt x="2293" y="1129"/>
                    <a:pt x="2272" y="1137"/>
                    <a:pt x="2260" y="1145"/>
                  </a:cubicBezTo>
                  <a:cubicBezTo>
                    <a:pt x="2177" y="1201"/>
                    <a:pt x="2084" y="1232"/>
                    <a:pt x="1982" y="1239"/>
                  </a:cubicBezTo>
                  <a:cubicBezTo>
                    <a:pt x="1892" y="1245"/>
                    <a:pt x="1805" y="1231"/>
                    <a:pt x="1724" y="1197"/>
                  </a:cubicBezTo>
                  <a:cubicBezTo>
                    <a:pt x="1722" y="1196"/>
                    <a:pt x="1722" y="1196"/>
                    <a:pt x="1722" y="1196"/>
                  </a:cubicBezTo>
                  <a:cubicBezTo>
                    <a:pt x="1723" y="1195"/>
                    <a:pt x="1723" y="1195"/>
                    <a:pt x="1723" y="1195"/>
                  </a:cubicBezTo>
                  <a:cubicBezTo>
                    <a:pt x="1729" y="1189"/>
                    <a:pt x="1734" y="1183"/>
                    <a:pt x="1739" y="1177"/>
                  </a:cubicBezTo>
                  <a:cubicBezTo>
                    <a:pt x="1750" y="1163"/>
                    <a:pt x="1761" y="1150"/>
                    <a:pt x="1772" y="1138"/>
                  </a:cubicBezTo>
                  <a:cubicBezTo>
                    <a:pt x="1788" y="1119"/>
                    <a:pt x="1802" y="1092"/>
                    <a:pt x="1774" y="1066"/>
                  </a:cubicBezTo>
                  <a:cubicBezTo>
                    <a:pt x="1763" y="1055"/>
                    <a:pt x="1751" y="1050"/>
                    <a:pt x="1738" y="1051"/>
                  </a:cubicBezTo>
                  <a:cubicBezTo>
                    <a:pt x="1725" y="1051"/>
                    <a:pt x="1713" y="1058"/>
                    <a:pt x="1703" y="1070"/>
                  </a:cubicBezTo>
                  <a:cubicBezTo>
                    <a:pt x="1647" y="1139"/>
                    <a:pt x="1547" y="1180"/>
                    <a:pt x="1428" y="1183"/>
                  </a:cubicBezTo>
                  <a:cubicBezTo>
                    <a:pt x="1293" y="1187"/>
                    <a:pt x="1162" y="1139"/>
                    <a:pt x="1088" y="1058"/>
                  </a:cubicBezTo>
                  <a:cubicBezTo>
                    <a:pt x="1050" y="1018"/>
                    <a:pt x="1036" y="1017"/>
                    <a:pt x="989" y="1056"/>
                  </a:cubicBezTo>
                  <a:cubicBezTo>
                    <a:pt x="898" y="1130"/>
                    <a:pt x="801" y="1163"/>
                    <a:pt x="700" y="1153"/>
                  </a:cubicBezTo>
                  <a:cubicBezTo>
                    <a:pt x="584" y="1141"/>
                    <a:pt x="509" y="1090"/>
                    <a:pt x="471" y="997"/>
                  </a:cubicBezTo>
                  <a:cubicBezTo>
                    <a:pt x="454" y="955"/>
                    <a:pt x="434" y="941"/>
                    <a:pt x="404" y="952"/>
                  </a:cubicBezTo>
                  <a:cubicBezTo>
                    <a:pt x="374" y="964"/>
                    <a:pt x="366" y="990"/>
                    <a:pt x="380" y="1030"/>
                  </a:cubicBezTo>
                  <a:cubicBezTo>
                    <a:pt x="400" y="1085"/>
                    <a:pt x="432" y="1130"/>
                    <a:pt x="474" y="1165"/>
                  </a:cubicBezTo>
                  <a:cubicBezTo>
                    <a:pt x="513" y="1197"/>
                    <a:pt x="563" y="1221"/>
                    <a:pt x="622" y="1237"/>
                  </a:cubicBezTo>
                  <a:cubicBezTo>
                    <a:pt x="654" y="1245"/>
                    <a:pt x="664" y="1261"/>
                    <a:pt x="671" y="1288"/>
                  </a:cubicBezTo>
                  <a:cubicBezTo>
                    <a:pt x="702" y="1415"/>
                    <a:pt x="682" y="1536"/>
                    <a:pt x="613" y="1647"/>
                  </a:cubicBezTo>
                  <a:cubicBezTo>
                    <a:pt x="592" y="1680"/>
                    <a:pt x="594" y="1704"/>
                    <a:pt x="618" y="1738"/>
                  </a:cubicBezTo>
                  <a:cubicBezTo>
                    <a:pt x="652" y="1786"/>
                    <a:pt x="678" y="1834"/>
                    <a:pt x="696" y="1881"/>
                  </a:cubicBezTo>
                  <a:cubicBezTo>
                    <a:pt x="720" y="1947"/>
                    <a:pt x="716" y="2017"/>
                    <a:pt x="684" y="2084"/>
                  </a:cubicBezTo>
                  <a:cubicBezTo>
                    <a:pt x="684" y="2085"/>
                    <a:pt x="684" y="2085"/>
                    <a:pt x="684" y="2085"/>
                  </a:cubicBezTo>
                  <a:cubicBezTo>
                    <a:pt x="683" y="2085"/>
                    <a:pt x="683" y="2085"/>
                    <a:pt x="683" y="2085"/>
                  </a:cubicBezTo>
                  <a:cubicBezTo>
                    <a:pt x="677" y="2084"/>
                    <a:pt x="672" y="2084"/>
                    <a:pt x="667" y="2083"/>
                  </a:cubicBezTo>
                  <a:cubicBezTo>
                    <a:pt x="656" y="2082"/>
                    <a:pt x="645" y="2081"/>
                    <a:pt x="635" y="2080"/>
                  </a:cubicBezTo>
                  <a:cubicBezTo>
                    <a:pt x="622" y="2079"/>
                    <a:pt x="606" y="2078"/>
                    <a:pt x="590" y="2079"/>
                  </a:cubicBezTo>
                  <a:cubicBezTo>
                    <a:pt x="533" y="2080"/>
                    <a:pt x="509" y="2095"/>
                    <a:pt x="509" y="2130"/>
                  </a:cubicBezTo>
                  <a:cubicBezTo>
                    <a:pt x="509" y="2164"/>
                    <a:pt x="532" y="2176"/>
                    <a:pt x="591" y="2176"/>
                  </a:cubicBezTo>
                  <a:cubicBezTo>
                    <a:pt x="598" y="2176"/>
                    <a:pt x="598" y="2176"/>
                    <a:pt x="598" y="2176"/>
                  </a:cubicBezTo>
                  <a:cubicBezTo>
                    <a:pt x="638" y="2175"/>
                    <a:pt x="680" y="2175"/>
                    <a:pt x="708" y="2214"/>
                  </a:cubicBezTo>
                  <a:cubicBezTo>
                    <a:pt x="788" y="2324"/>
                    <a:pt x="811" y="2440"/>
                    <a:pt x="777" y="2560"/>
                  </a:cubicBezTo>
                  <a:cubicBezTo>
                    <a:pt x="755" y="2634"/>
                    <a:pt x="708" y="2692"/>
                    <a:pt x="640" y="2728"/>
                  </a:cubicBezTo>
                  <a:cubicBezTo>
                    <a:pt x="571" y="2764"/>
                    <a:pt x="486" y="2775"/>
                    <a:pt x="394" y="2758"/>
                  </a:cubicBezTo>
                  <a:cubicBezTo>
                    <a:pt x="306" y="2742"/>
                    <a:pt x="231" y="2681"/>
                    <a:pt x="189" y="2588"/>
                  </a:cubicBezTo>
                  <a:cubicBezTo>
                    <a:pt x="143" y="2486"/>
                    <a:pt x="148" y="2366"/>
                    <a:pt x="203" y="2276"/>
                  </a:cubicBezTo>
                  <a:cubicBezTo>
                    <a:pt x="207" y="2269"/>
                    <a:pt x="212" y="2262"/>
                    <a:pt x="217" y="2255"/>
                  </a:cubicBezTo>
                  <a:cubicBezTo>
                    <a:pt x="231" y="2235"/>
                    <a:pt x="246" y="2215"/>
                    <a:pt x="244" y="2197"/>
                  </a:cubicBezTo>
                  <a:cubicBezTo>
                    <a:pt x="242" y="2179"/>
                    <a:pt x="224" y="2162"/>
                    <a:pt x="207" y="2145"/>
                  </a:cubicBezTo>
                  <a:cubicBezTo>
                    <a:pt x="201" y="2139"/>
                    <a:pt x="194" y="2133"/>
                    <a:pt x="189" y="2126"/>
                  </a:cubicBezTo>
                  <a:cubicBezTo>
                    <a:pt x="129" y="2057"/>
                    <a:pt x="99" y="1963"/>
                    <a:pt x="110" y="1880"/>
                  </a:cubicBezTo>
                  <a:cubicBezTo>
                    <a:pt x="120" y="1808"/>
                    <a:pt x="160" y="1748"/>
                    <a:pt x="225" y="1705"/>
                  </a:cubicBezTo>
                  <a:cubicBezTo>
                    <a:pt x="226" y="1704"/>
                    <a:pt x="228" y="1703"/>
                    <a:pt x="230" y="1702"/>
                  </a:cubicBezTo>
                  <a:cubicBezTo>
                    <a:pt x="238" y="1697"/>
                    <a:pt x="247" y="1691"/>
                    <a:pt x="249" y="1684"/>
                  </a:cubicBezTo>
                  <a:cubicBezTo>
                    <a:pt x="250" y="1681"/>
                    <a:pt x="250" y="1681"/>
                    <a:pt x="250" y="1681"/>
                  </a:cubicBezTo>
                  <a:cubicBezTo>
                    <a:pt x="255" y="1662"/>
                    <a:pt x="261" y="1638"/>
                    <a:pt x="253" y="1626"/>
                  </a:cubicBezTo>
                  <a:cubicBezTo>
                    <a:pt x="245" y="1615"/>
                    <a:pt x="222" y="1611"/>
                    <a:pt x="204" y="1608"/>
                  </a:cubicBezTo>
                  <a:cubicBezTo>
                    <a:pt x="202" y="1608"/>
                    <a:pt x="200" y="1607"/>
                    <a:pt x="198" y="1607"/>
                  </a:cubicBezTo>
                  <a:cubicBezTo>
                    <a:pt x="193" y="1606"/>
                    <a:pt x="186" y="1610"/>
                    <a:pt x="180" y="1614"/>
                  </a:cubicBezTo>
                  <a:cubicBezTo>
                    <a:pt x="177" y="1616"/>
                    <a:pt x="174" y="1618"/>
                    <a:pt x="171" y="1620"/>
                  </a:cubicBezTo>
                  <a:cubicBezTo>
                    <a:pt x="170" y="1620"/>
                    <a:pt x="170" y="1620"/>
                    <a:pt x="170" y="1620"/>
                  </a:cubicBezTo>
                  <a:cubicBezTo>
                    <a:pt x="170" y="1619"/>
                    <a:pt x="170" y="1619"/>
                    <a:pt x="170" y="1619"/>
                  </a:cubicBezTo>
                  <a:cubicBezTo>
                    <a:pt x="100" y="1509"/>
                    <a:pt x="106" y="1403"/>
                    <a:pt x="187" y="1329"/>
                  </a:cubicBezTo>
                  <a:cubicBezTo>
                    <a:pt x="239" y="1280"/>
                    <a:pt x="239" y="1280"/>
                    <a:pt x="212" y="1216"/>
                  </a:cubicBezTo>
                  <a:cubicBezTo>
                    <a:pt x="211" y="1213"/>
                    <a:pt x="211" y="1213"/>
                    <a:pt x="211" y="1213"/>
                  </a:cubicBezTo>
                  <a:cubicBezTo>
                    <a:pt x="177" y="1130"/>
                    <a:pt x="154" y="1035"/>
                    <a:pt x="242" y="950"/>
                  </a:cubicBezTo>
                  <a:cubicBezTo>
                    <a:pt x="252" y="941"/>
                    <a:pt x="253" y="915"/>
                    <a:pt x="250" y="895"/>
                  </a:cubicBezTo>
                  <a:cubicBezTo>
                    <a:pt x="248" y="877"/>
                    <a:pt x="243" y="859"/>
                    <a:pt x="238" y="842"/>
                  </a:cubicBezTo>
                  <a:cubicBezTo>
                    <a:pt x="234" y="827"/>
                    <a:pt x="229" y="811"/>
                    <a:pt x="227" y="795"/>
                  </a:cubicBezTo>
                  <a:cubicBezTo>
                    <a:pt x="212" y="712"/>
                    <a:pt x="223" y="633"/>
                    <a:pt x="259" y="568"/>
                  </a:cubicBezTo>
                  <a:cubicBezTo>
                    <a:pt x="295" y="502"/>
                    <a:pt x="354" y="453"/>
                    <a:pt x="430" y="425"/>
                  </a:cubicBezTo>
                  <a:cubicBezTo>
                    <a:pt x="474" y="409"/>
                    <a:pt x="524" y="405"/>
                    <a:pt x="572" y="415"/>
                  </a:cubicBezTo>
                  <a:cubicBezTo>
                    <a:pt x="617" y="425"/>
                    <a:pt x="656" y="447"/>
                    <a:pt x="676" y="476"/>
                  </a:cubicBezTo>
                  <a:cubicBezTo>
                    <a:pt x="677" y="477"/>
                    <a:pt x="677" y="477"/>
                    <a:pt x="677" y="477"/>
                  </a:cubicBezTo>
                  <a:cubicBezTo>
                    <a:pt x="676" y="477"/>
                    <a:pt x="676" y="477"/>
                    <a:pt x="676" y="477"/>
                  </a:cubicBezTo>
                  <a:cubicBezTo>
                    <a:pt x="665" y="488"/>
                    <a:pt x="654" y="499"/>
                    <a:pt x="644" y="510"/>
                  </a:cubicBezTo>
                  <a:cubicBezTo>
                    <a:pt x="619" y="534"/>
                    <a:pt x="593" y="559"/>
                    <a:pt x="570" y="585"/>
                  </a:cubicBezTo>
                  <a:cubicBezTo>
                    <a:pt x="558" y="598"/>
                    <a:pt x="552" y="612"/>
                    <a:pt x="554" y="625"/>
                  </a:cubicBezTo>
                  <a:cubicBezTo>
                    <a:pt x="555" y="638"/>
                    <a:pt x="563" y="649"/>
                    <a:pt x="576" y="658"/>
                  </a:cubicBezTo>
                  <a:cubicBezTo>
                    <a:pt x="600" y="675"/>
                    <a:pt x="624" y="670"/>
                    <a:pt x="646" y="643"/>
                  </a:cubicBezTo>
                  <a:cubicBezTo>
                    <a:pt x="734" y="537"/>
                    <a:pt x="875" y="494"/>
                    <a:pt x="1006" y="535"/>
                  </a:cubicBezTo>
                  <a:cubicBezTo>
                    <a:pt x="1093" y="562"/>
                    <a:pt x="1157" y="623"/>
                    <a:pt x="1207" y="728"/>
                  </a:cubicBezTo>
                  <a:cubicBezTo>
                    <a:pt x="1229" y="774"/>
                    <a:pt x="1247" y="780"/>
                    <a:pt x="1294" y="758"/>
                  </a:cubicBezTo>
                  <a:cubicBezTo>
                    <a:pt x="1299" y="756"/>
                    <a:pt x="1303" y="754"/>
                    <a:pt x="1308" y="752"/>
                  </a:cubicBezTo>
                  <a:cubicBezTo>
                    <a:pt x="1343" y="736"/>
                    <a:pt x="1379" y="720"/>
                    <a:pt x="1416" y="710"/>
                  </a:cubicBezTo>
                  <a:cubicBezTo>
                    <a:pt x="1538" y="679"/>
                    <a:pt x="1629" y="698"/>
                    <a:pt x="1700" y="768"/>
                  </a:cubicBezTo>
                  <a:cubicBezTo>
                    <a:pt x="1723" y="791"/>
                    <a:pt x="1739" y="800"/>
                    <a:pt x="1753" y="800"/>
                  </a:cubicBezTo>
                  <a:cubicBezTo>
                    <a:pt x="1767" y="799"/>
                    <a:pt x="1781" y="788"/>
                    <a:pt x="1804" y="761"/>
                  </a:cubicBezTo>
                  <a:cubicBezTo>
                    <a:pt x="1856" y="697"/>
                    <a:pt x="1909" y="651"/>
                    <a:pt x="1965" y="619"/>
                  </a:cubicBezTo>
                  <a:cubicBezTo>
                    <a:pt x="2030" y="583"/>
                    <a:pt x="2098" y="566"/>
                    <a:pt x="2173" y="568"/>
                  </a:cubicBezTo>
                  <a:cubicBezTo>
                    <a:pt x="2288" y="570"/>
                    <a:pt x="2392" y="614"/>
                    <a:pt x="2481" y="697"/>
                  </a:cubicBezTo>
                  <a:cubicBezTo>
                    <a:pt x="2500" y="715"/>
                    <a:pt x="2528" y="730"/>
                    <a:pt x="2555" y="702"/>
                  </a:cubicBezTo>
                  <a:cubicBezTo>
                    <a:pt x="2566" y="691"/>
                    <a:pt x="2571" y="680"/>
                    <a:pt x="2570" y="668"/>
                  </a:cubicBezTo>
                  <a:cubicBezTo>
                    <a:pt x="2570" y="654"/>
                    <a:pt x="2562" y="640"/>
                    <a:pt x="2548" y="627"/>
                  </a:cubicBezTo>
                  <a:cubicBezTo>
                    <a:pt x="2531" y="612"/>
                    <a:pt x="2515" y="598"/>
                    <a:pt x="2497" y="582"/>
                  </a:cubicBezTo>
                  <a:cubicBezTo>
                    <a:pt x="2489" y="575"/>
                    <a:pt x="2481" y="569"/>
                    <a:pt x="2473" y="561"/>
                  </a:cubicBezTo>
                  <a:cubicBezTo>
                    <a:pt x="2472" y="561"/>
                    <a:pt x="2472" y="561"/>
                    <a:pt x="2472" y="561"/>
                  </a:cubicBezTo>
                  <a:cubicBezTo>
                    <a:pt x="2473" y="560"/>
                    <a:pt x="2473" y="560"/>
                    <a:pt x="2473" y="560"/>
                  </a:cubicBezTo>
                  <a:cubicBezTo>
                    <a:pt x="2474" y="558"/>
                    <a:pt x="2475" y="556"/>
                    <a:pt x="2476" y="553"/>
                  </a:cubicBezTo>
                  <a:cubicBezTo>
                    <a:pt x="2479" y="549"/>
                    <a:pt x="2482" y="544"/>
                    <a:pt x="2485" y="539"/>
                  </a:cubicBezTo>
                  <a:cubicBezTo>
                    <a:pt x="2566" y="436"/>
                    <a:pt x="2662" y="391"/>
                    <a:pt x="2777" y="402"/>
                  </a:cubicBezTo>
                  <a:cubicBezTo>
                    <a:pt x="2809" y="405"/>
                    <a:pt x="2834" y="400"/>
                    <a:pt x="2848" y="365"/>
                  </a:cubicBezTo>
                  <a:cubicBezTo>
                    <a:pt x="2887" y="267"/>
                    <a:pt x="2937" y="201"/>
                    <a:pt x="3002" y="162"/>
                  </a:cubicBezTo>
                  <a:cubicBezTo>
                    <a:pt x="3066" y="124"/>
                    <a:pt x="3148" y="111"/>
                    <a:pt x="3252" y="123"/>
                  </a:cubicBezTo>
                  <a:cubicBezTo>
                    <a:pt x="3331" y="133"/>
                    <a:pt x="3401" y="164"/>
                    <a:pt x="3455" y="215"/>
                  </a:cubicBezTo>
                  <a:cubicBezTo>
                    <a:pt x="3509" y="265"/>
                    <a:pt x="3541" y="330"/>
                    <a:pt x="3548" y="402"/>
                  </a:cubicBezTo>
                  <a:cubicBezTo>
                    <a:pt x="3555" y="482"/>
                    <a:pt x="3534" y="563"/>
                    <a:pt x="3481" y="657"/>
                  </a:cubicBezTo>
                  <a:cubicBezTo>
                    <a:pt x="3462" y="690"/>
                    <a:pt x="3460" y="719"/>
                    <a:pt x="3475" y="760"/>
                  </a:cubicBezTo>
                  <a:cubicBezTo>
                    <a:pt x="3525" y="895"/>
                    <a:pt x="3543" y="1021"/>
                    <a:pt x="3528" y="1135"/>
                  </a:cubicBezTo>
                  <a:cubicBezTo>
                    <a:pt x="3512" y="1260"/>
                    <a:pt x="3458" y="1375"/>
                    <a:pt x="3366" y="1479"/>
                  </a:cubicBezTo>
                  <a:cubicBezTo>
                    <a:pt x="3339" y="1508"/>
                    <a:pt x="3346" y="1534"/>
                    <a:pt x="3363" y="1562"/>
                  </a:cubicBezTo>
                  <a:cubicBezTo>
                    <a:pt x="3428" y="1666"/>
                    <a:pt x="3463" y="1769"/>
                    <a:pt x="3469" y="1867"/>
                  </a:cubicBezTo>
                  <a:cubicBezTo>
                    <a:pt x="3476" y="1972"/>
                    <a:pt x="3448" y="2077"/>
                    <a:pt x="3387" y="2179"/>
                  </a:cubicBezTo>
                  <a:cubicBezTo>
                    <a:pt x="3375" y="2197"/>
                    <a:pt x="3372" y="2212"/>
                    <a:pt x="3375" y="2224"/>
                  </a:cubicBezTo>
                  <a:cubicBezTo>
                    <a:pt x="3378" y="2237"/>
                    <a:pt x="3389" y="2248"/>
                    <a:pt x="3408" y="2259"/>
                  </a:cubicBezTo>
                  <a:cubicBezTo>
                    <a:pt x="3465" y="2290"/>
                    <a:pt x="3506" y="2339"/>
                    <a:pt x="3533" y="2407"/>
                  </a:cubicBezTo>
                  <a:cubicBezTo>
                    <a:pt x="3570" y="2501"/>
                    <a:pt x="3573" y="2613"/>
                    <a:pt x="3540" y="2722"/>
                  </a:cubicBezTo>
                  <a:cubicBezTo>
                    <a:pt x="3507" y="2831"/>
                    <a:pt x="3444" y="2923"/>
                    <a:pt x="3361" y="2981"/>
                  </a:cubicBezTo>
                  <a:cubicBezTo>
                    <a:pt x="3348" y="2990"/>
                    <a:pt x="3334" y="2998"/>
                    <a:pt x="3319" y="3006"/>
                  </a:cubicBezTo>
                  <a:cubicBezTo>
                    <a:pt x="3311" y="3010"/>
                    <a:pt x="3303" y="3014"/>
                    <a:pt x="3295" y="3018"/>
                  </a:cubicBezTo>
                  <a:cubicBezTo>
                    <a:pt x="3294" y="3019"/>
                    <a:pt x="3294" y="3019"/>
                    <a:pt x="3294" y="3019"/>
                  </a:cubicBezTo>
                  <a:cubicBezTo>
                    <a:pt x="3294" y="3017"/>
                    <a:pt x="3294" y="3017"/>
                    <a:pt x="3294" y="3017"/>
                  </a:cubicBezTo>
                  <a:cubicBezTo>
                    <a:pt x="3293" y="3010"/>
                    <a:pt x="3293" y="3004"/>
                    <a:pt x="3293" y="2998"/>
                  </a:cubicBezTo>
                  <a:cubicBezTo>
                    <a:pt x="3292" y="2988"/>
                    <a:pt x="3292" y="2980"/>
                    <a:pt x="3291" y="2972"/>
                  </a:cubicBezTo>
                  <a:cubicBezTo>
                    <a:pt x="3288" y="2943"/>
                    <a:pt x="3273" y="2926"/>
                    <a:pt x="3246" y="2926"/>
                  </a:cubicBezTo>
                  <a:cubicBezTo>
                    <a:pt x="3216" y="2924"/>
                    <a:pt x="3199" y="2941"/>
                    <a:pt x="3195" y="2972"/>
                  </a:cubicBezTo>
                  <a:cubicBezTo>
                    <a:pt x="3194" y="2987"/>
                    <a:pt x="3194" y="3002"/>
                    <a:pt x="3195" y="3017"/>
                  </a:cubicBezTo>
                  <a:cubicBezTo>
                    <a:pt x="3203" y="3110"/>
                    <a:pt x="3164" y="3178"/>
                    <a:pt x="3130" y="3219"/>
                  </a:cubicBezTo>
                  <a:cubicBezTo>
                    <a:pt x="3088" y="3268"/>
                    <a:pt x="3030" y="3307"/>
                    <a:pt x="2970" y="3324"/>
                  </a:cubicBezTo>
                  <a:cubicBezTo>
                    <a:pt x="2882" y="3349"/>
                    <a:pt x="2798" y="3354"/>
                    <a:pt x="2720" y="3338"/>
                  </a:cubicBezTo>
                  <a:cubicBezTo>
                    <a:pt x="2640" y="3322"/>
                    <a:pt x="2565" y="3285"/>
                    <a:pt x="2495" y="3228"/>
                  </a:cubicBezTo>
                  <a:cubicBezTo>
                    <a:pt x="2473" y="3211"/>
                    <a:pt x="2457" y="3203"/>
                    <a:pt x="2442" y="3205"/>
                  </a:cubicBezTo>
                  <a:cubicBezTo>
                    <a:pt x="2431" y="3206"/>
                    <a:pt x="2421" y="3213"/>
                    <a:pt x="2411" y="3226"/>
                  </a:cubicBezTo>
                  <a:cubicBezTo>
                    <a:pt x="2373" y="3277"/>
                    <a:pt x="2310" y="3307"/>
                    <a:pt x="2233" y="3311"/>
                  </a:cubicBezTo>
                  <a:cubicBezTo>
                    <a:pt x="2141" y="3316"/>
                    <a:pt x="2042" y="3283"/>
                    <a:pt x="1992" y="3230"/>
                  </a:cubicBezTo>
                  <a:cubicBezTo>
                    <a:pt x="1931" y="3166"/>
                    <a:pt x="1887" y="3091"/>
                    <a:pt x="1859" y="3001"/>
                  </a:cubicBezTo>
                  <a:cubicBezTo>
                    <a:pt x="1847" y="2962"/>
                    <a:pt x="1828" y="2948"/>
                    <a:pt x="1796" y="2956"/>
                  </a:cubicBezTo>
                  <a:cubicBezTo>
                    <a:pt x="1784" y="2959"/>
                    <a:pt x="1774" y="2965"/>
                    <a:pt x="1769" y="2975"/>
                  </a:cubicBezTo>
                  <a:cubicBezTo>
                    <a:pt x="1761" y="2988"/>
                    <a:pt x="1760" y="3008"/>
                    <a:pt x="1767" y="3031"/>
                  </a:cubicBezTo>
                  <a:cubicBezTo>
                    <a:pt x="1793" y="3119"/>
                    <a:pt x="1834" y="3196"/>
                    <a:pt x="1889" y="3262"/>
                  </a:cubicBezTo>
                  <a:cubicBezTo>
                    <a:pt x="1943" y="3326"/>
                    <a:pt x="2002" y="3366"/>
                    <a:pt x="2068" y="3386"/>
                  </a:cubicBezTo>
                  <a:cubicBezTo>
                    <a:pt x="2221" y="3431"/>
                    <a:pt x="2348" y="3411"/>
                    <a:pt x="2455" y="3324"/>
                  </a:cubicBezTo>
                  <a:cubicBezTo>
                    <a:pt x="2456" y="3323"/>
                    <a:pt x="2456" y="3323"/>
                    <a:pt x="2456" y="3323"/>
                  </a:cubicBezTo>
                  <a:cubicBezTo>
                    <a:pt x="2456" y="3324"/>
                    <a:pt x="2456" y="3324"/>
                    <a:pt x="2456" y="3324"/>
                  </a:cubicBezTo>
                  <a:cubicBezTo>
                    <a:pt x="2572" y="3410"/>
                    <a:pt x="2702" y="3450"/>
                    <a:pt x="2841" y="3443"/>
                  </a:cubicBezTo>
                  <a:cubicBezTo>
                    <a:pt x="2948" y="3438"/>
                    <a:pt x="3038" y="3412"/>
                    <a:pt x="3109" y="3366"/>
                  </a:cubicBezTo>
                  <a:cubicBezTo>
                    <a:pt x="3185" y="3317"/>
                    <a:pt x="3242" y="3242"/>
                    <a:pt x="3278" y="3145"/>
                  </a:cubicBezTo>
                  <a:cubicBezTo>
                    <a:pt x="3283" y="3132"/>
                    <a:pt x="3299" y="3120"/>
                    <a:pt x="3313" y="3115"/>
                  </a:cubicBezTo>
                  <a:cubicBezTo>
                    <a:pt x="3379" y="3090"/>
                    <a:pt x="3438" y="3051"/>
                    <a:pt x="3492" y="2995"/>
                  </a:cubicBezTo>
                  <a:cubicBezTo>
                    <a:pt x="3606" y="2879"/>
                    <a:pt x="3669" y="2701"/>
                    <a:pt x="3658" y="2531"/>
                  </a:cubicBezTo>
                  <a:cubicBezTo>
                    <a:pt x="3650" y="2391"/>
                    <a:pt x="3591" y="2271"/>
                    <a:pt x="3494" y="2194"/>
                  </a:cubicBezTo>
                  <a:cubicBezTo>
                    <a:pt x="3493" y="2193"/>
                    <a:pt x="3493" y="2193"/>
                    <a:pt x="3493" y="2193"/>
                  </a:cubicBezTo>
                  <a:cubicBezTo>
                    <a:pt x="3494" y="2192"/>
                    <a:pt x="3494" y="2192"/>
                    <a:pt x="3494" y="2192"/>
                  </a:cubicBezTo>
                  <a:cubicBezTo>
                    <a:pt x="3498" y="2182"/>
                    <a:pt x="3502" y="2172"/>
                    <a:pt x="3507" y="2162"/>
                  </a:cubicBezTo>
                  <a:cubicBezTo>
                    <a:pt x="3516" y="2140"/>
                    <a:pt x="3526" y="2117"/>
                    <a:pt x="3534" y="2095"/>
                  </a:cubicBezTo>
                  <a:cubicBezTo>
                    <a:pt x="3592" y="1918"/>
                    <a:pt x="3573" y="1742"/>
                    <a:pt x="3473" y="1557"/>
                  </a:cubicBezTo>
                  <a:cubicBezTo>
                    <a:pt x="3473" y="1557"/>
                    <a:pt x="3473" y="1557"/>
                    <a:pt x="3473" y="1557"/>
                  </a:cubicBezTo>
                  <a:cubicBezTo>
                    <a:pt x="3463" y="1538"/>
                    <a:pt x="3455" y="1524"/>
                    <a:pt x="3473" y="1502"/>
                  </a:cubicBezTo>
                  <a:cubicBezTo>
                    <a:pt x="3551" y="1401"/>
                    <a:pt x="3601" y="1291"/>
                    <a:pt x="3620" y="1173"/>
                  </a:cubicBezTo>
                  <a:cubicBezTo>
                    <a:pt x="3638" y="1062"/>
                    <a:pt x="3630" y="941"/>
                    <a:pt x="3595" y="815"/>
                  </a:cubicBezTo>
                  <a:cubicBezTo>
                    <a:pt x="3573" y="738"/>
                    <a:pt x="3576" y="682"/>
                    <a:pt x="3605" y="618"/>
                  </a:cubicBezTo>
                  <a:cubicBezTo>
                    <a:pt x="3677" y="453"/>
                    <a:pt x="3660" y="304"/>
                    <a:pt x="3553" y="176"/>
                  </a:cubicBezTo>
                  <a:cubicBezTo>
                    <a:pt x="3460" y="65"/>
                    <a:pt x="3281" y="2"/>
                    <a:pt x="3118" y="24"/>
                  </a:cubicBezTo>
                  <a:cubicBezTo>
                    <a:pt x="2965" y="44"/>
                    <a:pt x="2845" y="132"/>
                    <a:pt x="2779" y="272"/>
                  </a:cubicBezTo>
                  <a:cubicBezTo>
                    <a:pt x="2773" y="286"/>
                    <a:pt x="2755" y="302"/>
                    <a:pt x="2742" y="302"/>
                  </a:cubicBezTo>
                  <a:cubicBezTo>
                    <a:pt x="2604" y="306"/>
                    <a:pt x="2492" y="368"/>
                    <a:pt x="2400" y="491"/>
                  </a:cubicBezTo>
                  <a:cubicBezTo>
                    <a:pt x="2386" y="511"/>
                    <a:pt x="2374" y="514"/>
                    <a:pt x="2352" y="506"/>
                  </a:cubicBezTo>
                  <a:cubicBezTo>
                    <a:pt x="2260" y="471"/>
                    <a:pt x="2170" y="461"/>
                    <a:pt x="2084" y="477"/>
                  </a:cubicBezTo>
                  <a:cubicBezTo>
                    <a:pt x="2001" y="491"/>
                    <a:pt x="1918" y="530"/>
                    <a:pt x="1840" y="591"/>
                  </a:cubicBezTo>
                  <a:cubicBezTo>
                    <a:pt x="1818" y="609"/>
                    <a:pt x="1797" y="628"/>
                    <a:pt x="1775" y="648"/>
                  </a:cubicBezTo>
                  <a:cubicBezTo>
                    <a:pt x="1765" y="657"/>
                    <a:pt x="1755" y="667"/>
                    <a:pt x="1744" y="676"/>
                  </a:cubicBezTo>
                  <a:cubicBezTo>
                    <a:pt x="1744" y="677"/>
                    <a:pt x="1744" y="677"/>
                    <a:pt x="1744" y="677"/>
                  </a:cubicBezTo>
                  <a:cubicBezTo>
                    <a:pt x="1743" y="676"/>
                    <a:pt x="1743" y="676"/>
                    <a:pt x="1743" y="676"/>
                  </a:cubicBezTo>
                  <a:cubicBezTo>
                    <a:pt x="1673" y="619"/>
                    <a:pt x="1598" y="594"/>
                    <a:pt x="1519" y="602"/>
                  </a:cubicBezTo>
                  <a:cubicBezTo>
                    <a:pt x="1463" y="607"/>
                    <a:pt x="1409" y="617"/>
                    <a:pt x="1351" y="629"/>
                  </a:cubicBezTo>
                  <a:cubicBezTo>
                    <a:pt x="1327" y="633"/>
                    <a:pt x="1301" y="638"/>
                    <a:pt x="1276" y="643"/>
                  </a:cubicBezTo>
                  <a:cubicBezTo>
                    <a:pt x="1276" y="643"/>
                    <a:pt x="1276" y="643"/>
                    <a:pt x="1275" y="644"/>
                  </a:cubicBezTo>
                  <a:cubicBezTo>
                    <a:pt x="1275" y="644"/>
                    <a:pt x="1275" y="644"/>
                    <a:pt x="1275" y="644"/>
                  </a:cubicBezTo>
                  <a:cubicBezTo>
                    <a:pt x="1275" y="644"/>
                    <a:pt x="1275" y="644"/>
                    <a:pt x="1275" y="644"/>
                  </a:cubicBezTo>
                  <a:cubicBezTo>
                    <a:pt x="1274" y="644"/>
                    <a:pt x="1274" y="644"/>
                    <a:pt x="1274" y="644"/>
                  </a:cubicBezTo>
                  <a:cubicBezTo>
                    <a:pt x="1274" y="644"/>
                    <a:pt x="1274" y="644"/>
                    <a:pt x="1274" y="644"/>
                  </a:cubicBezTo>
                  <a:cubicBezTo>
                    <a:pt x="1274" y="644"/>
                    <a:pt x="1274" y="644"/>
                    <a:pt x="1274" y="644"/>
                  </a:cubicBezTo>
                  <a:cubicBezTo>
                    <a:pt x="1272" y="642"/>
                    <a:pt x="1270" y="640"/>
                    <a:pt x="1269" y="637"/>
                  </a:cubicBezTo>
                  <a:cubicBezTo>
                    <a:pt x="1213" y="548"/>
                    <a:pt x="1150" y="488"/>
                    <a:pt x="1076" y="456"/>
                  </a:cubicBezTo>
                  <a:cubicBezTo>
                    <a:pt x="1002" y="424"/>
                    <a:pt x="915" y="417"/>
                    <a:pt x="809" y="435"/>
                  </a:cubicBezTo>
                  <a:cubicBezTo>
                    <a:pt x="792" y="438"/>
                    <a:pt x="770" y="424"/>
                    <a:pt x="763" y="419"/>
                  </a:cubicBezTo>
                  <a:cubicBezTo>
                    <a:pt x="750" y="410"/>
                    <a:pt x="738" y="400"/>
                    <a:pt x="726" y="390"/>
                  </a:cubicBezTo>
                  <a:cubicBezTo>
                    <a:pt x="708" y="375"/>
                    <a:pt x="689" y="359"/>
                    <a:pt x="669" y="349"/>
                  </a:cubicBezTo>
                  <a:cubicBezTo>
                    <a:pt x="587" y="307"/>
                    <a:pt x="489" y="301"/>
                    <a:pt x="395" y="334"/>
                  </a:cubicBezTo>
                  <a:cubicBezTo>
                    <a:pt x="302" y="365"/>
                    <a:pt x="222" y="432"/>
                    <a:pt x="176" y="517"/>
                  </a:cubicBezTo>
                  <a:cubicBezTo>
                    <a:pt x="120" y="619"/>
                    <a:pt x="110" y="733"/>
                    <a:pt x="143" y="875"/>
                  </a:cubicBezTo>
                  <a:cubicBezTo>
                    <a:pt x="145" y="884"/>
                    <a:pt x="149" y="906"/>
                    <a:pt x="141" y="917"/>
                  </a:cubicBezTo>
                  <a:cubicBezTo>
                    <a:pt x="77" y="1002"/>
                    <a:pt x="68" y="1099"/>
                    <a:pt x="110" y="1221"/>
                  </a:cubicBezTo>
                  <a:cubicBezTo>
                    <a:pt x="119" y="1246"/>
                    <a:pt x="114" y="1259"/>
                    <a:pt x="100" y="1279"/>
                  </a:cubicBezTo>
                  <a:cubicBezTo>
                    <a:pt x="73" y="1319"/>
                    <a:pt x="45" y="1362"/>
                    <a:pt x="32" y="1408"/>
                  </a:cubicBezTo>
                  <a:cubicBezTo>
                    <a:pt x="19" y="1458"/>
                    <a:pt x="11" y="1532"/>
                    <a:pt x="78" y="1660"/>
                  </a:cubicBezTo>
                  <a:cubicBezTo>
                    <a:pt x="84" y="1671"/>
                    <a:pt x="88" y="1693"/>
                    <a:pt x="82" y="1703"/>
                  </a:cubicBezTo>
                  <a:cubicBezTo>
                    <a:pt x="25" y="1782"/>
                    <a:pt x="2" y="1870"/>
                    <a:pt x="13" y="1964"/>
                  </a:cubicBezTo>
                  <a:cubicBezTo>
                    <a:pt x="23" y="2041"/>
                    <a:pt x="57" y="2120"/>
                    <a:pt x="110" y="2185"/>
                  </a:cubicBezTo>
                  <a:cubicBezTo>
                    <a:pt x="118" y="2195"/>
                    <a:pt x="124" y="2216"/>
                    <a:pt x="118" y="2226"/>
                  </a:cubicBezTo>
                  <a:cubicBezTo>
                    <a:pt x="76" y="2305"/>
                    <a:pt x="61" y="2395"/>
                    <a:pt x="70" y="2509"/>
                  </a:cubicBezTo>
                  <a:cubicBezTo>
                    <a:pt x="85" y="2691"/>
                    <a:pt x="210" y="2827"/>
                    <a:pt x="387" y="2856"/>
                  </a:cubicBezTo>
                  <a:cubicBezTo>
                    <a:pt x="472" y="2870"/>
                    <a:pt x="551" y="2864"/>
                    <a:pt x="622" y="2837"/>
                  </a:cubicBezTo>
                  <a:cubicBezTo>
                    <a:pt x="650" y="2827"/>
                    <a:pt x="667" y="2830"/>
                    <a:pt x="694" y="2852"/>
                  </a:cubicBezTo>
                  <a:cubicBezTo>
                    <a:pt x="746" y="2895"/>
                    <a:pt x="802" y="2940"/>
                    <a:pt x="865" y="2970"/>
                  </a:cubicBezTo>
                  <a:cubicBezTo>
                    <a:pt x="1003" y="3037"/>
                    <a:pt x="1145" y="3014"/>
                    <a:pt x="1290" y="2982"/>
                  </a:cubicBezTo>
                  <a:cubicBezTo>
                    <a:pt x="1303" y="2979"/>
                    <a:pt x="1312" y="2973"/>
                    <a:pt x="1318" y="2963"/>
                  </a:cubicBezTo>
                  <a:cubicBezTo>
                    <a:pt x="1325" y="2953"/>
                    <a:pt x="1326" y="2939"/>
                    <a:pt x="1323" y="2925"/>
                  </a:cubicBezTo>
                  <a:cubicBezTo>
                    <a:pt x="1316" y="2898"/>
                    <a:pt x="1296" y="2885"/>
                    <a:pt x="1268" y="2889"/>
                  </a:cubicBezTo>
                  <a:cubicBezTo>
                    <a:pt x="1247" y="2891"/>
                    <a:pt x="1227" y="2895"/>
                    <a:pt x="1206" y="2899"/>
                  </a:cubicBezTo>
                  <a:cubicBezTo>
                    <a:pt x="1191" y="2902"/>
                    <a:pt x="1175" y="2905"/>
                    <a:pt x="1159" y="2908"/>
                  </a:cubicBezTo>
                  <a:cubicBezTo>
                    <a:pt x="995" y="2933"/>
                    <a:pt x="860" y="2890"/>
                    <a:pt x="755" y="2778"/>
                  </a:cubicBezTo>
                  <a:cubicBezTo>
                    <a:pt x="755" y="2777"/>
                    <a:pt x="755" y="2777"/>
                    <a:pt x="755" y="2777"/>
                  </a:cubicBezTo>
                  <a:cubicBezTo>
                    <a:pt x="755" y="2777"/>
                    <a:pt x="755" y="2777"/>
                    <a:pt x="755" y="2777"/>
                  </a:cubicBezTo>
                  <a:cubicBezTo>
                    <a:pt x="765" y="2762"/>
                    <a:pt x="776" y="2748"/>
                    <a:pt x="787" y="2735"/>
                  </a:cubicBezTo>
                  <a:cubicBezTo>
                    <a:pt x="810" y="2705"/>
                    <a:pt x="832" y="2676"/>
                    <a:pt x="847" y="2644"/>
                  </a:cubicBezTo>
                  <a:cubicBezTo>
                    <a:pt x="919" y="2485"/>
                    <a:pt x="901" y="2327"/>
                    <a:pt x="790" y="2160"/>
                  </a:cubicBezTo>
                  <a:cubicBezTo>
                    <a:pt x="782" y="2147"/>
                    <a:pt x="776" y="2126"/>
                    <a:pt x="780" y="2113"/>
                  </a:cubicBezTo>
                  <a:cubicBezTo>
                    <a:pt x="805" y="2044"/>
                    <a:pt x="813" y="1974"/>
                    <a:pt x="802" y="1907"/>
                  </a:cubicBezTo>
                  <a:cubicBezTo>
                    <a:pt x="792" y="1843"/>
                    <a:pt x="766" y="1779"/>
                    <a:pt x="724" y="1716"/>
                  </a:cubicBezTo>
                  <a:cubicBezTo>
                    <a:pt x="709" y="1693"/>
                    <a:pt x="708" y="1678"/>
                    <a:pt x="720" y="1656"/>
                  </a:cubicBezTo>
                  <a:cubicBezTo>
                    <a:pt x="776" y="1548"/>
                    <a:pt x="794" y="1433"/>
                    <a:pt x="775" y="1314"/>
                  </a:cubicBezTo>
                  <a:cubicBezTo>
                    <a:pt x="772" y="1300"/>
                    <a:pt x="770" y="1285"/>
                    <a:pt x="768" y="1275"/>
                  </a:cubicBezTo>
                  <a:cubicBezTo>
                    <a:pt x="767" y="1266"/>
                    <a:pt x="767" y="1266"/>
                    <a:pt x="767" y="1266"/>
                  </a:cubicBezTo>
                  <a:cubicBezTo>
                    <a:pt x="767" y="1265"/>
                    <a:pt x="767" y="1265"/>
                    <a:pt x="767" y="1265"/>
                  </a:cubicBezTo>
                  <a:cubicBezTo>
                    <a:pt x="1044" y="1155"/>
                    <a:pt x="1044" y="1155"/>
                    <a:pt x="1044" y="1155"/>
                  </a:cubicBezTo>
                  <a:cubicBezTo>
                    <a:pt x="1044" y="1155"/>
                    <a:pt x="1044" y="1155"/>
                    <a:pt x="1044" y="1155"/>
                  </a:cubicBezTo>
                  <a:cubicBezTo>
                    <a:pt x="1053" y="1161"/>
                    <a:pt x="1063" y="1168"/>
                    <a:pt x="1074" y="1175"/>
                  </a:cubicBezTo>
                  <a:cubicBezTo>
                    <a:pt x="1099" y="1191"/>
                    <a:pt x="1128" y="1210"/>
                    <a:pt x="1158" y="1225"/>
                  </a:cubicBezTo>
                  <a:cubicBezTo>
                    <a:pt x="1187" y="1239"/>
                    <a:pt x="1218" y="1250"/>
                    <a:pt x="1250" y="1261"/>
                  </a:cubicBezTo>
                  <a:cubicBezTo>
                    <a:pt x="1264" y="1265"/>
                    <a:pt x="1278" y="1270"/>
                    <a:pt x="1292" y="1276"/>
                  </a:cubicBezTo>
                  <a:cubicBezTo>
                    <a:pt x="1293" y="1276"/>
                    <a:pt x="1293" y="1276"/>
                    <a:pt x="1293" y="1276"/>
                  </a:cubicBezTo>
                  <a:cubicBezTo>
                    <a:pt x="1293" y="1277"/>
                    <a:pt x="1293" y="1277"/>
                    <a:pt x="1293" y="1277"/>
                  </a:cubicBezTo>
                  <a:cubicBezTo>
                    <a:pt x="1293" y="1279"/>
                    <a:pt x="1293" y="1281"/>
                    <a:pt x="1293" y="1283"/>
                  </a:cubicBezTo>
                  <a:cubicBezTo>
                    <a:pt x="1292" y="1289"/>
                    <a:pt x="1292" y="1294"/>
                    <a:pt x="1291" y="1300"/>
                  </a:cubicBezTo>
                  <a:cubicBezTo>
                    <a:pt x="1270" y="1445"/>
                    <a:pt x="1297" y="1574"/>
                    <a:pt x="1372" y="1684"/>
                  </a:cubicBezTo>
                  <a:cubicBezTo>
                    <a:pt x="1438" y="1781"/>
                    <a:pt x="1542" y="1861"/>
                    <a:pt x="1672" y="1916"/>
                  </a:cubicBezTo>
                  <a:cubicBezTo>
                    <a:pt x="1700" y="1928"/>
                    <a:pt x="1722" y="1919"/>
                    <a:pt x="1735" y="1891"/>
                  </a:cubicBezTo>
                  <a:cubicBezTo>
                    <a:pt x="1746" y="1867"/>
                    <a:pt x="1739" y="1845"/>
                    <a:pt x="1713" y="1830"/>
                  </a:cubicBezTo>
                  <a:cubicBezTo>
                    <a:pt x="1707" y="1826"/>
                    <a:pt x="1701" y="1824"/>
                    <a:pt x="1695" y="1821"/>
                  </a:cubicBezTo>
                  <a:cubicBezTo>
                    <a:pt x="1691" y="1819"/>
                    <a:pt x="1687" y="1818"/>
                    <a:pt x="1684" y="1816"/>
                  </a:cubicBezTo>
                  <a:cubicBezTo>
                    <a:pt x="1595" y="1773"/>
                    <a:pt x="1532" y="1726"/>
                    <a:pt x="1483" y="1668"/>
                  </a:cubicBezTo>
                  <a:cubicBezTo>
                    <a:pt x="1391" y="1560"/>
                    <a:pt x="1361" y="1432"/>
                    <a:pt x="1392" y="1286"/>
                  </a:cubicBezTo>
                  <a:cubicBezTo>
                    <a:pt x="1392" y="1285"/>
                    <a:pt x="1392" y="1285"/>
                    <a:pt x="1392" y="1285"/>
                  </a:cubicBezTo>
                  <a:cubicBezTo>
                    <a:pt x="1392" y="1285"/>
                    <a:pt x="1392" y="1285"/>
                    <a:pt x="1392" y="1285"/>
                  </a:cubicBezTo>
                  <a:cubicBezTo>
                    <a:pt x="1410" y="1283"/>
                    <a:pt x="1427" y="1280"/>
                    <a:pt x="1444" y="1278"/>
                  </a:cubicBezTo>
                  <a:cubicBezTo>
                    <a:pt x="1485" y="1272"/>
                    <a:pt x="1523" y="1266"/>
                    <a:pt x="1562" y="1262"/>
                  </a:cubicBezTo>
                  <a:cubicBezTo>
                    <a:pt x="1596" y="1259"/>
                    <a:pt x="1621" y="1262"/>
                    <a:pt x="1640" y="1270"/>
                  </a:cubicBezTo>
                  <a:cubicBezTo>
                    <a:pt x="1745" y="1316"/>
                    <a:pt x="1848" y="1340"/>
                    <a:pt x="1946" y="1340"/>
                  </a:cubicBezTo>
                  <a:cubicBezTo>
                    <a:pt x="1947" y="1340"/>
                    <a:pt x="1947" y="1340"/>
                    <a:pt x="1948" y="1340"/>
                  </a:cubicBezTo>
                  <a:cubicBezTo>
                    <a:pt x="2051" y="1340"/>
                    <a:pt x="2152" y="1314"/>
                    <a:pt x="2248" y="1262"/>
                  </a:cubicBezTo>
                  <a:cubicBezTo>
                    <a:pt x="2296" y="1236"/>
                    <a:pt x="2339" y="1239"/>
                    <a:pt x="2385" y="1243"/>
                  </a:cubicBezTo>
                  <a:cubicBezTo>
                    <a:pt x="2399" y="1244"/>
                    <a:pt x="2414" y="1245"/>
                    <a:pt x="2429" y="1245"/>
                  </a:cubicBezTo>
                  <a:cubicBezTo>
                    <a:pt x="2431" y="1245"/>
                    <a:pt x="2431" y="1245"/>
                    <a:pt x="2431" y="1245"/>
                  </a:cubicBezTo>
                  <a:cubicBezTo>
                    <a:pt x="2419" y="1262"/>
                    <a:pt x="2419" y="1262"/>
                    <a:pt x="2419" y="1262"/>
                  </a:cubicBezTo>
                  <a:cubicBezTo>
                    <a:pt x="2413" y="1271"/>
                    <a:pt x="2408" y="1278"/>
                    <a:pt x="2403" y="1285"/>
                  </a:cubicBezTo>
                  <a:cubicBezTo>
                    <a:pt x="2326" y="1394"/>
                    <a:pt x="2299" y="1506"/>
                    <a:pt x="2320" y="1626"/>
                  </a:cubicBezTo>
                  <a:cubicBezTo>
                    <a:pt x="2335" y="1709"/>
                    <a:pt x="2370" y="1788"/>
                    <a:pt x="2426" y="1868"/>
                  </a:cubicBezTo>
                  <a:cubicBezTo>
                    <a:pt x="2444" y="1893"/>
                    <a:pt x="2468" y="1898"/>
                    <a:pt x="2493" y="1882"/>
                  </a:cubicBezTo>
                  <a:cubicBezTo>
                    <a:pt x="2517" y="1866"/>
                    <a:pt x="2522" y="1842"/>
                    <a:pt x="2506" y="1815"/>
                  </a:cubicBezTo>
                  <a:cubicBezTo>
                    <a:pt x="2502" y="1808"/>
                    <a:pt x="2497" y="1800"/>
                    <a:pt x="2493" y="1793"/>
                  </a:cubicBezTo>
                  <a:cubicBezTo>
                    <a:pt x="2489" y="1788"/>
                    <a:pt x="2486" y="1783"/>
                    <a:pt x="2482" y="1777"/>
                  </a:cubicBezTo>
                  <a:cubicBezTo>
                    <a:pt x="2357" y="1569"/>
                    <a:pt x="2400" y="1365"/>
                    <a:pt x="2598" y="1231"/>
                  </a:cubicBezTo>
                  <a:cubicBezTo>
                    <a:pt x="2639" y="1203"/>
                    <a:pt x="2686" y="1184"/>
                    <a:pt x="2735" y="1164"/>
                  </a:cubicBezTo>
                  <a:cubicBezTo>
                    <a:pt x="2757" y="1155"/>
                    <a:pt x="2780" y="1146"/>
                    <a:pt x="2803" y="1136"/>
                  </a:cubicBezTo>
                  <a:cubicBezTo>
                    <a:pt x="2804" y="1135"/>
                    <a:pt x="2804" y="1135"/>
                    <a:pt x="2804" y="1135"/>
                  </a:cubicBezTo>
                  <a:cubicBezTo>
                    <a:pt x="2804" y="1137"/>
                    <a:pt x="2804" y="1137"/>
                    <a:pt x="2804" y="1137"/>
                  </a:cubicBezTo>
                  <a:cubicBezTo>
                    <a:pt x="2773" y="1293"/>
                    <a:pt x="2802" y="1441"/>
                    <a:pt x="2895" y="1589"/>
                  </a:cubicBezTo>
                  <a:cubicBezTo>
                    <a:pt x="2900" y="1598"/>
                    <a:pt x="2903" y="1614"/>
                    <a:pt x="2899" y="1623"/>
                  </a:cubicBezTo>
                  <a:cubicBezTo>
                    <a:pt x="2883" y="1654"/>
                    <a:pt x="2867" y="1685"/>
                    <a:pt x="2849" y="1717"/>
                  </a:cubicBezTo>
                  <a:cubicBezTo>
                    <a:pt x="2843" y="1728"/>
                    <a:pt x="2837" y="1740"/>
                    <a:pt x="2830" y="1752"/>
                  </a:cubicBezTo>
                  <a:cubicBezTo>
                    <a:pt x="2830" y="1753"/>
                    <a:pt x="2830" y="1753"/>
                    <a:pt x="2830" y="1753"/>
                  </a:cubicBezTo>
                  <a:cubicBezTo>
                    <a:pt x="2829" y="1752"/>
                    <a:pt x="2829" y="1752"/>
                    <a:pt x="2829" y="1752"/>
                  </a:cubicBezTo>
                  <a:cubicBezTo>
                    <a:pt x="2753" y="1721"/>
                    <a:pt x="2709" y="1671"/>
                    <a:pt x="2697" y="1605"/>
                  </a:cubicBezTo>
                  <a:cubicBezTo>
                    <a:pt x="2691" y="1566"/>
                    <a:pt x="2693" y="1525"/>
                    <a:pt x="2696" y="1485"/>
                  </a:cubicBezTo>
                  <a:cubicBezTo>
                    <a:pt x="2697" y="1474"/>
                    <a:pt x="2697" y="1474"/>
                    <a:pt x="2697" y="1474"/>
                  </a:cubicBezTo>
                  <a:cubicBezTo>
                    <a:pt x="2699" y="1432"/>
                    <a:pt x="2687" y="1410"/>
                    <a:pt x="2658" y="1407"/>
                  </a:cubicBezTo>
                  <a:cubicBezTo>
                    <a:pt x="2626" y="1403"/>
                    <a:pt x="2608" y="1419"/>
                    <a:pt x="2600" y="1455"/>
                  </a:cubicBezTo>
                  <a:cubicBezTo>
                    <a:pt x="2583" y="1539"/>
                    <a:pt x="2591" y="1619"/>
                    <a:pt x="2622" y="1686"/>
                  </a:cubicBezTo>
                  <a:cubicBezTo>
                    <a:pt x="2654" y="1757"/>
                    <a:pt x="2713" y="1811"/>
                    <a:pt x="2790" y="1842"/>
                  </a:cubicBezTo>
                  <a:cubicBezTo>
                    <a:pt x="2801" y="1846"/>
                    <a:pt x="2814" y="1866"/>
                    <a:pt x="2813" y="1878"/>
                  </a:cubicBezTo>
                  <a:cubicBezTo>
                    <a:pt x="2812" y="1987"/>
                    <a:pt x="2837" y="2091"/>
                    <a:pt x="2889" y="2198"/>
                  </a:cubicBezTo>
                  <a:cubicBezTo>
                    <a:pt x="2900" y="2219"/>
                    <a:pt x="2898" y="2233"/>
                    <a:pt x="2883" y="2253"/>
                  </a:cubicBezTo>
                  <a:cubicBezTo>
                    <a:pt x="2827" y="2326"/>
                    <a:pt x="2792" y="2408"/>
                    <a:pt x="2778" y="2495"/>
                  </a:cubicBezTo>
                  <a:cubicBezTo>
                    <a:pt x="2774" y="2524"/>
                    <a:pt x="2771" y="2553"/>
                    <a:pt x="2769" y="2584"/>
                  </a:cubicBezTo>
                  <a:cubicBezTo>
                    <a:pt x="2767" y="2598"/>
                    <a:pt x="2766" y="2613"/>
                    <a:pt x="2765" y="2627"/>
                  </a:cubicBezTo>
                  <a:cubicBezTo>
                    <a:pt x="2765" y="2628"/>
                    <a:pt x="2765" y="2628"/>
                    <a:pt x="2765" y="2628"/>
                  </a:cubicBezTo>
                  <a:cubicBezTo>
                    <a:pt x="2764" y="2628"/>
                    <a:pt x="2764" y="2628"/>
                    <a:pt x="2764" y="2628"/>
                  </a:cubicBezTo>
                  <a:cubicBezTo>
                    <a:pt x="2647" y="2606"/>
                    <a:pt x="2534" y="2632"/>
                    <a:pt x="2418" y="2706"/>
                  </a:cubicBezTo>
                  <a:cubicBezTo>
                    <a:pt x="2417" y="2706"/>
                    <a:pt x="2417" y="2706"/>
                    <a:pt x="2417" y="2706"/>
                  </a:cubicBezTo>
                  <a:cubicBezTo>
                    <a:pt x="2416" y="2706"/>
                    <a:pt x="2416" y="2706"/>
                    <a:pt x="2416" y="2706"/>
                  </a:cubicBezTo>
                  <a:cubicBezTo>
                    <a:pt x="2402" y="2694"/>
                    <a:pt x="2389" y="2683"/>
                    <a:pt x="2375" y="2672"/>
                  </a:cubicBezTo>
                  <a:cubicBezTo>
                    <a:pt x="2335" y="2639"/>
                    <a:pt x="2298" y="2609"/>
                    <a:pt x="2262" y="2577"/>
                  </a:cubicBezTo>
                  <a:cubicBezTo>
                    <a:pt x="2252" y="2569"/>
                    <a:pt x="2248" y="2550"/>
                    <a:pt x="2250" y="2538"/>
                  </a:cubicBezTo>
                  <a:cubicBezTo>
                    <a:pt x="2263" y="2453"/>
                    <a:pt x="2315" y="2393"/>
                    <a:pt x="2409" y="2354"/>
                  </a:cubicBezTo>
                  <a:cubicBezTo>
                    <a:pt x="2435" y="2344"/>
                    <a:pt x="2451" y="2331"/>
                    <a:pt x="2456" y="2317"/>
                  </a:cubicBezTo>
                  <a:cubicBezTo>
                    <a:pt x="2461" y="2307"/>
                    <a:pt x="2460" y="2296"/>
                    <a:pt x="2455" y="2283"/>
                  </a:cubicBezTo>
                  <a:cubicBezTo>
                    <a:pt x="2442" y="2254"/>
                    <a:pt x="2414" y="2248"/>
                    <a:pt x="2371" y="2265"/>
                  </a:cubicBezTo>
                  <a:cubicBezTo>
                    <a:pt x="2250" y="2314"/>
                    <a:pt x="2179" y="2398"/>
                    <a:pt x="2152" y="2519"/>
                  </a:cubicBezTo>
                  <a:cubicBezTo>
                    <a:pt x="2151" y="2520"/>
                    <a:pt x="2151" y="2520"/>
                    <a:pt x="2151" y="2520"/>
                  </a:cubicBezTo>
                  <a:cubicBezTo>
                    <a:pt x="2150" y="2520"/>
                    <a:pt x="2150" y="2520"/>
                    <a:pt x="2150" y="2520"/>
                  </a:cubicBezTo>
                  <a:cubicBezTo>
                    <a:pt x="2012" y="2472"/>
                    <a:pt x="1875" y="2469"/>
                    <a:pt x="1744" y="2512"/>
                  </a:cubicBezTo>
                  <a:cubicBezTo>
                    <a:pt x="1743" y="2512"/>
                    <a:pt x="1743" y="2512"/>
                    <a:pt x="1743" y="2512"/>
                  </a:cubicBezTo>
                  <a:cubicBezTo>
                    <a:pt x="1694" y="2426"/>
                    <a:pt x="1694" y="2426"/>
                    <a:pt x="1694" y="2426"/>
                  </a:cubicBezTo>
                  <a:cubicBezTo>
                    <a:pt x="1694" y="2425"/>
                    <a:pt x="1694" y="2425"/>
                    <a:pt x="1694" y="2425"/>
                  </a:cubicBezTo>
                  <a:cubicBezTo>
                    <a:pt x="1747" y="2360"/>
                    <a:pt x="1752" y="2282"/>
                    <a:pt x="1751" y="2221"/>
                  </a:cubicBezTo>
                  <a:cubicBezTo>
                    <a:pt x="1751" y="2220"/>
                    <a:pt x="1751" y="2220"/>
                    <a:pt x="1751" y="2220"/>
                  </a:cubicBezTo>
                  <a:cubicBezTo>
                    <a:pt x="1752" y="2220"/>
                    <a:pt x="1752" y="2220"/>
                    <a:pt x="1752" y="2220"/>
                  </a:cubicBezTo>
                  <a:cubicBezTo>
                    <a:pt x="1903" y="2193"/>
                    <a:pt x="2010" y="2112"/>
                    <a:pt x="2069" y="1980"/>
                  </a:cubicBezTo>
                  <a:cubicBezTo>
                    <a:pt x="2070" y="1979"/>
                    <a:pt x="2070" y="1979"/>
                    <a:pt x="2070" y="1979"/>
                  </a:cubicBezTo>
                  <a:cubicBezTo>
                    <a:pt x="2203" y="2100"/>
                    <a:pt x="2203" y="2100"/>
                    <a:pt x="2203" y="2100"/>
                  </a:cubicBezTo>
                  <a:cubicBezTo>
                    <a:pt x="2201" y="2101"/>
                    <a:pt x="2201" y="2101"/>
                    <a:pt x="2201" y="2101"/>
                  </a:cubicBezTo>
                  <a:cubicBezTo>
                    <a:pt x="2139" y="2127"/>
                    <a:pt x="2085" y="2172"/>
                    <a:pt x="2032" y="2241"/>
                  </a:cubicBezTo>
                  <a:cubicBezTo>
                    <a:pt x="1988" y="2298"/>
                    <a:pt x="1948" y="2305"/>
                    <a:pt x="1922" y="2306"/>
                  </a:cubicBezTo>
                  <a:cubicBezTo>
                    <a:pt x="1915" y="2306"/>
                    <a:pt x="1905" y="2312"/>
                    <a:pt x="1901" y="2319"/>
                  </a:cubicBezTo>
                  <a:cubicBezTo>
                    <a:pt x="1892" y="2335"/>
                    <a:pt x="1885" y="2352"/>
                    <a:pt x="1876" y="2372"/>
                  </a:cubicBezTo>
                  <a:cubicBezTo>
                    <a:pt x="1873" y="2380"/>
                    <a:pt x="1869" y="2388"/>
                    <a:pt x="1865" y="2396"/>
                  </a:cubicBezTo>
                  <a:cubicBezTo>
                    <a:pt x="1874" y="2397"/>
                    <a:pt x="1882" y="2398"/>
                    <a:pt x="1890" y="2399"/>
                  </a:cubicBezTo>
                  <a:cubicBezTo>
                    <a:pt x="1907" y="2401"/>
                    <a:pt x="1921" y="2402"/>
                    <a:pt x="1935" y="2401"/>
                  </a:cubicBezTo>
                  <a:cubicBezTo>
                    <a:pt x="2016" y="2398"/>
                    <a:pt x="2069" y="2346"/>
                    <a:pt x="2113" y="2297"/>
                  </a:cubicBezTo>
                  <a:cubicBezTo>
                    <a:pt x="2141" y="2267"/>
                    <a:pt x="2175" y="2228"/>
                    <a:pt x="2215" y="2204"/>
                  </a:cubicBezTo>
                  <a:cubicBezTo>
                    <a:pt x="2300" y="2153"/>
                    <a:pt x="2399" y="2137"/>
                    <a:pt x="2518" y="2156"/>
                  </a:cubicBezTo>
                  <a:cubicBezTo>
                    <a:pt x="2596" y="2168"/>
                    <a:pt x="2639" y="2212"/>
                    <a:pt x="2644" y="2286"/>
                  </a:cubicBezTo>
                  <a:cubicBezTo>
                    <a:pt x="2650" y="2360"/>
                    <a:pt x="2611" y="2417"/>
                    <a:pt x="2538" y="2444"/>
                  </a:cubicBezTo>
                  <a:cubicBezTo>
                    <a:pt x="2514" y="2453"/>
                    <a:pt x="2499" y="2464"/>
                    <a:pt x="2493" y="2478"/>
                  </a:cubicBezTo>
                  <a:cubicBezTo>
                    <a:pt x="2488" y="2488"/>
                    <a:pt x="2489" y="2499"/>
                    <a:pt x="2494" y="2512"/>
                  </a:cubicBezTo>
                  <a:cubicBezTo>
                    <a:pt x="2509" y="2549"/>
                    <a:pt x="2540" y="2545"/>
                    <a:pt x="2568" y="2537"/>
                  </a:cubicBezTo>
                  <a:cubicBezTo>
                    <a:pt x="2675" y="2505"/>
                    <a:pt x="2749" y="2396"/>
                    <a:pt x="2742" y="2283"/>
                  </a:cubicBezTo>
                  <a:cubicBezTo>
                    <a:pt x="2736" y="2205"/>
                    <a:pt x="2703" y="2143"/>
                    <a:pt x="2644" y="2102"/>
                  </a:cubicBezTo>
                  <a:cubicBezTo>
                    <a:pt x="2643" y="2101"/>
                    <a:pt x="2643" y="2101"/>
                    <a:pt x="2643" y="2101"/>
                  </a:cubicBezTo>
                  <a:cubicBezTo>
                    <a:pt x="2644" y="2100"/>
                    <a:pt x="2644" y="2100"/>
                    <a:pt x="2644" y="2100"/>
                  </a:cubicBezTo>
                  <a:cubicBezTo>
                    <a:pt x="2652" y="2092"/>
                    <a:pt x="2660" y="2083"/>
                    <a:pt x="2667" y="2075"/>
                  </a:cubicBezTo>
                  <a:cubicBezTo>
                    <a:pt x="2684" y="2057"/>
                    <a:pt x="2700" y="2040"/>
                    <a:pt x="2714" y="2021"/>
                  </a:cubicBezTo>
                  <a:cubicBezTo>
                    <a:pt x="2731" y="1999"/>
                    <a:pt x="2728" y="1974"/>
                    <a:pt x="2706" y="1957"/>
                  </a:cubicBezTo>
                  <a:cubicBezTo>
                    <a:pt x="2684" y="1938"/>
                    <a:pt x="2659" y="1940"/>
                    <a:pt x="2642" y="1961"/>
                  </a:cubicBezTo>
                  <a:cubicBezTo>
                    <a:pt x="2581" y="2032"/>
                    <a:pt x="2498" y="2060"/>
                    <a:pt x="2380" y="2048"/>
                  </a:cubicBezTo>
                  <a:cubicBezTo>
                    <a:pt x="2302" y="2040"/>
                    <a:pt x="2231" y="2005"/>
                    <a:pt x="2179" y="1948"/>
                  </a:cubicBezTo>
                  <a:cubicBezTo>
                    <a:pt x="2127" y="1891"/>
                    <a:pt x="2097" y="1817"/>
                    <a:pt x="2096" y="1738"/>
                  </a:cubicBezTo>
                  <a:cubicBezTo>
                    <a:pt x="2094" y="1630"/>
                    <a:pt x="2122" y="1539"/>
                    <a:pt x="2181" y="1460"/>
                  </a:cubicBezTo>
                  <a:cubicBezTo>
                    <a:pt x="2202" y="1433"/>
                    <a:pt x="2201" y="1409"/>
                    <a:pt x="2180" y="1388"/>
                  </a:cubicBezTo>
                  <a:cubicBezTo>
                    <a:pt x="2170" y="1378"/>
                    <a:pt x="2157" y="1373"/>
                    <a:pt x="2144" y="1375"/>
                  </a:cubicBezTo>
                  <a:cubicBezTo>
                    <a:pt x="2129" y="1376"/>
                    <a:pt x="2115" y="1386"/>
                    <a:pt x="2105" y="1402"/>
                  </a:cubicBezTo>
                  <a:cubicBezTo>
                    <a:pt x="2081" y="1439"/>
                    <a:pt x="2060" y="1477"/>
                    <a:pt x="2039" y="1515"/>
                  </a:cubicBezTo>
                  <a:cubicBezTo>
                    <a:pt x="2031" y="1530"/>
                    <a:pt x="2022" y="1546"/>
                    <a:pt x="2013" y="1562"/>
                  </a:cubicBezTo>
                  <a:cubicBezTo>
                    <a:pt x="2012" y="1563"/>
                    <a:pt x="2012" y="1563"/>
                    <a:pt x="2012" y="1563"/>
                  </a:cubicBezTo>
                  <a:cubicBezTo>
                    <a:pt x="2011" y="1562"/>
                    <a:pt x="2011" y="1562"/>
                    <a:pt x="2011" y="1562"/>
                  </a:cubicBezTo>
                  <a:cubicBezTo>
                    <a:pt x="2003" y="1555"/>
                    <a:pt x="1995" y="1547"/>
                    <a:pt x="1986" y="1538"/>
                  </a:cubicBezTo>
                  <a:cubicBezTo>
                    <a:pt x="1967" y="1519"/>
                    <a:pt x="1947" y="1499"/>
                    <a:pt x="1924" y="1481"/>
                  </a:cubicBezTo>
                  <a:cubicBezTo>
                    <a:pt x="1898" y="1460"/>
                    <a:pt x="1869" y="1442"/>
                    <a:pt x="1840" y="1424"/>
                  </a:cubicBezTo>
                  <a:cubicBezTo>
                    <a:pt x="1833" y="1420"/>
                    <a:pt x="1826" y="1415"/>
                    <a:pt x="1819" y="1411"/>
                  </a:cubicBezTo>
                  <a:cubicBezTo>
                    <a:pt x="1794" y="1395"/>
                    <a:pt x="1771" y="1397"/>
                    <a:pt x="1753" y="1417"/>
                  </a:cubicBezTo>
                  <a:cubicBezTo>
                    <a:pt x="1742" y="1428"/>
                    <a:pt x="1738" y="1441"/>
                    <a:pt x="1740" y="1454"/>
                  </a:cubicBezTo>
                  <a:cubicBezTo>
                    <a:pt x="1742" y="1470"/>
                    <a:pt x="1754" y="1485"/>
                    <a:pt x="1773" y="1496"/>
                  </a:cubicBezTo>
                  <a:cubicBezTo>
                    <a:pt x="1853" y="1541"/>
                    <a:pt x="1906" y="1586"/>
                    <a:pt x="1945" y="1641"/>
                  </a:cubicBezTo>
                  <a:cubicBezTo>
                    <a:pt x="2005" y="1725"/>
                    <a:pt x="2020" y="1828"/>
                    <a:pt x="1986" y="1923"/>
                  </a:cubicBezTo>
                  <a:cubicBezTo>
                    <a:pt x="1952" y="2019"/>
                    <a:pt x="1875" y="2088"/>
                    <a:pt x="1775" y="2115"/>
                  </a:cubicBezTo>
                  <a:cubicBezTo>
                    <a:pt x="1686" y="2138"/>
                    <a:pt x="1577" y="2122"/>
                    <a:pt x="1475" y="2070"/>
                  </a:cubicBezTo>
                  <a:cubicBezTo>
                    <a:pt x="1374" y="2018"/>
                    <a:pt x="1292" y="1937"/>
                    <a:pt x="1249" y="1847"/>
                  </a:cubicBezTo>
                  <a:cubicBezTo>
                    <a:pt x="1215" y="1774"/>
                    <a:pt x="1176" y="1703"/>
                    <a:pt x="1137" y="1634"/>
                  </a:cubicBezTo>
                  <a:cubicBezTo>
                    <a:pt x="1129" y="1619"/>
                    <a:pt x="1121" y="1605"/>
                    <a:pt x="1113" y="1590"/>
                  </a:cubicBezTo>
                  <a:cubicBezTo>
                    <a:pt x="1102" y="1569"/>
                    <a:pt x="1088" y="1556"/>
                    <a:pt x="1073" y="1552"/>
                  </a:cubicBezTo>
                  <a:cubicBezTo>
                    <a:pt x="1061" y="1549"/>
                    <a:pt x="1050" y="1551"/>
                    <a:pt x="1038" y="1558"/>
                  </a:cubicBezTo>
                  <a:cubicBezTo>
                    <a:pt x="1011" y="1574"/>
                    <a:pt x="1008" y="1601"/>
                    <a:pt x="1030" y="1639"/>
                  </a:cubicBezTo>
                  <a:cubicBezTo>
                    <a:pt x="1048" y="1669"/>
                    <a:pt x="1065" y="1700"/>
                    <a:pt x="1082" y="1729"/>
                  </a:cubicBezTo>
                  <a:cubicBezTo>
                    <a:pt x="1103" y="1766"/>
                    <a:pt x="1103" y="1766"/>
                    <a:pt x="1103" y="1766"/>
                  </a:cubicBezTo>
                  <a:cubicBezTo>
                    <a:pt x="1102" y="1766"/>
                    <a:pt x="1102" y="1766"/>
                    <a:pt x="1102" y="1766"/>
                  </a:cubicBezTo>
                  <a:cubicBezTo>
                    <a:pt x="1084" y="1767"/>
                    <a:pt x="1066" y="1768"/>
                    <a:pt x="1049" y="1769"/>
                  </a:cubicBezTo>
                  <a:cubicBezTo>
                    <a:pt x="1009" y="1772"/>
                    <a:pt x="971" y="1774"/>
                    <a:pt x="933" y="1780"/>
                  </a:cubicBezTo>
                  <a:cubicBezTo>
                    <a:pt x="911" y="1783"/>
                    <a:pt x="896" y="1791"/>
                    <a:pt x="887" y="1803"/>
                  </a:cubicBezTo>
                  <a:cubicBezTo>
                    <a:pt x="880" y="1814"/>
                    <a:pt x="878" y="1827"/>
                    <a:pt x="881" y="1842"/>
                  </a:cubicBezTo>
                  <a:cubicBezTo>
                    <a:pt x="884" y="1855"/>
                    <a:pt x="890" y="1864"/>
                    <a:pt x="899" y="1870"/>
                  </a:cubicBezTo>
                  <a:cubicBezTo>
                    <a:pt x="911" y="1878"/>
                    <a:pt x="930" y="1879"/>
                    <a:pt x="955" y="1874"/>
                  </a:cubicBezTo>
                  <a:cubicBezTo>
                    <a:pt x="1071" y="1848"/>
                    <a:pt x="1143" y="1875"/>
                    <a:pt x="1212" y="1972"/>
                  </a:cubicBezTo>
                  <a:cubicBezTo>
                    <a:pt x="1212" y="1972"/>
                    <a:pt x="1212" y="1972"/>
                    <a:pt x="1212" y="1972"/>
                  </a:cubicBezTo>
                  <a:cubicBezTo>
                    <a:pt x="1218" y="1981"/>
                    <a:pt x="1225" y="1990"/>
                    <a:pt x="1231" y="1998"/>
                  </a:cubicBezTo>
                  <a:cubicBezTo>
                    <a:pt x="1263" y="2037"/>
                    <a:pt x="1266" y="2052"/>
                    <a:pt x="1229" y="2088"/>
                  </a:cubicBezTo>
                  <a:cubicBezTo>
                    <a:pt x="1208" y="2108"/>
                    <a:pt x="1183" y="2123"/>
                    <a:pt x="1159" y="2129"/>
                  </a:cubicBezTo>
                  <a:cubicBezTo>
                    <a:pt x="1097" y="2146"/>
                    <a:pt x="1034" y="2139"/>
                    <a:pt x="971" y="2108"/>
                  </a:cubicBezTo>
                  <a:cubicBezTo>
                    <a:pt x="939" y="2093"/>
                    <a:pt x="917" y="2097"/>
                    <a:pt x="901" y="2123"/>
                  </a:cubicBezTo>
                  <a:cubicBezTo>
                    <a:pt x="893" y="2136"/>
                    <a:pt x="891" y="2150"/>
                    <a:pt x="894" y="2162"/>
                  </a:cubicBezTo>
                  <a:cubicBezTo>
                    <a:pt x="898" y="2175"/>
                    <a:pt x="907" y="2185"/>
                    <a:pt x="921" y="2191"/>
                  </a:cubicBezTo>
                  <a:cubicBezTo>
                    <a:pt x="963" y="2211"/>
                    <a:pt x="998" y="2222"/>
                    <a:pt x="1029" y="2225"/>
                  </a:cubicBezTo>
                  <a:cubicBezTo>
                    <a:pt x="1120" y="2235"/>
                    <a:pt x="1171" y="2271"/>
                    <a:pt x="1196" y="2343"/>
                  </a:cubicBezTo>
                  <a:cubicBezTo>
                    <a:pt x="1201" y="2357"/>
                    <a:pt x="1210" y="2367"/>
                    <a:pt x="1221" y="2372"/>
                  </a:cubicBezTo>
                  <a:cubicBezTo>
                    <a:pt x="1232" y="2377"/>
                    <a:pt x="1244" y="2377"/>
                    <a:pt x="1258" y="2372"/>
                  </a:cubicBezTo>
                  <a:cubicBezTo>
                    <a:pt x="1272" y="2367"/>
                    <a:pt x="1282" y="2358"/>
                    <a:pt x="1287" y="2346"/>
                  </a:cubicBezTo>
                  <a:cubicBezTo>
                    <a:pt x="1292" y="2335"/>
                    <a:pt x="1291" y="2321"/>
                    <a:pt x="1285" y="2307"/>
                  </a:cubicBezTo>
                  <a:cubicBezTo>
                    <a:pt x="1275" y="2284"/>
                    <a:pt x="1263" y="2261"/>
                    <a:pt x="1251" y="2239"/>
                  </a:cubicBezTo>
                  <a:cubicBezTo>
                    <a:pt x="1246" y="2229"/>
                    <a:pt x="1241" y="2219"/>
                    <a:pt x="1236" y="2209"/>
                  </a:cubicBezTo>
                  <a:cubicBezTo>
                    <a:pt x="1233" y="2203"/>
                    <a:pt x="1233" y="2203"/>
                    <a:pt x="1233" y="2203"/>
                  </a:cubicBezTo>
                  <a:cubicBezTo>
                    <a:pt x="1252" y="2224"/>
                    <a:pt x="1252" y="2224"/>
                    <a:pt x="1252" y="2224"/>
                  </a:cubicBezTo>
                  <a:cubicBezTo>
                    <a:pt x="1356" y="2117"/>
                    <a:pt x="1356" y="2117"/>
                    <a:pt x="1356" y="2117"/>
                  </a:cubicBezTo>
                  <a:cubicBezTo>
                    <a:pt x="1357" y="2118"/>
                    <a:pt x="1357" y="2118"/>
                    <a:pt x="1357" y="2118"/>
                  </a:cubicBezTo>
                  <a:cubicBezTo>
                    <a:pt x="1365" y="2122"/>
                    <a:pt x="1375" y="2127"/>
                    <a:pt x="1386" y="2133"/>
                  </a:cubicBezTo>
                  <a:cubicBezTo>
                    <a:pt x="1414" y="2148"/>
                    <a:pt x="1449" y="2167"/>
                    <a:pt x="1486" y="2181"/>
                  </a:cubicBezTo>
                  <a:cubicBezTo>
                    <a:pt x="1521" y="2194"/>
                    <a:pt x="1558" y="2204"/>
                    <a:pt x="1597" y="2214"/>
                  </a:cubicBezTo>
                  <a:cubicBezTo>
                    <a:pt x="1614" y="2218"/>
                    <a:pt x="1632" y="2222"/>
                    <a:pt x="1649" y="2227"/>
                  </a:cubicBezTo>
                  <a:cubicBezTo>
                    <a:pt x="1650" y="2227"/>
                    <a:pt x="1650" y="2227"/>
                    <a:pt x="1650" y="2227"/>
                  </a:cubicBezTo>
                  <a:cubicBezTo>
                    <a:pt x="1650" y="2228"/>
                    <a:pt x="1650" y="2228"/>
                    <a:pt x="1650" y="2228"/>
                  </a:cubicBezTo>
                  <a:cubicBezTo>
                    <a:pt x="1658" y="2271"/>
                    <a:pt x="1650" y="2314"/>
                    <a:pt x="1626" y="2351"/>
                  </a:cubicBezTo>
                  <a:cubicBezTo>
                    <a:pt x="1620" y="2361"/>
                    <a:pt x="1600" y="2370"/>
                    <a:pt x="1590" y="2368"/>
                  </a:cubicBezTo>
                  <a:cubicBezTo>
                    <a:pt x="1469" y="2338"/>
                    <a:pt x="1362" y="2375"/>
                    <a:pt x="1261" y="2478"/>
                  </a:cubicBezTo>
                  <a:cubicBezTo>
                    <a:pt x="1210" y="2531"/>
                    <a:pt x="1151" y="2579"/>
                    <a:pt x="1065" y="2579"/>
                  </a:cubicBezTo>
                  <a:cubicBezTo>
                    <a:pt x="1058" y="2579"/>
                    <a:pt x="1050" y="2578"/>
                    <a:pt x="1042" y="2578"/>
                  </a:cubicBezTo>
                  <a:cubicBezTo>
                    <a:pt x="1028" y="2576"/>
                    <a:pt x="1014" y="2581"/>
                    <a:pt x="1005" y="2590"/>
                  </a:cubicBezTo>
                  <a:cubicBezTo>
                    <a:pt x="997" y="2598"/>
                    <a:pt x="994" y="2609"/>
                    <a:pt x="995" y="2621"/>
                  </a:cubicBezTo>
                  <a:cubicBezTo>
                    <a:pt x="997" y="2640"/>
                    <a:pt x="1016" y="2661"/>
                    <a:pt x="1031" y="2670"/>
                  </a:cubicBezTo>
                  <a:cubicBezTo>
                    <a:pt x="1047" y="2679"/>
                    <a:pt x="1071" y="2677"/>
                    <a:pt x="1091" y="2675"/>
                  </a:cubicBezTo>
                  <a:cubicBezTo>
                    <a:pt x="1171" y="2668"/>
                    <a:pt x="1242" y="2633"/>
                    <a:pt x="1313" y="2565"/>
                  </a:cubicBezTo>
                  <a:cubicBezTo>
                    <a:pt x="1354" y="2526"/>
                    <a:pt x="1395" y="2495"/>
                    <a:pt x="1437" y="2472"/>
                  </a:cubicBezTo>
                  <a:cubicBezTo>
                    <a:pt x="1461" y="2459"/>
                    <a:pt x="1487" y="2452"/>
                    <a:pt x="1512" y="2452"/>
                  </a:cubicBez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pitchFamily="34" charset="0"/>
                <a:ea typeface="+mn-ea"/>
                <a:cs typeface="Arial" panose="020B0604020202020204" pitchFamily="34" charset="0"/>
              </a:endParaRPr>
            </a:p>
          </p:txBody>
        </p:sp>
      </p:grpSp>
      <p:grpSp>
        <p:nvGrpSpPr>
          <p:cNvPr id="65" name="Group 64">
            <a:extLst>
              <a:ext uri="{FF2B5EF4-FFF2-40B4-BE49-F238E27FC236}">
                <a16:creationId xmlns:a16="http://schemas.microsoft.com/office/drawing/2014/main" id="{D48DE613-C053-478C-9EAF-55DAA6BC4EE0}"/>
              </a:ext>
            </a:extLst>
          </p:cNvPr>
          <p:cNvGrpSpPr/>
          <p:nvPr/>
        </p:nvGrpSpPr>
        <p:grpSpPr>
          <a:xfrm>
            <a:off x="1641470" y="1954510"/>
            <a:ext cx="745635" cy="630974"/>
            <a:chOff x="9973218" y="2558635"/>
            <a:chExt cx="1410573" cy="1193661"/>
          </a:xfrm>
          <a:solidFill>
            <a:schemeClr val="accent1"/>
          </a:solidFill>
        </p:grpSpPr>
        <p:sp>
          <p:nvSpPr>
            <p:cNvPr id="84" name="Freeform 13">
              <a:extLst>
                <a:ext uri="{FF2B5EF4-FFF2-40B4-BE49-F238E27FC236}">
                  <a16:creationId xmlns:a16="http://schemas.microsoft.com/office/drawing/2014/main" id="{5AC8B2D6-25D0-4F03-BA4D-10ECEB3E90EC}"/>
                </a:ext>
              </a:extLst>
            </p:cNvPr>
            <p:cNvSpPr>
              <a:spLocks noEditPoints="1"/>
            </p:cNvSpPr>
            <p:nvPr/>
          </p:nvSpPr>
          <p:spPr bwMode="auto">
            <a:xfrm>
              <a:off x="9973218" y="2558635"/>
              <a:ext cx="1410573" cy="1193661"/>
            </a:xfrm>
            <a:custGeom>
              <a:avLst/>
              <a:gdLst>
                <a:gd name="T0" fmla="*/ 1450 w 1450"/>
                <a:gd name="T1" fmla="*/ 633 h 1226"/>
                <a:gd name="T2" fmla="*/ 1427 w 1450"/>
                <a:gd name="T3" fmla="*/ 708 h 1226"/>
                <a:gd name="T4" fmla="*/ 1218 w 1450"/>
                <a:gd name="T5" fmla="*/ 868 h 1226"/>
                <a:gd name="T6" fmla="*/ 914 w 1450"/>
                <a:gd name="T7" fmla="*/ 857 h 1226"/>
                <a:gd name="T8" fmla="*/ 885 w 1450"/>
                <a:gd name="T9" fmla="*/ 867 h 1226"/>
                <a:gd name="T10" fmla="*/ 658 w 1450"/>
                <a:gd name="T11" fmla="*/ 966 h 1226"/>
                <a:gd name="T12" fmla="*/ 634 w 1450"/>
                <a:gd name="T13" fmla="*/ 979 h 1226"/>
                <a:gd name="T14" fmla="*/ 504 w 1450"/>
                <a:gd name="T15" fmla="*/ 1226 h 1226"/>
                <a:gd name="T16" fmla="*/ 342 w 1450"/>
                <a:gd name="T17" fmla="*/ 1226 h 1226"/>
                <a:gd name="T18" fmla="*/ 372 w 1450"/>
                <a:gd name="T19" fmla="*/ 1045 h 1226"/>
                <a:gd name="T20" fmla="*/ 385 w 1450"/>
                <a:gd name="T21" fmla="*/ 953 h 1226"/>
                <a:gd name="T22" fmla="*/ 319 w 1450"/>
                <a:gd name="T23" fmla="*/ 953 h 1226"/>
                <a:gd name="T24" fmla="*/ 194 w 1450"/>
                <a:gd name="T25" fmla="*/ 924 h 1226"/>
                <a:gd name="T26" fmla="*/ 15 w 1450"/>
                <a:gd name="T27" fmla="*/ 694 h 1226"/>
                <a:gd name="T28" fmla="*/ 0 w 1450"/>
                <a:gd name="T29" fmla="*/ 618 h 1226"/>
                <a:gd name="T30" fmla="*/ 0 w 1450"/>
                <a:gd name="T31" fmla="*/ 530 h 1226"/>
                <a:gd name="T32" fmla="*/ 5 w 1450"/>
                <a:gd name="T33" fmla="*/ 498 h 1226"/>
                <a:gd name="T34" fmla="*/ 174 w 1450"/>
                <a:gd name="T35" fmla="*/ 189 h 1226"/>
                <a:gd name="T36" fmla="*/ 526 w 1450"/>
                <a:gd name="T37" fmla="*/ 65 h 1226"/>
                <a:gd name="T38" fmla="*/ 545 w 1450"/>
                <a:gd name="T39" fmla="*/ 59 h 1226"/>
                <a:gd name="T40" fmla="*/ 646 w 1450"/>
                <a:gd name="T41" fmla="*/ 13 h 1226"/>
                <a:gd name="T42" fmla="*/ 699 w 1450"/>
                <a:gd name="T43" fmla="*/ 0 h 1226"/>
                <a:gd name="T44" fmla="*/ 769 w 1450"/>
                <a:gd name="T45" fmla="*/ 0 h 1226"/>
                <a:gd name="T46" fmla="*/ 780 w 1450"/>
                <a:gd name="T47" fmla="*/ 3 h 1226"/>
                <a:gd name="T48" fmla="*/ 905 w 1450"/>
                <a:gd name="T49" fmla="*/ 57 h 1226"/>
                <a:gd name="T50" fmla="*/ 992 w 1450"/>
                <a:gd name="T51" fmla="*/ 86 h 1226"/>
                <a:gd name="T52" fmla="*/ 1262 w 1450"/>
                <a:gd name="T53" fmla="*/ 303 h 1226"/>
                <a:gd name="T54" fmla="*/ 1278 w 1450"/>
                <a:gd name="T55" fmla="*/ 323 h 1226"/>
                <a:gd name="T56" fmla="*/ 1423 w 1450"/>
                <a:gd name="T57" fmla="*/ 478 h 1226"/>
                <a:gd name="T58" fmla="*/ 1450 w 1450"/>
                <a:gd name="T59" fmla="*/ 563 h 1226"/>
                <a:gd name="T60" fmla="*/ 1450 w 1450"/>
                <a:gd name="T61" fmla="*/ 633 h 1226"/>
                <a:gd name="T62" fmla="*/ 860 w 1450"/>
                <a:gd name="T63" fmla="*/ 776 h 1226"/>
                <a:gd name="T64" fmla="*/ 878 w 1450"/>
                <a:gd name="T65" fmla="*/ 781 h 1226"/>
                <a:gd name="T66" fmla="*/ 1048 w 1450"/>
                <a:gd name="T67" fmla="*/ 819 h 1226"/>
                <a:gd name="T68" fmla="*/ 1259 w 1450"/>
                <a:gd name="T69" fmla="*/ 788 h 1226"/>
                <a:gd name="T70" fmla="*/ 1349 w 1450"/>
                <a:gd name="T71" fmla="*/ 472 h 1226"/>
                <a:gd name="T72" fmla="*/ 1236 w 1450"/>
                <a:gd name="T73" fmla="*/ 372 h 1226"/>
                <a:gd name="T74" fmla="*/ 1203 w 1450"/>
                <a:gd name="T75" fmla="*/ 327 h 1226"/>
                <a:gd name="T76" fmla="*/ 1052 w 1450"/>
                <a:gd name="T77" fmla="*/ 156 h 1226"/>
                <a:gd name="T78" fmla="*/ 937 w 1450"/>
                <a:gd name="T79" fmla="*/ 151 h 1226"/>
                <a:gd name="T80" fmla="*/ 904 w 1450"/>
                <a:gd name="T81" fmla="*/ 139 h 1226"/>
                <a:gd name="T82" fmla="*/ 794 w 1450"/>
                <a:gd name="T83" fmla="*/ 69 h 1226"/>
                <a:gd name="T84" fmla="*/ 590 w 1450"/>
                <a:gd name="T85" fmla="*/ 106 h 1226"/>
                <a:gd name="T86" fmla="*/ 507 w 1450"/>
                <a:gd name="T87" fmla="*/ 125 h 1226"/>
                <a:gd name="T88" fmla="*/ 501 w 1450"/>
                <a:gd name="T89" fmla="*/ 125 h 1226"/>
                <a:gd name="T90" fmla="*/ 268 w 1450"/>
                <a:gd name="T91" fmla="*/ 194 h 1226"/>
                <a:gd name="T92" fmla="*/ 73 w 1450"/>
                <a:gd name="T93" fmla="*/ 669 h 1226"/>
                <a:gd name="T94" fmla="*/ 217 w 1450"/>
                <a:gd name="T95" fmla="*/ 866 h 1226"/>
                <a:gd name="T96" fmla="*/ 321 w 1450"/>
                <a:gd name="T97" fmla="*/ 891 h 1226"/>
                <a:gd name="T98" fmla="*/ 457 w 1450"/>
                <a:gd name="T99" fmla="*/ 891 h 1226"/>
                <a:gd name="T100" fmla="*/ 417 w 1450"/>
                <a:gd name="T101" fmla="*/ 1164 h 1226"/>
                <a:gd name="T102" fmla="*/ 443 w 1450"/>
                <a:gd name="T103" fmla="*/ 1164 h 1226"/>
                <a:gd name="T104" fmla="*/ 479 w 1450"/>
                <a:gd name="T105" fmla="*/ 1143 h 1226"/>
                <a:gd name="T106" fmla="*/ 570 w 1450"/>
                <a:gd name="T107" fmla="*/ 968 h 1226"/>
                <a:gd name="T108" fmla="*/ 613 w 1450"/>
                <a:gd name="T109" fmla="*/ 888 h 1226"/>
                <a:gd name="T110" fmla="*/ 860 w 1450"/>
                <a:gd name="T111" fmla="*/ 77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0" h="1226">
                  <a:moveTo>
                    <a:pt x="1450" y="633"/>
                  </a:moveTo>
                  <a:cubicBezTo>
                    <a:pt x="1443" y="658"/>
                    <a:pt x="1438" y="684"/>
                    <a:pt x="1427" y="708"/>
                  </a:cubicBezTo>
                  <a:cubicBezTo>
                    <a:pt x="1385" y="796"/>
                    <a:pt x="1309" y="844"/>
                    <a:pt x="1218" y="868"/>
                  </a:cubicBezTo>
                  <a:cubicBezTo>
                    <a:pt x="1116" y="896"/>
                    <a:pt x="1014" y="885"/>
                    <a:pt x="914" y="857"/>
                  </a:cubicBezTo>
                  <a:cubicBezTo>
                    <a:pt x="900" y="853"/>
                    <a:pt x="894" y="855"/>
                    <a:pt x="885" y="867"/>
                  </a:cubicBezTo>
                  <a:cubicBezTo>
                    <a:pt x="829" y="944"/>
                    <a:pt x="752" y="974"/>
                    <a:pt x="658" y="966"/>
                  </a:cubicBezTo>
                  <a:cubicBezTo>
                    <a:pt x="645" y="965"/>
                    <a:pt x="640" y="969"/>
                    <a:pt x="634" y="979"/>
                  </a:cubicBezTo>
                  <a:cubicBezTo>
                    <a:pt x="591" y="1061"/>
                    <a:pt x="548" y="1144"/>
                    <a:pt x="504" y="1226"/>
                  </a:cubicBezTo>
                  <a:cubicBezTo>
                    <a:pt x="450" y="1226"/>
                    <a:pt x="396" y="1226"/>
                    <a:pt x="342" y="1226"/>
                  </a:cubicBezTo>
                  <a:cubicBezTo>
                    <a:pt x="352" y="1165"/>
                    <a:pt x="362" y="1105"/>
                    <a:pt x="372" y="1045"/>
                  </a:cubicBezTo>
                  <a:cubicBezTo>
                    <a:pt x="377" y="1015"/>
                    <a:pt x="381" y="985"/>
                    <a:pt x="385" y="953"/>
                  </a:cubicBezTo>
                  <a:cubicBezTo>
                    <a:pt x="361" y="953"/>
                    <a:pt x="340" y="953"/>
                    <a:pt x="319" y="953"/>
                  </a:cubicBezTo>
                  <a:cubicBezTo>
                    <a:pt x="275" y="952"/>
                    <a:pt x="233" y="943"/>
                    <a:pt x="194" y="924"/>
                  </a:cubicBezTo>
                  <a:cubicBezTo>
                    <a:pt x="97" y="876"/>
                    <a:pt x="44" y="795"/>
                    <a:pt x="15" y="694"/>
                  </a:cubicBezTo>
                  <a:cubicBezTo>
                    <a:pt x="9" y="669"/>
                    <a:pt x="5" y="644"/>
                    <a:pt x="0" y="618"/>
                  </a:cubicBezTo>
                  <a:cubicBezTo>
                    <a:pt x="0" y="589"/>
                    <a:pt x="0" y="560"/>
                    <a:pt x="0" y="530"/>
                  </a:cubicBezTo>
                  <a:cubicBezTo>
                    <a:pt x="2" y="519"/>
                    <a:pt x="3" y="509"/>
                    <a:pt x="5" y="498"/>
                  </a:cubicBezTo>
                  <a:cubicBezTo>
                    <a:pt x="26" y="375"/>
                    <a:pt x="81" y="272"/>
                    <a:pt x="174" y="189"/>
                  </a:cubicBezTo>
                  <a:cubicBezTo>
                    <a:pt x="274" y="99"/>
                    <a:pt x="389" y="51"/>
                    <a:pt x="526" y="65"/>
                  </a:cubicBezTo>
                  <a:cubicBezTo>
                    <a:pt x="532" y="66"/>
                    <a:pt x="539" y="62"/>
                    <a:pt x="545" y="59"/>
                  </a:cubicBezTo>
                  <a:cubicBezTo>
                    <a:pt x="578" y="44"/>
                    <a:pt x="612" y="27"/>
                    <a:pt x="646" y="13"/>
                  </a:cubicBezTo>
                  <a:cubicBezTo>
                    <a:pt x="663" y="6"/>
                    <a:pt x="682" y="4"/>
                    <a:pt x="699" y="0"/>
                  </a:cubicBezTo>
                  <a:cubicBezTo>
                    <a:pt x="723" y="0"/>
                    <a:pt x="746" y="0"/>
                    <a:pt x="769" y="0"/>
                  </a:cubicBezTo>
                  <a:cubicBezTo>
                    <a:pt x="773" y="1"/>
                    <a:pt x="776" y="3"/>
                    <a:pt x="780" y="3"/>
                  </a:cubicBezTo>
                  <a:cubicBezTo>
                    <a:pt x="826" y="10"/>
                    <a:pt x="870" y="26"/>
                    <a:pt x="905" y="57"/>
                  </a:cubicBezTo>
                  <a:cubicBezTo>
                    <a:pt x="931" y="81"/>
                    <a:pt x="958" y="86"/>
                    <a:pt x="992" y="86"/>
                  </a:cubicBezTo>
                  <a:cubicBezTo>
                    <a:pt x="1130" y="86"/>
                    <a:pt x="1230" y="168"/>
                    <a:pt x="1262" y="303"/>
                  </a:cubicBezTo>
                  <a:cubicBezTo>
                    <a:pt x="1264" y="311"/>
                    <a:pt x="1271" y="319"/>
                    <a:pt x="1278" y="323"/>
                  </a:cubicBezTo>
                  <a:cubicBezTo>
                    <a:pt x="1339" y="363"/>
                    <a:pt x="1392" y="411"/>
                    <a:pt x="1423" y="478"/>
                  </a:cubicBezTo>
                  <a:cubicBezTo>
                    <a:pt x="1435" y="505"/>
                    <a:pt x="1441" y="535"/>
                    <a:pt x="1450" y="563"/>
                  </a:cubicBezTo>
                  <a:cubicBezTo>
                    <a:pt x="1450" y="587"/>
                    <a:pt x="1450" y="610"/>
                    <a:pt x="1450" y="633"/>
                  </a:cubicBezTo>
                  <a:close/>
                  <a:moveTo>
                    <a:pt x="860" y="776"/>
                  </a:moveTo>
                  <a:cubicBezTo>
                    <a:pt x="867" y="778"/>
                    <a:pt x="873" y="779"/>
                    <a:pt x="878" y="781"/>
                  </a:cubicBezTo>
                  <a:cubicBezTo>
                    <a:pt x="934" y="801"/>
                    <a:pt x="990" y="815"/>
                    <a:pt x="1048" y="819"/>
                  </a:cubicBezTo>
                  <a:cubicBezTo>
                    <a:pt x="1121" y="826"/>
                    <a:pt x="1192" y="819"/>
                    <a:pt x="1259" y="788"/>
                  </a:cubicBezTo>
                  <a:cubicBezTo>
                    <a:pt x="1388" y="728"/>
                    <a:pt x="1428" y="588"/>
                    <a:pt x="1349" y="472"/>
                  </a:cubicBezTo>
                  <a:cubicBezTo>
                    <a:pt x="1320" y="429"/>
                    <a:pt x="1282" y="395"/>
                    <a:pt x="1236" y="372"/>
                  </a:cubicBezTo>
                  <a:cubicBezTo>
                    <a:pt x="1215" y="362"/>
                    <a:pt x="1207" y="349"/>
                    <a:pt x="1203" y="327"/>
                  </a:cubicBezTo>
                  <a:cubicBezTo>
                    <a:pt x="1187" y="240"/>
                    <a:pt x="1141" y="179"/>
                    <a:pt x="1052" y="156"/>
                  </a:cubicBezTo>
                  <a:cubicBezTo>
                    <a:pt x="1014" y="146"/>
                    <a:pt x="976" y="143"/>
                    <a:pt x="937" y="151"/>
                  </a:cubicBezTo>
                  <a:cubicBezTo>
                    <a:pt x="922" y="154"/>
                    <a:pt x="914" y="149"/>
                    <a:pt x="904" y="139"/>
                  </a:cubicBezTo>
                  <a:cubicBezTo>
                    <a:pt x="874" y="106"/>
                    <a:pt x="838" y="81"/>
                    <a:pt x="794" y="69"/>
                  </a:cubicBezTo>
                  <a:cubicBezTo>
                    <a:pt x="720" y="50"/>
                    <a:pt x="653" y="67"/>
                    <a:pt x="590" y="106"/>
                  </a:cubicBezTo>
                  <a:cubicBezTo>
                    <a:pt x="563" y="122"/>
                    <a:pt x="539" y="138"/>
                    <a:pt x="507" y="125"/>
                  </a:cubicBezTo>
                  <a:cubicBezTo>
                    <a:pt x="505" y="124"/>
                    <a:pt x="503" y="125"/>
                    <a:pt x="501" y="125"/>
                  </a:cubicBezTo>
                  <a:cubicBezTo>
                    <a:pt x="415" y="120"/>
                    <a:pt x="338" y="146"/>
                    <a:pt x="268" y="194"/>
                  </a:cubicBezTo>
                  <a:cubicBezTo>
                    <a:pt x="109" y="302"/>
                    <a:pt x="31" y="491"/>
                    <a:pt x="73" y="669"/>
                  </a:cubicBezTo>
                  <a:cubicBezTo>
                    <a:pt x="94" y="754"/>
                    <a:pt x="136" y="824"/>
                    <a:pt x="217" y="866"/>
                  </a:cubicBezTo>
                  <a:cubicBezTo>
                    <a:pt x="249" y="883"/>
                    <a:pt x="284" y="891"/>
                    <a:pt x="321" y="891"/>
                  </a:cubicBezTo>
                  <a:cubicBezTo>
                    <a:pt x="366" y="891"/>
                    <a:pt x="410" y="891"/>
                    <a:pt x="457" y="891"/>
                  </a:cubicBezTo>
                  <a:cubicBezTo>
                    <a:pt x="443" y="984"/>
                    <a:pt x="430" y="1073"/>
                    <a:pt x="417" y="1164"/>
                  </a:cubicBezTo>
                  <a:cubicBezTo>
                    <a:pt x="427" y="1164"/>
                    <a:pt x="435" y="1163"/>
                    <a:pt x="443" y="1164"/>
                  </a:cubicBezTo>
                  <a:cubicBezTo>
                    <a:pt x="461" y="1168"/>
                    <a:pt x="471" y="1159"/>
                    <a:pt x="479" y="1143"/>
                  </a:cubicBezTo>
                  <a:cubicBezTo>
                    <a:pt x="509" y="1084"/>
                    <a:pt x="540" y="1026"/>
                    <a:pt x="570" y="968"/>
                  </a:cubicBezTo>
                  <a:cubicBezTo>
                    <a:pt x="584" y="942"/>
                    <a:pt x="599" y="915"/>
                    <a:pt x="613" y="888"/>
                  </a:cubicBezTo>
                  <a:cubicBezTo>
                    <a:pt x="692" y="935"/>
                    <a:pt x="834" y="889"/>
                    <a:pt x="860" y="7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pitchFamily="34" charset="0"/>
                <a:ea typeface="+mn-ea"/>
                <a:cs typeface="Arial" panose="020B0604020202020204" pitchFamily="34" charset="0"/>
              </a:endParaRPr>
            </a:p>
          </p:txBody>
        </p:sp>
        <p:sp>
          <p:nvSpPr>
            <p:cNvPr id="91" name="Freeform 14">
              <a:extLst>
                <a:ext uri="{FF2B5EF4-FFF2-40B4-BE49-F238E27FC236}">
                  <a16:creationId xmlns:a16="http://schemas.microsoft.com/office/drawing/2014/main" id="{8DAD6719-8930-441C-8625-83FF61385504}"/>
                </a:ext>
              </a:extLst>
            </p:cNvPr>
            <p:cNvSpPr>
              <a:spLocks/>
            </p:cNvSpPr>
            <p:nvPr/>
          </p:nvSpPr>
          <p:spPr bwMode="auto">
            <a:xfrm>
              <a:off x="10201105" y="2774256"/>
              <a:ext cx="950281" cy="570039"/>
            </a:xfrm>
            <a:custGeom>
              <a:avLst/>
              <a:gdLst>
                <a:gd name="T0" fmla="*/ 839 w 977"/>
                <a:gd name="T1" fmla="*/ 275 h 585"/>
                <a:gd name="T2" fmla="*/ 936 w 977"/>
                <a:gd name="T3" fmla="*/ 301 h 585"/>
                <a:gd name="T4" fmla="*/ 806 w 977"/>
                <a:gd name="T5" fmla="*/ 364 h 585"/>
                <a:gd name="T6" fmla="*/ 795 w 977"/>
                <a:gd name="T7" fmla="*/ 383 h 585"/>
                <a:gd name="T8" fmla="*/ 974 w 977"/>
                <a:gd name="T9" fmla="*/ 463 h 585"/>
                <a:gd name="T10" fmla="*/ 937 w 977"/>
                <a:gd name="T11" fmla="*/ 505 h 585"/>
                <a:gd name="T12" fmla="*/ 856 w 977"/>
                <a:gd name="T13" fmla="*/ 444 h 585"/>
                <a:gd name="T14" fmla="*/ 657 w 977"/>
                <a:gd name="T15" fmla="*/ 310 h 585"/>
                <a:gd name="T16" fmla="*/ 540 w 977"/>
                <a:gd name="T17" fmla="*/ 220 h 585"/>
                <a:gd name="T18" fmla="*/ 495 w 977"/>
                <a:gd name="T19" fmla="*/ 388 h 585"/>
                <a:gd name="T20" fmla="*/ 450 w 977"/>
                <a:gd name="T21" fmla="*/ 424 h 585"/>
                <a:gd name="T22" fmla="*/ 422 w 977"/>
                <a:gd name="T23" fmla="*/ 278 h 585"/>
                <a:gd name="T24" fmla="*/ 355 w 977"/>
                <a:gd name="T25" fmla="*/ 247 h 585"/>
                <a:gd name="T26" fmla="*/ 225 w 977"/>
                <a:gd name="T27" fmla="*/ 400 h 585"/>
                <a:gd name="T28" fmla="*/ 319 w 977"/>
                <a:gd name="T29" fmla="*/ 524 h 585"/>
                <a:gd name="T30" fmla="*/ 274 w 977"/>
                <a:gd name="T31" fmla="*/ 568 h 585"/>
                <a:gd name="T32" fmla="*/ 125 w 977"/>
                <a:gd name="T33" fmla="*/ 493 h 585"/>
                <a:gd name="T34" fmla="*/ 50 w 977"/>
                <a:gd name="T35" fmla="*/ 492 h 585"/>
                <a:gd name="T36" fmla="*/ 163 w 977"/>
                <a:gd name="T37" fmla="*/ 420 h 585"/>
                <a:gd name="T38" fmla="*/ 117 w 977"/>
                <a:gd name="T39" fmla="*/ 318 h 585"/>
                <a:gd name="T40" fmla="*/ 35 w 977"/>
                <a:gd name="T41" fmla="*/ 179 h 585"/>
                <a:gd name="T42" fmla="*/ 159 w 977"/>
                <a:gd name="T43" fmla="*/ 264 h 585"/>
                <a:gd name="T44" fmla="*/ 297 w 977"/>
                <a:gd name="T45" fmla="*/ 198 h 585"/>
                <a:gd name="T46" fmla="*/ 364 w 977"/>
                <a:gd name="T47" fmla="*/ 158 h 585"/>
                <a:gd name="T48" fmla="*/ 293 w 977"/>
                <a:gd name="T49" fmla="*/ 31 h 585"/>
                <a:gd name="T50" fmla="*/ 424 w 977"/>
                <a:gd name="T51" fmla="*/ 137 h 585"/>
                <a:gd name="T52" fmla="*/ 461 w 977"/>
                <a:gd name="T53" fmla="*/ 199 h 585"/>
                <a:gd name="T54" fmla="*/ 515 w 977"/>
                <a:gd name="T55" fmla="*/ 86 h 585"/>
                <a:gd name="T56" fmla="*/ 576 w 977"/>
                <a:gd name="T57" fmla="*/ 82 h 585"/>
                <a:gd name="T58" fmla="*/ 586 w 977"/>
                <a:gd name="T59" fmla="*/ 170 h 585"/>
                <a:gd name="T60" fmla="*/ 782 w 977"/>
                <a:gd name="T61" fmla="*/ 124 h 585"/>
                <a:gd name="T62" fmla="*/ 832 w 977"/>
                <a:gd name="T63" fmla="*/ 161 h 585"/>
                <a:gd name="T64" fmla="*/ 714 w 977"/>
                <a:gd name="T65" fmla="*/ 27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7" h="585">
                  <a:moveTo>
                    <a:pt x="738" y="351"/>
                  </a:moveTo>
                  <a:cubicBezTo>
                    <a:pt x="764" y="312"/>
                    <a:pt x="795" y="285"/>
                    <a:pt x="839" y="275"/>
                  </a:cubicBezTo>
                  <a:cubicBezTo>
                    <a:pt x="859" y="270"/>
                    <a:pt x="881" y="269"/>
                    <a:pt x="902" y="269"/>
                  </a:cubicBezTo>
                  <a:cubicBezTo>
                    <a:pt x="925" y="269"/>
                    <a:pt x="937" y="282"/>
                    <a:pt x="936" y="301"/>
                  </a:cubicBezTo>
                  <a:cubicBezTo>
                    <a:pt x="935" y="321"/>
                    <a:pt x="922" y="331"/>
                    <a:pt x="899" y="330"/>
                  </a:cubicBezTo>
                  <a:cubicBezTo>
                    <a:pt x="863" y="328"/>
                    <a:pt x="831" y="336"/>
                    <a:pt x="806" y="364"/>
                  </a:cubicBezTo>
                  <a:cubicBezTo>
                    <a:pt x="803" y="367"/>
                    <a:pt x="800" y="371"/>
                    <a:pt x="797" y="375"/>
                  </a:cubicBezTo>
                  <a:cubicBezTo>
                    <a:pt x="796" y="377"/>
                    <a:pt x="796" y="379"/>
                    <a:pt x="795" y="383"/>
                  </a:cubicBezTo>
                  <a:cubicBezTo>
                    <a:pt x="813" y="383"/>
                    <a:pt x="830" y="384"/>
                    <a:pt x="846" y="383"/>
                  </a:cubicBezTo>
                  <a:cubicBezTo>
                    <a:pt x="912" y="378"/>
                    <a:pt x="958" y="406"/>
                    <a:pt x="974" y="463"/>
                  </a:cubicBezTo>
                  <a:cubicBezTo>
                    <a:pt x="977" y="474"/>
                    <a:pt x="974" y="490"/>
                    <a:pt x="968" y="498"/>
                  </a:cubicBezTo>
                  <a:cubicBezTo>
                    <a:pt x="962" y="505"/>
                    <a:pt x="946" y="508"/>
                    <a:pt x="937" y="505"/>
                  </a:cubicBezTo>
                  <a:cubicBezTo>
                    <a:pt x="929" y="504"/>
                    <a:pt x="921" y="493"/>
                    <a:pt x="917" y="484"/>
                  </a:cubicBezTo>
                  <a:cubicBezTo>
                    <a:pt x="903" y="451"/>
                    <a:pt x="892" y="444"/>
                    <a:pt x="856" y="444"/>
                  </a:cubicBezTo>
                  <a:cubicBezTo>
                    <a:pt x="831" y="445"/>
                    <a:pt x="806" y="446"/>
                    <a:pt x="782" y="442"/>
                  </a:cubicBezTo>
                  <a:cubicBezTo>
                    <a:pt x="712" y="432"/>
                    <a:pt x="669" y="385"/>
                    <a:pt x="657" y="310"/>
                  </a:cubicBezTo>
                  <a:cubicBezTo>
                    <a:pt x="655" y="293"/>
                    <a:pt x="653" y="276"/>
                    <a:pt x="652" y="262"/>
                  </a:cubicBezTo>
                  <a:cubicBezTo>
                    <a:pt x="614" y="248"/>
                    <a:pt x="577" y="234"/>
                    <a:pt x="540" y="220"/>
                  </a:cubicBezTo>
                  <a:cubicBezTo>
                    <a:pt x="524" y="232"/>
                    <a:pt x="504" y="246"/>
                    <a:pt x="484" y="261"/>
                  </a:cubicBezTo>
                  <a:cubicBezTo>
                    <a:pt x="502" y="300"/>
                    <a:pt x="507" y="343"/>
                    <a:pt x="495" y="388"/>
                  </a:cubicBezTo>
                  <a:cubicBezTo>
                    <a:pt x="493" y="393"/>
                    <a:pt x="492" y="398"/>
                    <a:pt x="489" y="403"/>
                  </a:cubicBezTo>
                  <a:cubicBezTo>
                    <a:pt x="482" y="421"/>
                    <a:pt x="466" y="429"/>
                    <a:pt x="450" y="424"/>
                  </a:cubicBezTo>
                  <a:cubicBezTo>
                    <a:pt x="432" y="418"/>
                    <a:pt x="425" y="402"/>
                    <a:pt x="432" y="382"/>
                  </a:cubicBezTo>
                  <a:cubicBezTo>
                    <a:pt x="444" y="346"/>
                    <a:pt x="442" y="311"/>
                    <a:pt x="422" y="278"/>
                  </a:cubicBezTo>
                  <a:cubicBezTo>
                    <a:pt x="419" y="273"/>
                    <a:pt x="416" y="268"/>
                    <a:pt x="413" y="264"/>
                  </a:cubicBezTo>
                  <a:cubicBezTo>
                    <a:pt x="390" y="236"/>
                    <a:pt x="390" y="236"/>
                    <a:pt x="355" y="247"/>
                  </a:cubicBezTo>
                  <a:cubicBezTo>
                    <a:pt x="340" y="252"/>
                    <a:pt x="325" y="255"/>
                    <a:pt x="309" y="259"/>
                  </a:cubicBezTo>
                  <a:cubicBezTo>
                    <a:pt x="237" y="274"/>
                    <a:pt x="204" y="329"/>
                    <a:pt x="225" y="400"/>
                  </a:cubicBezTo>
                  <a:cubicBezTo>
                    <a:pt x="235" y="436"/>
                    <a:pt x="257" y="462"/>
                    <a:pt x="283" y="488"/>
                  </a:cubicBezTo>
                  <a:cubicBezTo>
                    <a:pt x="295" y="500"/>
                    <a:pt x="307" y="512"/>
                    <a:pt x="319" y="524"/>
                  </a:cubicBezTo>
                  <a:cubicBezTo>
                    <a:pt x="334" y="541"/>
                    <a:pt x="334" y="559"/>
                    <a:pt x="321" y="572"/>
                  </a:cubicBezTo>
                  <a:cubicBezTo>
                    <a:pt x="308" y="585"/>
                    <a:pt x="289" y="583"/>
                    <a:pt x="274" y="568"/>
                  </a:cubicBezTo>
                  <a:cubicBezTo>
                    <a:pt x="260" y="553"/>
                    <a:pt x="245" y="539"/>
                    <a:pt x="232" y="523"/>
                  </a:cubicBezTo>
                  <a:cubicBezTo>
                    <a:pt x="203" y="488"/>
                    <a:pt x="167" y="482"/>
                    <a:pt x="125" y="493"/>
                  </a:cubicBezTo>
                  <a:cubicBezTo>
                    <a:pt x="114" y="497"/>
                    <a:pt x="103" y="502"/>
                    <a:pt x="92" y="506"/>
                  </a:cubicBezTo>
                  <a:cubicBezTo>
                    <a:pt x="75" y="513"/>
                    <a:pt x="57" y="507"/>
                    <a:pt x="50" y="492"/>
                  </a:cubicBezTo>
                  <a:cubicBezTo>
                    <a:pt x="43" y="476"/>
                    <a:pt x="48" y="457"/>
                    <a:pt x="66" y="451"/>
                  </a:cubicBezTo>
                  <a:cubicBezTo>
                    <a:pt x="98" y="439"/>
                    <a:pt x="131" y="430"/>
                    <a:pt x="163" y="420"/>
                  </a:cubicBezTo>
                  <a:cubicBezTo>
                    <a:pt x="161" y="393"/>
                    <a:pt x="158" y="362"/>
                    <a:pt x="155" y="327"/>
                  </a:cubicBezTo>
                  <a:cubicBezTo>
                    <a:pt x="145" y="325"/>
                    <a:pt x="131" y="322"/>
                    <a:pt x="117" y="318"/>
                  </a:cubicBezTo>
                  <a:cubicBezTo>
                    <a:pt x="66" y="303"/>
                    <a:pt x="23" y="278"/>
                    <a:pt x="7" y="223"/>
                  </a:cubicBezTo>
                  <a:cubicBezTo>
                    <a:pt x="0" y="197"/>
                    <a:pt x="13" y="176"/>
                    <a:pt x="35" y="179"/>
                  </a:cubicBezTo>
                  <a:cubicBezTo>
                    <a:pt x="45" y="180"/>
                    <a:pt x="60" y="188"/>
                    <a:pt x="62" y="196"/>
                  </a:cubicBezTo>
                  <a:cubicBezTo>
                    <a:pt x="76" y="246"/>
                    <a:pt x="117" y="255"/>
                    <a:pt x="159" y="264"/>
                  </a:cubicBezTo>
                  <a:cubicBezTo>
                    <a:pt x="176" y="268"/>
                    <a:pt x="188" y="265"/>
                    <a:pt x="200" y="250"/>
                  </a:cubicBezTo>
                  <a:cubicBezTo>
                    <a:pt x="225" y="221"/>
                    <a:pt x="259" y="205"/>
                    <a:pt x="297" y="198"/>
                  </a:cubicBezTo>
                  <a:cubicBezTo>
                    <a:pt x="313" y="195"/>
                    <a:pt x="330" y="188"/>
                    <a:pt x="346" y="185"/>
                  </a:cubicBezTo>
                  <a:cubicBezTo>
                    <a:pt x="361" y="182"/>
                    <a:pt x="365" y="172"/>
                    <a:pt x="364" y="158"/>
                  </a:cubicBezTo>
                  <a:cubicBezTo>
                    <a:pt x="363" y="118"/>
                    <a:pt x="347" y="86"/>
                    <a:pt x="311" y="66"/>
                  </a:cubicBezTo>
                  <a:cubicBezTo>
                    <a:pt x="297" y="58"/>
                    <a:pt x="290" y="47"/>
                    <a:pt x="293" y="31"/>
                  </a:cubicBezTo>
                  <a:cubicBezTo>
                    <a:pt x="296" y="10"/>
                    <a:pt x="319" y="0"/>
                    <a:pt x="340" y="11"/>
                  </a:cubicBezTo>
                  <a:cubicBezTo>
                    <a:pt x="390" y="39"/>
                    <a:pt x="418" y="81"/>
                    <a:pt x="424" y="137"/>
                  </a:cubicBezTo>
                  <a:cubicBezTo>
                    <a:pt x="426" y="149"/>
                    <a:pt x="425" y="162"/>
                    <a:pt x="425" y="174"/>
                  </a:cubicBezTo>
                  <a:cubicBezTo>
                    <a:pt x="424" y="197"/>
                    <a:pt x="439" y="208"/>
                    <a:pt x="461" y="199"/>
                  </a:cubicBezTo>
                  <a:cubicBezTo>
                    <a:pt x="498" y="183"/>
                    <a:pt x="511" y="152"/>
                    <a:pt x="515" y="115"/>
                  </a:cubicBezTo>
                  <a:cubicBezTo>
                    <a:pt x="516" y="106"/>
                    <a:pt x="515" y="96"/>
                    <a:pt x="515" y="86"/>
                  </a:cubicBezTo>
                  <a:cubicBezTo>
                    <a:pt x="514" y="68"/>
                    <a:pt x="526" y="54"/>
                    <a:pt x="542" y="53"/>
                  </a:cubicBezTo>
                  <a:cubicBezTo>
                    <a:pt x="560" y="51"/>
                    <a:pt x="575" y="62"/>
                    <a:pt x="576" y="82"/>
                  </a:cubicBezTo>
                  <a:cubicBezTo>
                    <a:pt x="576" y="102"/>
                    <a:pt x="576" y="122"/>
                    <a:pt x="573" y="142"/>
                  </a:cubicBezTo>
                  <a:cubicBezTo>
                    <a:pt x="570" y="156"/>
                    <a:pt x="574" y="163"/>
                    <a:pt x="586" y="170"/>
                  </a:cubicBezTo>
                  <a:cubicBezTo>
                    <a:pt x="648" y="209"/>
                    <a:pt x="709" y="201"/>
                    <a:pt x="763" y="146"/>
                  </a:cubicBezTo>
                  <a:cubicBezTo>
                    <a:pt x="770" y="139"/>
                    <a:pt x="776" y="131"/>
                    <a:pt x="782" y="124"/>
                  </a:cubicBezTo>
                  <a:cubicBezTo>
                    <a:pt x="794" y="110"/>
                    <a:pt x="813" y="107"/>
                    <a:pt x="827" y="118"/>
                  </a:cubicBezTo>
                  <a:cubicBezTo>
                    <a:pt x="839" y="128"/>
                    <a:pt x="842" y="146"/>
                    <a:pt x="832" y="161"/>
                  </a:cubicBezTo>
                  <a:cubicBezTo>
                    <a:pt x="806" y="197"/>
                    <a:pt x="773" y="225"/>
                    <a:pt x="731" y="241"/>
                  </a:cubicBezTo>
                  <a:cubicBezTo>
                    <a:pt x="717" y="247"/>
                    <a:pt x="713" y="254"/>
                    <a:pt x="714" y="270"/>
                  </a:cubicBezTo>
                  <a:cubicBezTo>
                    <a:pt x="717" y="297"/>
                    <a:pt x="721" y="324"/>
                    <a:pt x="73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pitchFamily="34" charset="0"/>
                <a:ea typeface="+mn-ea"/>
                <a:cs typeface="Arial" panose="020B0604020202020204" pitchFamily="34" charset="0"/>
              </a:endParaRPr>
            </a:p>
          </p:txBody>
        </p:sp>
      </p:grpSp>
      <p:grpSp>
        <p:nvGrpSpPr>
          <p:cNvPr id="92" name="Group 91">
            <a:extLst>
              <a:ext uri="{FF2B5EF4-FFF2-40B4-BE49-F238E27FC236}">
                <a16:creationId xmlns:a16="http://schemas.microsoft.com/office/drawing/2014/main" id="{53CB37D0-8D44-4AA9-BFDB-F5E6B671FF90}"/>
              </a:ext>
            </a:extLst>
          </p:cNvPr>
          <p:cNvGrpSpPr/>
          <p:nvPr/>
        </p:nvGrpSpPr>
        <p:grpSpPr>
          <a:xfrm>
            <a:off x="3295239" y="1982592"/>
            <a:ext cx="745635" cy="630974"/>
            <a:chOff x="9973218" y="2558635"/>
            <a:chExt cx="1410573" cy="1193661"/>
          </a:xfrm>
          <a:solidFill>
            <a:schemeClr val="bg1"/>
          </a:solidFill>
        </p:grpSpPr>
        <p:sp>
          <p:nvSpPr>
            <p:cNvPr id="93" name="Freeform 13">
              <a:extLst>
                <a:ext uri="{FF2B5EF4-FFF2-40B4-BE49-F238E27FC236}">
                  <a16:creationId xmlns:a16="http://schemas.microsoft.com/office/drawing/2014/main" id="{1BBE579D-6384-4D78-AA15-4F85C8C827D9}"/>
                </a:ext>
              </a:extLst>
            </p:cNvPr>
            <p:cNvSpPr>
              <a:spLocks noEditPoints="1"/>
            </p:cNvSpPr>
            <p:nvPr/>
          </p:nvSpPr>
          <p:spPr bwMode="auto">
            <a:xfrm>
              <a:off x="9973218" y="2558635"/>
              <a:ext cx="1410573" cy="1193661"/>
            </a:xfrm>
            <a:custGeom>
              <a:avLst/>
              <a:gdLst>
                <a:gd name="T0" fmla="*/ 1450 w 1450"/>
                <a:gd name="T1" fmla="*/ 633 h 1226"/>
                <a:gd name="T2" fmla="*/ 1427 w 1450"/>
                <a:gd name="T3" fmla="*/ 708 h 1226"/>
                <a:gd name="T4" fmla="*/ 1218 w 1450"/>
                <a:gd name="T5" fmla="*/ 868 h 1226"/>
                <a:gd name="T6" fmla="*/ 914 w 1450"/>
                <a:gd name="T7" fmla="*/ 857 h 1226"/>
                <a:gd name="T8" fmla="*/ 885 w 1450"/>
                <a:gd name="T9" fmla="*/ 867 h 1226"/>
                <a:gd name="T10" fmla="*/ 658 w 1450"/>
                <a:gd name="T11" fmla="*/ 966 h 1226"/>
                <a:gd name="T12" fmla="*/ 634 w 1450"/>
                <a:gd name="T13" fmla="*/ 979 h 1226"/>
                <a:gd name="T14" fmla="*/ 504 w 1450"/>
                <a:gd name="T15" fmla="*/ 1226 h 1226"/>
                <a:gd name="T16" fmla="*/ 342 w 1450"/>
                <a:gd name="T17" fmla="*/ 1226 h 1226"/>
                <a:gd name="T18" fmla="*/ 372 w 1450"/>
                <a:gd name="T19" fmla="*/ 1045 h 1226"/>
                <a:gd name="T20" fmla="*/ 385 w 1450"/>
                <a:gd name="T21" fmla="*/ 953 h 1226"/>
                <a:gd name="T22" fmla="*/ 319 w 1450"/>
                <a:gd name="T23" fmla="*/ 953 h 1226"/>
                <a:gd name="T24" fmla="*/ 194 w 1450"/>
                <a:gd name="T25" fmla="*/ 924 h 1226"/>
                <a:gd name="T26" fmla="*/ 15 w 1450"/>
                <a:gd name="T27" fmla="*/ 694 h 1226"/>
                <a:gd name="T28" fmla="*/ 0 w 1450"/>
                <a:gd name="T29" fmla="*/ 618 h 1226"/>
                <a:gd name="T30" fmla="*/ 0 w 1450"/>
                <a:gd name="T31" fmla="*/ 530 h 1226"/>
                <a:gd name="T32" fmla="*/ 5 w 1450"/>
                <a:gd name="T33" fmla="*/ 498 h 1226"/>
                <a:gd name="T34" fmla="*/ 174 w 1450"/>
                <a:gd name="T35" fmla="*/ 189 h 1226"/>
                <a:gd name="T36" fmla="*/ 526 w 1450"/>
                <a:gd name="T37" fmla="*/ 65 h 1226"/>
                <a:gd name="T38" fmla="*/ 545 w 1450"/>
                <a:gd name="T39" fmla="*/ 59 h 1226"/>
                <a:gd name="T40" fmla="*/ 646 w 1450"/>
                <a:gd name="T41" fmla="*/ 13 h 1226"/>
                <a:gd name="T42" fmla="*/ 699 w 1450"/>
                <a:gd name="T43" fmla="*/ 0 h 1226"/>
                <a:gd name="T44" fmla="*/ 769 w 1450"/>
                <a:gd name="T45" fmla="*/ 0 h 1226"/>
                <a:gd name="T46" fmla="*/ 780 w 1450"/>
                <a:gd name="T47" fmla="*/ 3 h 1226"/>
                <a:gd name="T48" fmla="*/ 905 w 1450"/>
                <a:gd name="T49" fmla="*/ 57 h 1226"/>
                <a:gd name="T50" fmla="*/ 992 w 1450"/>
                <a:gd name="T51" fmla="*/ 86 h 1226"/>
                <a:gd name="T52" fmla="*/ 1262 w 1450"/>
                <a:gd name="T53" fmla="*/ 303 h 1226"/>
                <a:gd name="T54" fmla="*/ 1278 w 1450"/>
                <a:gd name="T55" fmla="*/ 323 h 1226"/>
                <a:gd name="T56" fmla="*/ 1423 w 1450"/>
                <a:gd name="T57" fmla="*/ 478 h 1226"/>
                <a:gd name="T58" fmla="*/ 1450 w 1450"/>
                <a:gd name="T59" fmla="*/ 563 h 1226"/>
                <a:gd name="T60" fmla="*/ 1450 w 1450"/>
                <a:gd name="T61" fmla="*/ 633 h 1226"/>
                <a:gd name="T62" fmla="*/ 860 w 1450"/>
                <a:gd name="T63" fmla="*/ 776 h 1226"/>
                <a:gd name="T64" fmla="*/ 878 w 1450"/>
                <a:gd name="T65" fmla="*/ 781 h 1226"/>
                <a:gd name="T66" fmla="*/ 1048 w 1450"/>
                <a:gd name="T67" fmla="*/ 819 h 1226"/>
                <a:gd name="T68" fmla="*/ 1259 w 1450"/>
                <a:gd name="T69" fmla="*/ 788 h 1226"/>
                <a:gd name="T70" fmla="*/ 1349 w 1450"/>
                <a:gd name="T71" fmla="*/ 472 h 1226"/>
                <a:gd name="T72" fmla="*/ 1236 w 1450"/>
                <a:gd name="T73" fmla="*/ 372 h 1226"/>
                <a:gd name="T74" fmla="*/ 1203 w 1450"/>
                <a:gd name="T75" fmla="*/ 327 h 1226"/>
                <a:gd name="T76" fmla="*/ 1052 w 1450"/>
                <a:gd name="T77" fmla="*/ 156 h 1226"/>
                <a:gd name="T78" fmla="*/ 937 w 1450"/>
                <a:gd name="T79" fmla="*/ 151 h 1226"/>
                <a:gd name="T80" fmla="*/ 904 w 1450"/>
                <a:gd name="T81" fmla="*/ 139 h 1226"/>
                <a:gd name="T82" fmla="*/ 794 w 1450"/>
                <a:gd name="T83" fmla="*/ 69 h 1226"/>
                <a:gd name="T84" fmla="*/ 590 w 1450"/>
                <a:gd name="T85" fmla="*/ 106 h 1226"/>
                <a:gd name="T86" fmla="*/ 507 w 1450"/>
                <a:gd name="T87" fmla="*/ 125 h 1226"/>
                <a:gd name="T88" fmla="*/ 501 w 1450"/>
                <a:gd name="T89" fmla="*/ 125 h 1226"/>
                <a:gd name="T90" fmla="*/ 268 w 1450"/>
                <a:gd name="T91" fmla="*/ 194 h 1226"/>
                <a:gd name="T92" fmla="*/ 73 w 1450"/>
                <a:gd name="T93" fmla="*/ 669 h 1226"/>
                <a:gd name="T94" fmla="*/ 217 w 1450"/>
                <a:gd name="T95" fmla="*/ 866 h 1226"/>
                <a:gd name="T96" fmla="*/ 321 w 1450"/>
                <a:gd name="T97" fmla="*/ 891 h 1226"/>
                <a:gd name="T98" fmla="*/ 457 w 1450"/>
                <a:gd name="T99" fmla="*/ 891 h 1226"/>
                <a:gd name="T100" fmla="*/ 417 w 1450"/>
                <a:gd name="T101" fmla="*/ 1164 h 1226"/>
                <a:gd name="T102" fmla="*/ 443 w 1450"/>
                <a:gd name="T103" fmla="*/ 1164 h 1226"/>
                <a:gd name="T104" fmla="*/ 479 w 1450"/>
                <a:gd name="T105" fmla="*/ 1143 h 1226"/>
                <a:gd name="T106" fmla="*/ 570 w 1450"/>
                <a:gd name="T107" fmla="*/ 968 h 1226"/>
                <a:gd name="T108" fmla="*/ 613 w 1450"/>
                <a:gd name="T109" fmla="*/ 888 h 1226"/>
                <a:gd name="T110" fmla="*/ 860 w 1450"/>
                <a:gd name="T111" fmla="*/ 776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0" h="1226">
                  <a:moveTo>
                    <a:pt x="1450" y="633"/>
                  </a:moveTo>
                  <a:cubicBezTo>
                    <a:pt x="1443" y="658"/>
                    <a:pt x="1438" y="684"/>
                    <a:pt x="1427" y="708"/>
                  </a:cubicBezTo>
                  <a:cubicBezTo>
                    <a:pt x="1385" y="796"/>
                    <a:pt x="1309" y="844"/>
                    <a:pt x="1218" y="868"/>
                  </a:cubicBezTo>
                  <a:cubicBezTo>
                    <a:pt x="1116" y="896"/>
                    <a:pt x="1014" y="885"/>
                    <a:pt x="914" y="857"/>
                  </a:cubicBezTo>
                  <a:cubicBezTo>
                    <a:pt x="900" y="853"/>
                    <a:pt x="894" y="855"/>
                    <a:pt x="885" y="867"/>
                  </a:cubicBezTo>
                  <a:cubicBezTo>
                    <a:pt x="829" y="944"/>
                    <a:pt x="752" y="974"/>
                    <a:pt x="658" y="966"/>
                  </a:cubicBezTo>
                  <a:cubicBezTo>
                    <a:pt x="645" y="965"/>
                    <a:pt x="640" y="969"/>
                    <a:pt x="634" y="979"/>
                  </a:cubicBezTo>
                  <a:cubicBezTo>
                    <a:pt x="591" y="1061"/>
                    <a:pt x="548" y="1144"/>
                    <a:pt x="504" y="1226"/>
                  </a:cubicBezTo>
                  <a:cubicBezTo>
                    <a:pt x="450" y="1226"/>
                    <a:pt x="396" y="1226"/>
                    <a:pt x="342" y="1226"/>
                  </a:cubicBezTo>
                  <a:cubicBezTo>
                    <a:pt x="352" y="1165"/>
                    <a:pt x="362" y="1105"/>
                    <a:pt x="372" y="1045"/>
                  </a:cubicBezTo>
                  <a:cubicBezTo>
                    <a:pt x="377" y="1015"/>
                    <a:pt x="381" y="985"/>
                    <a:pt x="385" y="953"/>
                  </a:cubicBezTo>
                  <a:cubicBezTo>
                    <a:pt x="361" y="953"/>
                    <a:pt x="340" y="953"/>
                    <a:pt x="319" y="953"/>
                  </a:cubicBezTo>
                  <a:cubicBezTo>
                    <a:pt x="275" y="952"/>
                    <a:pt x="233" y="943"/>
                    <a:pt x="194" y="924"/>
                  </a:cubicBezTo>
                  <a:cubicBezTo>
                    <a:pt x="97" y="876"/>
                    <a:pt x="44" y="795"/>
                    <a:pt x="15" y="694"/>
                  </a:cubicBezTo>
                  <a:cubicBezTo>
                    <a:pt x="9" y="669"/>
                    <a:pt x="5" y="644"/>
                    <a:pt x="0" y="618"/>
                  </a:cubicBezTo>
                  <a:cubicBezTo>
                    <a:pt x="0" y="589"/>
                    <a:pt x="0" y="560"/>
                    <a:pt x="0" y="530"/>
                  </a:cubicBezTo>
                  <a:cubicBezTo>
                    <a:pt x="2" y="519"/>
                    <a:pt x="3" y="509"/>
                    <a:pt x="5" y="498"/>
                  </a:cubicBezTo>
                  <a:cubicBezTo>
                    <a:pt x="26" y="375"/>
                    <a:pt x="81" y="272"/>
                    <a:pt x="174" y="189"/>
                  </a:cubicBezTo>
                  <a:cubicBezTo>
                    <a:pt x="274" y="99"/>
                    <a:pt x="389" y="51"/>
                    <a:pt x="526" y="65"/>
                  </a:cubicBezTo>
                  <a:cubicBezTo>
                    <a:pt x="532" y="66"/>
                    <a:pt x="539" y="62"/>
                    <a:pt x="545" y="59"/>
                  </a:cubicBezTo>
                  <a:cubicBezTo>
                    <a:pt x="578" y="44"/>
                    <a:pt x="612" y="27"/>
                    <a:pt x="646" y="13"/>
                  </a:cubicBezTo>
                  <a:cubicBezTo>
                    <a:pt x="663" y="6"/>
                    <a:pt x="682" y="4"/>
                    <a:pt x="699" y="0"/>
                  </a:cubicBezTo>
                  <a:cubicBezTo>
                    <a:pt x="723" y="0"/>
                    <a:pt x="746" y="0"/>
                    <a:pt x="769" y="0"/>
                  </a:cubicBezTo>
                  <a:cubicBezTo>
                    <a:pt x="773" y="1"/>
                    <a:pt x="776" y="3"/>
                    <a:pt x="780" y="3"/>
                  </a:cubicBezTo>
                  <a:cubicBezTo>
                    <a:pt x="826" y="10"/>
                    <a:pt x="870" y="26"/>
                    <a:pt x="905" y="57"/>
                  </a:cubicBezTo>
                  <a:cubicBezTo>
                    <a:pt x="931" y="81"/>
                    <a:pt x="958" y="86"/>
                    <a:pt x="992" y="86"/>
                  </a:cubicBezTo>
                  <a:cubicBezTo>
                    <a:pt x="1130" y="86"/>
                    <a:pt x="1230" y="168"/>
                    <a:pt x="1262" y="303"/>
                  </a:cubicBezTo>
                  <a:cubicBezTo>
                    <a:pt x="1264" y="311"/>
                    <a:pt x="1271" y="319"/>
                    <a:pt x="1278" y="323"/>
                  </a:cubicBezTo>
                  <a:cubicBezTo>
                    <a:pt x="1339" y="363"/>
                    <a:pt x="1392" y="411"/>
                    <a:pt x="1423" y="478"/>
                  </a:cubicBezTo>
                  <a:cubicBezTo>
                    <a:pt x="1435" y="505"/>
                    <a:pt x="1441" y="535"/>
                    <a:pt x="1450" y="563"/>
                  </a:cubicBezTo>
                  <a:cubicBezTo>
                    <a:pt x="1450" y="587"/>
                    <a:pt x="1450" y="610"/>
                    <a:pt x="1450" y="633"/>
                  </a:cubicBezTo>
                  <a:close/>
                  <a:moveTo>
                    <a:pt x="860" y="776"/>
                  </a:moveTo>
                  <a:cubicBezTo>
                    <a:pt x="867" y="778"/>
                    <a:pt x="873" y="779"/>
                    <a:pt x="878" y="781"/>
                  </a:cubicBezTo>
                  <a:cubicBezTo>
                    <a:pt x="934" y="801"/>
                    <a:pt x="990" y="815"/>
                    <a:pt x="1048" y="819"/>
                  </a:cubicBezTo>
                  <a:cubicBezTo>
                    <a:pt x="1121" y="826"/>
                    <a:pt x="1192" y="819"/>
                    <a:pt x="1259" y="788"/>
                  </a:cubicBezTo>
                  <a:cubicBezTo>
                    <a:pt x="1388" y="728"/>
                    <a:pt x="1428" y="588"/>
                    <a:pt x="1349" y="472"/>
                  </a:cubicBezTo>
                  <a:cubicBezTo>
                    <a:pt x="1320" y="429"/>
                    <a:pt x="1282" y="395"/>
                    <a:pt x="1236" y="372"/>
                  </a:cubicBezTo>
                  <a:cubicBezTo>
                    <a:pt x="1215" y="362"/>
                    <a:pt x="1207" y="349"/>
                    <a:pt x="1203" y="327"/>
                  </a:cubicBezTo>
                  <a:cubicBezTo>
                    <a:pt x="1187" y="240"/>
                    <a:pt x="1141" y="179"/>
                    <a:pt x="1052" y="156"/>
                  </a:cubicBezTo>
                  <a:cubicBezTo>
                    <a:pt x="1014" y="146"/>
                    <a:pt x="976" y="143"/>
                    <a:pt x="937" y="151"/>
                  </a:cubicBezTo>
                  <a:cubicBezTo>
                    <a:pt x="922" y="154"/>
                    <a:pt x="914" y="149"/>
                    <a:pt x="904" y="139"/>
                  </a:cubicBezTo>
                  <a:cubicBezTo>
                    <a:pt x="874" y="106"/>
                    <a:pt x="838" y="81"/>
                    <a:pt x="794" y="69"/>
                  </a:cubicBezTo>
                  <a:cubicBezTo>
                    <a:pt x="720" y="50"/>
                    <a:pt x="653" y="67"/>
                    <a:pt x="590" y="106"/>
                  </a:cubicBezTo>
                  <a:cubicBezTo>
                    <a:pt x="563" y="122"/>
                    <a:pt x="539" y="138"/>
                    <a:pt x="507" y="125"/>
                  </a:cubicBezTo>
                  <a:cubicBezTo>
                    <a:pt x="505" y="124"/>
                    <a:pt x="503" y="125"/>
                    <a:pt x="501" y="125"/>
                  </a:cubicBezTo>
                  <a:cubicBezTo>
                    <a:pt x="415" y="120"/>
                    <a:pt x="338" y="146"/>
                    <a:pt x="268" y="194"/>
                  </a:cubicBezTo>
                  <a:cubicBezTo>
                    <a:pt x="109" y="302"/>
                    <a:pt x="31" y="491"/>
                    <a:pt x="73" y="669"/>
                  </a:cubicBezTo>
                  <a:cubicBezTo>
                    <a:pt x="94" y="754"/>
                    <a:pt x="136" y="824"/>
                    <a:pt x="217" y="866"/>
                  </a:cubicBezTo>
                  <a:cubicBezTo>
                    <a:pt x="249" y="883"/>
                    <a:pt x="284" y="891"/>
                    <a:pt x="321" y="891"/>
                  </a:cubicBezTo>
                  <a:cubicBezTo>
                    <a:pt x="366" y="891"/>
                    <a:pt x="410" y="891"/>
                    <a:pt x="457" y="891"/>
                  </a:cubicBezTo>
                  <a:cubicBezTo>
                    <a:pt x="443" y="984"/>
                    <a:pt x="430" y="1073"/>
                    <a:pt x="417" y="1164"/>
                  </a:cubicBezTo>
                  <a:cubicBezTo>
                    <a:pt x="427" y="1164"/>
                    <a:pt x="435" y="1163"/>
                    <a:pt x="443" y="1164"/>
                  </a:cubicBezTo>
                  <a:cubicBezTo>
                    <a:pt x="461" y="1168"/>
                    <a:pt x="471" y="1159"/>
                    <a:pt x="479" y="1143"/>
                  </a:cubicBezTo>
                  <a:cubicBezTo>
                    <a:pt x="509" y="1084"/>
                    <a:pt x="540" y="1026"/>
                    <a:pt x="570" y="968"/>
                  </a:cubicBezTo>
                  <a:cubicBezTo>
                    <a:pt x="584" y="942"/>
                    <a:pt x="599" y="915"/>
                    <a:pt x="613" y="888"/>
                  </a:cubicBezTo>
                  <a:cubicBezTo>
                    <a:pt x="692" y="935"/>
                    <a:pt x="834" y="889"/>
                    <a:pt x="860" y="7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pitchFamily="34" charset="0"/>
                <a:ea typeface="+mn-ea"/>
                <a:cs typeface="Arial" panose="020B0604020202020204" pitchFamily="34" charset="0"/>
              </a:endParaRPr>
            </a:p>
          </p:txBody>
        </p:sp>
        <p:sp>
          <p:nvSpPr>
            <p:cNvPr id="94" name="Freeform 14">
              <a:extLst>
                <a:ext uri="{FF2B5EF4-FFF2-40B4-BE49-F238E27FC236}">
                  <a16:creationId xmlns:a16="http://schemas.microsoft.com/office/drawing/2014/main" id="{3DC7E1AD-FCE7-4592-BF7B-0F818D667A04}"/>
                </a:ext>
              </a:extLst>
            </p:cNvPr>
            <p:cNvSpPr>
              <a:spLocks/>
            </p:cNvSpPr>
            <p:nvPr/>
          </p:nvSpPr>
          <p:spPr bwMode="auto">
            <a:xfrm>
              <a:off x="10201105" y="2774256"/>
              <a:ext cx="950281" cy="570039"/>
            </a:xfrm>
            <a:custGeom>
              <a:avLst/>
              <a:gdLst>
                <a:gd name="T0" fmla="*/ 839 w 977"/>
                <a:gd name="T1" fmla="*/ 275 h 585"/>
                <a:gd name="T2" fmla="*/ 936 w 977"/>
                <a:gd name="T3" fmla="*/ 301 h 585"/>
                <a:gd name="T4" fmla="*/ 806 w 977"/>
                <a:gd name="T5" fmla="*/ 364 h 585"/>
                <a:gd name="T6" fmla="*/ 795 w 977"/>
                <a:gd name="T7" fmla="*/ 383 h 585"/>
                <a:gd name="T8" fmla="*/ 974 w 977"/>
                <a:gd name="T9" fmla="*/ 463 h 585"/>
                <a:gd name="T10" fmla="*/ 937 w 977"/>
                <a:gd name="T11" fmla="*/ 505 h 585"/>
                <a:gd name="T12" fmla="*/ 856 w 977"/>
                <a:gd name="T13" fmla="*/ 444 h 585"/>
                <a:gd name="T14" fmla="*/ 657 w 977"/>
                <a:gd name="T15" fmla="*/ 310 h 585"/>
                <a:gd name="T16" fmla="*/ 540 w 977"/>
                <a:gd name="T17" fmla="*/ 220 h 585"/>
                <a:gd name="T18" fmla="*/ 495 w 977"/>
                <a:gd name="T19" fmla="*/ 388 h 585"/>
                <a:gd name="T20" fmla="*/ 450 w 977"/>
                <a:gd name="T21" fmla="*/ 424 h 585"/>
                <a:gd name="T22" fmla="*/ 422 w 977"/>
                <a:gd name="T23" fmla="*/ 278 h 585"/>
                <a:gd name="T24" fmla="*/ 355 w 977"/>
                <a:gd name="T25" fmla="*/ 247 h 585"/>
                <a:gd name="T26" fmla="*/ 225 w 977"/>
                <a:gd name="T27" fmla="*/ 400 h 585"/>
                <a:gd name="T28" fmla="*/ 319 w 977"/>
                <a:gd name="T29" fmla="*/ 524 h 585"/>
                <a:gd name="T30" fmla="*/ 274 w 977"/>
                <a:gd name="T31" fmla="*/ 568 h 585"/>
                <a:gd name="T32" fmla="*/ 125 w 977"/>
                <a:gd name="T33" fmla="*/ 493 h 585"/>
                <a:gd name="T34" fmla="*/ 50 w 977"/>
                <a:gd name="T35" fmla="*/ 492 h 585"/>
                <a:gd name="T36" fmla="*/ 163 w 977"/>
                <a:gd name="T37" fmla="*/ 420 h 585"/>
                <a:gd name="T38" fmla="*/ 117 w 977"/>
                <a:gd name="T39" fmla="*/ 318 h 585"/>
                <a:gd name="T40" fmla="*/ 35 w 977"/>
                <a:gd name="T41" fmla="*/ 179 h 585"/>
                <a:gd name="T42" fmla="*/ 159 w 977"/>
                <a:gd name="T43" fmla="*/ 264 h 585"/>
                <a:gd name="T44" fmla="*/ 297 w 977"/>
                <a:gd name="T45" fmla="*/ 198 h 585"/>
                <a:gd name="T46" fmla="*/ 364 w 977"/>
                <a:gd name="T47" fmla="*/ 158 h 585"/>
                <a:gd name="T48" fmla="*/ 293 w 977"/>
                <a:gd name="T49" fmla="*/ 31 h 585"/>
                <a:gd name="T50" fmla="*/ 424 w 977"/>
                <a:gd name="T51" fmla="*/ 137 h 585"/>
                <a:gd name="T52" fmla="*/ 461 w 977"/>
                <a:gd name="T53" fmla="*/ 199 h 585"/>
                <a:gd name="T54" fmla="*/ 515 w 977"/>
                <a:gd name="T55" fmla="*/ 86 h 585"/>
                <a:gd name="T56" fmla="*/ 576 w 977"/>
                <a:gd name="T57" fmla="*/ 82 h 585"/>
                <a:gd name="T58" fmla="*/ 586 w 977"/>
                <a:gd name="T59" fmla="*/ 170 h 585"/>
                <a:gd name="T60" fmla="*/ 782 w 977"/>
                <a:gd name="T61" fmla="*/ 124 h 585"/>
                <a:gd name="T62" fmla="*/ 832 w 977"/>
                <a:gd name="T63" fmla="*/ 161 h 585"/>
                <a:gd name="T64" fmla="*/ 714 w 977"/>
                <a:gd name="T65" fmla="*/ 27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7" h="585">
                  <a:moveTo>
                    <a:pt x="738" y="351"/>
                  </a:moveTo>
                  <a:cubicBezTo>
                    <a:pt x="764" y="312"/>
                    <a:pt x="795" y="285"/>
                    <a:pt x="839" y="275"/>
                  </a:cubicBezTo>
                  <a:cubicBezTo>
                    <a:pt x="859" y="270"/>
                    <a:pt x="881" y="269"/>
                    <a:pt x="902" y="269"/>
                  </a:cubicBezTo>
                  <a:cubicBezTo>
                    <a:pt x="925" y="269"/>
                    <a:pt x="937" y="282"/>
                    <a:pt x="936" y="301"/>
                  </a:cubicBezTo>
                  <a:cubicBezTo>
                    <a:pt x="935" y="321"/>
                    <a:pt x="922" y="331"/>
                    <a:pt x="899" y="330"/>
                  </a:cubicBezTo>
                  <a:cubicBezTo>
                    <a:pt x="863" y="328"/>
                    <a:pt x="831" y="336"/>
                    <a:pt x="806" y="364"/>
                  </a:cubicBezTo>
                  <a:cubicBezTo>
                    <a:pt x="803" y="367"/>
                    <a:pt x="800" y="371"/>
                    <a:pt x="797" y="375"/>
                  </a:cubicBezTo>
                  <a:cubicBezTo>
                    <a:pt x="796" y="377"/>
                    <a:pt x="796" y="379"/>
                    <a:pt x="795" y="383"/>
                  </a:cubicBezTo>
                  <a:cubicBezTo>
                    <a:pt x="813" y="383"/>
                    <a:pt x="830" y="384"/>
                    <a:pt x="846" y="383"/>
                  </a:cubicBezTo>
                  <a:cubicBezTo>
                    <a:pt x="912" y="378"/>
                    <a:pt x="958" y="406"/>
                    <a:pt x="974" y="463"/>
                  </a:cubicBezTo>
                  <a:cubicBezTo>
                    <a:pt x="977" y="474"/>
                    <a:pt x="974" y="490"/>
                    <a:pt x="968" y="498"/>
                  </a:cubicBezTo>
                  <a:cubicBezTo>
                    <a:pt x="962" y="505"/>
                    <a:pt x="946" y="508"/>
                    <a:pt x="937" y="505"/>
                  </a:cubicBezTo>
                  <a:cubicBezTo>
                    <a:pt x="929" y="504"/>
                    <a:pt x="921" y="493"/>
                    <a:pt x="917" y="484"/>
                  </a:cubicBezTo>
                  <a:cubicBezTo>
                    <a:pt x="903" y="451"/>
                    <a:pt x="892" y="444"/>
                    <a:pt x="856" y="444"/>
                  </a:cubicBezTo>
                  <a:cubicBezTo>
                    <a:pt x="831" y="445"/>
                    <a:pt x="806" y="446"/>
                    <a:pt x="782" y="442"/>
                  </a:cubicBezTo>
                  <a:cubicBezTo>
                    <a:pt x="712" y="432"/>
                    <a:pt x="669" y="385"/>
                    <a:pt x="657" y="310"/>
                  </a:cubicBezTo>
                  <a:cubicBezTo>
                    <a:pt x="655" y="293"/>
                    <a:pt x="653" y="276"/>
                    <a:pt x="652" y="262"/>
                  </a:cubicBezTo>
                  <a:cubicBezTo>
                    <a:pt x="614" y="248"/>
                    <a:pt x="577" y="234"/>
                    <a:pt x="540" y="220"/>
                  </a:cubicBezTo>
                  <a:cubicBezTo>
                    <a:pt x="524" y="232"/>
                    <a:pt x="504" y="246"/>
                    <a:pt x="484" y="261"/>
                  </a:cubicBezTo>
                  <a:cubicBezTo>
                    <a:pt x="502" y="300"/>
                    <a:pt x="507" y="343"/>
                    <a:pt x="495" y="388"/>
                  </a:cubicBezTo>
                  <a:cubicBezTo>
                    <a:pt x="493" y="393"/>
                    <a:pt x="492" y="398"/>
                    <a:pt x="489" y="403"/>
                  </a:cubicBezTo>
                  <a:cubicBezTo>
                    <a:pt x="482" y="421"/>
                    <a:pt x="466" y="429"/>
                    <a:pt x="450" y="424"/>
                  </a:cubicBezTo>
                  <a:cubicBezTo>
                    <a:pt x="432" y="418"/>
                    <a:pt x="425" y="402"/>
                    <a:pt x="432" y="382"/>
                  </a:cubicBezTo>
                  <a:cubicBezTo>
                    <a:pt x="444" y="346"/>
                    <a:pt x="442" y="311"/>
                    <a:pt x="422" y="278"/>
                  </a:cubicBezTo>
                  <a:cubicBezTo>
                    <a:pt x="419" y="273"/>
                    <a:pt x="416" y="268"/>
                    <a:pt x="413" y="264"/>
                  </a:cubicBezTo>
                  <a:cubicBezTo>
                    <a:pt x="390" y="236"/>
                    <a:pt x="390" y="236"/>
                    <a:pt x="355" y="247"/>
                  </a:cubicBezTo>
                  <a:cubicBezTo>
                    <a:pt x="340" y="252"/>
                    <a:pt x="325" y="255"/>
                    <a:pt x="309" y="259"/>
                  </a:cubicBezTo>
                  <a:cubicBezTo>
                    <a:pt x="237" y="274"/>
                    <a:pt x="204" y="329"/>
                    <a:pt x="225" y="400"/>
                  </a:cubicBezTo>
                  <a:cubicBezTo>
                    <a:pt x="235" y="436"/>
                    <a:pt x="257" y="462"/>
                    <a:pt x="283" y="488"/>
                  </a:cubicBezTo>
                  <a:cubicBezTo>
                    <a:pt x="295" y="500"/>
                    <a:pt x="307" y="512"/>
                    <a:pt x="319" y="524"/>
                  </a:cubicBezTo>
                  <a:cubicBezTo>
                    <a:pt x="334" y="541"/>
                    <a:pt x="334" y="559"/>
                    <a:pt x="321" y="572"/>
                  </a:cubicBezTo>
                  <a:cubicBezTo>
                    <a:pt x="308" y="585"/>
                    <a:pt x="289" y="583"/>
                    <a:pt x="274" y="568"/>
                  </a:cubicBezTo>
                  <a:cubicBezTo>
                    <a:pt x="260" y="553"/>
                    <a:pt x="245" y="539"/>
                    <a:pt x="232" y="523"/>
                  </a:cubicBezTo>
                  <a:cubicBezTo>
                    <a:pt x="203" y="488"/>
                    <a:pt x="167" y="482"/>
                    <a:pt x="125" y="493"/>
                  </a:cubicBezTo>
                  <a:cubicBezTo>
                    <a:pt x="114" y="497"/>
                    <a:pt x="103" y="502"/>
                    <a:pt x="92" y="506"/>
                  </a:cubicBezTo>
                  <a:cubicBezTo>
                    <a:pt x="75" y="513"/>
                    <a:pt x="57" y="507"/>
                    <a:pt x="50" y="492"/>
                  </a:cubicBezTo>
                  <a:cubicBezTo>
                    <a:pt x="43" y="476"/>
                    <a:pt x="48" y="457"/>
                    <a:pt x="66" y="451"/>
                  </a:cubicBezTo>
                  <a:cubicBezTo>
                    <a:pt x="98" y="439"/>
                    <a:pt x="131" y="430"/>
                    <a:pt x="163" y="420"/>
                  </a:cubicBezTo>
                  <a:cubicBezTo>
                    <a:pt x="161" y="393"/>
                    <a:pt x="158" y="362"/>
                    <a:pt x="155" y="327"/>
                  </a:cubicBezTo>
                  <a:cubicBezTo>
                    <a:pt x="145" y="325"/>
                    <a:pt x="131" y="322"/>
                    <a:pt x="117" y="318"/>
                  </a:cubicBezTo>
                  <a:cubicBezTo>
                    <a:pt x="66" y="303"/>
                    <a:pt x="23" y="278"/>
                    <a:pt x="7" y="223"/>
                  </a:cubicBezTo>
                  <a:cubicBezTo>
                    <a:pt x="0" y="197"/>
                    <a:pt x="13" y="176"/>
                    <a:pt x="35" y="179"/>
                  </a:cubicBezTo>
                  <a:cubicBezTo>
                    <a:pt x="45" y="180"/>
                    <a:pt x="60" y="188"/>
                    <a:pt x="62" y="196"/>
                  </a:cubicBezTo>
                  <a:cubicBezTo>
                    <a:pt x="76" y="246"/>
                    <a:pt x="117" y="255"/>
                    <a:pt x="159" y="264"/>
                  </a:cubicBezTo>
                  <a:cubicBezTo>
                    <a:pt x="176" y="268"/>
                    <a:pt x="188" y="265"/>
                    <a:pt x="200" y="250"/>
                  </a:cubicBezTo>
                  <a:cubicBezTo>
                    <a:pt x="225" y="221"/>
                    <a:pt x="259" y="205"/>
                    <a:pt x="297" y="198"/>
                  </a:cubicBezTo>
                  <a:cubicBezTo>
                    <a:pt x="313" y="195"/>
                    <a:pt x="330" y="188"/>
                    <a:pt x="346" y="185"/>
                  </a:cubicBezTo>
                  <a:cubicBezTo>
                    <a:pt x="361" y="182"/>
                    <a:pt x="365" y="172"/>
                    <a:pt x="364" y="158"/>
                  </a:cubicBezTo>
                  <a:cubicBezTo>
                    <a:pt x="363" y="118"/>
                    <a:pt x="347" y="86"/>
                    <a:pt x="311" y="66"/>
                  </a:cubicBezTo>
                  <a:cubicBezTo>
                    <a:pt x="297" y="58"/>
                    <a:pt x="290" y="47"/>
                    <a:pt x="293" y="31"/>
                  </a:cubicBezTo>
                  <a:cubicBezTo>
                    <a:pt x="296" y="10"/>
                    <a:pt x="319" y="0"/>
                    <a:pt x="340" y="11"/>
                  </a:cubicBezTo>
                  <a:cubicBezTo>
                    <a:pt x="390" y="39"/>
                    <a:pt x="418" y="81"/>
                    <a:pt x="424" y="137"/>
                  </a:cubicBezTo>
                  <a:cubicBezTo>
                    <a:pt x="426" y="149"/>
                    <a:pt x="425" y="162"/>
                    <a:pt x="425" y="174"/>
                  </a:cubicBezTo>
                  <a:cubicBezTo>
                    <a:pt x="424" y="197"/>
                    <a:pt x="439" y="208"/>
                    <a:pt x="461" y="199"/>
                  </a:cubicBezTo>
                  <a:cubicBezTo>
                    <a:pt x="498" y="183"/>
                    <a:pt x="511" y="152"/>
                    <a:pt x="515" y="115"/>
                  </a:cubicBezTo>
                  <a:cubicBezTo>
                    <a:pt x="516" y="106"/>
                    <a:pt x="515" y="96"/>
                    <a:pt x="515" y="86"/>
                  </a:cubicBezTo>
                  <a:cubicBezTo>
                    <a:pt x="514" y="68"/>
                    <a:pt x="526" y="54"/>
                    <a:pt x="542" y="53"/>
                  </a:cubicBezTo>
                  <a:cubicBezTo>
                    <a:pt x="560" y="51"/>
                    <a:pt x="575" y="62"/>
                    <a:pt x="576" y="82"/>
                  </a:cubicBezTo>
                  <a:cubicBezTo>
                    <a:pt x="576" y="102"/>
                    <a:pt x="576" y="122"/>
                    <a:pt x="573" y="142"/>
                  </a:cubicBezTo>
                  <a:cubicBezTo>
                    <a:pt x="570" y="156"/>
                    <a:pt x="574" y="163"/>
                    <a:pt x="586" y="170"/>
                  </a:cubicBezTo>
                  <a:cubicBezTo>
                    <a:pt x="648" y="209"/>
                    <a:pt x="709" y="201"/>
                    <a:pt x="763" y="146"/>
                  </a:cubicBezTo>
                  <a:cubicBezTo>
                    <a:pt x="770" y="139"/>
                    <a:pt x="776" y="131"/>
                    <a:pt x="782" y="124"/>
                  </a:cubicBezTo>
                  <a:cubicBezTo>
                    <a:pt x="794" y="110"/>
                    <a:pt x="813" y="107"/>
                    <a:pt x="827" y="118"/>
                  </a:cubicBezTo>
                  <a:cubicBezTo>
                    <a:pt x="839" y="128"/>
                    <a:pt x="842" y="146"/>
                    <a:pt x="832" y="161"/>
                  </a:cubicBezTo>
                  <a:cubicBezTo>
                    <a:pt x="806" y="197"/>
                    <a:pt x="773" y="225"/>
                    <a:pt x="731" y="241"/>
                  </a:cubicBezTo>
                  <a:cubicBezTo>
                    <a:pt x="717" y="247"/>
                    <a:pt x="713" y="254"/>
                    <a:pt x="714" y="270"/>
                  </a:cubicBezTo>
                  <a:cubicBezTo>
                    <a:pt x="717" y="297"/>
                    <a:pt x="721" y="324"/>
                    <a:pt x="738" y="3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A1DD29B4-4BCE-4CC4-C375-EC7961CA2605}"/>
              </a:ext>
            </a:extLst>
          </p:cNvPr>
          <p:cNvGrpSpPr/>
          <p:nvPr/>
        </p:nvGrpSpPr>
        <p:grpSpPr>
          <a:xfrm>
            <a:off x="2242820" y="3483841"/>
            <a:ext cx="868680" cy="868680"/>
            <a:chOff x="4747260" y="2197331"/>
            <a:chExt cx="609600" cy="609600"/>
          </a:xfrm>
        </p:grpSpPr>
        <p:sp>
          <p:nvSpPr>
            <p:cNvPr id="19" name="Oval 18">
              <a:extLst>
                <a:ext uri="{FF2B5EF4-FFF2-40B4-BE49-F238E27FC236}">
                  <a16:creationId xmlns:a16="http://schemas.microsoft.com/office/drawing/2014/main" id="{4736DC6E-D585-37B0-0122-19AEC41BB724}"/>
                </a:ext>
              </a:extLst>
            </p:cNvPr>
            <p:cNvSpPr/>
            <p:nvPr/>
          </p:nvSpPr>
          <p:spPr>
            <a:xfrm rot="16200000">
              <a:off x="4747260" y="2197331"/>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20" name="Graphic 19">
              <a:extLst>
                <a:ext uri="{FF2B5EF4-FFF2-40B4-BE49-F238E27FC236}">
                  <a16:creationId xmlns:a16="http://schemas.microsoft.com/office/drawing/2014/main" id="{0996B576-213C-8C3B-B0E6-4D8A25743B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99660" y="2349731"/>
              <a:ext cx="304800" cy="304800"/>
            </a:xfrm>
            <a:prstGeom prst="rect">
              <a:avLst/>
            </a:prstGeom>
          </p:spPr>
        </p:pic>
      </p:grpSp>
    </p:spTree>
    <p:custDataLst>
      <p:tags r:id="rId1"/>
    </p:custDataLst>
    <p:extLst>
      <p:ext uri="{BB962C8B-B14F-4D97-AF65-F5344CB8AC3E}">
        <p14:creationId xmlns:p14="http://schemas.microsoft.com/office/powerpoint/2010/main" val="18184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7829DCE-FAEE-EC5D-3D50-D7BEDD5A7D3F}"/>
              </a:ext>
            </a:extLst>
          </p:cNvPr>
          <p:cNvSpPr/>
          <p:nvPr/>
        </p:nvSpPr>
        <p:spPr>
          <a:xfrm>
            <a:off x="9612920" y="4013236"/>
            <a:ext cx="2376000" cy="2194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20000"/>
              </a:lnSpc>
            </a:pPr>
            <a:r>
              <a:rPr lang="en-GB" sz="1600" b="1" dirty="0">
                <a:solidFill>
                  <a:schemeClr val="accent1"/>
                </a:solidFill>
              </a:rPr>
              <a:t>Insulin resistance</a:t>
            </a:r>
          </a:p>
          <a:p>
            <a:pPr algn="ctr">
              <a:lnSpc>
                <a:spcPct val="120000"/>
              </a:lnSpc>
            </a:pPr>
            <a:r>
              <a:rPr lang="en-GB" sz="1600" dirty="0">
                <a:solidFill>
                  <a:schemeClr val="tx2"/>
                </a:solidFill>
              </a:rPr>
              <a:t>Reduced sensitivity in the liver, muscle, and adipose tissues and brain diminishes ability to suppress hunger and regulate energy balance</a:t>
            </a:r>
          </a:p>
        </p:txBody>
      </p:sp>
      <p:sp>
        <p:nvSpPr>
          <p:cNvPr id="47" name="Rectangle 46">
            <a:extLst>
              <a:ext uri="{FF2B5EF4-FFF2-40B4-BE49-F238E27FC236}">
                <a16:creationId xmlns:a16="http://schemas.microsoft.com/office/drawing/2014/main" id="{5F3E47EA-0857-BA20-FB5F-C5869DD40C8D}"/>
              </a:ext>
            </a:extLst>
          </p:cNvPr>
          <p:cNvSpPr/>
          <p:nvPr/>
        </p:nvSpPr>
        <p:spPr>
          <a:xfrm>
            <a:off x="7038065" y="4013235"/>
            <a:ext cx="2468880" cy="2194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20000"/>
              </a:lnSpc>
            </a:pPr>
            <a:r>
              <a:rPr lang="en-GB" sz="1600" b="1" dirty="0">
                <a:solidFill>
                  <a:schemeClr val="accent1"/>
                </a:solidFill>
              </a:rPr>
              <a:t>Ghrelin</a:t>
            </a:r>
          </a:p>
          <a:p>
            <a:pPr algn="ctr">
              <a:lnSpc>
                <a:spcPct val="120000"/>
              </a:lnSpc>
            </a:pPr>
            <a:r>
              <a:rPr lang="en-GB" sz="1600" dirty="0">
                <a:solidFill>
                  <a:schemeClr val="tx2"/>
                </a:solidFill>
              </a:rPr>
              <a:t>Alterations in secretion or clearance, or reduced sensitivity of CNS to ghrelin’s effects, leading to persistent hunger and inability to achieve satiety</a:t>
            </a:r>
          </a:p>
        </p:txBody>
      </p:sp>
      <p:sp>
        <p:nvSpPr>
          <p:cNvPr id="44" name="Rectangle 43">
            <a:extLst>
              <a:ext uri="{FF2B5EF4-FFF2-40B4-BE49-F238E27FC236}">
                <a16:creationId xmlns:a16="http://schemas.microsoft.com/office/drawing/2014/main" id="{408C9509-7CA7-0951-FCFB-0D6586D464D2}"/>
              </a:ext>
            </a:extLst>
          </p:cNvPr>
          <p:cNvSpPr/>
          <p:nvPr/>
        </p:nvSpPr>
        <p:spPr>
          <a:xfrm>
            <a:off x="4558200" y="4013235"/>
            <a:ext cx="2376000" cy="21945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lnSpc>
                <a:spcPct val="120000"/>
              </a:lnSpc>
            </a:pPr>
            <a:r>
              <a:rPr lang="en-GB" sz="1600" b="1" dirty="0">
                <a:solidFill>
                  <a:schemeClr val="accent1"/>
                </a:solidFill>
              </a:rPr>
              <a:t>Leptin resistance</a:t>
            </a:r>
          </a:p>
          <a:p>
            <a:pPr algn="ctr">
              <a:lnSpc>
                <a:spcPct val="120000"/>
              </a:lnSpc>
            </a:pPr>
            <a:r>
              <a:rPr lang="en-GB" sz="1600" dirty="0">
                <a:solidFill>
                  <a:schemeClr val="tx2"/>
                </a:solidFill>
              </a:rPr>
              <a:t>Reduced sensitivity in the brain </a:t>
            </a:r>
            <a:r>
              <a:rPr lang="en-US" sz="1600" dirty="0">
                <a:solidFill>
                  <a:schemeClr val="tx2"/>
                </a:solidFill>
              </a:rPr>
              <a:t>leading to impaired ability to</a:t>
            </a:r>
          </a:p>
          <a:p>
            <a:pPr algn="ctr">
              <a:lnSpc>
                <a:spcPct val="120000"/>
              </a:lnSpc>
            </a:pPr>
            <a:r>
              <a:rPr lang="en-US" sz="1600" dirty="0">
                <a:solidFill>
                  <a:schemeClr val="tx2"/>
                </a:solidFill>
              </a:rPr>
              <a:t>induce satiety</a:t>
            </a:r>
            <a:endParaRPr lang="en-GB" sz="1600" dirty="0">
              <a:solidFill>
                <a:schemeClr val="tx2"/>
              </a:solidFill>
            </a:endParaRPr>
          </a:p>
        </p:txBody>
      </p:sp>
      <p:sp>
        <p:nvSpPr>
          <p:cNvPr id="4" name="Title 3">
            <a:extLst>
              <a:ext uri="{FF2B5EF4-FFF2-40B4-BE49-F238E27FC236}">
                <a16:creationId xmlns:a16="http://schemas.microsoft.com/office/drawing/2014/main" id="{D7199B2E-6EFE-D329-2046-9E42D63E105A}"/>
              </a:ext>
            </a:extLst>
          </p:cNvPr>
          <p:cNvSpPr>
            <a:spLocks noGrp="1"/>
          </p:cNvSpPr>
          <p:nvPr>
            <p:ph type="title"/>
          </p:nvPr>
        </p:nvSpPr>
        <p:spPr/>
        <p:txBody>
          <a:bodyPr/>
          <a:lstStyle/>
          <a:p>
            <a:br>
              <a:rPr lang="en-GB" sz="3600" dirty="0"/>
            </a:br>
            <a:br>
              <a:rPr lang="en-GB" sz="3600" dirty="0"/>
            </a:br>
            <a:r>
              <a:rPr lang="en-GB" sz="3600" dirty="0"/>
              <a:t>Dysregulation of hunger and satiety mechanisms can  contribute to overeating and obesity development</a:t>
            </a:r>
          </a:p>
        </p:txBody>
      </p:sp>
      <p:sp>
        <p:nvSpPr>
          <p:cNvPr id="8" name="Text Placeholder 7">
            <a:extLst>
              <a:ext uri="{FF2B5EF4-FFF2-40B4-BE49-F238E27FC236}">
                <a16:creationId xmlns:a16="http://schemas.microsoft.com/office/drawing/2014/main" id="{6D83445F-E294-B261-BE50-DA6C7D0C12AB}"/>
              </a:ext>
            </a:extLst>
          </p:cNvPr>
          <p:cNvSpPr>
            <a:spLocks noGrp="1"/>
          </p:cNvSpPr>
          <p:nvPr>
            <p:ph type="body" sz="quarter" idx="13"/>
          </p:nvPr>
        </p:nvSpPr>
        <p:spPr/>
        <p:txBody>
          <a:bodyPr/>
          <a:lstStyle/>
          <a:p>
            <a:r>
              <a:rPr lang="en-GB" dirty="0"/>
              <a:t>CNS, central nervous system. </a:t>
            </a:r>
          </a:p>
          <a:p>
            <a:r>
              <a:rPr lang="en-GB" dirty="0"/>
              <a:t>Azemi AK et al. Obesity Medicine 2025;54:100588.</a:t>
            </a:r>
          </a:p>
        </p:txBody>
      </p:sp>
      <p:grpSp>
        <p:nvGrpSpPr>
          <p:cNvPr id="20" name="Group 19">
            <a:extLst>
              <a:ext uri="{FF2B5EF4-FFF2-40B4-BE49-F238E27FC236}">
                <a16:creationId xmlns:a16="http://schemas.microsoft.com/office/drawing/2014/main" id="{AF7E8E02-60F3-DE6E-B6DE-24085E216768}"/>
              </a:ext>
            </a:extLst>
          </p:cNvPr>
          <p:cNvGrpSpPr/>
          <p:nvPr/>
        </p:nvGrpSpPr>
        <p:grpSpPr>
          <a:xfrm>
            <a:off x="7457846" y="762000"/>
            <a:ext cx="1440000" cy="1880861"/>
            <a:chOff x="4808662" y="1203533"/>
            <a:chExt cx="1440000" cy="1880861"/>
          </a:xfrm>
        </p:grpSpPr>
        <p:sp>
          <p:nvSpPr>
            <p:cNvPr id="14" name="Oval 13">
              <a:extLst>
                <a:ext uri="{FF2B5EF4-FFF2-40B4-BE49-F238E27FC236}">
                  <a16:creationId xmlns:a16="http://schemas.microsoft.com/office/drawing/2014/main" id="{21EE24C0-C8BA-8799-9D53-B1638029346A}"/>
                </a:ext>
              </a:extLst>
            </p:cNvPr>
            <p:cNvSpPr/>
            <p:nvPr/>
          </p:nvSpPr>
          <p:spPr>
            <a:xfrm>
              <a:off x="4808662" y="1320421"/>
              <a:ext cx="1440000" cy="1440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Freeform 134">
              <a:extLst>
                <a:ext uri="{FF2B5EF4-FFF2-40B4-BE49-F238E27FC236}">
                  <a16:creationId xmlns:a16="http://schemas.microsoft.com/office/drawing/2014/main" id="{BD22D9E2-41EA-BE6D-3738-467306272430}"/>
                </a:ext>
              </a:extLst>
            </p:cNvPr>
            <p:cNvSpPr>
              <a:spLocks/>
            </p:cNvSpPr>
            <p:nvPr/>
          </p:nvSpPr>
          <p:spPr bwMode="auto">
            <a:xfrm>
              <a:off x="4947262" y="1203533"/>
              <a:ext cx="1162800" cy="1880861"/>
            </a:xfrm>
            <a:custGeom>
              <a:avLst/>
              <a:gdLst>
                <a:gd name="T0" fmla="*/ 444 w 704"/>
                <a:gd name="T1" fmla="*/ 1189 h 1218"/>
                <a:gd name="T2" fmla="*/ 418 w 704"/>
                <a:gd name="T3" fmla="*/ 1135 h 1218"/>
                <a:gd name="T4" fmla="*/ 412 w 704"/>
                <a:gd name="T5" fmla="*/ 1008 h 1218"/>
                <a:gd name="T6" fmla="*/ 402 w 704"/>
                <a:gd name="T7" fmla="*/ 876 h 1218"/>
                <a:gd name="T8" fmla="*/ 361 w 704"/>
                <a:gd name="T9" fmla="*/ 645 h 1218"/>
                <a:gd name="T10" fmla="*/ 326 w 704"/>
                <a:gd name="T11" fmla="*/ 736 h 1218"/>
                <a:gd name="T12" fmla="*/ 301 w 704"/>
                <a:gd name="T13" fmla="*/ 877 h 1218"/>
                <a:gd name="T14" fmla="*/ 289 w 704"/>
                <a:gd name="T15" fmla="*/ 1014 h 1218"/>
                <a:gd name="T16" fmla="*/ 285 w 704"/>
                <a:gd name="T17" fmla="*/ 1128 h 1218"/>
                <a:gd name="T18" fmla="*/ 254 w 704"/>
                <a:gd name="T19" fmla="*/ 1195 h 1218"/>
                <a:gd name="T20" fmla="*/ 210 w 704"/>
                <a:gd name="T21" fmla="*/ 1209 h 1218"/>
                <a:gd name="T22" fmla="*/ 193 w 704"/>
                <a:gd name="T23" fmla="*/ 1186 h 1218"/>
                <a:gd name="T24" fmla="*/ 234 w 704"/>
                <a:gd name="T25" fmla="*/ 1015 h 1218"/>
                <a:gd name="T26" fmla="*/ 232 w 704"/>
                <a:gd name="T27" fmla="*/ 791 h 1218"/>
                <a:gd name="T28" fmla="*/ 251 w 704"/>
                <a:gd name="T29" fmla="*/ 545 h 1218"/>
                <a:gd name="T30" fmla="*/ 261 w 704"/>
                <a:gd name="T31" fmla="*/ 407 h 1218"/>
                <a:gd name="T32" fmla="*/ 209 w 704"/>
                <a:gd name="T33" fmla="*/ 383 h 1218"/>
                <a:gd name="T34" fmla="*/ 102 w 704"/>
                <a:gd name="T35" fmla="*/ 561 h 1218"/>
                <a:gd name="T36" fmla="*/ 76 w 704"/>
                <a:gd name="T37" fmla="*/ 651 h 1218"/>
                <a:gd name="T38" fmla="*/ 74 w 704"/>
                <a:gd name="T39" fmla="*/ 616 h 1218"/>
                <a:gd name="T40" fmla="*/ 49 w 704"/>
                <a:gd name="T41" fmla="*/ 660 h 1218"/>
                <a:gd name="T42" fmla="*/ 56 w 704"/>
                <a:gd name="T43" fmla="*/ 616 h 1218"/>
                <a:gd name="T44" fmla="*/ 27 w 704"/>
                <a:gd name="T45" fmla="*/ 663 h 1218"/>
                <a:gd name="T46" fmla="*/ 43 w 704"/>
                <a:gd name="T47" fmla="*/ 603 h 1218"/>
                <a:gd name="T48" fmla="*/ 15 w 704"/>
                <a:gd name="T49" fmla="*/ 646 h 1218"/>
                <a:gd name="T50" fmla="*/ 36 w 704"/>
                <a:gd name="T51" fmla="*/ 575 h 1218"/>
                <a:gd name="T52" fmla="*/ 6 w 704"/>
                <a:gd name="T53" fmla="*/ 591 h 1218"/>
                <a:gd name="T54" fmla="*/ 38 w 704"/>
                <a:gd name="T55" fmla="*/ 553 h 1218"/>
                <a:gd name="T56" fmla="*/ 101 w 704"/>
                <a:gd name="T57" fmla="*/ 469 h 1218"/>
                <a:gd name="T58" fmla="*/ 173 w 704"/>
                <a:gd name="T59" fmla="*/ 317 h 1218"/>
                <a:gd name="T60" fmla="*/ 250 w 704"/>
                <a:gd name="T61" fmla="*/ 213 h 1218"/>
                <a:gd name="T62" fmla="*/ 311 w 704"/>
                <a:gd name="T63" fmla="*/ 132 h 1218"/>
                <a:gd name="T64" fmla="*/ 293 w 704"/>
                <a:gd name="T65" fmla="*/ 88 h 1218"/>
                <a:gd name="T66" fmla="*/ 360 w 704"/>
                <a:gd name="T67" fmla="*/ 5 h 1218"/>
                <a:gd name="T68" fmla="*/ 412 w 704"/>
                <a:gd name="T69" fmla="*/ 88 h 1218"/>
                <a:gd name="T70" fmla="*/ 392 w 704"/>
                <a:gd name="T71" fmla="*/ 174 h 1218"/>
                <a:gd name="T72" fmla="*/ 519 w 704"/>
                <a:gd name="T73" fmla="*/ 273 h 1218"/>
                <a:gd name="T74" fmla="*/ 569 w 704"/>
                <a:gd name="T75" fmla="*/ 393 h 1218"/>
                <a:gd name="T76" fmla="*/ 634 w 704"/>
                <a:gd name="T77" fmla="*/ 537 h 1218"/>
                <a:gd name="T78" fmla="*/ 701 w 704"/>
                <a:gd name="T79" fmla="*/ 582 h 1218"/>
                <a:gd name="T80" fmla="*/ 671 w 704"/>
                <a:gd name="T81" fmla="*/ 574 h 1218"/>
                <a:gd name="T82" fmla="*/ 698 w 704"/>
                <a:gd name="T83" fmla="*/ 641 h 1218"/>
                <a:gd name="T84" fmla="*/ 665 w 704"/>
                <a:gd name="T85" fmla="*/ 605 h 1218"/>
                <a:gd name="T86" fmla="*/ 682 w 704"/>
                <a:gd name="T87" fmla="*/ 655 h 1218"/>
                <a:gd name="T88" fmla="*/ 650 w 704"/>
                <a:gd name="T89" fmla="*/ 612 h 1218"/>
                <a:gd name="T90" fmla="*/ 663 w 704"/>
                <a:gd name="T91" fmla="*/ 664 h 1218"/>
                <a:gd name="T92" fmla="*/ 635 w 704"/>
                <a:gd name="T93" fmla="*/ 618 h 1218"/>
                <a:gd name="T94" fmla="*/ 635 w 704"/>
                <a:gd name="T95" fmla="*/ 656 h 1218"/>
                <a:gd name="T96" fmla="*/ 604 w 704"/>
                <a:gd name="T97" fmla="*/ 568 h 1218"/>
                <a:gd name="T98" fmla="*/ 510 w 704"/>
                <a:gd name="T99" fmla="*/ 415 h 1218"/>
                <a:gd name="T100" fmla="*/ 448 w 704"/>
                <a:gd name="T101" fmla="*/ 388 h 1218"/>
                <a:gd name="T102" fmla="*/ 448 w 704"/>
                <a:gd name="T103" fmla="*/ 516 h 1218"/>
                <a:gd name="T104" fmla="*/ 476 w 704"/>
                <a:gd name="T105" fmla="*/ 762 h 1218"/>
                <a:gd name="T106" fmla="*/ 473 w 704"/>
                <a:gd name="T107" fmla="*/ 918 h 1218"/>
                <a:gd name="T108" fmla="*/ 466 w 704"/>
                <a:gd name="T109" fmla="*/ 1108 h 1218"/>
                <a:gd name="T110" fmla="*/ 504 w 704"/>
                <a:gd name="T111" fmla="*/ 1203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4" h="1218">
                  <a:moveTo>
                    <a:pt x="483" y="1210"/>
                  </a:moveTo>
                  <a:cubicBezTo>
                    <a:pt x="475" y="1218"/>
                    <a:pt x="463" y="1216"/>
                    <a:pt x="457" y="1207"/>
                  </a:cubicBezTo>
                  <a:cubicBezTo>
                    <a:pt x="456" y="1205"/>
                    <a:pt x="455" y="1204"/>
                    <a:pt x="454" y="1203"/>
                  </a:cubicBezTo>
                  <a:cubicBezTo>
                    <a:pt x="448" y="1200"/>
                    <a:pt x="445" y="1195"/>
                    <a:pt x="444" y="1189"/>
                  </a:cubicBezTo>
                  <a:cubicBezTo>
                    <a:pt x="442" y="1183"/>
                    <a:pt x="441" y="1177"/>
                    <a:pt x="440" y="1171"/>
                  </a:cubicBezTo>
                  <a:cubicBezTo>
                    <a:pt x="440" y="1168"/>
                    <a:pt x="438" y="1167"/>
                    <a:pt x="435" y="1166"/>
                  </a:cubicBezTo>
                  <a:cubicBezTo>
                    <a:pt x="421" y="1161"/>
                    <a:pt x="418" y="1150"/>
                    <a:pt x="418" y="1136"/>
                  </a:cubicBezTo>
                  <a:cubicBezTo>
                    <a:pt x="418" y="1136"/>
                    <a:pt x="418" y="1135"/>
                    <a:pt x="418" y="1135"/>
                  </a:cubicBezTo>
                  <a:cubicBezTo>
                    <a:pt x="421" y="1126"/>
                    <a:pt x="423" y="1117"/>
                    <a:pt x="421" y="1107"/>
                  </a:cubicBezTo>
                  <a:cubicBezTo>
                    <a:pt x="420" y="1104"/>
                    <a:pt x="422" y="1100"/>
                    <a:pt x="423" y="1096"/>
                  </a:cubicBezTo>
                  <a:cubicBezTo>
                    <a:pt x="426" y="1085"/>
                    <a:pt x="425" y="1073"/>
                    <a:pt x="422" y="1062"/>
                  </a:cubicBezTo>
                  <a:cubicBezTo>
                    <a:pt x="419" y="1044"/>
                    <a:pt x="415" y="1026"/>
                    <a:pt x="412" y="1008"/>
                  </a:cubicBezTo>
                  <a:cubicBezTo>
                    <a:pt x="408" y="988"/>
                    <a:pt x="403" y="968"/>
                    <a:pt x="400" y="949"/>
                  </a:cubicBezTo>
                  <a:cubicBezTo>
                    <a:pt x="398" y="938"/>
                    <a:pt x="399" y="928"/>
                    <a:pt x="400" y="917"/>
                  </a:cubicBezTo>
                  <a:cubicBezTo>
                    <a:pt x="401" y="906"/>
                    <a:pt x="402" y="894"/>
                    <a:pt x="403" y="882"/>
                  </a:cubicBezTo>
                  <a:cubicBezTo>
                    <a:pt x="403" y="880"/>
                    <a:pt x="402" y="878"/>
                    <a:pt x="402" y="876"/>
                  </a:cubicBezTo>
                  <a:cubicBezTo>
                    <a:pt x="398" y="863"/>
                    <a:pt x="395" y="849"/>
                    <a:pt x="392" y="836"/>
                  </a:cubicBezTo>
                  <a:cubicBezTo>
                    <a:pt x="385" y="814"/>
                    <a:pt x="387" y="790"/>
                    <a:pt x="382" y="767"/>
                  </a:cubicBezTo>
                  <a:cubicBezTo>
                    <a:pt x="377" y="746"/>
                    <a:pt x="372" y="726"/>
                    <a:pt x="369" y="705"/>
                  </a:cubicBezTo>
                  <a:cubicBezTo>
                    <a:pt x="365" y="685"/>
                    <a:pt x="364" y="665"/>
                    <a:pt x="361" y="645"/>
                  </a:cubicBezTo>
                  <a:cubicBezTo>
                    <a:pt x="360" y="639"/>
                    <a:pt x="362" y="632"/>
                    <a:pt x="358" y="627"/>
                  </a:cubicBezTo>
                  <a:cubicBezTo>
                    <a:pt x="355" y="622"/>
                    <a:pt x="350" y="622"/>
                    <a:pt x="346" y="626"/>
                  </a:cubicBezTo>
                  <a:cubicBezTo>
                    <a:pt x="341" y="632"/>
                    <a:pt x="342" y="639"/>
                    <a:pt x="342" y="646"/>
                  </a:cubicBezTo>
                  <a:cubicBezTo>
                    <a:pt x="340" y="676"/>
                    <a:pt x="334" y="706"/>
                    <a:pt x="326" y="736"/>
                  </a:cubicBezTo>
                  <a:cubicBezTo>
                    <a:pt x="321" y="757"/>
                    <a:pt x="318" y="779"/>
                    <a:pt x="316" y="802"/>
                  </a:cubicBezTo>
                  <a:cubicBezTo>
                    <a:pt x="315" y="813"/>
                    <a:pt x="313" y="825"/>
                    <a:pt x="311" y="837"/>
                  </a:cubicBezTo>
                  <a:cubicBezTo>
                    <a:pt x="310" y="842"/>
                    <a:pt x="309" y="848"/>
                    <a:pt x="307" y="854"/>
                  </a:cubicBezTo>
                  <a:cubicBezTo>
                    <a:pt x="305" y="862"/>
                    <a:pt x="302" y="869"/>
                    <a:pt x="301" y="877"/>
                  </a:cubicBezTo>
                  <a:cubicBezTo>
                    <a:pt x="300" y="881"/>
                    <a:pt x="301" y="886"/>
                    <a:pt x="301" y="890"/>
                  </a:cubicBezTo>
                  <a:cubicBezTo>
                    <a:pt x="302" y="906"/>
                    <a:pt x="304" y="921"/>
                    <a:pt x="304" y="937"/>
                  </a:cubicBezTo>
                  <a:cubicBezTo>
                    <a:pt x="305" y="951"/>
                    <a:pt x="302" y="966"/>
                    <a:pt x="297" y="980"/>
                  </a:cubicBezTo>
                  <a:cubicBezTo>
                    <a:pt x="294" y="991"/>
                    <a:pt x="292" y="1003"/>
                    <a:pt x="289" y="1014"/>
                  </a:cubicBezTo>
                  <a:cubicBezTo>
                    <a:pt x="286" y="1030"/>
                    <a:pt x="283" y="1046"/>
                    <a:pt x="280" y="1062"/>
                  </a:cubicBezTo>
                  <a:cubicBezTo>
                    <a:pt x="277" y="1076"/>
                    <a:pt x="278" y="1090"/>
                    <a:pt x="281" y="1104"/>
                  </a:cubicBezTo>
                  <a:cubicBezTo>
                    <a:pt x="282" y="1108"/>
                    <a:pt x="281" y="1112"/>
                    <a:pt x="282" y="1116"/>
                  </a:cubicBezTo>
                  <a:cubicBezTo>
                    <a:pt x="282" y="1120"/>
                    <a:pt x="283" y="1124"/>
                    <a:pt x="285" y="1128"/>
                  </a:cubicBezTo>
                  <a:cubicBezTo>
                    <a:pt x="289" y="1140"/>
                    <a:pt x="285" y="1154"/>
                    <a:pt x="276" y="1161"/>
                  </a:cubicBezTo>
                  <a:cubicBezTo>
                    <a:pt x="274" y="1163"/>
                    <a:pt x="271" y="1164"/>
                    <a:pt x="268" y="1164"/>
                  </a:cubicBezTo>
                  <a:cubicBezTo>
                    <a:pt x="263" y="1165"/>
                    <a:pt x="261" y="1169"/>
                    <a:pt x="260" y="1173"/>
                  </a:cubicBezTo>
                  <a:cubicBezTo>
                    <a:pt x="258" y="1181"/>
                    <a:pt x="256" y="1188"/>
                    <a:pt x="254" y="1195"/>
                  </a:cubicBezTo>
                  <a:cubicBezTo>
                    <a:pt x="254" y="1195"/>
                    <a:pt x="254" y="1195"/>
                    <a:pt x="253" y="1195"/>
                  </a:cubicBezTo>
                  <a:cubicBezTo>
                    <a:pt x="246" y="1202"/>
                    <a:pt x="240" y="1211"/>
                    <a:pt x="229" y="1213"/>
                  </a:cubicBezTo>
                  <a:cubicBezTo>
                    <a:pt x="228" y="1213"/>
                    <a:pt x="226" y="1213"/>
                    <a:pt x="224" y="1213"/>
                  </a:cubicBezTo>
                  <a:cubicBezTo>
                    <a:pt x="219" y="1212"/>
                    <a:pt x="215" y="1209"/>
                    <a:pt x="210" y="1209"/>
                  </a:cubicBezTo>
                  <a:cubicBezTo>
                    <a:pt x="206" y="1209"/>
                    <a:pt x="202" y="1205"/>
                    <a:pt x="199" y="1202"/>
                  </a:cubicBezTo>
                  <a:cubicBezTo>
                    <a:pt x="198" y="1202"/>
                    <a:pt x="198" y="1201"/>
                    <a:pt x="197" y="1201"/>
                  </a:cubicBezTo>
                  <a:cubicBezTo>
                    <a:pt x="195" y="1199"/>
                    <a:pt x="192" y="1198"/>
                    <a:pt x="192" y="1196"/>
                  </a:cubicBezTo>
                  <a:cubicBezTo>
                    <a:pt x="191" y="1193"/>
                    <a:pt x="191" y="1189"/>
                    <a:pt x="193" y="1186"/>
                  </a:cubicBezTo>
                  <a:cubicBezTo>
                    <a:pt x="196" y="1176"/>
                    <a:pt x="203" y="1168"/>
                    <a:pt x="211" y="1161"/>
                  </a:cubicBezTo>
                  <a:cubicBezTo>
                    <a:pt x="221" y="1153"/>
                    <a:pt x="226" y="1141"/>
                    <a:pt x="233" y="1130"/>
                  </a:cubicBezTo>
                  <a:cubicBezTo>
                    <a:pt x="239" y="1121"/>
                    <a:pt x="236" y="1111"/>
                    <a:pt x="237" y="1101"/>
                  </a:cubicBezTo>
                  <a:cubicBezTo>
                    <a:pt x="240" y="1072"/>
                    <a:pt x="237" y="1044"/>
                    <a:pt x="234" y="1015"/>
                  </a:cubicBezTo>
                  <a:cubicBezTo>
                    <a:pt x="231" y="991"/>
                    <a:pt x="229" y="967"/>
                    <a:pt x="228" y="943"/>
                  </a:cubicBezTo>
                  <a:cubicBezTo>
                    <a:pt x="228" y="928"/>
                    <a:pt x="230" y="913"/>
                    <a:pt x="233" y="898"/>
                  </a:cubicBezTo>
                  <a:cubicBezTo>
                    <a:pt x="238" y="875"/>
                    <a:pt x="239" y="853"/>
                    <a:pt x="239" y="831"/>
                  </a:cubicBezTo>
                  <a:cubicBezTo>
                    <a:pt x="239" y="817"/>
                    <a:pt x="237" y="804"/>
                    <a:pt x="232" y="791"/>
                  </a:cubicBezTo>
                  <a:cubicBezTo>
                    <a:pt x="227" y="778"/>
                    <a:pt x="224" y="763"/>
                    <a:pt x="224" y="749"/>
                  </a:cubicBezTo>
                  <a:cubicBezTo>
                    <a:pt x="224" y="721"/>
                    <a:pt x="223" y="694"/>
                    <a:pt x="224" y="666"/>
                  </a:cubicBezTo>
                  <a:cubicBezTo>
                    <a:pt x="225" y="649"/>
                    <a:pt x="229" y="632"/>
                    <a:pt x="232" y="615"/>
                  </a:cubicBezTo>
                  <a:cubicBezTo>
                    <a:pt x="238" y="592"/>
                    <a:pt x="245" y="568"/>
                    <a:pt x="251" y="545"/>
                  </a:cubicBezTo>
                  <a:cubicBezTo>
                    <a:pt x="253" y="534"/>
                    <a:pt x="254" y="522"/>
                    <a:pt x="256" y="510"/>
                  </a:cubicBezTo>
                  <a:cubicBezTo>
                    <a:pt x="257" y="502"/>
                    <a:pt x="259" y="494"/>
                    <a:pt x="259" y="486"/>
                  </a:cubicBezTo>
                  <a:cubicBezTo>
                    <a:pt x="259" y="474"/>
                    <a:pt x="260" y="462"/>
                    <a:pt x="262" y="449"/>
                  </a:cubicBezTo>
                  <a:cubicBezTo>
                    <a:pt x="265" y="435"/>
                    <a:pt x="263" y="421"/>
                    <a:pt x="261" y="407"/>
                  </a:cubicBezTo>
                  <a:cubicBezTo>
                    <a:pt x="259" y="395"/>
                    <a:pt x="255" y="383"/>
                    <a:pt x="250" y="371"/>
                  </a:cubicBezTo>
                  <a:cubicBezTo>
                    <a:pt x="246" y="360"/>
                    <a:pt x="243" y="348"/>
                    <a:pt x="239" y="335"/>
                  </a:cubicBezTo>
                  <a:cubicBezTo>
                    <a:pt x="237" y="340"/>
                    <a:pt x="235" y="344"/>
                    <a:pt x="232" y="348"/>
                  </a:cubicBezTo>
                  <a:cubicBezTo>
                    <a:pt x="224" y="360"/>
                    <a:pt x="216" y="371"/>
                    <a:pt x="209" y="383"/>
                  </a:cubicBezTo>
                  <a:cubicBezTo>
                    <a:pt x="203" y="394"/>
                    <a:pt x="198" y="406"/>
                    <a:pt x="194" y="418"/>
                  </a:cubicBezTo>
                  <a:cubicBezTo>
                    <a:pt x="185" y="443"/>
                    <a:pt x="173" y="466"/>
                    <a:pt x="156" y="487"/>
                  </a:cubicBezTo>
                  <a:cubicBezTo>
                    <a:pt x="142" y="503"/>
                    <a:pt x="129" y="519"/>
                    <a:pt x="117" y="535"/>
                  </a:cubicBezTo>
                  <a:cubicBezTo>
                    <a:pt x="111" y="543"/>
                    <a:pt x="106" y="552"/>
                    <a:pt x="102" y="561"/>
                  </a:cubicBezTo>
                  <a:cubicBezTo>
                    <a:pt x="100" y="567"/>
                    <a:pt x="101" y="574"/>
                    <a:pt x="99" y="580"/>
                  </a:cubicBezTo>
                  <a:cubicBezTo>
                    <a:pt x="96" y="592"/>
                    <a:pt x="92" y="603"/>
                    <a:pt x="88" y="614"/>
                  </a:cubicBezTo>
                  <a:cubicBezTo>
                    <a:pt x="86" y="619"/>
                    <a:pt x="84" y="624"/>
                    <a:pt x="83" y="629"/>
                  </a:cubicBezTo>
                  <a:cubicBezTo>
                    <a:pt x="80" y="636"/>
                    <a:pt x="78" y="644"/>
                    <a:pt x="76" y="651"/>
                  </a:cubicBezTo>
                  <a:cubicBezTo>
                    <a:pt x="75" y="654"/>
                    <a:pt x="73" y="656"/>
                    <a:pt x="70" y="655"/>
                  </a:cubicBezTo>
                  <a:cubicBezTo>
                    <a:pt x="67" y="654"/>
                    <a:pt x="66" y="651"/>
                    <a:pt x="67" y="649"/>
                  </a:cubicBezTo>
                  <a:cubicBezTo>
                    <a:pt x="68" y="642"/>
                    <a:pt x="70" y="635"/>
                    <a:pt x="71" y="628"/>
                  </a:cubicBezTo>
                  <a:cubicBezTo>
                    <a:pt x="72" y="624"/>
                    <a:pt x="73" y="620"/>
                    <a:pt x="74" y="616"/>
                  </a:cubicBezTo>
                  <a:cubicBezTo>
                    <a:pt x="73" y="616"/>
                    <a:pt x="73" y="616"/>
                    <a:pt x="73" y="615"/>
                  </a:cubicBezTo>
                  <a:cubicBezTo>
                    <a:pt x="72" y="616"/>
                    <a:pt x="70" y="617"/>
                    <a:pt x="70" y="618"/>
                  </a:cubicBezTo>
                  <a:cubicBezTo>
                    <a:pt x="65" y="629"/>
                    <a:pt x="60" y="639"/>
                    <a:pt x="55" y="650"/>
                  </a:cubicBezTo>
                  <a:cubicBezTo>
                    <a:pt x="53" y="654"/>
                    <a:pt x="52" y="657"/>
                    <a:pt x="49" y="660"/>
                  </a:cubicBezTo>
                  <a:cubicBezTo>
                    <a:pt x="48" y="662"/>
                    <a:pt x="45" y="663"/>
                    <a:pt x="43" y="663"/>
                  </a:cubicBezTo>
                  <a:cubicBezTo>
                    <a:pt x="40" y="662"/>
                    <a:pt x="39" y="660"/>
                    <a:pt x="40" y="657"/>
                  </a:cubicBezTo>
                  <a:cubicBezTo>
                    <a:pt x="41" y="653"/>
                    <a:pt x="42" y="649"/>
                    <a:pt x="44" y="645"/>
                  </a:cubicBezTo>
                  <a:cubicBezTo>
                    <a:pt x="48" y="635"/>
                    <a:pt x="52" y="625"/>
                    <a:pt x="56" y="616"/>
                  </a:cubicBezTo>
                  <a:cubicBezTo>
                    <a:pt x="56" y="614"/>
                    <a:pt x="56" y="613"/>
                    <a:pt x="55" y="611"/>
                  </a:cubicBezTo>
                  <a:cubicBezTo>
                    <a:pt x="52" y="618"/>
                    <a:pt x="49" y="625"/>
                    <a:pt x="46" y="631"/>
                  </a:cubicBezTo>
                  <a:cubicBezTo>
                    <a:pt x="42" y="641"/>
                    <a:pt x="38" y="650"/>
                    <a:pt x="33" y="660"/>
                  </a:cubicBezTo>
                  <a:cubicBezTo>
                    <a:pt x="33" y="662"/>
                    <a:pt x="29" y="663"/>
                    <a:pt x="27" y="663"/>
                  </a:cubicBezTo>
                  <a:cubicBezTo>
                    <a:pt x="25" y="663"/>
                    <a:pt x="24" y="660"/>
                    <a:pt x="23" y="658"/>
                  </a:cubicBezTo>
                  <a:cubicBezTo>
                    <a:pt x="22" y="657"/>
                    <a:pt x="23" y="655"/>
                    <a:pt x="23" y="654"/>
                  </a:cubicBezTo>
                  <a:cubicBezTo>
                    <a:pt x="29" y="639"/>
                    <a:pt x="35" y="624"/>
                    <a:pt x="41" y="609"/>
                  </a:cubicBezTo>
                  <a:cubicBezTo>
                    <a:pt x="42" y="607"/>
                    <a:pt x="43" y="605"/>
                    <a:pt x="43" y="603"/>
                  </a:cubicBezTo>
                  <a:cubicBezTo>
                    <a:pt x="43" y="603"/>
                    <a:pt x="42" y="603"/>
                    <a:pt x="42" y="603"/>
                  </a:cubicBezTo>
                  <a:cubicBezTo>
                    <a:pt x="40" y="606"/>
                    <a:pt x="38" y="609"/>
                    <a:pt x="36" y="612"/>
                  </a:cubicBezTo>
                  <a:cubicBezTo>
                    <a:pt x="31" y="622"/>
                    <a:pt x="25" y="632"/>
                    <a:pt x="20" y="642"/>
                  </a:cubicBezTo>
                  <a:cubicBezTo>
                    <a:pt x="19" y="644"/>
                    <a:pt x="16" y="646"/>
                    <a:pt x="15" y="646"/>
                  </a:cubicBezTo>
                  <a:cubicBezTo>
                    <a:pt x="10" y="648"/>
                    <a:pt x="7" y="643"/>
                    <a:pt x="8" y="638"/>
                  </a:cubicBezTo>
                  <a:cubicBezTo>
                    <a:pt x="10" y="633"/>
                    <a:pt x="12" y="628"/>
                    <a:pt x="14" y="623"/>
                  </a:cubicBezTo>
                  <a:cubicBezTo>
                    <a:pt x="20" y="609"/>
                    <a:pt x="27" y="596"/>
                    <a:pt x="33" y="583"/>
                  </a:cubicBezTo>
                  <a:cubicBezTo>
                    <a:pt x="34" y="580"/>
                    <a:pt x="35" y="578"/>
                    <a:pt x="36" y="575"/>
                  </a:cubicBezTo>
                  <a:cubicBezTo>
                    <a:pt x="36" y="575"/>
                    <a:pt x="36" y="575"/>
                    <a:pt x="35" y="574"/>
                  </a:cubicBezTo>
                  <a:cubicBezTo>
                    <a:pt x="32" y="577"/>
                    <a:pt x="29" y="581"/>
                    <a:pt x="25" y="583"/>
                  </a:cubicBezTo>
                  <a:cubicBezTo>
                    <a:pt x="21" y="586"/>
                    <a:pt x="16" y="589"/>
                    <a:pt x="12" y="591"/>
                  </a:cubicBezTo>
                  <a:cubicBezTo>
                    <a:pt x="10" y="592"/>
                    <a:pt x="8" y="592"/>
                    <a:pt x="6" y="591"/>
                  </a:cubicBezTo>
                  <a:cubicBezTo>
                    <a:pt x="4" y="590"/>
                    <a:pt x="2" y="588"/>
                    <a:pt x="1" y="586"/>
                  </a:cubicBezTo>
                  <a:cubicBezTo>
                    <a:pt x="0" y="585"/>
                    <a:pt x="3" y="582"/>
                    <a:pt x="5" y="581"/>
                  </a:cubicBezTo>
                  <a:cubicBezTo>
                    <a:pt x="12" y="574"/>
                    <a:pt x="19" y="567"/>
                    <a:pt x="27" y="560"/>
                  </a:cubicBezTo>
                  <a:cubicBezTo>
                    <a:pt x="30" y="557"/>
                    <a:pt x="34" y="554"/>
                    <a:pt x="38" y="553"/>
                  </a:cubicBezTo>
                  <a:cubicBezTo>
                    <a:pt x="46" y="549"/>
                    <a:pt x="55" y="548"/>
                    <a:pt x="63" y="545"/>
                  </a:cubicBezTo>
                  <a:cubicBezTo>
                    <a:pt x="65" y="544"/>
                    <a:pt x="68" y="542"/>
                    <a:pt x="69" y="540"/>
                  </a:cubicBezTo>
                  <a:cubicBezTo>
                    <a:pt x="74" y="531"/>
                    <a:pt x="79" y="521"/>
                    <a:pt x="84" y="512"/>
                  </a:cubicBezTo>
                  <a:cubicBezTo>
                    <a:pt x="91" y="499"/>
                    <a:pt x="97" y="484"/>
                    <a:pt x="101" y="469"/>
                  </a:cubicBezTo>
                  <a:cubicBezTo>
                    <a:pt x="108" y="449"/>
                    <a:pt x="114" y="428"/>
                    <a:pt x="125" y="409"/>
                  </a:cubicBezTo>
                  <a:cubicBezTo>
                    <a:pt x="130" y="401"/>
                    <a:pt x="136" y="394"/>
                    <a:pt x="140" y="386"/>
                  </a:cubicBezTo>
                  <a:cubicBezTo>
                    <a:pt x="145" y="377"/>
                    <a:pt x="150" y="367"/>
                    <a:pt x="154" y="358"/>
                  </a:cubicBezTo>
                  <a:cubicBezTo>
                    <a:pt x="160" y="344"/>
                    <a:pt x="165" y="330"/>
                    <a:pt x="173" y="317"/>
                  </a:cubicBezTo>
                  <a:cubicBezTo>
                    <a:pt x="178" y="309"/>
                    <a:pt x="182" y="301"/>
                    <a:pt x="182" y="291"/>
                  </a:cubicBezTo>
                  <a:cubicBezTo>
                    <a:pt x="182" y="279"/>
                    <a:pt x="187" y="268"/>
                    <a:pt x="192" y="257"/>
                  </a:cubicBezTo>
                  <a:cubicBezTo>
                    <a:pt x="198" y="243"/>
                    <a:pt x="207" y="231"/>
                    <a:pt x="221" y="224"/>
                  </a:cubicBezTo>
                  <a:cubicBezTo>
                    <a:pt x="230" y="219"/>
                    <a:pt x="240" y="215"/>
                    <a:pt x="250" y="213"/>
                  </a:cubicBezTo>
                  <a:cubicBezTo>
                    <a:pt x="264" y="210"/>
                    <a:pt x="277" y="205"/>
                    <a:pt x="289" y="198"/>
                  </a:cubicBezTo>
                  <a:cubicBezTo>
                    <a:pt x="294" y="195"/>
                    <a:pt x="299" y="192"/>
                    <a:pt x="304" y="189"/>
                  </a:cubicBezTo>
                  <a:cubicBezTo>
                    <a:pt x="310" y="186"/>
                    <a:pt x="313" y="181"/>
                    <a:pt x="313" y="175"/>
                  </a:cubicBezTo>
                  <a:cubicBezTo>
                    <a:pt x="313" y="160"/>
                    <a:pt x="312" y="146"/>
                    <a:pt x="311" y="132"/>
                  </a:cubicBezTo>
                  <a:cubicBezTo>
                    <a:pt x="311" y="127"/>
                    <a:pt x="309" y="122"/>
                    <a:pt x="308" y="118"/>
                  </a:cubicBezTo>
                  <a:cubicBezTo>
                    <a:pt x="305" y="118"/>
                    <a:pt x="303" y="119"/>
                    <a:pt x="301" y="119"/>
                  </a:cubicBezTo>
                  <a:cubicBezTo>
                    <a:pt x="299" y="118"/>
                    <a:pt x="298" y="115"/>
                    <a:pt x="297" y="112"/>
                  </a:cubicBezTo>
                  <a:cubicBezTo>
                    <a:pt x="293" y="105"/>
                    <a:pt x="291" y="97"/>
                    <a:pt x="293" y="88"/>
                  </a:cubicBezTo>
                  <a:cubicBezTo>
                    <a:pt x="294" y="83"/>
                    <a:pt x="297" y="82"/>
                    <a:pt x="301" y="84"/>
                  </a:cubicBezTo>
                  <a:cubicBezTo>
                    <a:pt x="301" y="80"/>
                    <a:pt x="302" y="75"/>
                    <a:pt x="301" y="71"/>
                  </a:cubicBezTo>
                  <a:cubicBezTo>
                    <a:pt x="300" y="55"/>
                    <a:pt x="303" y="41"/>
                    <a:pt x="311" y="28"/>
                  </a:cubicBezTo>
                  <a:cubicBezTo>
                    <a:pt x="323" y="11"/>
                    <a:pt x="343" y="0"/>
                    <a:pt x="360" y="5"/>
                  </a:cubicBezTo>
                  <a:cubicBezTo>
                    <a:pt x="382" y="11"/>
                    <a:pt x="395" y="26"/>
                    <a:pt x="401" y="47"/>
                  </a:cubicBezTo>
                  <a:cubicBezTo>
                    <a:pt x="405" y="58"/>
                    <a:pt x="404" y="70"/>
                    <a:pt x="403" y="81"/>
                  </a:cubicBezTo>
                  <a:cubicBezTo>
                    <a:pt x="403" y="82"/>
                    <a:pt x="403" y="83"/>
                    <a:pt x="403" y="84"/>
                  </a:cubicBezTo>
                  <a:cubicBezTo>
                    <a:pt x="408" y="81"/>
                    <a:pt x="411" y="83"/>
                    <a:pt x="412" y="88"/>
                  </a:cubicBezTo>
                  <a:cubicBezTo>
                    <a:pt x="413" y="99"/>
                    <a:pt x="411" y="110"/>
                    <a:pt x="403" y="118"/>
                  </a:cubicBezTo>
                  <a:cubicBezTo>
                    <a:pt x="403" y="119"/>
                    <a:pt x="399" y="118"/>
                    <a:pt x="396" y="118"/>
                  </a:cubicBezTo>
                  <a:cubicBezTo>
                    <a:pt x="395" y="125"/>
                    <a:pt x="393" y="134"/>
                    <a:pt x="392" y="143"/>
                  </a:cubicBezTo>
                  <a:cubicBezTo>
                    <a:pt x="391" y="153"/>
                    <a:pt x="392" y="163"/>
                    <a:pt x="392" y="174"/>
                  </a:cubicBezTo>
                  <a:cubicBezTo>
                    <a:pt x="391" y="180"/>
                    <a:pt x="394" y="184"/>
                    <a:pt x="399" y="187"/>
                  </a:cubicBezTo>
                  <a:cubicBezTo>
                    <a:pt x="416" y="198"/>
                    <a:pt x="433" y="208"/>
                    <a:pt x="453" y="212"/>
                  </a:cubicBezTo>
                  <a:cubicBezTo>
                    <a:pt x="474" y="216"/>
                    <a:pt x="492" y="224"/>
                    <a:pt x="504" y="242"/>
                  </a:cubicBezTo>
                  <a:cubicBezTo>
                    <a:pt x="510" y="251"/>
                    <a:pt x="515" y="262"/>
                    <a:pt x="519" y="273"/>
                  </a:cubicBezTo>
                  <a:cubicBezTo>
                    <a:pt x="522" y="280"/>
                    <a:pt x="522" y="288"/>
                    <a:pt x="523" y="296"/>
                  </a:cubicBezTo>
                  <a:cubicBezTo>
                    <a:pt x="524" y="305"/>
                    <a:pt x="530" y="312"/>
                    <a:pt x="534" y="320"/>
                  </a:cubicBezTo>
                  <a:cubicBezTo>
                    <a:pt x="540" y="333"/>
                    <a:pt x="546" y="346"/>
                    <a:pt x="551" y="359"/>
                  </a:cubicBezTo>
                  <a:cubicBezTo>
                    <a:pt x="556" y="371"/>
                    <a:pt x="562" y="382"/>
                    <a:pt x="569" y="393"/>
                  </a:cubicBezTo>
                  <a:cubicBezTo>
                    <a:pt x="578" y="406"/>
                    <a:pt x="586" y="420"/>
                    <a:pt x="591" y="435"/>
                  </a:cubicBezTo>
                  <a:cubicBezTo>
                    <a:pt x="599" y="456"/>
                    <a:pt x="606" y="478"/>
                    <a:pt x="615" y="498"/>
                  </a:cubicBezTo>
                  <a:cubicBezTo>
                    <a:pt x="619" y="510"/>
                    <a:pt x="626" y="521"/>
                    <a:pt x="632" y="533"/>
                  </a:cubicBezTo>
                  <a:cubicBezTo>
                    <a:pt x="633" y="534"/>
                    <a:pt x="634" y="535"/>
                    <a:pt x="634" y="537"/>
                  </a:cubicBezTo>
                  <a:cubicBezTo>
                    <a:pt x="636" y="542"/>
                    <a:pt x="640" y="544"/>
                    <a:pt x="645" y="546"/>
                  </a:cubicBezTo>
                  <a:cubicBezTo>
                    <a:pt x="654" y="548"/>
                    <a:pt x="663" y="552"/>
                    <a:pt x="672" y="556"/>
                  </a:cubicBezTo>
                  <a:cubicBezTo>
                    <a:pt x="675" y="557"/>
                    <a:pt x="677" y="560"/>
                    <a:pt x="679" y="562"/>
                  </a:cubicBezTo>
                  <a:cubicBezTo>
                    <a:pt x="686" y="570"/>
                    <a:pt x="693" y="577"/>
                    <a:pt x="701" y="582"/>
                  </a:cubicBezTo>
                  <a:cubicBezTo>
                    <a:pt x="703" y="583"/>
                    <a:pt x="704" y="586"/>
                    <a:pt x="704" y="587"/>
                  </a:cubicBezTo>
                  <a:cubicBezTo>
                    <a:pt x="703" y="589"/>
                    <a:pt x="701" y="591"/>
                    <a:pt x="700" y="592"/>
                  </a:cubicBezTo>
                  <a:cubicBezTo>
                    <a:pt x="692" y="594"/>
                    <a:pt x="686" y="591"/>
                    <a:pt x="681" y="586"/>
                  </a:cubicBezTo>
                  <a:cubicBezTo>
                    <a:pt x="678" y="582"/>
                    <a:pt x="675" y="578"/>
                    <a:pt x="671" y="574"/>
                  </a:cubicBezTo>
                  <a:cubicBezTo>
                    <a:pt x="671" y="575"/>
                    <a:pt x="670" y="575"/>
                    <a:pt x="670" y="576"/>
                  </a:cubicBezTo>
                  <a:cubicBezTo>
                    <a:pt x="672" y="583"/>
                    <a:pt x="675" y="590"/>
                    <a:pt x="678" y="597"/>
                  </a:cubicBezTo>
                  <a:cubicBezTo>
                    <a:pt x="684" y="609"/>
                    <a:pt x="690" y="622"/>
                    <a:pt x="696" y="634"/>
                  </a:cubicBezTo>
                  <a:cubicBezTo>
                    <a:pt x="697" y="636"/>
                    <a:pt x="698" y="639"/>
                    <a:pt x="698" y="641"/>
                  </a:cubicBezTo>
                  <a:cubicBezTo>
                    <a:pt x="698" y="643"/>
                    <a:pt x="697" y="647"/>
                    <a:pt x="695" y="647"/>
                  </a:cubicBezTo>
                  <a:cubicBezTo>
                    <a:pt x="693" y="648"/>
                    <a:pt x="690" y="647"/>
                    <a:pt x="688" y="646"/>
                  </a:cubicBezTo>
                  <a:cubicBezTo>
                    <a:pt x="686" y="644"/>
                    <a:pt x="685" y="641"/>
                    <a:pt x="683" y="639"/>
                  </a:cubicBezTo>
                  <a:cubicBezTo>
                    <a:pt x="677" y="628"/>
                    <a:pt x="671" y="617"/>
                    <a:pt x="665" y="605"/>
                  </a:cubicBezTo>
                  <a:cubicBezTo>
                    <a:pt x="665" y="605"/>
                    <a:pt x="664" y="604"/>
                    <a:pt x="663" y="604"/>
                  </a:cubicBezTo>
                  <a:cubicBezTo>
                    <a:pt x="664" y="608"/>
                    <a:pt x="666" y="613"/>
                    <a:pt x="668" y="617"/>
                  </a:cubicBezTo>
                  <a:cubicBezTo>
                    <a:pt x="670" y="623"/>
                    <a:pt x="673" y="630"/>
                    <a:pt x="676" y="637"/>
                  </a:cubicBezTo>
                  <a:cubicBezTo>
                    <a:pt x="678" y="643"/>
                    <a:pt x="680" y="649"/>
                    <a:pt x="682" y="655"/>
                  </a:cubicBezTo>
                  <a:cubicBezTo>
                    <a:pt x="683" y="658"/>
                    <a:pt x="684" y="662"/>
                    <a:pt x="680" y="664"/>
                  </a:cubicBezTo>
                  <a:cubicBezTo>
                    <a:pt x="677" y="666"/>
                    <a:pt x="673" y="664"/>
                    <a:pt x="671" y="659"/>
                  </a:cubicBezTo>
                  <a:cubicBezTo>
                    <a:pt x="666" y="649"/>
                    <a:pt x="662" y="638"/>
                    <a:pt x="657" y="627"/>
                  </a:cubicBezTo>
                  <a:cubicBezTo>
                    <a:pt x="655" y="622"/>
                    <a:pt x="652" y="617"/>
                    <a:pt x="650" y="612"/>
                  </a:cubicBezTo>
                  <a:cubicBezTo>
                    <a:pt x="649" y="612"/>
                    <a:pt x="649" y="612"/>
                    <a:pt x="649" y="612"/>
                  </a:cubicBezTo>
                  <a:cubicBezTo>
                    <a:pt x="650" y="615"/>
                    <a:pt x="650" y="618"/>
                    <a:pt x="652" y="621"/>
                  </a:cubicBezTo>
                  <a:cubicBezTo>
                    <a:pt x="656" y="633"/>
                    <a:pt x="661" y="644"/>
                    <a:pt x="665" y="655"/>
                  </a:cubicBezTo>
                  <a:cubicBezTo>
                    <a:pt x="667" y="659"/>
                    <a:pt x="667" y="662"/>
                    <a:pt x="663" y="664"/>
                  </a:cubicBezTo>
                  <a:cubicBezTo>
                    <a:pt x="660" y="666"/>
                    <a:pt x="658" y="664"/>
                    <a:pt x="656" y="661"/>
                  </a:cubicBezTo>
                  <a:cubicBezTo>
                    <a:pt x="654" y="659"/>
                    <a:pt x="653" y="657"/>
                    <a:pt x="652" y="655"/>
                  </a:cubicBezTo>
                  <a:cubicBezTo>
                    <a:pt x="648" y="646"/>
                    <a:pt x="645" y="638"/>
                    <a:pt x="641" y="629"/>
                  </a:cubicBezTo>
                  <a:cubicBezTo>
                    <a:pt x="639" y="626"/>
                    <a:pt x="637" y="622"/>
                    <a:pt x="635" y="618"/>
                  </a:cubicBezTo>
                  <a:cubicBezTo>
                    <a:pt x="635" y="617"/>
                    <a:pt x="633" y="617"/>
                    <a:pt x="631" y="616"/>
                  </a:cubicBezTo>
                  <a:cubicBezTo>
                    <a:pt x="634" y="627"/>
                    <a:pt x="636" y="637"/>
                    <a:pt x="638" y="648"/>
                  </a:cubicBezTo>
                  <a:cubicBezTo>
                    <a:pt x="638" y="649"/>
                    <a:pt x="639" y="651"/>
                    <a:pt x="638" y="652"/>
                  </a:cubicBezTo>
                  <a:cubicBezTo>
                    <a:pt x="638" y="654"/>
                    <a:pt x="636" y="656"/>
                    <a:pt x="635" y="656"/>
                  </a:cubicBezTo>
                  <a:cubicBezTo>
                    <a:pt x="633" y="656"/>
                    <a:pt x="631" y="655"/>
                    <a:pt x="630" y="653"/>
                  </a:cubicBezTo>
                  <a:cubicBezTo>
                    <a:pt x="627" y="644"/>
                    <a:pt x="624" y="635"/>
                    <a:pt x="621" y="627"/>
                  </a:cubicBezTo>
                  <a:cubicBezTo>
                    <a:pt x="618" y="619"/>
                    <a:pt x="615" y="612"/>
                    <a:pt x="613" y="604"/>
                  </a:cubicBezTo>
                  <a:cubicBezTo>
                    <a:pt x="609" y="592"/>
                    <a:pt x="604" y="581"/>
                    <a:pt x="604" y="568"/>
                  </a:cubicBezTo>
                  <a:cubicBezTo>
                    <a:pt x="604" y="564"/>
                    <a:pt x="602" y="561"/>
                    <a:pt x="601" y="558"/>
                  </a:cubicBezTo>
                  <a:cubicBezTo>
                    <a:pt x="593" y="541"/>
                    <a:pt x="582" y="526"/>
                    <a:pt x="569" y="512"/>
                  </a:cubicBezTo>
                  <a:cubicBezTo>
                    <a:pt x="557" y="498"/>
                    <a:pt x="546" y="484"/>
                    <a:pt x="535" y="469"/>
                  </a:cubicBezTo>
                  <a:cubicBezTo>
                    <a:pt x="523" y="453"/>
                    <a:pt x="516" y="434"/>
                    <a:pt x="510" y="415"/>
                  </a:cubicBezTo>
                  <a:cubicBezTo>
                    <a:pt x="504" y="398"/>
                    <a:pt x="496" y="382"/>
                    <a:pt x="485" y="368"/>
                  </a:cubicBezTo>
                  <a:cubicBezTo>
                    <a:pt x="478" y="357"/>
                    <a:pt x="472" y="346"/>
                    <a:pt x="465" y="335"/>
                  </a:cubicBezTo>
                  <a:cubicBezTo>
                    <a:pt x="463" y="344"/>
                    <a:pt x="460" y="353"/>
                    <a:pt x="457" y="362"/>
                  </a:cubicBezTo>
                  <a:cubicBezTo>
                    <a:pt x="454" y="371"/>
                    <a:pt x="450" y="379"/>
                    <a:pt x="448" y="388"/>
                  </a:cubicBezTo>
                  <a:cubicBezTo>
                    <a:pt x="444" y="399"/>
                    <a:pt x="442" y="411"/>
                    <a:pt x="440" y="423"/>
                  </a:cubicBezTo>
                  <a:cubicBezTo>
                    <a:pt x="437" y="436"/>
                    <a:pt x="441" y="450"/>
                    <a:pt x="443" y="463"/>
                  </a:cubicBezTo>
                  <a:cubicBezTo>
                    <a:pt x="444" y="467"/>
                    <a:pt x="444" y="471"/>
                    <a:pt x="444" y="475"/>
                  </a:cubicBezTo>
                  <a:cubicBezTo>
                    <a:pt x="442" y="489"/>
                    <a:pt x="446" y="503"/>
                    <a:pt x="448" y="516"/>
                  </a:cubicBezTo>
                  <a:cubicBezTo>
                    <a:pt x="450" y="527"/>
                    <a:pt x="451" y="538"/>
                    <a:pt x="453" y="548"/>
                  </a:cubicBezTo>
                  <a:cubicBezTo>
                    <a:pt x="456" y="562"/>
                    <a:pt x="461" y="577"/>
                    <a:pt x="465" y="591"/>
                  </a:cubicBezTo>
                  <a:cubicBezTo>
                    <a:pt x="472" y="618"/>
                    <a:pt x="477" y="646"/>
                    <a:pt x="479" y="674"/>
                  </a:cubicBezTo>
                  <a:cubicBezTo>
                    <a:pt x="481" y="704"/>
                    <a:pt x="478" y="733"/>
                    <a:pt x="476" y="762"/>
                  </a:cubicBezTo>
                  <a:cubicBezTo>
                    <a:pt x="475" y="775"/>
                    <a:pt x="470" y="787"/>
                    <a:pt x="468" y="800"/>
                  </a:cubicBezTo>
                  <a:cubicBezTo>
                    <a:pt x="466" y="808"/>
                    <a:pt x="464" y="817"/>
                    <a:pt x="464" y="825"/>
                  </a:cubicBezTo>
                  <a:cubicBezTo>
                    <a:pt x="465" y="844"/>
                    <a:pt x="465" y="862"/>
                    <a:pt x="467" y="881"/>
                  </a:cubicBezTo>
                  <a:cubicBezTo>
                    <a:pt x="468" y="893"/>
                    <a:pt x="471" y="906"/>
                    <a:pt x="473" y="918"/>
                  </a:cubicBezTo>
                  <a:cubicBezTo>
                    <a:pt x="477" y="944"/>
                    <a:pt x="475" y="970"/>
                    <a:pt x="471" y="996"/>
                  </a:cubicBezTo>
                  <a:cubicBezTo>
                    <a:pt x="468" y="1016"/>
                    <a:pt x="467" y="1036"/>
                    <a:pt x="465" y="1056"/>
                  </a:cubicBezTo>
                  <a:cubicBezTo>
                    <a:pt x="463" y="1073"/>
                    <a:pt x="463" y="1089"/>
                    <a:pt x="466" y="1106"/>
                  </a:cubicBezTo>
                  <a:cubicBezTo>
                    <a:pt x="466" y="1107"/>
                    <a:pt x="466" y="1107"/>
                    <a:pt x="466" y="1108"/>
                  </a:cubicBezTo>
                  <a:cubicBezTo>
                    <a:pt x="465" y="1129"/>
                    <a:pt x="476" y="1145"/>
                    <a:pt x="488" y="1160"/>
                  </a:cubicBezTo>
                  <a:cubicBezTo>
                    <a:pt x="492" y="1165"/>
                    <a:pt x="497" y="1168"/>
                    <a:pt x="501" y="1173"/>
                  </a:cubicBezTo>
                  <a:cubicBezTo>
                    <a:pt x="505" y="1180"/>
                    <a:pt x="510" y="1186"/>
                    <a:pt x="510" y="1195"/>
                  </a:cubicBezTo>
                  <a:cubicBezTo>
                    <a:pt x="510" y="1199"/>
                    <a:pt x="509" y="1202"/>
                    <a:pt x="504" y="1203"/>
                  </a:cubicBezTo>
                  <a:cubicBezTo>
                    <a:pt x="500" y="1204"/>
                    <a:pt x="496" y="1208"/>
                    <a:pt x="492" y="1210"/>
                  </a:cubicBezTo>
                  <a:cubicBezTo>
                    <a:pt x="489" y="1212"/>
                    <a:pt x="486" y="1213"/>
                    <a:pt x="483" y="1210"/>
                  </a:cubicBezTo>
                  <a:close/>
                </a:path>
              </a:pathLst>
            </a:custGeom>
            <a:solidFill>
              <a:srgbClr val="D8D9E3"/>
            </a:solidFill>
            <a:ln>
              <a:noFill/>
            </a:ln>
            <a:effectLst/>
            <a:scene3d>
              <a:camera prst="orthographicFront">
                <a:rot lat="0" lon="0" rev="0"/>
              </a:camera>
              <a:lightRig rig="threePt" dir="t">
                <a:rot lat="0" lon="0" rev="0"/>
              </a:lightRig>
            </a:scene3d>
            <a:sp3d prstMaterial="flat">
              <a:contourClr>
                <a:srgbClr val="000000"/>
              </a:contourClr>
            </a:sp3d>
          </p:spPr>
          <p:txBody>
            <a:bodyPr vert="horz" wrap="square" lIns="121920" tIns="60960" rIns="121920" bIns="60960" numCol="1" anchor="t" anchorCtr="0" compatLnSpc="1">
              <a:prstTxWarp prst="textNoShape">
                <a:avLst/>
              </a:prstTxWarp>
            </a:bodyPr>
            <a:lstStyle/>
            <a:p>
              <a:pPr marL="0" marR="0" lvl="0" indent="0" algn="l"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grpSp>
      <p:cxnSp>
        <p:nvCxnSpPr>
          <p:cNvPr id="35" name="Straight Arrow Connector 34">
            <a:extLst>
              <a:ext uri="{FF2B5EF4-FFF2-40B4-BE49-F238E27FC236}">
                <a16:creationId xmlns:a16="http://schemas.microsoft.com/office/drawing/2014/main" id="{C29753F4-288E-728A-E8C9-26C7B38FCBBD}"/>
              </a:ext>
            </a:extLst>
          </p:cNvPr>
          <p:cNvCxnSpPr>
            <a:cxnSpLocks/>
          </p:cNvCxnSpPr>
          <p:nvPr/>
        </p:nvCxnSpPr>
        <p:spPr>
          <a:xfrm>
            <a:off x="5724626" y="3567760"/>
            <a:ext cx="0" cy="432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62A4972-4238-E468-3C5D-8870EA416C96}"/>
              </a:ext>
            </a:extLst>
          </p:cNvPr>
          <p:cNvCxnSpPr>
            <a:cxnSpLocks/>
          </p:cNvCxnSpPr>
          <p:nvPr/>
        </p:nvCxnSpPr>
        <p:spPr>
          <a:xfrm>
            <a:off x="8267095" y="3272930"/>
            <a:ext cx="0" cy="72683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A488427-1799-F0E7-165E-3EF0044F2E4E}"/>
              </a:ext>
            </a:extLst>
          </p:cNvPr>
          <p:cNvCxnSpPr>
            <a:cxnSpLocks/>
          </p:cNvCxnSpPr>
          <p:nvPr/>
        </p:nvCxnSpPr>
        <p:spPr>
          <a:xfrm>
            <a:off x="10808675" y="3567760"/>
            <a:ext cx="0" cy="432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8F71C8-C281-044A-1C0C-5395BFDDCB67}"/>
              </a:ext>
            </a:extLst>
          </p:cNvPr>
          <p:cNvCxnSpPr/>
          <p:nvPr/>
        </p:nvCxnSpPr>
        <p:spPr>
          <a:xfrm>
            <a:off x="5720861" y="3571400"/>
            <a:ext cx="5086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EC79571-5079-9688-70BE-92952D377213}"/>
              </a:ext>
            </a:extLst>
          </p:cNvPr>
          <p:cNvSpPr txBox="1">
            <a:spLocks/>
          </p:cNvSpPr>
          <p:nvPr/>
        </p:nvSpPr>
        <p:spPr>
          <a:xfrm>
            <a:off x="5058724" y="2792600"/>
            <a:ext cx="6453337" cy="599312"/>
          </a:xfrm>
          <a:prstGeom prst="roundRect">
            <a:avLst>
              <a:gd name="adj" fmla="val 50000"/>
            </a:avLst>
          </a:prstGeom>
          <a:solidFill>
            <a:schemeClr val="tx1"/>
          </a:solidFill>
          <a:ln>
            <a:noFill/>
          </a:ln>
        </p:spPr>
        <p:txBody>
          <a:bodyPr wrap="square" lIns="0" tIns="0" rIns="0" bIns="0" rtlCol="0" anchor="ctr">
            <a:noAutofit/>
          </a:bodyPr>
          <a:lstStyle/>
          <a:p>
            <a:pPr marL="0" marR="0" lvl="0" indent="0" algn="ctr" defTabSz="1219080" rtl="0" eaLnBrk="1" fontAlgn="base" latinLnBrk="0" hangingPunct="1">
              <a:lnSpc>
                <a:spcPct val="100000"/>
              </a:lnSpc>
              <a:spcBef>
                <a:spcPct val="0"/>
              </a:spcBef>
              <a:spcAft>
                <a:spcPct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Arial" panose="020B0604020202020204"/>
                <a:ea typeface="+mn-ea"/>
                <a:cs typeface="Arial" charset="0"/>
              </a:rPr>
              <a:t>Examples of altered hormonal signaling in obesity</a:t>
            </a:r>
          </a:p>
        </p:txBody>
      </p:sp>
    </p:spTree>
    <p:extLst>
      <p:ext uri="{BB962C8B-B14F-4D97-AF65-F5344CB8AC3E}">
        <p14:creationId xmlns:p14="http://schemas.microsoft.com/office/powerpoint/2010/main" val="2093042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83B04-B70B-B163-C4A5-E79E54DD1939}"/>
            </a:ext>
          </a:extLst>
        </p:cNvPr>
        <p:cNvGrpSpPr/>
        <p:nvPr/>
      </p:nvGrpSpPr>
      <p:grpSpPr>
        <a:xfrm>
          <a:off x="0" y="0"/>
          <a:ext cx="0" cy="0"/>
          <a:chOff x="0" y="0"/>
          <a:chExt cx="0" cy="0"/>
        </a:xfrm>
      </p:grpSpPr>
      <p:pic>
        <p:nvPicPr>
          <p:cNvPr id="12" name="Mod02_Obs_04_Appetite-Dysregulation-VO2">
            <a:hlinkClick r:id="" action="ppaction://media"/>
            <a:extLst>
              <a:ext uri="{FF2B5EF4-FFF2-40B4-BE49-F238E27FC236}">
                <a16:creationId xmlns:a16="http://schemas.microsoft.com/office/drawing/2014/main" id="{98B21AFB-067A-1444-9979-84ADE58A5B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970" y="1600200"/>
            <a:ext cx="11002061" cy="4297680"/>
          </a:xfrm>
          <a:prstGeom prst="rect">
            <a:avLst/>
          </a:prstGeom>
        </p:spPr>
      </p:pic>
      <p:sp>
        <p:nvSpPr>
          <p:cNvPr id="2" name="Title 1">
            <a:extLst>
              <a:ext uri="{FF2B5EF4-FFF2-40B4-BE49-F238E27FC236}">
                <a16:creationId xmlns:a16="http://schemas.microsoft.com/office/drawing/2014/main" id="{CD1A1265-20F9-457D-0CCE-5C266FCB1D67}"/>
              </a:ext>
            </a:extLst>
          </p:cNvPr>
          <p:cNvSpPr>
            <a:spLocks noGrp="1"/>
          </p:cNvSpPr>
          <p:nvPr>
            <p:ph type="title"/>
          </p:nvPr>
        </p:nvSpPr>
        <p:spPr>
          <a:xfrm>
            <a:off x="536240" y="414320"/>
            <a:ext cx="10896000" cy="1082209"/>
          </a:xfrm>
        </p:spPr>
        <p:txBody>
          <a:bodyPr/>
          <a:lstStyle/>
          <a:p>
            <a:r>
              <a:rPr lang="en-US" dirty="0">
                <a:solidFill>
                  <a:schemeClr val="tx1"/>
                </a:solidFill>
              </a:rPr>
              <a:t>Dysregulation of appetite and energy homeostasis and cytokine induced inflammation</a:t>
            </a:r>
            <a:r>
              <a:rPr lang="en-US" baseline="30000" dirty="0">
                <a:solidFill>
                  <a:schemeClr val="tx1"/>
                </a:solidFill>
              </a:rPr>
              <a:t>1</a:t>
            </a:r>
            <a:r>
              <a:rPr lang="en-US" baseline="30000" dirty="0"/>
              <a:t>–</a:t>
            </a:r>
            <a:r>
              <a:rPr lang="en-US" baseline="30000" dirty="0">
                <a:solidFill>
                  <a:schemeClr val="tx1"/>
                </a:solidFill>
              </a:rPr>
              <a:t>4</a:t>
            </a:r>
            <a:endParaRPr lang="en-US" noProof="0" dirty="0"/>
          </a:p>
        </p:txBody>
      </p:sp>
      <p:sp>
        <p:nvSpPr>
          <p:cNvPr id="3" name="Text Placeholder 2">
            <a:extLst>
              <a:ext uri="{FF2B5EF4-FFF2-40B4-BE49-F238E27FC236}">
                <a16:creationId xmlns:a16="http://schemas.microsoft.com/office/drawing/2014/main" id="{98E64855-8CDD-17E1-26AA-FEDF25CD28AF}"/>
              </a:ext>
            </a:extLst>
          </p:cNvPr>
          <p:cNvSpPr>
            <a:spLocks noGrp="1"/>
          </p:cNvSpPr>
          <p:nvPr>
            <p:ph type="body" sz="quarter" idx="13"/>
          </p:nvPr>
        </p:nvSpPr>
        <p:spPr>
          <a:xfrm>
            <a:off x="536240" y="6020060"/>
            <a:ext cx="10896000" cy="324000"/>
          </a:xfrm>
        </p:spPr>
        <p:txBody>
          <a:bodyPr>
            <a:noAutofit/>
          </a:bodyPr>
          <a:lstStyle/>
          <a:p>
            <a:r>
              <a:rPr lang="en-US" dirty="0">
                <a:solidFill>
                  <a:schemeClr val="tx1"/>
                </a:solidFill>
              </a:rPr>
              <a:t>CCL, chemokine (C-C motif) ligand; CKD, chronic kidney disease; CVD, cardiovascular disease; CXCL5, chemokine (C-X-C motif) ligand 5; HDL-C, high-density lipoprotein cholesterol; IL, interleukin; MASH, metabolic dysfunction–associated steatohepatitis; T2D, type 2 diabetes; TNFα, tumor necrosis factor alpha; VLDL-C, very low-density lipoprotein cholesterol. </a:t>
            </a:r>
            <a:br>
              <a:rPr lang="en-US" dirty="0">
                <a:solidFill>
                  <a:schemeClr val="tx1"/>
                </a:solidFill>
              </a:rPr>
            </a:br>
            <a:r>
              <a:rPr lang="en-US" dirty="0">
                <a:solidFill>
                  <a:schemeClr val="tx1"/>
                </a:solidFill>
              </a:rPr>
              <a:t>1. Yao L et al. J Immunol Res 2014;2014:181450; 2. Sandireddy R et al. Front Cell Dev Biol 2024;12:1433857; 3. </a:t>
            </a:r>
            <a:r>
              <a:rPr lang="en-GB" dirty="0">
                <a:solidFill>
                  <a:schemeClr val="tx1"/>
                </a:solidFill>
              </a:rPr>
              <a:t>Fahed G et al. Int J Mol Sci 2022;23:786;</a:t>
            </a:r>
            <a:r>
              <a:rPr lang="en-US" dirty="0">
                <a:solidFill>
                  <a:schemeClr val="tx1"/>
                </a:solidFill>
              </a:rPr>
              <a:t> 4. Wang M et al. Int J Mol Sci 2022;23:747.</a:t>
            </a:r>
          </a:p>
        </p:txBody>
      </p:sp>
      <p:grpSp>
        <p:nvGrpSpPr>
          <p:cNvPr id="13" name="Group 12">
            <a:extLst>
              <a:ext uri="{FF2B5EF4-FFF2-40B4-BE49-F238E27FC236}">
                <a16:creationId xmlns:a16="http://schemas.microsoft.com/office/drawing/2014/main" id="{E819B2DE-5784-CC78-220F-38A21B4A20D8}"/>
              </a:ext>
            </a:extLst>
          </p:cNvPr>
          <p:cNvGrpSpPr/>
          <p:nvPr/>
        </p:nvGrpSpPr>
        <p:grpSpPr>
          <a:xfrm>
            <a:off x="10884677" y="722162"/>
            <a:ext cx="1357087" cy="1030438"/>
            <a:chOff x="10548774" y="1480567"/>
            <a:chExt cx="1357087" cy="1030438"/>
          </a:xfrm>
        </p:grpSpPr>
        <p:grpSp>
          <p:nvGrpSpPr>
            <p:cNvPr id="14" name="Group 13">
              <a:extLst>
                <a:ext uri="{FF2B5EF4-FFF2-40B4-BE49-F238E27FC236}">
                  <a16:creationId xmlns:a16="http://schemas.microsoft.com/office/drawing/2014/main" id="{902F23B8-8B3A-8DB7-71B0-3EA20014C87D}"/>
                </a:ext>
              </a:extLst>
            </p:cNvPr>
            <p:cNvGrpSpPr/>
            <p:nvPr/>
          </p:nvGrpSpPr>
          <p:grpSpPr>
            <a:xfrm>
              <a:off x="10797765" y="1675915"/>
              <a:ext cx="895738" cy="835090"/>
              <a:chOff x="282165" y="52999"/>
              <a:chExt cx="895738" cy="835090"/>
            </a:xfrm>
          </p:grpSpPr>
          <p:sp>
            <p:nvSpPr>
              <p:cNvPr id="16" name="Oval 15">
                <a:extLst>
                  <a:ext uri="{FF2B5EF4-FFF2-40B4-BE49-F238E27FC236}">
                    <a16:creationId xmlns:a16="http://schemas.microsoft.com/office/drawing/2014/main" id="{3C3AE538-7F4C-2540-AB08-3BF582859DB2}"/>
                  </a:ext>
                </a:extLst>
              </p:cNvPr>
              <p:cNvSpPr/>
              <p:nvPr/>
            </p:nvSpPr>
            <p:spPr>
              <a:xfrm>
                <a:off x="282165" y="52999"/>
                <a:ext cx="895738" cy="83509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ctr"/>
                <a:endParaRPr lang="en-US" sz="2000" noProof="0" dirty="0"/>
              </a:p>
            </p:txBody>
          </p:sp>
          <p:pic>
            <p:nvPicPr>
              <p:cNvPr id="17" name="Graphic 16" descr="Presentation with media outline">
                <a:extLst>
                  <a:ext uri="{FF2B5EF4-FFF2-40B4-BE49-F238E27FC236}">
                    <a16:creationId xmlns:a16="http://schemas.microsoft.com/office/drawing/2014/main" id="{647A804D-B1AC-A63C-76F4-8B67B0C5F9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923" y="72433"/>
                <a:ext cx="796222" cy="796222"/>
              </a:xfrm>
              <a:prstGeom prst="rect">
                <a:avLst/>
              </a:prstGeom>
            </p:spPr>
          </p:pic>
        </p:grpSp>
        <p:sp>
          <p:nvSpPr>
            <p:cNvPr id="15" name="TextBox 14">
              <a:extLst>
                <a:ext uri="{FF2B5EF4-FFF2-40B4-BE49-F238E27FC236}">
                  <a16:creationId xmlns:a16="http://schemas.microsoft.com/office/drawing/2014/main" id="{CF9AF85F-6BE9-7C75-179F-00633A377AAE}"/>
                </a:ext>
              </a:extLst>
            </p:cNvPr>
            <p:cNvSpPr txBox="1"/>
            <p:nvPr/>
          </p:nvSpPr>
          <p:spPr>
            <a:xfrm>
              <a:off x="10548774" y="1480567"/>
              <a:ext cx="1357087" cy="153888"/>
            </a:xfrm>
            <a:prstGeom prst="rect">
              <a:avLst/>
            </a:prstGeom>
            <a:noFill/>
          </p:spPr>
          <p:txBody>
            <a:bodyPr wrap="square" lIns="0" tIns="0" rIns="0" bIns="0" rtlCol="0">
              <a:spAutoFit/>
            </a:bodyPr>
            <a:lstStyle/>
            <a:p>
              <a:pPr algn="ctr"/>
              <a:r>
                <a:rPr lang="en-US" sz="1000" i="1" dirty="0">
                  <a:solidFill>
                    <a:schemeClr val="accent3"/>
                  </a:solidFill>
                </a:rPr>
                <a:t>Click to play video</a:t>
              </a:r>
            </a:p>
          </p:txBody>
        </p:sp>
      </p:grpSp>
    </p:spTree>
    <p:extLst>
      <p:ext uri="{BB962C8B-B14F-4D97-AF65-F5344CB8AC3E}">
        <p14:creationId xmlns:p14="http://schemas.microsoft.com/office/powerpoint/2010/main" val="220817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F6299457-E00F-BD3F-F17C-D08C1E916AEF}"/>
              </a:ext>
            </a:extLst>
          </p:cNvPr>
          <p:cNvSpPr/>
          <p:nvPr/>
        </p:nvSpPr>
        <p:spPr>
          <a:xfrm>
            <a:off x="3003645" y="3020004"/>
            <a:ext cx="2031242" cy="2031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4" name="Title 3">
            <a:extLst>
              <a:ext uri="{FF2B5EF4-FFF2-40B4-BE49-F238E27FC236}">
                <a16:creationId xmlns:a16="http://schemas.microsoft.com/office/drawing/2014/main" id="{D12B031B-1700-485A-956D-02562C9293A7}"/>
              </a:ext>
            </a:extLst>
          </p:cNvPr>
          <p:cNvSpPr>
            <a:spLocks noGrp="1"/>
          </p:cNvSpPr>
          <p:nvPr>
            <p:ph type="title"/>
          </p:nvPr>
        </p:nvSpPr>
        <p:spPr>
          <a:xfrm>
            <a:off x="536240" y="414320"/>
            <a:ext cx="10896000" cy="1082209"/>
          </a:xfrm>
        </p:spPr>
        <p:txBody>
          <a:bodyPr>
            <a:normAutofit/>
          </a:bodyPr>
          <a:lstStyle/>
          <a:p>
            <a:r>
              <a:rPr lang="en-US" noProof="0" dirty="0"/>
              <a:t>Physiological responses to caloric restriction and weight loss favor weight recurrence</a:t>
            </a:r>
            <a:r>
              <a:rPr lang="en-US" baseline="30000" noProof="0" dirty="0"/>
              <a:t>1,2</a:t>
            </a:r>
          </a:p>
        </p:txBody>
      </p:sp>
      <p:sp>
        <p:nvSpPr>
          <p:cNvPr id="5" name="Text Placeholder 4">
            <a:extLst>
              <a:ext uri="{FF2B5EF4-FFF2-40B4-BE49-F238E27FC236}">
                <a16:creationId xmlns:a16="http://schemas.microsoft.com/office/drawing/2014/main" id="{EB1864DE-ACC6-417F-BAC4-3AD2FB36FA87}"/>
              </a:ext>
            </a:extLst>
          </p:cNvPr>
          <p:cNvSpPr>
            <a:spLocks noGrp="1"/>
          </p:cNvSpPr>
          <p:nvPr>
            <p:ph type="body" sz="quarter" idx="13"/>
          </p:nvPr>
        </p:nvSpPr>
        <p:spPr>
          <a:xfrm>
            <a:off x="536240" y="6020060"/>
            <a:ext cx="10896000" cy="324000"/>
          </a:xfrm>
        </p:spPr>
        <p:txBody>
          <a:bodyPr/>
          <a:lstStyle/>
          <a:p>
            <a:r>
              <a:rPr lang="en-US" noProof="0" dirty="0"/>
              <a:t>*Anti-obesity medications can aid in achieving and maintaining weight loss while the suppressive effects of the molecule are engaged; however, when these medications are discontinued, set-point mechanisms remain active, leading to weight gain that may surpass the initial weight.</a:t>
            </a:r>
            <a:br>
              <a:rPr lang="en-US" noProof="0" dirty="0"/>
            </a:br>
            <a:r>
              <a:rPr lang="en-US" noProof="0" dirty="0"/>
              <a:t>CCK, cholecystokinin; GLP-1, glucagon-like peptide-1; PYY, peptide YY.</a:t>
            </a:r>
            <a:br>
              <a:rPr lang="en-US" noProof="0" dirty="0"/>
            </a:br>
            <a:r>
              <a:rPr lang="en-US" noProof="0" dirty="0"/>
              <a:t>1. Fothergil E et al. Obesity (Silver Spring) 2016;24:1612–19; 2. Sumithran et al. N Engl J Med 2011;365:1597–1604.</a:t>
            </a:r>
          </a:p>
        </p:txBody>
      </p:sp>
      <p:sp>
        <p:nvSpPr>
          <p:cNvPr id="40" name="TextBox 39">
            <a:extLst>
              <a:ext uri="{FF2B5EF4-FFF2-40B4-BE49-F238E27FC236}">
                <a16:creationId xmlns:a16="http://schemas.microsoft.com/office/drawing/2014/main" id="{912267A2-B481-2949-6EFF-898281EBFB97}"/>
              </a:ext>
            </a:extLst>
          </p:cNvPr>
          <p:cNvSpPr txBox="1"/>
          <p:nvPr/>
        </p:nvSpPr>
        <p:spPr>
          <a:xfrm>
            <a:off x="7880114" y="3572243"/>
            <a:ext cx="3552125" cy="2031325"/>
          </a:xfrm>
          <a:prstGeom prst="rect">
            <a:avLst/>
          </a:prstGeom>
          <a:noFill/>
        </p:spPr>
        <p:txBody>
          <a:bodyPr wrap="square">
            <a:spAutoFit/>
          </a:bodyPr>
          <a:lstStyle/>
          <a:p>
            <a:pPr algn="ctr"/>
            <a:r>
              <a:rPr lang="en-US" sz="1800" b="1" i="0" noProof="0" dirty="0">
                <a:solidFill>
                  <a:schemeClr val="accent1"/>
                </a:solidFill>
              </a:rPr>
              <a:t>Obesity protects obesity</a:t>
            </a:r>
            <a:r>
              <a:rPr lang="en-US" b="1" dirty="0">
                <a:solidFill>
                  <a:schemeClr val="accent1"/>
                </a:solidFill>
              </a:rPr>
              <a:t>*</a:t>
            </a:r>
            <a:endParaRPr lang="en-US" noProof="0" dirty="0">
              <a:solidFill>
                <a:schemeClr val="accent1"/>
              </a:solidFill>
            </a:endParaRPr>
          </a:p>
          <a:p>
            <a:pPr algn="ctr"/>
            <a:r>
              <a:rPr lang="en-US" sz="1800" i="0" noProof="0" dirty="0">
                <a:solidFill>
                  <a:schemeClr val="accent1"/>
                </a:solidFill>
              </a:rPr>
              <a:t>Upon weight loss, the body triggers increased energy intake and weight gain through modulation of satiety hormones and slowing of metabolism, which drive weight recurrence</a:t>
            </a:r>
            <a:endParaRPr lang="en-US" noProof="0" dirty="0">
              <a:solidFill>
                <a:schemeClr val="accent1"/>
              </a:solidFill>
            </a:endParaRPr>
          </a:p>
        </p:txBody>
      </p:sp>
      <p:sp>
        <p:nvSpPr>
          <p:cNvPr id="12" name="Freeform 259">
            <a:extLst>
              <a:ext uri="{FF2B5EF4-FFF2-40B4-BE49-F238E27FC236}">
                <a16:creationId xmlns:a16="http://schemas.microsoft.com/office/drawing/2014/main" id="{914CF82B-95EA-D0DE-F6E2-472A2A681837}"/>
              </a:ext>
            </a:extLst>
          </p:cNvPr>
          <p:cNvSpPr>
            <a:spLocks noEditPoints="1"/>
          </p:cNvSpPr>
          <p:nvPr/>
        </p:nvSpPr>
        <p:spPr bwMode="auto">
          <a:xfrm>
            <a:off x="3380126" y="3487610"/>
            <a:ext cx="1268074" cy="1088802"/>
          </a:xfrm>
          <a:custGeom>
            <a:avLst/>
            <a:gdLst>
              <a:gd name="T0" fmla="*/ 1341 w 1341"/>
              <a:gd name="T1" fmla="*/ 118 h 1151"/>
              <a:gd name="T2" fmla="*/ 1341 w 1341"/>
              <a:gd name="T3" fmla="*/ 168 h 1151"/>
              <a:gd name="T4" fmla="*/ 1337 w 1341"/>
              <a:gd name="T5" fmla="*/ 184 h 1151"/>
              <a:gd name="T6" fmla="*/ 1308 w 1341"/>
              <a:gd name="T7" fmla="*/ 445 h 1151"/>
              <a:gd name="T8" fmla="*/ 1239 w 1341"/>
              <a:gd name="T9" fmla="*/ 1091 h 1151"/>
              <a:gd name="T10" fmla="*/ 1208 w 1341"/>
              <a:gd name="T11" fmla="*/ 1151 h 1151"/>
              <a:gd name="T12" fmla="*/ 121 w 1341"/>
              <a:gd name="T13" fmla="*/ 1151 h 1151"/>
              <a:gd name="T14" fmla="*/ 89 w 1341"/>
              <a:gd name="T15" fmla="*/ 1098 h 1151"/>
              <a:gd name="T16" fmla="*/ 56 w 1341"/>
              <a:gd name="T17" fmla="*/ 750 h 1151"/>
              <a:gd name="T18" fmla="*/ 11 w 1341"/>
              <a:gd name="T19" fmla="*/ 266 h 1151"/>
              <a:gd name="T20" fmla="*/ 0 w 1341"/>
              <a:gd name="T21" fmla="*/ 168 h 1151"/>
              <a:gd name="T22" fmla="*/ 0 w 1341"/>
              <a:gd name="T23" fmla="*/ 114 h 1151"/>
              <a:gd name="T24" fmla="*/ 4 w 1341"/>
              <a:gd name="T25" fmla="*/ 103 h 1151"/>
              <a:gd name="T26" fmla="*/ 101 w 1341"/>
              <a:gd name="T27" fmla="*/ 5 h 1151"/>
              <a:gd name="T28" fmla="*/ 114 w 1341"/>
              <a:gd name="T29" fmla="*/ 0 h 1151"/>
              <a:gd name="T30" fmla="*/ 1222 w 1341"/>
              <a:gd name="T31" fmla="*/ 0 h 1151"/>
              <a:gd name="T32" fmla="*/ 1237 w 1341"/>
              <a:gd name="T33" fmla="*/ 5 h 1151"/>
              <a:gd name="T34" fmla="*/ 1329 w 1341"/>
              <a:gd name="T35" fmla="*/ 85 h 1151"/>
              <a:gd name="T36" fmla="*/ 1341 w 1341"/>
              <a:gd name="T37" fmla="*/ 118 h 1151"/>
              <a:gd name="T38" fmla="*/ 149 w 1341"/>
              <a:gd name="T39" fmla="*/ 1091 h 1151"/>
              <a:gd name="T40" fmla="*/ 174 w 1341"/>
              <a:gd name="T41" fmla="*/ 1091 h 1151"/>
              <a:gd name="T42" fmla="*/ 946 w 1341"/>
              <a:gd name="T43" fmla="*/ 1091 h 1151"/>
              <a:gd name="T44" fmla="*/ 1163 w 1341"/>
              <a:gd name="T45" fmla="*/ 1091 h 1151"/>
              <a:gd name="T46" fmla="*/ 1180 w 1341"/>
              <a:gd name="T47" fmla="*/ 1077 h 1151"/>
              <a:gd name="T48" fmla="*/ 1205 w 1341"/>
              <a:gd name="T49" fmla="*/ 836 h 1151"/>
              <a:gd name="T50" fmla="*/ 1279 w 1341"/>
              <a:gd name="T51" fmla="*/ 160 h 1151"/>
              <a:gd name="T52" fmla="*/ 1192 w 1341"/>
              <a:gd name="T53" fmla="*/ 60 h 1151"/>
              <a:gd name="T54" fmla="*/ 147 w 1341"/>
              <a:gd name="T55" fmla="*/ 60 h 1151"/>
              <a:gd name="T56" fmla="*/ 60 w 1341"/>
              <a:gd name="T57" fmla="*/ 154 h 1151"/>
              <a:gd name="T58" fmla="*/ 97 w 1341"/>
              <a:gd name="T59" fmla="*/ 544 h 1151"/>
              <a:gd name="T60" fmla="*/ 139 w 1341"/>
              <a:gd name="T61" fmla="*/ 990 h 1151"/>
              <a:gd name="T62" fmla="*/ 149 w 1341"/>
              <a:gd name="T63" fmla="*/ 1091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1" h="1151">
                <a:moveTo>
                  <a:pt x="1341" y="118"/>
                </a:moveTo>
                <a:cubicBezTo>
                  <a:pt x="1341" y="135"/>
                  <a:pt x="1341" y="151"/>
                  <a:pt x="1341" y="168"/>
                </a:cubicBezTo>
                <a:cubicBezTo>
                  <a:pt x="1339" y="173"/>
                  <a:pt x="1337" y="178"/>
                  <a:pt x="1337" y="184"/>
                </a:cubicBezTo>
                <a:cubicBezTo>
                  <a:pt x="1327" y="271"/>
                  <a:pt x="1318" y="358"/>
                  <a:pt x="1308" y="445"/>
                </a:cubicBezTo>
                <a:cubicBezTo>
                  <a:pt x="1285" y="660"/>
                  <a:pt x="1262" y="876"/>
                  <a:pt x="1239" y="1091"/>
                </a:cubicBezTo>
                <a:cubicBezTo>
                  <a:pt x="1237" y="1116"/>
                  <a:pt x="1230" y="1137"/>
                  <a:pt x="1208" y="1151"/>
                </a:cubicBezTo>
                <a:cubicBezTo>
                  <a:pt x="846" y="1151"/>
                  <a:pt x="484" y="1151"/>
                  <a:pt x="121" y="1151"/>
                </a:cubicBezTo>
                <a:cubicBezTo>
                  <a:pt x="100" y="1140"/>
                  <a:pt x="91" y="1122"/>
                  <a:pt x="89" y="1098"/>
                </a:cubicBezTo>
                <a:cubicBezTo>
                  <a:pt x="79" y="982"/>
                  <a:pt x="67" y="866"/>
                  <a:pt x="56" y="750"/>
                </a:cubicBezTo>
                <a:cubicBezTo>
                  <a:pt x="41" y="589"/>
                  <a:pt x="26" y="427"/>
                  <a:pt x="11" y="266"/>
                </a:cubicBezTo>
                <a:cubicBezTo>
                  <a:pt x="7" y="233"/>
                  <a:pt x="3" y="201"/>
                  <a:pt x="0" y="168"/>
                </a:cubicBezTo>
                <a:cubicBezTo>
                  <a:pt x="0" y="150"/>
                  <a:pt x="0" y="132"/>
                  <a:pt x="0" y="114"/>
                </a:cubicBezTo>
                <a:cubicBezTo>
                  <a:pt x="1" y="111"/>
                  <a:pt x="3" y="107"/>
                  <a:pt x="4" y="103"/>
                </a:cubicBezTo>
                <a:cubicBezTo>
                  <a:pt x="19" y="54"/>
                  <a:pt x="52" y="21"/>
                  <a:pt x="101" y="5"/>
                </a:cubicBezTo>
                <a:cubicBezTo>
                  <a:pt x="106" y="4"/>
                  <a:pt x="110" y="1"/>
                  <a:pt x="114" y="0"/>
                </a:cubicBezTo>
                <a:cubicBezTo>
                  <a:pt x="484" y="0"/>
                  <a:pt x="853" y="0"/>
                  <a:pt x="1222" y="0"/>
                </a:cubicBezTo>
                <a:cubicBezTo>
                  <a:pt x="1227" y="1"/>
                  <a:pt x="1232" y="3"/>
                  <a:pt x="1237" y="5"/>
                </a:cubicBezTo>
                <a:cubicBezTo>
                  <a:pt x="1280" y="17"/>
                  <a:pt x="1311" y="44"/>
                  <a:pt x="1329" y="85"/>
                </a:cubicBezTo>
                <a:cubicBezTo>
                  <a:pt x="1334" y="95"/>
                  <a:pt x="1337" y="107"/>
                  <a:pt x="1341" y="118"/>
                </a:cubicBezTo>
                <a:close/>
                <a:moveTo>
                  <a:pt x="149" y="1091"/>
                </a:moveTo>
                <a:cubicBezTo>
                  <a:pt x="158" y="1091"/>
                  <a:pt x="166" y="1091"/>
                  <a:pt x="174" y="1091"/>
                </a:cubicBezTo>
                <a:cubicBezTo>
                  <a:pt x="431" y="1091"/>
                  <a:pt x="689" y="1091"/>
                  <a:pt x="946" y="1091"/>
                </a:cubicBezTo>
                <a:cubicBezTo>
                  <a:pt x="1018" y="1091"/>
                  <a:pt x="1091" y="1091"/>
                  <a:pt x="1163" y="1091"/>
                </a:cubicBezTo>
                <a:cubicBezTo>
                  <a:pt x="1174" y="1091"/>
                  <a:pt x="1179" y="1089"/>
                  <a:pt x="1180" y="1077"/>
                </a:cubicBezTo>
                <a:cubicBezTo>
                  <a:pt x="1188" y="996"/>
                  <a:pt x="1197" y="916"/>
                  <a:pt x="1205" y="836"/>
                </a:cubicBezTo>
                <a:cubicBezTo>
                  <a:pt x="1230" y="611"/>
                  <a:pt x="1255" y="385"/>
                  <a:pt x="1279" y="160"/>
                </a:cubicBezTo>
                <a:cubicBezTo>
                  <a:pt x="1286" y="100"/>
                  <a:pt x="1252" y="60"/>
                  <a:pt x="1192" y="60"/>
                </a:cubicBezTo>
                <a:cubicBezTo>
                  <a:pt x="844" y="60"/>
                  <a:pt x="495" y="60"/>
                  <a:pt x="147" y="60"/>
                </a:cubicBezTo>
                <a:cubicBezTo>
                  <a:pt x="91" y="60"/>
                  <a:pt x="55" y="97"/>
                  <a:pt x="60" y="154"/>
                </a:cubicBezTo>
                <a:cubicBezTo>
                  <a:pt x="72" y="284"/>
                  <a:pt x="85" y="414"/>
                  <a:pt x="97" y="544"/>
                </a:cubicBezTo>
                <a:cubicBezTo>
                  <a:pt x="111" y="693"/>
                  <a:pt x="125" y="841"/>
                  <a:pt x="139" y="990"/>
                </a:cubicBezTo>
                <a:cubicBezTo>
                  <a:pt x="142" y="1023"/>
                  <a:pt x="146" y="1056"/>
                  <a:pt x="149" y="10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13" name="Freeform 260">
            <a:extLst>
              <a:ext uri="{FF2B5EF4-FFF2-40B4-BE49-F238E27FC236}">
                <a16:creationId xmlns:a16="http://schemas.microsoft.com/office/drawing/2014/main" id="{63FB3B7E-C297-8D9E-469D-5B6E83BED9C4}"/>
              </a:ext>
            </a:extLst>
          </p:cNvPr>
          <p:cNvSpPr>
            <a:spLocks noEditPoints="1"/>
          </p:cNvSpPr>
          <p:nvPr/>
        </p:nvSpPr>
        <p:spPr bwMode="auto">
          <a:xfrm flipH="1">
            <a:off x="3594395" y="3428343"/>
            <a:ext cx="876849" cy="399780"/>
          </a:xfrm>
          <a:custGeom>
            <a:avLst/>
            <a:gdLst>
              <a:gd name="T0" fmla="*/ 655 w 655"/>
              <a:gd name="T1" fmla="*/ 298 h 298"/>
              <a:gd name="T2" fmla="*/ 0 w 655"/>
              <a:gd name="T3" fmla="*/ 298 h 298"/>
              <a:gd name="T4" fmla="*/ 309 w 655"/>
              <a:gd name="T5" fmla="*/ 8 h 298"/>
              <a:gd name="T6" fmla="*/ 655 w 655"/>
              <a:gd name="T7" fmla="*/ 298 h 298"/>
              <a:gd name="T8" fmla="*/ 578 w 655"/>
              <a:gd name="T9" fmla="*/ 240 h 298"/>
              <a:gd name="T10" fmla="*/ 306 w 655"/>
              <a:gd name="T11" fmla="*/ 68 h 298"/>
              <a:gd name="T12" fmla="*/ 82 w 655"/>
              <a:gd name="T13" fmla="*/ 239 h 298"/>
              <a:gd name="T14" fmla="*/ 290 w 655"/>
              <a:gd name="T15" fmla="*/ 239 h 298"/>
              <a:gd name="T16" fmla="*/ 247 w 655"/>
              <a:gd name="T17" fmla="*/ 162 h 298"/>
              <a:gd name="T18" fmla="*/ 254 w 655"/>
              <a:gd name="T19" fmla="*/ 116 h 298"/>
              <a:gd name="T20" fmla="*/ 299 w 655"/>
              <a:gd name="T21" fmla="*/ 132 h 298"/>
              <a:gd name="T22" fmla="*/ 354 w 655"/>
              <a:gd name="T23" fmla="*/ 228 h 298"/>
              <a:gd name="T24" fmla="*/ 370 w 655"/>
              <a:gd name="T25" fmla="*/ 240 h 298"/>
              <a:gd name="T26" fmla="*/ 578 w 655"/>
              <a:gd name="T27" fmla="*/ 24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5" h="298">
                <a:moveTo>
                  <a:pt x="655" y="298"/>
                </a:moveTo>
                <a:cubicBezTo>
                  <a:pt x="436" y="298"/>
                  <a:pt x="218" y="298"/>
                  <a:pt x="0" y="298"/>
                </a:cubicBezTo>
                <a:cubicBezTo>
                  <a:pt x="21" y="144"/>
                  <a:pt x="153" y="16"/>
                  <a:pt x="309" y="8"/>
                </a:cubicBezTo>
                <a:cubicBezTo>
                  <a:pt x="488" y="0"/>
                  <a:pt x="631" y="120"/>
                  <a:pt x="655" y="298"/>
                </a:cubicBezTo>
                <a:close/>
                <a:moveTo>
                  <a:pt x="578" y="240"/>
                </a:moveTo>
                <a:cubicBezTo>
                  <a:pt x="552" y="153"/>
                  <a:pt x="446" y="58"/>
                  <a:pt x="306" y="68"/>
                </a:cubicBezTo>
                <a:cubicBezTo>
                  <a:pt x="209" y="76"/>
                  <a:pt x="86" y="171"/>
                  <a:pt x="82" y="239"/>
                </a:cubicBezTo>
                <a:cubicBezTo>
                  <a:pt x="151" y="239"/>
                  <a:pt x="219" y="239"/>
                  <a:pt x="290" y="239"/>
                </a:cubicBezTo>
                <a:cubicBezTo>
                  <a:pt x="275" y="212"/>
                  <a:pt x="261" y="187"/>
                  <a:pt x="247" y="162"/>
                </a:cubicBezTo>
                <a:cubicBezTo>
                  <a:pt x="235" y="142"/>
                  <a:pt x="238" y="125"/>
                  <a:pt x="254" y="116"/>
                </a:cubicBezTo>
                <a:cubicBezTo>
                  <a:pt x="271" y="106"/>
                  <a:pt x="287" y="112"/>
                  <a:pt x="299" y="132"/>
                </a:cubicBezTo>
                <a:cubicBezTo>
                  <a:pt x="317" y="164"/>
                  <a:pt x="335" y="197"/>
                  <a:pt x="354" y="228"/>
                </a:cubicBezTo>
                <a:cubicBezTo>
                  <a:pt x="358" y="233"/>
                  <a:pt x="365" y="240"/>
                  <a:pt x="370" y="240"/>
                </a:cubicBezTo>
                <a:cubicBezTo>
                  <a:pt x="439" y="240"/>
                  <a:pt x="507" y="240"/>
                  <a:pt x="578" y="24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is For Office"/>
              <a:ea typeface="+mn-ea"/>
              <a:cs typeface="+mn-cs"/>
            </a:endParaRPr>
          </a:p>
        </p:txBody>
      </p:sp>
      <p:pic>
        <p:nvPicPr>
          <p:cNvPr id="16" name="Graphic 15" descr="Back with solid fill">
            <a:extLst>
              <a:ext uri="{FF2B5EF4-FFF2-40B4-BE49-F238E27FC236}">
                <a16:creationId xmlns:a16="http://schemas.microsoft.com/office/drawing/2014/main" id="{00053465-D164-0962-BFC2-B451AB590D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51846">
            <a:off x="3806542" y="3535374"/>
            <a:ext cx="209192" cy="188268"/>
          </a:xfrm>
          <a:prstGeom prst="rect">
            <a:avLst/>
          </a:prstGeom>
        </p:spPr>
      </p:pic>
      <p:sp>
        <p:nvSpPr>
          <p:cNvPr id="17" name="TextBox 16">
            <a:extLst>
              <a:ext uri="{FF2B5EF4-FFF2-40B4-BE49-F238E27FC236}">
                <a16:creationId xmlns:a16="http://schemas.microsoft.com/office/drawing/2014/main" id="{DF44BE89-A66B-2140-2369-C27D931BB708}"/>
              </a:ext>
            </a:extLst>
          </p:cNvPr>
          <p:cNvSpPr txBox="1"/>
          <p:nvPr/>
        </p:nvSpPr>
        <p:spPr>
          <a:xfrm>
            <a:off x="1062251" y="2554844"/>
            <a:ext cx="702435" cy="1169551"/>
          </a:xfrm>
          <a:prstGeom prst="rect">
            <a:avLst/>
          </a:prstGeom>
          <a:noFill/>
        </p:spPr>
        <p:txBody>
          <a:bodyPr wrap="none" rtlCol="0">
            <a:spAutoFit/>
          </a:bodyPr>
          <a:lstStyle/>
          <a:p>
            <a:pPr algn="r"/>
            <a:r>
              <a:rPr lang="en-US" sz="1400" noProof="0" dirty="0">
                <a:solidFill>
                  <a:schemeClr val="tx2"/>
                </a:solidFill>
              </a:rPr>
              <a:t>Insulin</a:t>
            </a:r>
          </a:p>
          <a:p>
            <a:pPr algn="r"/>
            <a:r>
              <a:rPr lang="en-US" sz="1400" noProof="0" dirty="0">
                <a:solidFill>
                  <a:schemeClr val="tx2"/>
                </a:solidFill>
              </a:rPr>
              <a:t>Leptin</a:t>
            </a:r>
          </a:p>
          <a:p>
            <a:pPr algn="r"/>
            <a:r>
              <a:rPr lang="en-US" sz="1400" noProof="0" dirty="0">
                <a:solidFill>
                  <a:schemeClr val="tx2"/>
                </a:solidFill>
              </a:rPr>
              <a:t>PYY</a:t>
            </a:r>
          </a:p>
          <a:p>
            <a:pPr algn="r"/>
            <a:r>
              <a:rPr lang="en-US" sz="1400" noProof="0" dirty="0">
                <a:solidFill>
                  <a:schemeClr val="tx2"/>
                </a:solidFill>
              </a:rPr>
              <a:t>CCK</a:t>
            </a:r>
          </a:p>
          <a:p>
            <a:pPr algn="r"/>
            <a:r>
              <a:rPr lang="en-US" sz="1400" noProof="0" dirty="0">
                <a:solidFill>
                  <a:schemeClr val="tx2"/>
                </a:solidFill>
              </a:rPr>
              <a:t>GLP-1</a:t>
            </a:r>
          </a:p>
        </p:txBody>
      </p:sp>
      <p:sp>
        <p:nvSpPr>
          <p:cNvPr id="19" name="TextBox 18">
            <a:extLst>
              <a:ext uri="{FF2B5EF4-FFF2-40B4-BE49-F238E27FC236}">
                <a16:creationId xmlns:a16="http://schemas.microsoft.com/office/drawing/2014/main" id="{BE214F01-9505-5D83-8B03-E16AF7417520}"/>
              </a:ext>
            </a:extLst>
          </p:cNvPr>
          <p:cNvSpPr txBox="1"/>
          <p:nvPr/>
        </p:nvSpPr>
        <p:spPr>
          <a:xfrm>
            <a:off x="1298599" y="3757351"/>
            <a:ext cx="1531388" cy="605909"/>
          </a:xfrm>
          <a:prstGeom prst="roundRect">
            <a:avLst>
              <a:gd name="adj" fmla="val 50000"/>
            </a:avLst>
          </a:prstGeom>
          <a:solidFill>
            <a:schemeClr val="tx1"/>
          </a:solidFill>
        </p:spPr>
        <p:txBody>
          <a:bodyPr wrap="square" tIns="0" bIns="0" rtlCol="0">
            <a:spAutoFit/>
          </a:bodyPr>
          <a:lstStyle/>
          <a:p>
            <a:pPr algn="ctr"/>
            <a:r>
              <a:rPr lang="en-US" sz="1400" b="1" noProof="0" dirty="0">
                <a:solidFill>
                  <a:schemeClr val="bg1"/>
                </a:solidFill>
              </a:rPr>
              <a:t>Decreased satiety</a:t>
            </a:r>
          </a:p>
        </p:txBody>
      </p:sp>
      <p:sp>
        <p:nvSpPr>
          <p:cNvPr id="55" name="TextBox 54">
            <a:extLst>
              <a:ext uri="{FF2B5EF4-FFF2-40B4-BE49-F238E27FC236}">
                <a16:creationId xmlns:a16="http://schemas.microsoft.com/office/drawing/2014/main" id="{D86F4E68-001B-6684-9649-2C0AE5B8CA24}"/>
              </a:ext>
            </a:extLst>
          </p:cNvPr>
          <p:cNvSpPr txBox="1"/>
          <p:nvPr/>
        </p:nvSpPr>
        <p:spPr>
          <a:xfrm flipH="1">
            <a:off x="6138081" y="4874963"/>
            <a:ext cx="761747" cy="307777"/>
          </a:xfrm>
          <a:prstGeom prst="rect">
            <a:avLst/>
          </a:prstGeom>
          <a:noFill/>
        </p:spPr>
        <p:txBody>
          <a:bodyPr wrap="none" rtlCol="0">
            <a:spAutoFit/>
          </a:bodyPr>
          <a:lstStyle/>
          <a:p>
            <a:r>
              <a:rPr lang="en-US" sz="1400" noProof="0" dirty="0">
                <a:solidFill>
                  <a:schemeClr val="tx2"/>
                </a:solidFill>
              </a:rPr>
              <a:t>Ghrelin</a:t>
            </a:r>
          </a:p>
        </p:txBody>
      </p:sp>
      <p:sp>
        <p:nvSpPr>
          <p:cNvPr id="57" name="TextBox 56">
            <a:extLst>
              <a:ext uri="{FF2B5EF4-FFF2-40B4-BE49-F238E27FC236}">
                <a16:creationId xmlns:a16="http://schemas.microsoft.com/office/drawing/2014/main" id="{7870EBA5-9037-0A66-5090-15323E143A61}"/>
              </a:ext>
            </a:extLst>
          </p:cNvPr>
          <p:cNvSpPr txBox="1"/>
          <p:nvPr/>
        </p:nvSpPr>
        <p:spPr>
          <a:xfrm flipH="1">
            <a:off x="5233917" y="3733800"/>
            <a:ext cx="1491625" cy="605909"/>
          </a:xfrm>
          <a:prstGeom prst="roundRect">
            <a:avLst>
              <a:gd name="adj" fmla="val 50000"/>
            </a:avLst>
          </a:prstGeom>
          <a:solidFill>
            <a:schemeClr val="tx1"/>
          </a:solidFill>
        </p:spPr>
        <p:txBody>
          <a:bodyPr wrap="square" tIns="0" bIns="0" rtlCol="0">
            <a:spAutoFit/>
          </a:bodyPr>
          <a:lstStyle/>
          <a:p>
            <a:pPr algn="ctr"/>
            <a:r>
              <a:rPr lang="en-US" sz="1400" b="1" noProof="0" dirty="0">
                <a:solidFill>
                  <a:schemeClr val="bg1"/>
                </a:solidFill>
              </a:rPr>
              <a:t>Increased hunger</a:t>
            </a:r>
          </a:p>
        </p:txBody>
      </p:sp>
      <p:sp>
        <p:nvSpPr>
          <p:cNvPr id="10" name="TextBox 9">
            <a:extLst>
              <a:ext uri="{FF2B5EF4-FFF2-40B4-BE49-F238E27FC236}">
                <a16:creationId xmlns:a16="http://schemas.microsoft.com/office/drawing/2014/main" id="{78C5DD4F-542F-4C3B-FFA3-B3ECEEFC27BE}"/>
              </a:ext>
            </a:extLst>
          </p:cNvPr>
          <p:cNvSpPr txBox="1"/>
          <p:nvPr/>
        </p:nvSpPr>
        <p:spPr>
          <a:xfrm>
            <a:off x="2579689" y="1752600"/>
            <a:ext cx="7021512" cy="685800"/>
          </a:xfrm>
          <a:prstGeom prst="roundRect">
            <a:avLst>
              <a:gd name="adj" fmla="val 50000"/>
            </a:avLst>
          </a:prstGeom>
          <a:solidFill>
            <a:schemeClr val="accent1"/>
          </a:solidFill>
        </p:spPr>
        <p:txBody>
          <a:bodyPr wrap="square" anchor="ctr">
            <a:noAutofit/>
          </a:bodyPr>
          <a:lstStyle/>
          <a:p>
            <a:pPr algn="ctr"/>
            <a:r>
              <a:rPr lang="en-US" sz="1600" b="1" noProof="0" dirty="0">
                <a:solidFill>
                  <a:schemeClr val="bg1"/>
                </a:solidFill>
              </a:rPr>
              <a:t>Following weight loss, changes in levels of appetite-regulating </a:t>
            </a:r>
            <a:br>
              <a:rPr lang="en-US" sz="1600" b="1" noProof="0" dirty="0">
                <a:solidFill>
                  <a:schemeClr val="bg1"/>
                </a:solidFill>
              </a:rPr>
            </a:br>
            <a:r>
              <a:rPr lang="en-US" sz="1600" b="1" noProof="0" dirty="0">
                <a:solidFill>
                  <a:schemeClr val="bg1"/>
                </a:solidFill>
              </a:rPr>
              <a:t>hormones promote weight regain</a:t>
            </a:r>
          </a:p>
        </p:txBody>
      </p:sp>
      <p:grpSp>
        <p:nvGrpSpPr>
          <p:cNvPr id="15" name="Group 14">
            <a:extLst>
              <a:ext uri="{FF2B5EF4-FFF2-40B4-BE49-F238E27FC236}">
                <a16:creationId xmlns:a16="http://schemas.microsoft.com/office/drawing/2014/main" id="{1B8E2B7E-CF0B-427A-6C97-52A83F1CC0DA}"/>
              </a:ext>
            </a:extLst>
          </p:cNvPr>
          <p:cNvGrpSpPr/>
          <p:nvPr/>
        </p:nvGrpSpPr>
        <p:grpSpPr>
          <a:xfrm rot="5400000">
            <a:off x="1843285" y="3235505"/>
            <a:ext cx="473093" cy="395156"/>
            <a:chOff x="7659022" y="3752888"/>
            <a:chExt cx="473093" cy="395156"/>
          </a:xfrm>
        </p:grpSpPr>
        <p:sp>
          <p:nvSpPr>
            <p:cNvPr id="20" name="Isosceles Triangle 19">
              <a:extLst>
                <a:ext uri="{FF2B5EF4-FFF2-40B4-BE49-F238E27FC236}">
                  <a16:creationId xmlns:a16="http://schemas.microsoft.com/office/drawing/2014/main" id="{EEEBC326-E275-9F50-3300-329BF6B93EB2}"/>
                </a:ext>
              </a:extLst>
            </p:cNvPr>
            <p:cNvSpPr/>
            <p:nvPr/>
          </p:nvSpPr>
          <p:spPr>
            <a:xfrm rot="5400000">
              <a:off x="7631769" y="3780141"/>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1" name="Isosceles Triangle 20">
              <a:extLst>
                <a:ext uri="{FF2B5EF4-FFF2-40B4-BE49-F238E27FC236}">
                  <a16:creationId xmlns:a16="http://schemas.microsoft.com/office/drawing/2014/main" id="{AF897240-D7D5-2C16-F442-07B50911B185}"/>
                </a:ext>
              </a:extLst>
            </p:cNvPr>
            <p:cNvSpPr/>
            <p:nvPr/>
          </p:nvSpPr>
          <p:spPr>
            <a:xfrm rot="5400000">
              <a:off x="7764212" y="3780141"/>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22" name="Group 21">
            <a:extLst>
              <a:ext uri="{FF2B5EF4-FFF2-40B4-BE49-F238E27FC236}">
                <a16:creationId xmlns:a16="http://schemas.microsoft.com/office/drawing/2014/main" id="{2BEB3AE2-F422-D433-BD10-CEC0F345D10C}"/>
              </a:ext>
            </a:extLst>
          </p:cNvPr>
          <p:cNvGrpSpPr/>
          <p:nvPr/>
        </p:nvGrpSpPr>
        <p:grpSpPr>
          <a:xfrm rot="16200000">
            <a:off x="5736688" y="4470626"/>
            <a:ext cx="473093" cy="395156"/>
            <a:chOff x="7659022" y="3752888"/>
            <a:chExt cx="473093" cy="395156"/>
          </a:xfrm>
        </p:grpSpPr>
        <p:sp>
          <p:nvSpPr>
            <p:cNvPr id="23" name="Isosceles Triangle 22">
              <a:extLst>
                <a:ext uri="{FF2B5EF4-FFF2-40B4-BE49-F238E27FC236}">
                  <a16:creationId xmlns:a16="http://schemas.microsoft.com/office/drawing/2014/main" id="{0EF8AE63-E922-DAE5-12D9-B3624C46FE07}"/>
                </a:ext>
              </a:extLst>
            </p:cNvPr>
            <p:cNvSpPr/>
            <p:nvPr/>
          </p:nvSpPr>
          <p:spPr>
            <a:xfrm rot="5400000">
              <a:off x="7631769" y="3780141"/>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4" name="Isosceles Triangle 23">
              <a:extLst>
                <a:ext uri="{FF2B5EF4-FFF2-40B4-BE49-F238E27FC236}">
                  <a16:creationId xmlns:a16="http://schemas.microsoft.com/office/drawing/2014/main" id="{617CECE2-9151-D26E-8B5E-672C999AF127}"/>
                </a:ext>
              </a:extLst>
            </p:cNvPr>
            <p:cNvSpPr/>
            <p:nvPr/>
          </p:nvSpPr>
          <p:spPr>
            <a:xfrm rot="5400000">
              <a:off x="7764212" y="3780141"/>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25" name="Group 24">
            <a:extLst>
              <a:ext uri="{FF2B5EF4-FFF2-40B4-BE49-F238E27FC236}">
                <a16:creationId xmlns:a16="http://schemas.microsoft.com/office/drawing/2014/main" id="{9C5262BB-556C-3887-5A1D-459842D23AC0}"/>
              </a:ext>
            </a:extLst>
          </p:cNvPr>
          <p:cNvGrpSpPr/>
          <p:nvPr/>
        </p:nvGrpSpPr>
        <p:grpSpPr>
          <a:xfrm rot="16200000">
            <a:off x="5736689" y="5066331"/>
            <a:ext cx="473093" cy="395156"/>
            <a:chOff x="7659022" y="3752888"/>
            <a:chExt cx="473093" cy="395156"/>
          </a:xfrm>
        </p:grpSpPr>
        <p:sp>
          <p:nvSpPr>
            <p:cNvPr id="26" name="Isosceles Triangle 25">
              <a:extLst>
                <a:ext uri="{FF2B5EF4-FFF2-40B4-BE49-F238E27FC236}">
                  <a16:creationId xmlns:a16="http://schemas.microsoft.com/office/drawing/2014/main" id="{6C7A657D-8E29-E4AB-D8F4-5AAE7290FE89}"/>
                </a:ext>
              </a:extLst>
            </p:cNvPr>
            <p:cNvSpPr/>
            <p:nvPr/>
          </p:nvSpPr>
          <p:spPr>
            <a:xfrm rot="5400000">
              <a:off x="7631769" y="3780141"/>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7" name="Isosceles Triangle 26">
              <a:extLst>
                <a:ext uri="{FF2B5EF4-FFF2-40B4-BE49-F238E27FC236}">
                  <a16:creationId xmlns:a16="http://schemas.microsoft.com/office/drawing/2014/main" id="{5A6CF932-9B34-6EE6-8292-2222A3FFB80D}"/>
                </a:ext>
              </a:extLst>
            </p:cNvPr>
            <p:cNvSpPr/>
            <p:nvPr/>
          </p:nvSpPr>
          <p:spPr>
            <a:xfrm rot="5400000">
              <a:off x="7764212" y="3780141"/>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28" name="Group 27">
            <a:extLst>
              <a:ext uri="{FF2B5EF4-FFF2-40B4-BE49-F238E27FC236}">
                <a16:creationId xmlns:a16="http://schemas.microsoft.com/office/drawing/2014/main" id="{240A8ECD-4796-6293-5758-510085EA3293}"/>
              </a:ext>
            </a:extLst>
          </p:cNvPr>
          <p:cNvGrpSpPr/>
          <p:nvPr/>
        </p:nvGrpSpPr>
        <p:grpSpPr>
          <a:xfrm rot="5400000">
            <a:off x="1843285" y="2688212"/>
            <a:ext cx="473093" cy="395156"/>
            <a:chOff x="7659022" y="3752888"/>
            <a:chExt cx="473093" cy="395156"/>
          </a:xfrm>
        </p:grpSpPr>
        <p:sp>
          <p:nvSpPr>
            <p:cNvPr id="29" name="Isosceles Triangle 28">
              <a:extLst>
                <a:ext uri="{FF2B5EF4-FFF2-40B4-BE49-F238E27FC236}">
                  <a16:creationId xmlns:a16="http://schemas.microsoft.com/office/drawing/2014/main" id="{358D02A4-0E15-4B2C-21CB-388EC60B03A9}"/>
                </a:ext>
              </a:extLst>
            </p:cNvPr>
            <p:cNvSpPr/>
            <p:nvPr/>
          </p:nvSpPr>
          <p:spPr>
            <a:xfrm rot="5400000">
              <a:off x="7631769" y="3780141"/>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1" name="Isosceles Triangle 30">
              <a:extLst>
                <a:ext uri="{FF2B5EF4-FFF2-40B4-BE49-F238E27FC236}">
                  <a16:creationId xmlns:a16="http://schemas.microsoft.com/office/drawing/2014/main" id="{58208720-447B-3B0B-A6AE-722F1E0A534A}"/>
                </a:ext>
              </a:extLst>
            </p:cNvPr>
            <p:cNvSpPr/>
            <p:nvPr/>
          </p:nvSpPr>
          <p:spPr>
            <a:xfrm rot="5400000">
              <a:off x="7764212" y="3780141"/>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32" name="Group 31">
            <a:extLst>
              <a:ext uri="{FF2B5EF4-FFF2-40B4-BE49-F238E27FC236}">
                <a16:creationId xmlns:a16="http://schemas.microsoft.com/office/drawing/2014/main" id="{AF62B8D5-29F2-44F0-A0A3-DEE77E8646F3}"/>
              </a:ext>
            </a:extLst>
          </p:cNvPr>
          <p:cNvGrpSpPr/>
          <p:nvPr/>
        </p:nvGrpSpPr>
        <p:grpSpPr>
          <a:xfrm rot="10800000">
            <a:off x="4664960" y="3855093"/>
            <a:ext cx="473093" cy="395156"/>
            <a:chOff x="7659022" y="3752888"/>
            <a:chExt cx="473093" cy="395156"/>
          </a:xfrm>
        </p:grpSpPr>
        <p:sp>
          <p:nvSpPr>
            <p:cNvPr id="33" name="Isosceles Triangle 32">
              <a:extLst>
                <a:ext uri="{FF2B5EF4-FFF2-40B4-BE49-F238E27FC236}">
                  <a16:creationId xmlns:a16="http://schemas.microsoft.com/office/drawing/2014/main" id="{483BC71F-2B1C-4FB0-C71F-2FF73F91D305}"/>
                </a:ext>
              </a:extLst>
            </p:cNvPr>
            <p:cNvSpPr/>
            <p:nvPr/>
          </p:nvSpPr>
          <p:spPr>
            <a:xfrm rot="5400000">
              <a:off x="7631769" y="3780141"/>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4" name="Isosceles Triangle 33">
              <a:extLst>
                <a:ext uri="{FF2B5EF4-FFF2-40B4-BE49-F238E27FC236}">
                  <a16:creationId xmlns:a16="http://schemas.microsoft.com/office/drawing/2014/main" id="{061FDB97-5156-5ACB-7E7D-8B08A5F86077}"/>
                </a:ext>
              </a:extLst>
            </p:cNvPr>
            <p:cNvSpPr/>
            <p:nvPr/>
          </p:nvSpPr>
          <p:spPr>
            <a:xfrm rot="5400000">
              <a:off x="7764212" y="3780141"/>
              <a:ext cx="395156" cy="340650"/>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bg1"/>
                </a:solidFill>
              </a:endParaRPr>
            </a:p>
          </p:txBody>
        </p:sp>
      </p:grpSp>
      <p:grpSp>
        <p:nvGrpSpPr>
          <p:cNvPr id="35" name="Group 34">
            <a:extLst>
              <a:ext uri="{FF2B5EF4-FFF2-40B4-BE49-F238E27FC236}">
                <a16:creationId xmlns:a16="http://schemas.microsoft.com/office/drawing/2014/main" id="{CE373E0B-4999-C3D8-6DFA-51496B59EF6F}"/>
              </a:ext>
            </a:extLst>
          </p:cNvPr>
          <p:cNvGrpSpPr/>
          <p:nvPr/>
        </p:nvGrpSpPr>
        <p:grpSpPr>
          <a:xfrm>
            <a:off x="2901287" y="3855093"/>
            <a:ext cx="473093" cy="395156"/>
            <a:chOff x="7659022" y="3752888"/>
            <a:chExt cx="473093" cy="395156"/>
          </a:xfrm>
        </p:grpSpPr>
        <p:sp>
          <p:nvSpPr>
            <p:cNvPr id="36" name="Isosceles Triangle 35">
              <a:extLst>
                <a:ext uri="{FF2B5EF4-FFF2-40B4-BE49-F238E27FC236}">
                  <a16:creationId xmlns:a16="http://schemas.microsoft.com/office/drawing/2014/main" id="{C35AFF15-C3F0-5973-C283-4FB7F7878E89}"/>
                </a:ext>
              </a:extLst>
            </p:cNvPr>
            <p:cNvSpPr/>
            <p:nvPr/>
          </p:nvSpPr>
          <p:spPr>
            <a:xfrm rot="5400000">
              <a:off x="7631769" y="3780141"/>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7" name="Isosceles Triangle 36">
              <a:extLst>
                <a:ext uri="{FF2B5EF4-FFF2-40B4-BE49-F238E27FC236}">
                  <a16:creationId xmlns:a16="http://schemas.microsoft.com/office/drawing/2014/main" id="{0204300E-FBBB-3BD5-AF44-F1997AAFA437}"/>
                </a:ext>
              </a:extLst>
            </p:cNvPr>
            <p:cNvSpPr/>
            <p:nvPr/>
          </p:nvSpPr>
          <p:spPr>
            <a:xfrm rot="5400000">
              <a:off x="7764212" y="3780141"/>
              <a:ext cx="395156" cy="340650"/>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solidFill>
                  <a:schemeClr val="bg1"/>
                </a:solidFill>
              </a:endParaRPr>
            </a:p>
          </p:txBody>
        </p:sp>
      </p:grpSp>
      <p:pic>
        <p:nvPicPr>
          <p:cNvPr id="39" name="Graphic 38">
            <a:extLst>
              <a:ext uri="{FF2B5EF4-FFF2-40B4-BE49-F238E27FC236}">
                <a16:creationId xmlns:a16="http://schemas.microsoft.com/office/drawing/2014/main" id="{EA466BC0-05AE-AC03-547D-11A710A55D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75176" y="2819400"/>
            <a:ext cx="762000" cy="762000"/>
          </a:xfrm>
          <a:prstGeom prst="rect">
            <a:avLst/>
          </a:prstGeom>
        </p:spPr>
      </p:pic>
    </p:spTree>
    <p:extLst>
      <p:ext uri="{BB962C8B-B14F-4D97-AF65-F5344CB8AC3E}">
        <p14:creationId xmlns:p14="http://schemas.microsoft.com/office/powerpoint/2010/main" val="220222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BFE7-41A7-2CF1-CB4A-BED89CABEE48}"/>
              </a:ext>
            </a:extLst>
          </p:cNvPr>
          <p:cNvSpPr>
            <a:spLocks noGrp="1"/>
          </p:cNvSpPr>
          <p:nvPr>
            <p:ph type="title"/>
          </p:nvPr>
        </p:nvSpPr>
        <p:spPr>
          <a:xfrm>
            <a:off x="536240" y="414320"/>
            <a:ext cx="10896000" cy="1082209"/>
          </a:xfrm>
        </p:spPr>
        <p:txBody>
          <a:bodyPr/>
          <a:lstStyle/>
          <a:p>
            <a:r>
              <a:rPr lang="en-US" noProof="0" dirty="0"/>
              <a:t>Weight recurrence after diet-based weight loss intervention</a:t>
            </a:r>
          </a:p>
        </p:txBody>
      </p:sp>
      <p:sp>
        <p:nvSpPr>
          <p:cNvPr id="3" name="Text Placeholder 2">
            <a:extLst>
              <a:ext uri="{FF2B5EF4-FFF2-40B4-BE49-F238E27FC236}">
                <a16:creationId xmlns:a16="http://schemas.microsoft.com/office/drawing/2014/main" id="{36E1EEA0-C4D2-0BF3-4D33-C0031D5230D6}"/>
              </a:ext>
            </a:extLst>
          </p:cNvPr>
          <p:cNvSpPr>
            <a:spLocks noGrp="1"/>
          </p:cNvSpPr>
          <p:nvPr>
            <p:ph type="body" sz="quarter" idx="13"/>
          </p:nvPr>
        </p:nvSpPr>
        <p:spPr>
          <a:xfrm>
            <a:off x="536240" y="6020060"/>
            <a:ext cx="10896000" cy="324000"/>
          </a:xfrm>
        </p:spPr>
        <p:txBody>
          <a:bodyPr/>
          <a:lstStyle/>
          <a:p>
            <a:r>
              <a:rPr lang="en-US" noProof="0" dirty="0"/>
              <a:t>ITT, intention-to-treat.</a:t>
            </a:r>
            <a:br>
              <a:rPr lang="en-US" noProof="0" dirty="0"/>
            </a:br>
            <a:r>
              <a:rPr lang="en-US" noProof="0" dirty="0"/>
              <a:t>Sumithran P et al. N Engl J Med 2011;365:1597–1604.</a:t>
            </a:r>
          </a:p>
        </p:txBody>
      </p:sp>
      <p:sp>
        <p:nvSpPr>
          <p:cNvPr id="12" name="Rectangle 11">
            <a:extLst>
              <a:ext uri="{FF2B5EF4-FFF2-40B4-BE49-F238E27FC236}">
                <a16:creationId xmlns:a16="http://schemas.microsoft.com/office/drawing/2014/main" id="{C865CA03-35FF-BADC-C4F7-6E3735193FAC}"/>
              </a:ext>
            </a:extLst>
          </p:cNvPr>
          <p:cNvSpPr/>
          <p:nvPr/>
        </p:nvSpPr>
        <p:spPr>
          <a:xfrm>
            <a:off x="930103" y="1953340"/>
            <a:ext cx="4684615" cy="36887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Content Placeholder 1">
            <a:extLst>
              <a:ext uri="{FF2B5EF4-FFF2-40B4-BE49-F238E27FC236}">
                <a16:creationId xmlns:a16="http://schemas.microsoft.com/office/drawing/2014/main" id="{8342A80B-3B3B-A001-BE7F-831AF81CF885}"/>
              </a:ext>
            </a:extLst>
          </p:cNvPr>
          <p:cNvSpPr txBox="1">
            <a:spLocks/>
          </p:cNvSpPr>
          <p:nvPr/>
        </p:nvSpPr>
        <p:spPr>
          <a:xfrm>
            <a:off x="803104" y="2036757"/>
            <a:ext cx="4684614" cy="9621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accent1"/>
                </a:solidFill>
                <a:effectLst/>
                <a:uLnTx/>
                <a:uFillTx/>
                <a:latin typeface="Arial" panose="020B0604020202020204"/>
                <a:ea typeface="Apis For Office" panose="020B0504010101010104" pitchFamily="34" charset="0"/>
                <a:cs typeface="Arial" panose="020B0604020202020204" pitchFamily="34" charset="0"/>
              </a:rPr>
              <a:t>50 individuals with overweight/obesity lost weight on a 10-week very-low-energy diet, followed by gradual recurrence over the next year</a:t>
            </a:r>
            <a:r>
              <a:rPr kumimoji="0" lang="en-US" sz="1600" b="0" i="0" u="none" strike="noStrike" kern="1200" cap="none" spc="0" normalizeH="0" baseline="30000" noProof="0" dirty="0">
                <a:ln>
                  <a:noFill/>
                </a:ln>
                <a:solidFill>
                  <a:schemeClr val="accent1"/>
                </a:solidFill>
                <a:effectLst/>
                <a:uLnTx/>
                <a:uFillTx/>
                <a:latin typeface="Arial" panose="020B0604020202020204"/>
                <a:ea typeface="Apis For Office" panose="020B0504010101010104" pitchFamily="34" charset="0"/>
                <a:cs typeface="Arial" panose="020B0604020202020204" pitchFamily="34" charset="0"/>
              </a:rPr>
              <a:t>5</a:t>
            </a:r>
          </a:p>
        </p:txBody>
      </p:sp>
      <p:sp>
        <p:nvSpPr>
          <p:cNvPr id="63" name="TextBox 62">
            <a:extLst>
              <a:ext uri="{FF2B5EF4-FFF2-40B4-BE49-F238E27FC236}">
                <a16:creationId xmlns:a16="http://schemas.microsoft.com/office/drawing/2014/main" id="{E52A0FCB-5622-B65B-8735-9640E20B678E}"/>
              </a:ext>
            </a:extLst>
          </p:cNvPr>
          <p:cNvSpPr txBox="1"/>
          <p:nvPr/>
        </p:nvSpPr>
        <p:spPr>
          <a:xfrm>
            <a:off x="6119975" y="1823112"/>
            <a:ext cx="5538626" cy="822305"/>
          </a:xfrm>
          <a:prstGeom prst="roundRect">
            <a:avLst>
              <a:gd name="adj" fmla="val 50000"/>
            </a:avLst>
          </a:prstGeom>
          <a:solidFill>
            <a:schemeClr val="accent1"/>
          </a:solidFill>
        </p:spPr>
        <p:txBody>
          <a:bodyPr wrap="square">
            <a:spAutoFit/>
          </a:bodyPr>
          <a:lstStyle/>
          <a:p>
            <a:pPr algn="ctr"/>
            <a:r>
              <a:rPr lang="en-US" sz="1600" b="1" noProof="0" dirty="0">
                <a:solidFill>
                  <a:schemeClr val="bg1"/>
                </a:solidFill>
              </a:rPr>
              <a:t>      After 10 weeks, individuals who lost ≥10% </a:t>
            </a:r>
            <a:br>
              <a:rPr lang="en-US" sz="1600" b="1" noProof="0" dirty="0">
                <a:solidFill>
                  <a:schemeClr val="bg1"/>
                </a:solidFill>
              </a:rPr>
            </a:br>
            <a:r>
              <a:rPr lang="en-US" sz="1600" b="1" noProof="0" dirty="0">
                <a:solidFill>
                  <a:schemeClr val="bg1"/>
                </a:solidFill>
              </a:rPr>
              <a:t>of their initial body weight:</a:t>
            </a:r>
          </a:p>
        </p:txBody>
      </p:sp>
      <p:pic>
        <p:nvPicPr>
          <p:cNvPr id="65" name="Graphic 64">
            <a:extLst>
              <a:ext uri="{FF2B5EF4-FFF2-40B4-BE49-F238E27FC236}">
                <a16:creationId xmlns:a16="http://schemas.microsoft.com/office/drawing/2014/main" id="{5B7D35C0-18B6-DFE1-4E29-EF6D996B8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7699" y="1973833"/>
            <a:ext cx="400050" cy="400050"/>
          </a:xfrm>
          <a:prstGeom prst="rect">
            <a:avLst/>
          </a:prstGeom>
        </p:spPr>
      </p:pic>
      <p:sp>
        <p:nvSpPr>
          <p:cNvPr id="66" name="TextBox 65">
            <a:extLst>
              <a:ext uri="{FF2B5EF4-FFF2-40B4-BE49-F238E27FC236}">
                <a16:creationId xmlns:a16="http://schemas.microsoft.com/office/drawing/2014/main" id="{757BDA84-385F-9862-506D-BF68992E17FA}"/>
              </a:ext>
            </a:extLst>
          </p:cNvPr>
          <p:cNvSpPr txBox="1"/>
          <p:nvPr/>
        </p:nvSpPr>
        <p:spPr>
          <a:xfrm>
            <a:off x="6119975" y="2762914"/>
            <a:ext cx="5538626" cy="324594"/>
          </a:xfrm>
          <a:prstGeom prst="roundRect">
            <a:avLst>
              <a:gd name="adj" fmla="val 50000"/>
            </a:avLst>
          </a:prstGeom>
          <a:solidFill>
            <a:schemeClr val="tx1"/>
          </a:solidFill>
        </p:spPr>
        <p:txBody>
          <a:bodyPr wrap="square" tIns="0" bIns="0">
            <a:spAutoFit/>
          </a:bodyPr>
          <a:lstStyle/>
          <a:p>
            <a:pPr algn="ctr"/>
            <a:r>
              <a:rPr lang="en-US" sz="1500" noProof="0" dirty="0">
                <a:solidFill>
                  <a:schemeClr val="bg1"/>
                </a:solidFill>
              </a:rPr>
              <a:t>Were gradually reintroduced to ordinary foods</a:t>
            </a:r>
          </a:p>
        </p:txBody>
      </p:sp>
      <p:sp>
        <p:nvSpPr>
          <p:cNvPr id="67" name="TextBox 66">
            <a:extLst>
              <a:ext uri="{FF2B5EF4-FFF2-40B4-BE49-F238E27FC236}">
                <a16:creationId xmlns:a16="http://schemas.microsoft.com/office/drawing/2014/main" id="{BB0D701D-E771-DEC9-5A5C-DF7AB7470AF1}"/>
              </a:ext>
            </a:extLst>
          </p:cNvPr>
          <p:cNvSpPr txBox="1"/>
          <p:nvPr/>
        </p:nvSpPr>
        <p:spPr>
          <a:xfrm>
            <a:off x="6119975" y="3194712"/>
            <a:ext cx="5538626" cy="649188"/>
          </a:xfrm>
          <a:prstGeom prst="roundRect">
            <a:avLst>
              <a:gd name="adj" fmla="val 50000"/>
            </a:avLst>
          </a:prstGeom>
          <a:solidFill>
            <a:schemeClr val="tx1"/>
          </a:solidFill>
        </p:spPr>
        <p:txBody>
          <a:bodyPr wrap="square" tIns="0" bIns="0">
            <a:spAutoFit/>
          </a:bodyPr>
          <a:lstStyle/>
          <a:p>
            <a:pPr algn="ctr"/>
            <a:r>
              <a:rPr lang="en-GB" sz="1500" noProof="0" dirty="0">
                <a:solidFill>
                  <a:schemeClr val="bg1"/>
                </a:solidFill>
              </a:rPr>
              <a:t>Received counseling and written advice from a dietitian on dietary intake with the goal of weight maintenance</a:t>
            </a:r>
          </a:p>
        </p:txBody>
      </p:sp>
      <p:sp>
        <p:nvSpPr>
          <p:cNvPr id="68" name="TextBox 67">
            <a:extLst>
              <a:ext uri="{FF2B5EF4-FFF2-40B4-BE49-F238E27FC236}">
                <a16:creationId xmlns:a16="http://schemas.microsoft.com/office/drawing/2014/main" id="{620940BA-886C-E58D-7C4A-5A0AFBBFE037}"/>
              </a:ext>
            </a:extLst>
          </p:cNvPr>
          <p:cNvSpPr txBox="1"/>
          <p:nvPr/>
        </p:nvSpPr>
        <p:spPr>
          <a:xfrm>
            <a:off x="6119975" y="3956712"/>
            <a:ext cx="5538626" cy="649188"/>
          </a:xfrm>
          <a:prstGeom prst="roundRect">
            <a:avLst>
              <a:gd name="adj" fmla="val 50000"/>
            </a:avLst>
          </a:prstGeom>
          <a:solidFill>
            <a:schemeClr val="tx1"/>
          </a:solidFill>
        </p:spPr>
        <p:txBody>
          <a:bodyPr wrap="square" tIns="0" bIns="0">
            <a:spAutoFit/>
          </a:bodyPr>
          <a:lstStyle/>
          <a:p>
            <a:pPr algn="ctr"/>
            <a:r>
              <a:rPr lang="en-US" sz="1500" noProof="0" dirty="0">
                <a:solidFill>
                  <a:schemeClr val="bg1"/>
                </a:solidFill>
              </a:rPr>
              <a:t>Were advised to consume carbohydrates with a low </a:t>
            </a:r>
            <a:br>
              <a:rPr lang="en-US" sz="1500" noProof="0" dirty="0">
                <a:solidFill>
                  <a:schemeClr val="bg1"/>
                </a:solidFill>
              </a:rPr>
            </a:br>
            <a:r>
              <a:rPr lang="en-US" sz="1500" noProof="0" dirty="0">
                <a:solidFill>
                  <a:schemeClr val="bg1"/>
                </a:solidFill>
              </a:rPr>
              <a:t>glycemic index and reduce fat intake</a:t>
            </a:r>
          </a:p>
        </p:txBody>
      </p:sp>
      <p:sp>
        <p:nvSpPr>
          <p:cNvPr id="69" name="TextBox 68">
            <a:extLst>
              <a:ext uri="{FF2B5EF4-FFF2-40B4-BE49-F238E27FC236}">
                <a16:creationId xmlns:a16="http://schemas.microsoft.com/office/drawing/2014/main" id="{8EFD1862-DDEF-8D33-A93C-41DE2BE71C87}"/>
              </a:ext>
            </a:extLst>
          </p:cNvPr>
          <p:cNvSpPr txBox="1"/>
          <p:nvPr/>
        </p:nvSpPr>
        <p:spPr>
          <a:xfrm>
            <a:off x="6119975" y="4718712"/>
            <a:ext cx="5538626" cy="649188"/>
          </a:xfrm>
          <a:prstGeom prst="roundRect">
            <a:avLst>
              <a:gd name="adj" fmla="val 50000"/>
            </a:avLst>
          </a:prstGeom>
          <a:solidFill>
            <a:schemeClr val="tx1"/>
          </a:solidFill>
        </p:spPr>
        <p:txBody>
          <a:bodyPr wrap="square" tIns="0" bIns="0">
            <a:spAutoFit/>
          </a:bodyPr>
          <a:lstStyle/>
          <a:p>
            <a:pPr algn="ctr"/>
            <a:r>
              <a:rPr lang="en-US" sz="1500" noProof="0" dirty="0">
                <a:solidFill>
                  <a:schemeClr val="bg1"/>
                </a:solidFill>
              </a:rPr>
              <a:t>Were encouraged to engage in 30 minutes of moderately intense physical activity on most days of the week</a:t>
            </a:r>
          </a:p>
        </p:txBody>
      </p:sp>
      <p:sp>
        <p:nvSpPr>
          <p:cNvPr id="70" name="TextBox 69">
            <a:extLst>
              <a:ext uri="{FF2B5EF4-FFF2-40B4-BE49-F238E27FC236}">
                <a16:creationId xmlns:a16="http://schemas.microsoft.com/office/drawing/2014/main" id="{C89FA813-7756-2F7B-F460-761447FA5802}"/>
              </a:ext>
            </a:extLst>
          </p:cNvPr>
          <p:cNvSpPr txBox="1"/>
          <p:nvPr/>
        </p:nvSpPr>
        <p:spPr>
          <a:xfrm>
            <a:off x="6119975" y="5480712"/>
            <a:ext cx="5538626" cy="324594"/>
          </a:xfrm>
          <a:prstGeom prst="roundRect">
            <a:avLst>
              <a:gd name="adj" fmla="val 50000"/>
            </a:avLst>
          </a:prstGeom>
          <a:solidFill>
            <a:schemeClr val="tx1"/>
          </a:solidFill>
        </p:spPr>
        <p:txBody>
          <a:bodyPr wrap="square" tIns="0" bIns="0">
            <a:spAutoFit/>
          </a:bodyPr>
          <a:lstStyle/>
          <a:p>
            <a:pPr algn="ctr"/>
            <a:r>
              <a:rPr lang="en-US" sz="1500" noProof="0" dirty="0">
                <a:solidFill>
                  <a:schemeClr val="bg1"/>
                </a:solidFill>
              </a:rPr>
              <a:t>Received continued dietary counseling via telephone</a:t>
            </a:r>
          </a:p>
        </p:txBody>
      </p:sp>
      <p:grpSp>
        <p:nvGrpSpPr>
          <p:cNvPr id="80" name="Group 79">
            <a:extLst>
              <a:ext uri="{FF2B5EF4-FFF2-40B4-BE49-F238E27FC236}">
                <a16:creationId xmlns:a16="http://schemas.microsoft.com/office/drawing/2014/main" id="{0F21B60C-358C-A516-8542-8EE6DBE86BAD}"/>
              </a:ext>
            </a:extLst>
          </p:cNvPr>
          <p:cNvGrpSpPr/>
          <p:nvPr/>
        </p:nvGrpSpPr>
        <p:grpSpPr>
          <a:xfrm>
            <a:off x="819151" y="3048000"/>
            <a:ext cx="4648199" cy="2550816"/>
            <a:chOff x="1066801" y="2976199"/>
            <a:chExt cx="4648199" cy="2550816"/>
          </a:xfrm>
        </p:grpSpPr>
        <p:cxnSp>
          <p:nvCxnSpPr>
            <p:cNvPr id="72" name="Straight Connector 71">
              <a:extLst>
                <a:ext uri="{FF2B5EF4-FFF2-40B4-BE49-F238E27FC236}">
                  <a16:creationId xmlns:a16="http://schemas.microsoft.com/office/drawing/2014/main" id="{5144B8BC-48D7-B333-85E7-C147585187F7}"/>
                </a:ext>
              </a:extLst>
            </p:cNvPr>
            <p:cNvCxnSpPr>
              <a:stCxn id="42" idx="3"/>
            </p:cNvCxnSpPr>
            <p:nvPr/>
          </p:nvCxnSpPr>
          <p:spPr>
            <a:xfrm flipV="1">
              <a:off x="1680427" y="3261815"/>
              <a:ext cx="3805973" cy="104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A5B785A-C12D-B6AF-3F53-6727C3958BB8}"/>
                </a:ext>
              </a:extLst>
            </p:cNvPr>
            <p:cNvCxnSpPr/>
            <p:nvPr/>
          </p:nvCxnSpPr>
          <p:spPr>
            <a:xfrm>
              <a:off x="1680427" y="3754272"/>
              <a:ext cx="3805973" cy="6509"/>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4CF0F19-8C07-91E9-6147-CC58B4F35732}"/>
                </a:ext>
              </a:extLst>
            </p:cNvPr>
            <p:cNvCxnSpPr/>
            <p:nvPr/>
          </p:nvCxnSpPr>
          <p:spPr>
            <a:xfrm>
              <a:off x="1680427" y="4239904"/>
              <a:ext cx="3805973" cy="6509"/>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778DDA3-D074-FAAE-B887-65234B643F87}"/>
                </a:ext>
              </a:extLst>
            </p:cNvPr>
            <p:cNvCxnSpPr/>
            <p:nvPr/>
          </p:nvCxnSpPr>
          <p:spPr>
            <a:xfrm>
              <a:off x="1680427" y="4710752"/>
              <a:ext cx="3805973" cy="6509"/>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B4D4C59-3E3E-354C-2B99-C85F80C0B414}"/>
                </a:ext>
              </a:extLst>
            </p:cNvPr>
            <p:cNvSpPr txBox="1"/>
            <p:nvPr/>
          </p:nvSpPr>
          <p:spPr>
            <a:xfrm>
              <a:off x="1306607" y="3123529"/>
              <a:ext cx="373820"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95</a:t>
              </a:r>
            </a:p>
          </p:txBody>
        </p:sp>
        <p:sp>
          <p:nvSpPr>
            <p:cNvPr id="43" name="TextBox 42">
              <a:extLst>
                <a:ext uri="{FF2B5EF4-FFF2-40B4-BE49-F238E27FC236}">
                  <a16:creationId xmlns:a16="http://schemas.microsoft.com/office/drawing/2014/main" id="{9991A40D-B724-D429-48FA-2E000646891A}"/>
                </a:ext>
              </a:extLst>
            </p:cNvPr>
            <p:cNvSpPr txBox="1"/>
            <p:nvPr/>
          </p:nvSpPr>
          <p:spPr>
            <a:xfrm>
              <a:off x="1306607" y="3599006"/>
              <a:ext cx="373820"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90</a:t>
              </a:r>
            </a:p>
          </p:txBody>
        </p:sp>
        <p:sp>
          <p:nvSpPr>
            <p:cNvPr id="44" name="TextBox 43">
              <a:extLst>
                <a:ext uri="{FF2B5EF4-FFF2-40B4-BE49-F238E27FC236}">
                  <a16:creationId xmlns:a16="http://schemas.microsoft.com/office/drawing/2014/main" id="{975DB1EB-95A0-E021-78E2-0E6AE6D99800}"/>
                </a:ext>
              </a:extLst>
            </p:cNvPr>
            <p:cNvSpPr txBox="1"/>
            <p:nvPr/>
          </p:nvSpPr>
          <p:spPr>
            <a:xfrm>
              <a:off x="1306607" y="4074482"/>
              <a:ext cx="373820"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85</a:t>
              </a:r>
            </a:p>
          </p:txBody>
        </p:sp>
        <p:sp>
          <p:nvSpPr>
            <p:cNvPr id="45" name="TextBox 44">
              <a:extLst>
                <a:ext uri="{FF2B5EF4-FFF2-40B4-BE49-F238E27FC236}">
                  <a16:creationId xmlns:a16="http://schemas.microsoft.com/office/drawing/2014/main" id="{AA59CE04-4D08-68C7-A77F-0CE8B1701FDB}"/>
                </a:ext>
              </a:extLst>
            </p:cNvPr>
            <p:cNvSpPr txBox="1"/>
            <p:nvPr/>
          </p:nvSpPr>
          <p:spPr>
            <a:xfrm>
              <a:off x="1306607" y="4549959"/>
              <a:ext cx="373820"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80</a:t>
              </a:r>
            </a:p>
          </p:txBody>
        </p:sp>
        <p:sp>
          <p:nvSpPr>
            <p:cNvPr id="46" name="TextBox 45">
              <a:extLst>
                <a:ext uri="{FF2B5EF4-FFF2-40B4-BE49-F238E27FC236}">
                  <a16:creationId xmlns:a16="http://schemas.microsoft.com/office/drawing/2014/main" id="{72748A88-76B6-6CAA-6B7A-4D9E0332F7D5}"/>
                </a:ext>
              </a:extLst>
            </p:cNvPr>
            <p:cNvSpPr txBox="1"/>
            <p:nvPr/>
          </p:nvSpPr>
          <p:spPr>
            <a:xfrm>
              <a:off x="1401185" y="4877232"/>
              <a:ext cx="279244" cy="2974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0</a:t>
              </a:r>
            </a:p>
          </p:txBody>
        </p:sp>
        <p:sp>
          <p:nvSpPr>
            <p:cNvPr id="47" name="TextBox 46">
              <a:extLst>
                <a:ext uri="{FF2B5EF4-FFF2-40B4-BE49-F238E27FC236}">
                  <a16:creationId xmlns:a16="http://schemas.microsoft.com/office/drawing/2014/main" id="{BE8C6442-31E7-4B61-784C-A95F582B1FED}"/>
                </a:ext>
              </a:extLst>
            </p:cNvPr>
            <p:cNvSpPr txBox="1"/>
            <p:nvPr/>
          </p:nvSpPr>
          <p:spPr>
            <a:xfrm>
              <a:off x="1828800" y="5029750"/>
              <a:ext cx="279244"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0</a:t>
              </a:r>
            </a:p>
          </p:txBody>
        </p:sp>
        <p:sp>
          <p:nvSpPr>
            <p:cNvPr id="48" name="TextBox 47">
              <a:extLst>
                <a:ext uri="{FF2B5EF4-FFF2-40B4-BE49-F238E27FC236}">
                  <a16:creationId xmlns:a16="http://schemas.microsoft.com/office/drawing/2014/main" id="{27118979-B559-9A58-664C-FB4FA5B6E9D3}"/>
                </a:ext>
              </a:extLst>
            </p:cNvPr>
            <p:cNvSpPr txBox="1"/>
            <p:nvPr/>
          </p:nvSpPr>
          <p:spPr>
            <a:xfrm>
              <a:off x="2281237" y="5028866"/>
              <a:ext cx="373821"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10</a:t>
              </a:r>
            </a:p>
          </p:txBody>
        </p:sp>
        <p:sp>
          <p:nvSpPr>
            <p:cNvPr id="49" name="TextBox 48">
              <a:extLst>
                <a:ext uri="{FF2B5EF4-FFF2-40B4-BE49-F238E27FC236}">
                  <a16:creationId xmlns:a16="http://schemas.microsoft.com/office/drawing/2014/main" id="{E82C923B-8693-562C-D3CC-FEA57563AFD2}"/>
                </a:ext>
              </a:extLst>
            </p:cNvPr>
            <p:cNvSpPr txBox="1"/>
            <p:nvPr/>
          </p:nvSpPr>
          <p:spPr>
            <a:xfrm>
              <a:off x="2762252" y="5029750"/>
              <a:ext cx="373821"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18</a:t>
              </a:r>
            </a:p>
          </p:txBody>
        </p:sp>
        <p:sp>
          <p:nvSpPr>
            <p:cNvPr id="50" name="TextBox 49">
              <a:extLst>
                <a:ext uri="{FF2B5EF4-FFF2-40B4-BE49-F238E27FC236}">
                  <a16:creationId xmlns:a16="http://schemas.microsoft.com/office/drawing/2014/main" id="{7335C9F6-50EA-C81C-1C8E-D666566E0EAC}"/>
                </a:ext>
              </a:extLst>
            </p:cNvPr>
            <p:cNvSpPr txBox="1"/>
            <p:nvPr/>
          </p:nvSpPr>
          <p:spPr>
            <a:xfrm>
              <a:off x="3257548" y="5029750"/>
              <a:ext cx="373821"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26</a:t>
              </a:r>
            </a:p>
          </p:txBody>
        </p:sp>
        <p:sp>
          <p:nvSpPr>
            <p:cNvPr id="51" name="TextBox 50">
              <a:extLst>
                <a:ext uri="{FF2B5EF4-FFF2-40B4-BE49-F238E27FC236}">
                  <a16:creationId xmlns:a16="http://schemas.microsoft.com/office/drawing/2014/main" id="{282A172C-2981-398A-4C41-D4FCBB6D45F4}"/>
                </a:ext>
              </a:extLst>
            </p:cNvPr>
            <p:cNvSpPr txBox="1"/>
            <p:nvPr/>
          </p:nvSpPr>
          <p:spPr>
            <a:xfrm>
              <a:off x="3733800" y="5029750"/>
              <a:ext cx="373821"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36</a:t>
              </a:r>
            </a:p>
          </p:txBody>
        </p:sp>
        <p:sp>
          <p:nvSpPr>
            <p:cNvPr id="52" name="TextBox 51">
              <a:extLst>
                <a:ext uri="{FF2B5EF4-FFF2-40B4-BE49-F238E27FC236}">
                  <a16:creationId xmlns:a16="http://schemas.microsoft.com/office/drawing/2014/main" id="{B568DFBC-BA48-3776-4360-065807557150}"/>
                </a:ext>
              </a:extLst>
            </p:cNvPr>
            <p:cNvSpPr txBox="1"/>
            <p:nvPr/>
          </p:nvSpPr>
          <p:spPr>
            <a:xfrm>
              <a:off x="4241244" y="5029750"/>
              <a:ext cx="373821"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44</a:t>
              </a:r>
            </a:p>
          </p:txBody>
        </p:sp>
        <p:sp>
          <p:nvSpPr>
            <p:cNvPr id="53" name="TextBox 52">
              <a:extLst>
                <a:ext uri="{FF2B5EF4-FFF2-40B4-BE49-F238E27FC236}">
                  <a16:creationId xmlns:a16="http://schemas.microsoft.com/office/drawing/2014/main" id="{84922B3A-AA7E-3832-6184-263051F5BD9B}"/>
                </a:ext>
              </a:extLst>
            </p:cNvPr>
            <p:cNvSpPr txBox="1"/>
            <p:nvPr/>
          </p:nvSpPr>
          <p:spPr>
            <a:xfrm>
              <a:off x="4724197" y="5029750"/>
              <a:ext cx="373821"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52</a:t>
              </a:r>
            </a:p>
          </p:txBody>
        </p:sp>
        <p:sp>
          <p:nvSpPr>
            <p:cNvPr id="54" name="TextBox 53">
              <a:extLst>
                <a:ext uri="{FF2B5EF4-FFF2-40B4-BE49-F238E27FC236}">
                  <a16:creationId xmlns:a16="http://schemas.microsoft.com/office/drawing/2014/main" id="{6BA7FF6A-C5D6-758D-B946-B7E092E560B0}"/>
                </a:ext>
              </a:extLst>
            </p:cNvPr>
            <p:cNvSpPr txBox="1"/>
            <p:nvPr/>
          </p:nvSpPr>
          <p:spPr>
            <a:xfrm>
              <a:off x="5210468" y="5029750"/>
              <a:ext cx="373821"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effectLst/>
                  <a:uLnTx/>
                  <a:uFillTx/>
                  <a:latin typeface="Arial" panose="020B0604020202020204"/>
                  <a:ea typeface="+mn-ea"/>
                  <a:cs typeface="+mn-cs"/>
                </a:rPr>
                <a:t>62</a:t>
              </a:r>
            </a:p>
          </p:txBody>
        </p:sp>
        <p:sp>
          <p:nvSpPr>
            <p:cNvPr id="55" name="TextBox 54">
              <a:extLst>
                <a:ext uri="{FF2B5EF4-FFF2-40B4-BE49-F238E27FC236}">
                  <a16:creationId xmlns:a16="http://schemas.microsoft.com/office/drawing/2014/main" id="{2E8DF46F-4AC3-7260-0CCC-2ADDF5FB53AE}"/>
                </a:ext>
              </a:extLst>
            </p:cNvPr>
            <p:cNvSpPr txBox="1"/>
            <p:nvPr/>
          </p:nvSpPr>
          <p:spPr>
            <a:xfrm>
              <a:off x="3197988" y="5250016"/>
              <a:ext cx="5826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a:ea typeface="+mn-ea"/>
                  <a:cs typeface="+mn-cs"/>
                </a:rPr>
                <a:t>Week</a:t>
              </a:r>
            </a:p>
          </p:txBody>
        </p:sp>
        <p:sp>
          <p:nvSpPr>
            <p:cNvPr id="56" name="TextBox 55">
              <a:extLst>
                <a:ext uri="{FF2B5EF4-FFF2-40B4-BE49-F238E27FC236}">
                  <a16:creationId xmlns:a16="http://schemas.microsoft.com/office/drawing/2014/main" id="{E7BE0B9E-2B1D-9C96-D12E-CA0CF8EEC1BF}"/>
                </a:ext>
              </a:extLst>
            </p:cNvPr>
            <p:cNvSpPr txBox="1"/>
            <p:nvPr/>
          </p:nvSpPr>
          <p:spPr>
            <a:xfrm rot="16200000">
              <a:off x="319476" y="4000113"/>
              <a:ext cx="1771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a:ea typeface="+mn-ea"/>
                  <a:cs typeface="+mn-cs"/>
                </a:rPr>
                <a:t>Weight (kg)</a:t>
              </a:r>
            </a:p>
          </p:txBody>
        </p:sp>
        <p:sp>
          <p:nvSpPr>
            <p:cNvPr id="57" name="TextBox 56">
              <a:extLst>
                <a:ext uri="{FF2B5EF4-FFF2-40B4-BE49-F238E27FC236}">
                  <a16:creationId xmlns:a16="http://schemas.microsoft.com/office/drawing/2014/main" id="{82FEC147-D3D6-32F9-A408-D0F937167DA4}"/>
                </a:ext>
              </a:extLst>
            </p:cNvPr>
            <p:cNvSpPr txBox="1"/>
            <p:nvPr/>
          </p:nvSpPr>
          <p:spPr>
            <a:xfrm>
              <a:off x="1690688" y="2976199"/>
              <a:ext cx="3810001" cy="297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chemeClr val="accent1"/>
                  </a:solidFill>
                  <a:effectLst/>
                  <a:uLnTx/>
                  <a:uFillTx/>
                  <a:latin typeface="Arial" panose="020B0604020202020204"/>
                  <a:ea typeface="+mn-ea"/>
                  <a:cs typeface="+mn-cs"/>
                </a:rPr>
                <a:t>All patients (ITT)</a:t>
              </a:r>
            </a:p>
          </p:txBody>
        </p:sp>
        <p:sp>
          <p:nvSpPr>
            <p:cNvPr id="31" name="Rectangle 30">
              <a:extLst>
                <a:ext uri="{FF2B5EF4-FFF2-40B4-BE49-F238E27FC236}">
                  <a16:creationId xmlns:a16="http://schemas.microsoft.com/office/drawing/2014/main" id="{1CDCC416-CF5D-C329-4A42-04563C3DBD23}"/>
                </a:ext>
              </a:extLst>
            </p:cNvPr>
            <p:cNvSpPr/>
            <p:nvPr/>
          </p:nvSpPr>
          <p:spPr>
            <a:xfrm>
              <a:off x="1828800" y="3244743"/>
              <a:ext cx="302328" cy="1777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78" name="Group 77">
              <a:extLst>
                <a:ext uri="{FF2B5EF4-FFF2-40B4-BE49-F238E27FC236}">
                  <a16:creationId xmlns:a16="http://schemas.microsoft.com/office/drawing/2014/main" id="{DE17416F-BD77-8623-511D-613E29E02780}"/>
                </a:ext>
              </a:extLst>
            </p:cNvPr>
            <p:cNvGrpSpPr/>
            <p:nvPr/>
          </p:nvGrpSpPr>
          <p:grpSpPr>
            <a:xfrm rot="1546582">
              <a:off x="1620724" y="4809163"/>
              <a:ext cx="105906" cy="118628"/>
              <a:chOff x="1649458" y="4809162"/>
              <a:chExt cx="105906" cy="118628"/>
            </a:xfrm>
          </p:grpSpPr>
          <p:cxnSp>
            <p:nvCxnSpPr>
              <p:cNvPr id="29" name="Straight Connector 28">
                <a:extLst>
                  <a:ext uri="{FF2B5EF4-FFF2-40B4-BE49-F238E27FC236}">
                    <a16:creationId xmlns:a16="http://schemas.microsoft.com/office/drawing/2014/main" id="{F526C741-588C-9BD6-5347-CA59F8FE89AB}"/>
                  </a:ext>
                </a:extLst>
              </p:cNvPr>
              <p:cNvCxnSpPr/>
              <p:nvPr/>
            </p:nvCxnSpPr>
            <p:spPr>
              <a:xfrm flipV="1">
                <a:off x="1667556" y="4822505"/>
                <a:ext cx="85059" cy="85059"/>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E22B011-FBAE-B17E-D105-BEBCC76E333A}"/>
                  </a:ext>
                </a:extLst>
              </p:cNvPr>
              <p:cNvCxnSpPr/>
              <p:nvPr/>
            </p:nvCxnSpPr>
            <p:spPr>
              <a:xfrm flipV="1">
                <a:off x="1670305" y="4842731"/>
                <a:ext cx="85059" cy="8505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38120CA-91A1-1A4B-E348-CDEE96F16EF4}"/>
                  </a:ext>
                </a:extLst>
              </p:cNvPr>
              <p:cNvCxnSpPr/>
              <p:nvPr/>
            </p:nvCxnSpPr>
            <p:spPr>
              <a:xfrm flipV="1">
                <a:off x="1649458" y="4809162"/>
                <a:ext cx="85059" cy="8505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5BEDDA0B-14CE-387A-A926-48515F77DE5D}"/>
                </a:ext>
              </a:extLst>
            </p:cNvPr>
            <p:cNvSpPr/>
            <p:nvPr/>
          </p:nvSpPr>
          <p:spPr>
            <a:xfrm>
              <a:off x="2317950" y="4270768"/>
              <a:ext cx="302328" cy="7489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43E9FE18-535F-1921-928A-734742AEDB11}"/>
                </a:ext>
              </a:extLst>
            </p:cNvPr>
            <p:cNvSpPr/>
            <p:nvPr/>
          </p:nvSpPr>
          <p:spPr>
            <a:xfrm>
              <a:off x="2807100" y="4185871"/>
              <a:ext cx="302328" cy="8377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9E280629-5C5B-86BB-92BF-31CE60F3F605}"/>
                </a:ext>
              </a:extLst>
            </p:cNvPr>
            <p:cNvSpPr/>
            <p:nvPr/>
          </p:nvSpPr>
          <p:spPr>
            <a:xfrm>
              <a:off x="3296250" y="4089487"/>
              <a:ext cx="302328" cy="9357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60F42162-E289-D840-F40C-3ECE2CBF3804}"/>
                </a:ext>
              </a:extLst>
            </p:cNvPr>
            <p:cNvSpPr/>
            <p:nvPr/>
          </p:nvSpPr>
          <p:spPr>
            <a:xfrm>
              <a:off x="3785400" y="3985003"/>
              <a:ext cx="302328" cy="1034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7E54C551-989D-4A64-0C1B-0E3D25BC751F}"/>
                </a:ext>
              </a:extLst>
            </p:cNvPr>
            <p:cNvSpPr/>
            <p:nvPr/>
          </p:nvSpPr>
          <p:spPr>
            <a:xfrm>
              <a:off x="4274550" y="3877518"/>
              <a:ext cx="302328" cy="1136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EB6BE9E7-3CA4-5789-7E48-21C3011FAD84}"/>
                </a:ext>
              </a:extLst>
            </p:cNvPr>
            <p:cNvSpPr/>
            <p:nvPr/>
          </p:nvSpPr>
          <p:spPr>
            <a:xfrm>
              <a:off x="4763700" y="3749942"/>
              <a:ext cx="302328" cy="1266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998E2E6F-D56B-9FA6-6BE0-CD0980BF220A}"/>
                </a:ext>
              </a:extLst>
            </p:cNvPr>
            <p:cNvSpPr/>
            <p:nvPr/>
          </p:nvSpPr>
          <p:spPr>
            <a:xfrm>
              <a:off x="5252849" y="3689138"/>
              <a:ext cx="302328" cy="1327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77" name="Straight Connector 76">
              <a:extLst>
                <a:ext uri="{FF2B5EF4-FFF2-40B4-BE49-F238E27FC236}">
                  <a16:creationId xmlns:a16="http://schemas.microsoft.com/office/drawing/2014/main" id="{F711DA9B-70EC-AAA9-0835-B75E153C28F7}"/>
                </a:ext>
              </a:extLst>
            </p:cNvPr>
            <p:cNvCxnSpPr>
              <a:cxnSpLocks/>
            </p:cNvCxnSpPr>
            <p:nvPr/>
          </p:nvCxnSpPr>
          <p:spPr>
            <a:xfrm>
              <a:off x="1680427" y="5015552"/>
              <a:ext cx="403457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183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5D30-5034-4F87-8997-E71DB9D4F3A8}"/>
              </a:ext>
            </a:extLst>
          </p:cNvPr>
          <p:cNvSpPr>
            <a:spLocks noGrp="1"/>
          </p:cNvSpPr>
          <p:nvPr>
            <p:ph type="title"/>
          </p:nvPr>
        </p:nvSpPr>
        <p:spPr/>
        <p:txBody>
          <a:bodyPr>
            <a:normAutofit/>
          </a:bodyPr>
          <a:lstStyle/>
          <a:p>
            <a:r>
              <a:rPr lang="en-US" noProof="0" dirty="0"/>
              <a:t>Postprandial hormonal changes to diet-based weight loss</a:t>
            </a:r>
          </a:p>
        </p:txBody>
      </p:sp>
      <p:sp>
        <p:nvSpPr>
          <p:cNvPr id="3" name="Text Placeholder 2">
            <a:extLst>
              <a:ext uri="{FF2B5EF4-FFF2-40B4-BE49-F238E27FC236}">
                <a16:creationId xmlns:a16="http://schemas.microsoft.com/office/drawing/2014/main" id="{F971AA43-79D7-4F7E-AF05-DF4EF2B731C8}"/>
              </a:ext>
            </a:extLst>
          </p:cNvPr>
          <p:cNvSpPr>
            <a:spLocks noGrp="1"/>
          </p:cNvSpPr>
          <p:nvPr>
            <p:ph type="body" sz="quarter" idx="13"/>
          </p:nvPr>
        </p:nvSpPr>
        <p:spPr/>
        <p:txBody>
          <a:bodyPr/>
          <a:lstStyle/>
          <a:p>
            <a:r>
              <a:rPr lang="en-US" noProof="0" dirty="0"/>
              <a:t>*P&lt;0.05 vs baseline on a very-low-energy diet.</a:t>
            </a:r>
            <a:br>
              <a:rPr lang="en-US" noProof="0" dirty="0"/>
            </a:br>
            <a:r>
              <a:rPr lang="en-US" noProof="0" dirty="0"/>
              <a:t>CCK, cholecystokinin; GLP-1, glucagon-like peptide-1; PYY, peptide YY.</a:t>
            </a:r>
            <a:br>
              <a:rPr lang="en-US" noProof="0" dirty="0"/>
            </a:br>
            <a:r>
              <a:rPr lang="en-US" noProof="0" dirty="0"/>
              <a:t>Sumithran P et al. N Engl J Med 2011;365:1597–1604.</a:t>
            </a:r>
          </a:p>
        </p:txBody>
      </p:sp>
      <p:graphicFrame>
        <p:nvGraphicFramePr>
          <p:cNvPr id="4" name="Content Placeholder 460">
            <a:extLst>
              <a:ext uri="{FF2B5EF4-FFF2-40B4-BE49-F238E27FC236}">
                <a16:creationId xmlns:a16="http://schemas.microsoft.com/office/drawing/2014/main" id="{E33C61D3-AA9F-4263-9E88-9F3D62558CC3}"/>
              </a:ext>
            </a:extLst>
          </p:cNvPr>
          <p:cNvGraphicFramePr>
            <a:graphicFrameLocks/>
          </p:cNvGraphicFramePr>
          <p:nvPr>
            <p:extLst>
              <p:ext uri="{D42A27DB-BD31-4B8C-83A1-F6EECF244321}">
                <p14:modId xmlns:p14="http://schemas.microsoft.com/office/powerpoint/2010/main" val="1902023759"/>
              </p:ext>
            </p:extLst>
          </p:nvPr>
        </p:nvGraphicFramePr>
        <p:xfrm>
          <a:off x="1108364" y="1447800"/>
          <a:ext cx="5919182" cy="337097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5C8B36B-FEFB-488B-9CA7-0F4A8ECE8286}"/>
              </a:ext>
            </a:extLst>
          </p:cNvPr>
          <p:cNvSpPr txBox="1"/>
          <p:nvPr/>
        </p:nvSpPr>
        <p:spPr>
          <a:xfrm rot="16200000">
            <a:off x="-184555" y="2978744"/>
            <a:ext cx="239200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a:ea typeface="+mn-ea"/>
                <a:cs typeface="+mn-cs"/>
              </a:rPr>
              <a:t>Plasma concentration (pg/mL)</a:t>
            </a:r>
          </a:p>
        </p:txBody>
      </p:sp>
      <p:graphicFrame>
        <p:nvGraphicFramePr>
          <p:cNvPr id="6" name="Content Placeholder 460">
            <a:extLst>
              <a:ext uri="{FF2B5EF4-FFF2-40B4-BE49-F238E27FC236}">
                <a16:creationId xmlns:a16="http://schemas.microsoft.com/office/drawing/2014/main" id="{C3492E51-E272-4B0C-93F4-675B0F939BB3}"/>
              </a:ext>
            </a:extLst>
          </p:cNvPr>
          <p:cNvGraphicFramePr>
            <a:graphicFrameLocks/>
          </p:cNvGraphicFramePr>
          <p:nvPr>
            <p:extLst>
              <p:ext uri="{D42A27DB-BD31-4B8C-83A1-F6EECF244321}">
                <p14:modId xmlns:p14="http://schemas.microsoft.com/office/powerpoint/2010/main" val="752361712"/>
              </p:ext>
            </p:extLst>
          </p:nvPr>
        </p:nvGraphicFramePr>
        <p:xfrm>
          <a:off x="8229600" y="1537006"/>
          <a:ext cx="2391677" cy="337928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049BBCDF-AD53-44DF-8F61-7B0571623923}"/>
              </a:ext>
            </a:extLst>
          </p:cNvPr>
          <p:cNvSpPr txBox="1"/>
          <p:nvPr/>
        </p:nvSpPr>
        <p:spPr>
          <a:xfrm rot="16200000">
            <a:off x="6836011" y="2978744"/>
            <a:ext cx="252825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a:ea typeface="+mn-ea"/>
                <a:cs typeface="+mn-cs"/>
              </a:rPr>
              <a:t>Plasma concentration (fmol/mL)</a:t>
            </a:r>
          </a:p>
        </p:txBody>
      </p:sp>
      <p:sp>
        <p:nvSpPr>
          <p:cNvPr id="12" name="TextBox 11">
            <a:extLst>
              <a:ext uri="{FF2B5EF4-FFF2-40B4-BE49-F238E27FC236}">
                <a16:creationId xmlns:a16="http://schemas.microsoft.com/office/drawing/2014/main" id="{BC8AE90F-8AA6-4A7B-9076-A963612C9256}"/>
              </a:ext>
            </a:extLst>
          </p:cNvPr>
          <p:cNvSpPr txBox="1"/>
          <p:nvPr/>
        </p:nvSpPr>
        <p:spPr>
          <a:xfrm>
            <a:off x="4953000" y="1804192"/>
            <a:ext cx="760273"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tx2"/>
                </a:solidFill>
                <a:effectLst/>
                <a:uLnTx/>
                <a:uFillTx/>
                <a:latin typeface="Arial" panose="020B0604020202020204"/>
                <a:ea typeface="+mn-ea"/>
                <a:cs typeface="+mn-cs"/>
              </a:rPr>
              <a:t>Week 0</a:t>
            </a:r>
          </a:p>
        </p:txBody>
      </p:sp>
      <p:sp>
        <p:nvSpPr>
          <p:cNvPr id="13" name="TextBox 12">
            <a:extLst>
              <a:ext uri="{FF2B5EF4-FFF2-40B4-BE49-F238E27FC236}">
                <a16:creationId xmlns:a16="http://schemas.microsoft.com/office/drawing/2014/main" id="{B986D8C1-5FA0-4D0D-AF59-DAECBD372472}"/>
              </a:ext>
            </a:extLst>
          </p:cNvPr>
          <p:cNvSpPr txBox="1"/>
          <p:nvPr/>
        </p:nvSpPr>
        <p:spPr>
          <a:xfrm>
            <a:off x="5945295" y="1804192"/>
            <a:ext cx="854850"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tx2"/>
                </a:solidFill>
                <a:effectLst/>
                <a:uLnTx/>
                <a:uFillTx/>
                <a:latin typeface="Arial" panose="020B0604020202020204"/>
                <a:ea typeface="+mn-ea"/>
                <a:cs typeface="+mn-cs"/>
              </a:rPr>
              <a:t>Week 10</a:t>
            </a:r>
          </a:p>
        </p:txBody>
      </p:sp>
      <p:sp>
        <p:nvSpPr>
          <p:cNvPr id="14" name="TextBox 13">
            <a:extLst>
              <a:ext uri="{FF2B5EF4-FFF2-40B4-BE49-F238E27FC236}">
                <a16:creationId xmlns:a16="http://schemas.microsoft.com/office/drawing/2014/main" id="{611AF9B0-3AF5-4389-BF71-85D9FBCF0589}"/>
              </a:ext>
            </a:extLst>
          </p:cNvPr>
          <p:cNvSpPr txBox="1"/>
          <p:nvPr/>
        </p:nvSpPr>
        <p:spPr>
          <a:xfrm>
            <a:off x="7010400" y="1804192"/>
            <a:ext cx="854850"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chemeClr val="tx2"/>
                </a:solidFill>
                <a:effectLst/>
                <a:uLnTx/>
                <a:uFillTx/>
                <a:latin typeface="Arial" panose="020B0604020202020204"/>
                <a:ea typeface="+mn-ea"/>
                <a:cs typeface="+mn-cs"/>
              </a:rPr>
              <a:t>Week 62</a:t>
            </a:r>
          </a:p>
        </p:txBody>
      </p:sp>
      <p:sp>
        <p:nvSpPr>
          <p:cNvPr id="16" name="TextBox 15">
            <a:extLst>
              <a:ext uri="{FF2B5EF4-FFF2-40B4-BE49-F238E27FC236}">
                <a16:creationId xmlns:a16="http://schemas.microsoft.com/office/drawing/2014/main" id="{0E72CF0D-D0D7-4FD6-80B4-A410A8612790}"/>
              </a:ext>
            </a:extLst>
          </p:cNvPr>
          <p:cNvSpPr txBox="1"/>
          <p:nvPr/>
        </p:nvSpPr>
        <p:spPr>
          <a:xfrm>
            <a:off x="2269995" y="1779604"/>
            <a:ext cx="269626"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17" name="TextBox 16">
            <a:extLst>
              <a:ext uri="{FF2B5EF4-FFF2-40B4-BE49-F238E27FC236}">
                <a16:creationId xmlns:a16="http://schemas.microsoft.com/office/drawing/2014/main" id="{CC53AA37-75BF-48A3-B03C-3EA37C3AA3E6}"/>
              </a:ext>
            </a:extLst>
          </p:cNvPr>
          <p:cNvSpPr txBox="1"/>
          <p:nvPr/>
        </p:nvSpPr>
        <p:spPr>
          <a:xfrm>
            <a:off x="2640320" y="2220840"/>
            <a:ext cx="269626"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18" name="TextBox 17">
            <a:extLst>
              <a:ext uri="{FF2B5EF4-FFF2-40B4-BE49-F238E27FC236}">
                <a16:creationId xmlns:a16="http://schemas.microsoft.com/office/drawing/2014/main" id="{A73CE948-92C5-400F-B53B-69AA91C96934}"/>
              </a:ext>
            </a:extLst>
          </p:cNvPr>
          <p:cNvSpPr txBox="1"/>
          <p:nvPr/>
        </p:nvSpPr>
        <p:spPr>
          <a:xfrm>
            <a:off x="5791200" y="3067264"/>
            <a:ext cx="269626"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19" name="TextBox 18">
            <a:extLst>
              <a:ext uri="{FF2B5EF4-FFF2-40B4-BE49-F238E27FC236}">
                <a16:creationId xmlns:a16="http://schemas.microsoft.com/office/drawing/2014/main" id="{86D67828-B6C6-4475-8640-268A250917E7}"/>
              </a:ext>
            </a:extLst>
          </p:cNvPr>
          <p:cNvSpPr txBox="1"/>
          <p:nvPr/>
        </p:nvSpPr>
        <p:spPr>
          <a:xfrm>
            <a:off x="6130668" y="3168864"/>
            <a:ext cx="269626"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20" name="TextBox 19">
            <a:extLst>
              <a:ext uri="{FF2B5EF4-FFF2-40B4-BE49-F238E27FC236}">
                <a16:creationId xmlns:a16="http://schemas.microsoft.com/office/drawing/2014/main" id="{3C316FB7-485E-4863-9515-FE9D1F2CA74B}"/>
              </a:ext>
            </a:extLst>
          </p:cNvPr>
          <p:cNvSpPr txBox="1"/>
          <p:nvPr/>
        </p:nvSpPr>
        <p:spPr>
          <a:xfrm>
            <a:off x="9366209" y="2817748"/>
            <a:ext cx="269626" cy="2974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sp>
        <p:nvSpPr>
          <p:cNvPr id="21" name="TextBox 20">
            <a:extLst>
              <a:ext uri="{FF2B5EF4-FFF2-40B4-BE49-F238E27FC236}">
                <a16:creationId xmlns:a16="http://schemas.microsoft.com/office/drawing/2014/main" id="{0D0173E5-9398-F6DE-8DD1-EF013C8A3C32}"/>
              </a:ext>
            </a:extLst>
          </p:cNvPr>
          <p:cNvSpPr txBox="1"/>
          <p:nvPr/>
        </p:nvSpPr>
        <p:spPr>
          <a:xfrm>
            <a:off x="914402" y="5334000"/>
            <a:ext cx="10363198" cy="512454"/>
          </a:xfrm>
          <a:prstGeom prst="roundRect">
            <a:avLst>
              <a:gd name="adj" fmla="val 50000"/>
            </a:avLst>
          </a:prstGeom>
          <a:solidFill>
            <a:schemeClr val="accent1"/>
          </a:solidFill>
        </p:spPr>
        <p:txBody>
          <a:bodyPr wrap="square" anchor="ctr">
            <a:noAutofit/>
          </a:bodyPr>
          <a:lstStyle/>
          <a:p>
            <a:pPr algn="ctr"/>
            <a:r>
              <a:rPr lang="en-US" sz="1400" b="0" i="0" noProof="0" dirty="0">
                <a:solidFill>
                  <a:schemeClr val="bg1"/>
                </a:solidFill>
                <a:effectLst/>
                <a:latin typeface="Arial" panose="020B0604020202020204" pitchFamily="34" charset="0"/>
                <a:cs typeface="Arial" panose="020B0604020202020204" pitchFamily="34" charset="0"/>
              </a:rPr>
              <a:t>The high rate of relapse among people with obesity who have lost weight has a strong physiological basis </a:t>
            </a:r>
            <a:br>
              <a:rPr lang="en-US" sz="1400" b="0" i="0" noProof="0" dirty="0">
                <a:solidFill>
                  <a:schemeClr val="bg1"/>
                </a:solidFill>
                <a:effectLst/>
                <a:latin typeface="Arial" panose="020B0604020202020204" pitchFamily="34" charset="0"/>
                <a:cs typeface="Arial" panose="020B0604020202020204" pitchFamily="34" charset="0"/>
              </a:rPr>
            </a:br>
            <a:r>
              <a:rPr lang="en-US" sz="1400" b="0" i="0" noProof="0" dirty="0">
                <a:solidFill>
                  <a:schemeClr val="bg1"/>
                </a:solidFill>
                <a:effectLst/>
                <a:latin typeface="Arial" panose="020B0604020202020204" pitchFamily="34" charset="0"/>
                <a:cs typeface="Arial" panose="020B0604020202020204" pitchFamily="34" charset="0"/>
              </a:rPr>
              <a:t>and is not simply the result of voluntary resumption of old habits</a:t>
            </a:r>
            <a:endParaRPr lang="en-US" sz="1400" noProof="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9DB6C17-C3BB-CF69-CBE6-E13BC233AFE2}"/>
              </a:ext>
            </a:extLst>
          </p:cNvPr>
          <p:cNvSpPr txBox="1"/>
          <p:nvPr/>
        </p:nvSpPr>
        <p:spPr>
          <a:xfrm>
            <a:off x="1295400" y="4800600"/>
            <a:ext cx="9601200" cy="523220"/>
          </a:xfrm>
          <a:prstGeom prst="roundRect">
            <a:avLst>
              <a:gd name="adj" fmla="val 0"/>
            </a:avLst>
          </a:prstGeom>
          <a:noFill/>
        </p:spPr>
        <p:txBody>
          <a:bodyPr wrap="square">
            <a:spAutoFit/>
          </a:bodyPr>
          <a:lstStyle/>
          <a:p>
            <a:pPr algn="ctr"/>
            <a:r>
              <a:rPr lang="en-US" sz="1400" b="0" i="0" noProof="0" dirty="0">
                <a:solidFill>
                  <a:schemeClr val="accent1"/>
                </a:solidFill>
                <a:effectLst/>
              </a:rPr>
              <a:t>One year after initial weight reduction, levels of the circulating mediators of appetite that encourage weight recurrence after diet-induced weight loss do not revert to the levels recorded before weight loss</a:t>
            </a:r>
            <a:endParaRPr lang="en-US" sz="1400" noProof="0" dirty="0">
              <a:solidFill>
                <a:schemeClr val="accent1"/>
              </a:solidFill>
            </a:endParaRPr>
          </a:p>
        </p:txBody>
      </p:sp>
      <p:sp>
        <p:nvSpPr>
          <p:cNvPr id="22" name="Rectangle 21">
            <a:extLst>
              <a:ext uri="{FF2B5EF4-FFF2-40B4-BE49-F238E27FC236}">
                <a16:creationId xmlns:a16="http://schemas.microsoft.com/office/drawing/2014/main" id="{D1E050B2-7095-E67D-46BF-CA625B176DE7}"/>
              </a:ext>
            </a:extLst>
          </p:cNvPr>
          <p:cNvSpPr/>
          <p:nvPr/>
        </p:nvSpPr>
        <p:spPr>
          <a:xfrm>
            <a:off x="4845395" y="1869575"/>
            <a:ext cx="166688" cy="166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3" name="Rectangle 22">
            <a:extLst>
              <a:ext uri="{FF2B5EF4-FFF2-40B4-BE49-F238E27FC236}">
                <a16:creationId xmlns:a16="http://schemas.microsoft.com/office/drawing/2014/main" id="{D6E26477-B88E-1081-BE7D-EB629ECF7A0E}"/>
              </a:ext>
            </a:extLst>
          </p:cNvPr>
          <p:cNvSpPr/>
          <p:nvPr/>
        </p:nvSpPr>
        <p:spPr>
          <a:xfrm>
            <a:off x="5843587" y="1869575"/>
            <a:ext cx="166688" cy="166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5" name="Rectangle 24">
            <a:extLst>
              <a:ext uri="{FF2B5EF4-FFF2-40B4-BE49-F238E27FC236}">
                <a16:creationId xmlns:a16="http://schemas.microsoft.com/office/drawing/2014/main" id="{DA7393D2-FB2F-664A-E88D-58D9DAE17067}"/>
              </a:ext>
            </a:extLst>
          </p:cNvPr>
          <p:cNvSpPr/>
          <p:nvPr/>
        </p:nvSpPr>
        <p:spPr>
          <a:xfrm>
            <a:off x="6893761" y="1869575"/>
            <a:ext cx="166688" cy="1666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50438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887D9-69A4-5A98-1314-4EA67AAFC6F4}"/>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A5ECCFC5-FC8B-5D72-4854-73AC3C3FD6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517975" y="2671208"/>
            <a:ext cx="2756249" cy="2057400"/>
          </a:xfrm>
          <a:prstGeom prst="rect">
            <a:avLst/>
          </a:prstGeom>
        </p:spPr>
      </p:pic>
      <p:sp>
        <p:nvSpPr>
          <p:cNvPr id="26" name="Rectangle 25">
            <a:extLst>
              <a:ext uri="{FF2B5EF4-FFF2-40B4-BE49-F238E27FC236}">
                <a16:creationId xmlns:a16="http://schemas.microsoft.com/office/drawing/2014/main" id="{B2D84B58-4851-70E1-53C8-8B48FB40549E}"/>
              </a:ext>
            </a:extLst>
          </p:cNvPr>
          <p:cNvSpPr/>
          <p:nvPr/>
        </p:nvSpPr>
        <p:spPr>
          <a:xfrm>
            <a:off x="8001000" y="1752600"/>
            <a:ext cx="3822590" cy="2209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b="1" noProof="0" dirty="0">
                <a:solidFill>
                  <a:schemeClr val="accent1"/>
                </a:solidFill>
              </a:rPr>
              <a:t>Needs of obesity practice</a:t>
            </a:r>
            <a:endParaRPr lang="en-US" sz="1200" b="1" noProof="0" dirty="0">
              <a:solidFill>
                <a:schemeClr val="tx2"/>
              </a:solidFill>
            </a:endParaRPr>
          </a:p>
          <a:p>
            <a:pPr marL="198438" indent="-198438">
              <a:spcBef>
                <a:spcPts val="400"/>
              </a:spcBef>
              <a:buFont typeface="Arial" panose="020B0604020202020204" pitchFamily="34" charset="0"/>
              <a:buChar char="•"/>
            </a:pPr>
            <a:r>
              <a:rPr lang="en-US" sz="1400" noProof="0" dirty="0">
                <a:solidFill>
                  <a:schemeClr val="tx2"/>
                </a:solidFill>
              </a:rPr>
              <a:t>Maintaining weight loss after following a specific regimen such as calorie restriction, exercise, drug treatment, or surgical intervention always </a:t>
            </a:r>
            <a:r>
              <a:rPr lang="en-US" sz="1400" b="1" noProof="0" dirty="0">
                <a:solidFill>
                  <a:schemeClr val="tx2"/>
                </a:solidFill>
              </a:rPr>
              <a:t>requires a careful assessment at the individual level</a:t>
            </a:r>
          </a:p>
          <a:p>
            <a:pPr marL="198438" indent="-198438">
              <a:spcBef>
                <a:spcPts val="400"/>
              </a:spcBef>
              <a:buFont typeface="Arial" panose="020B0604020202020204" pitchFamily="34" charset="0"/>
              <a:buChar char="•"/>
            </a:pPr>
            <a:r>
              <a:rPr lang="en-US" sz="1400" noProof="0" dirty="0">
                <a:solidFill>
                  <a:schemeClr val="tx2"/>
                </a:solidFill>
              </a:rPr>
              <a:t>This should be followed by </a:t>
            </a:r>
            <a:r>
              <a:rPr lang="en-US" sz="1400" b="1" noProof="0" dirty="0">
                <a:solidFill>
                  <a:schemeClr val="tx2"/>
                </a:solidFill>
              </a:rPr>
              <a:t>meticulous customization</a:t>
            </a:r>
            <a:r>
              <a:rPr lang="en-US" sz="1400" noProof="0" dirty="0">
                <a:solidFill>
                  <a:schemeClr val="tx2"/>
                </a:solidFill>
              </a:rPr>
              <a:t> of weight management regimens to achieve a </a:t>
            </a:r>
            <a:r>
              <a:rPr lang="en-US" sz="1400" b="1" noProof="0" dirty="0">
                <a:solidFill>
                  <a:schemeClr val="tx2"/>
                </a:solidFill>
              </a:rPr>
              <a:t>potent</a:t>
            </a:r>
            <a:r>
              <a:rPr lang="en-US" sz="1400" noProof="0" dirty="0">
                <a:solidFill>
                  <a:schemeClr val="tx2"/>
                </a:solidFill>
              </a:rPr>
              <a:t>, </a:t>
            </a:r>
            <a:r>
              <a:rPr lang="en-US" sz="1400" b="1" noProof="0" dirty="0">
                <a:solidFill>
                  <a:schemeClr val="tx2"/>
                </a:solidFill>
              </a:rPr>
              <a:t>sustained</a:t>
            </a:r>
            <a:r>
              <a:rPr lang="en-US" sz="1400" noProof="0" dirty="0">
                <a:solidFill>
                  <a:schemeClr val="tx2"/>
                </a:solidFill>
              </a:rPr>
              <a:t>, and </a:t>
            </a:r>
            <a:r>
              <a:rPr lang="en-US" sz="1400" b="1" noProof="0" dirty="0">
                <a:solidFill>
                  <a:schemeClr val="tx2"/>
                </a:solidFill>
              </a:rPr>
              <a:t>healthy body weight</a:t>
            </a:r>
          </a:p>
          <a:p>
            <a:pPr algn="ctr"/>
            <a:endParaRPr lang="en-US" sz="1200" b="1" noProof="0" dirty="0">
              <a:solidFill>
                <a:schemeClr val="tx2"/>
              </a:solidFill>
            </a:endParaRPr>
          </a:p>
        </p:txBody>
      </p:sp>
      <p:sp>
        <p:nvSpPr>
          <p:cNvPr id="2" name="Title 1">
            <a:extLst>
              <a:ext uri="{FF2B5EF4-FFF2-40B4-BE49-F238E27FC236}">
                <a16:creationId xmlns:a16="http://schemas.microsoft.com/office/drawing/2014/main" id="{EB585BA9-7557-C30B-C821-BC55D0E540B5}"/>
              </a:ext>
            </a:extLst>
          </p:cNvPr>
          <p:cNvSpPr>
            <a:spLocks noGrp="1"/>
          </p:cNvSpPr>
          <p:nvPr>
            <p:ph type="title"/>
          </p:nvPr>
        </p:nvSpPr>
        <p:spPr/>
        <p:txBody>
          <a:bodyPr/>
          <a:lstStyle/>
          <a:p>
            <a:r>
              <a:rPr lang="en-US" noProof="0" dirty="0"/>
              <a:t>Effect of metabolic adaptation on weight management interventions</a:t>
            </a:r>
          </a:p>
        </p:txBody>
      </p:sp>
      <p:sp>
        <p:nvSpPr>
          <p:cNvPr id="3" name="Text Placeholder 2">
            <a:extLst>
              <a:ext uri="{FF2B5EF4-FFF2-40B4-BE49-F238E27FC236}">
                <a16:creationId xmlns:a16="http://schemas.microsoft.com/office/drawing/2014/main" id="{8B915563-4DEC-A49B-37CB-722A5FC26D09}"/>
              </a:ext>
            </a:extLst>
          </p:cNvPr>
          <p:cNvSpPr>
            <a:spLocks noGrp="1"/>
          </p:cNvSpPr>
          <p:nvPr>
            <p:ph type="body" sz="quarter" idx="13"/>
          </p:nvPr>
        </p:nvSpPr>
        <p:spPr/>
        <p:txBody>
          <a:bodyPr/>
          <a:lstStyle/>
          <a:p>
            <a:r>
              <a:rPr lang="en-US" noProof="0" dirty="0"/>
              <a:t>Farhana A, Rehman A. StatPearls [Internet] 2023. PMID: </a:t>
            </a:r>
            <a:r>
              <a:rPr lang="en-GB" dirty="0"/>
              <a:t>34283511</a:t>
            </a:r>
            <a:r>
              <a:rPr lang="en-US" dirty="0"/>
              <a:t>.</a:t>
            </a:r>
            <a:endParaRPr lang="en-GB" dirty="0"/>
          </a:p>
        </p:txBody>
      </p:sp>
      <p:sp>
        <p:nvSpPr>
          <p:cNvPr id="21" name="TextBox 20">
            <a:extLst>
              <a:ext uri="{FF2B5EF4-FFF2-40B4-BE49-F238E27FC236}">
                <a16:creationId xmlns:a16="http://schemas.microsoft.com/office/drawing/2014/main" id="{9CA86C21-E5F5-DB48-D0AB-E748BDD33783}"/>
              </a:ext>
            </a:extLst>
          </p:cNvPr>
          <p:cNvSpPr txBox="1"/>
          <p:nvPr/>
        </p:nvSpPr>
        <p:spPr>
          <a:xfrm>
            <a:off x="457201" y="2182341"/>
            <a:ext cx="3220872" cy="3170099"/>
          </a:xfrm>
          <a:prstGeom prst="rect">
            <a:avLst/>
          </a:prstGeom>
          <a:noFill/>
        </p:spPr>
        <p:txBody>
          <a:bodyPr wrap="square">
            <a:spAutoFit/>
          </a:bodyPr>
          <a:lstStyle/>
          <a:p>
            <a:r>
              <a:rPr lang="en-US" sz="2000" b="0" i="0" noProof="0" dirty="0">
                <a:solidFill>
                  <a:schemeClr val="accent1"/>
                </a:solidFill>
                <a:effectLst/>
              </a:rPr>
              <a:t>The final goal is to prevent weight r</a:t>
            </a:r>
            <a:r>
              <a:rPr lang="en-US" sz="2000" noProof="0" dirty="0">
                <a:solidFill>
                  <a:schemeClr val="accent1"/>
                </a:solidFill>
              </a:rPr>
              <a:t>ecurrence</a:t>
            </a:r>
            <a:r>
              <a:rPr lang="en-US" sz="2000" b="0" i="0" noProof="0" dirty="0">
                <a:solidFill>
                  <a:schemeClr val="accent1"/>
                </a:solidFill>
                <a:effectLst/>
              </a:rPr>
              <a:t> by maintaining </a:t>
            </a:r>
            <a:r>
              <a:rPr lang="en-US" sz="2000" b="1" i="0" noProof="0" dirty="0">
                <a:solidFill>
                  <a:schemeClr val="accent1"/>
                </a:solidFill>
                <a:effectLst/>
              </a:rPr>
              <a:t>minimum cellular stress </a:t>
            </a:r>
            <a:r>
              <a:rPr lang="en-US" sz="2000" b="0" i="0" noProof="0" dirty="0">
                <a:solidFill>
                  <a:schemeClr val="accent1"/>
                </a:solidFill>
                <a:effectLst/>
              </a:rPr>
              <a:t>and </a:t>
            </a:r>
            <a:r>
              <a:rPr lang="en-US" sz="2000" b="1" i="0" noProof="0" dirty="0">
                <a:solidFill>
                  <a:schemeClr val="accent1"/>
                </a:solidFill>
                <a:effectLst/>
              </a:rPr>
              <a:t>accumulation of adipose tissue</a:t>
            </a:r>
            <a:r>
              <a:rPr lang="en-US" sz="2000" b="0" i="0" noProof="0" dirty="0">
                <a:solidFill>
                  <a:schemeClr val="accent1"/>
                </a:solidFill>
                <a:effectLst/>
              </a:rPr>
              <a:t>, which requires controlling a set of metabolic indices different from those targeted during initial weight loss</a:t>
            </a:r>
            <a:endParaRPr lang="en-US" sz="2000" noProof="0" dirty="0">
              <a:solidFill>
                <a:schemeClr val="accent1"/>
              </a:solidFill>
            </a:endParaRPr>
          </a:p>
        </p:txBody>
      </p:sp>
      <p:sp>
        <p:nvSpPr>
          <p:cNvPr id="11" name="Oval 10">
            <a:extLst>
              <a:ext uri="{FF2B5EF4-FFF2-40B4-BE49-F238E27FC236}">
                <a16:creationId xmlns:a16="http://schemas.microsoft.com/office/drawing/2014/main" id="{96640106-3F74-23C5-355F-8A8A75110037}"/>
              </a:ext>
            </a:extLst>
          </p:cNvPr>
          <p:cNvSpPr/>
          <p:nvPr/>
        </p:nvSpPr>
        <p:spPr>
          <a:xfrm>
            <a:off x="3810000" y="2456750"/>
            <a:ext cx="2621280" cy="26212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3" name="Graphic 12">
            <a:extLst>
              <a:ext uri="{FF2B5EF4-FFF2-40B4-BE49-F238E27FC236}">
                <a16:creationId xmlns:a16="http://schemas.microsoft.com/office/drawing/2014/main" id="{8A1FBF03-74C2-D01B-F08B-3C33CBD83C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7680" y="2982530"/>
            <a:ext cx="1569720" cy="1569720"/>
          </a:xfrm>
          <a:prstGeom prst="rect">
            <a:avLst/>
          </a:prstGeom>
        </p:spPr>
      </p:pic>
      <p:sp>
        <p:nvSpPr>
          <p:cNvPr id="16" name="Rectangle 15">
            <a:extLst>
              <a:ext uri="{FF2B5EF4-FFF2-40B4-BE49-F238E27FC236}">
                <a16:creationId xmlns:a16="http://schemas.microsoft.com/office/drawing/2014/main" id="{41BCA5F3-7028-E19A-9652-F92DCB689C28}"/>
              </a:ext>
            </a:extLst>
          </p:cNvPr>
          <p:cNvSpPr/>
          <p:nvPr/>
        </p:nvSpPr>
        <p:spPr>
          <a:xfrm>
            <a:off x="8000999" y="4208881"/>
            <a:ext cx="3733799" cy="1424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b="1" noProof="0" dirty="0">
                <a:solidFill>
                  <a:schemeClr val="accent1"/>
                </a:solidFill>
              </a:rPr>
              <a:t>Needs of obesity management</a:t>
            </a:r>
            <a:endParaRPr lang="en-US" sz="1400" dirty="0">
              <a:solidFill>
                <a:schemeClr val="tx2"/>
              </a:solidFill>
            </a:endParaRPr>
          </a:p>
          <a:p>
            <a:pPr marL="198438" indent="-198438">
              <a:spcBef>
                <a:spcPts val="400"/>
              </a:spcBef>
              <a:buFont typeface="Arial" panose="020B0604020202020204" pitchFamily="34" charset="0"/>
              <a:buChar char="•"/>
            </a:pPr>
            <a:r>
              <a:rPr lang="en-US" sz="1400" dirty="0">
                <a:solidFill>
                  <a:schemeClr val="tx2"/>
                </a:solidFill>
              </a:rPr>
              <a:t>Scheduled biometric monitoring of fat and lean body mass along the weight loss period and periodically during maintenance phase</a:t>
            </a:r>
          </a:p>
        </p:txBody>
      </p:sp>
    </p:spTree>
    <p:extLst>
      <p:ext uri="{BB962C8B-B14F-4D97-AF65-F5344CB8AC3E}">
        <p14:creationId xmlns:p14="http://schemas.microsoft.com/office/powerpoint/2010/main" val="119278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A6B68-53B4-B524-E9BA-BEB8FCF018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045C63-4F6F-5BCE-7E38-5B449DB43E39}"/>
              </a:ext>
            </a:extLst>
          </p:cNvPr>
          <p:cNvSpPr/>
          <p:nvPr/>
        </p:nvSpPr>
        <p:spPr>
          <a:xfrm>
            <a:off x="0" y="1430448"/>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46C72252-E9D1-DACE-B3AE-72F7540F5944}"/>
              </a:ext>
            </a:extLst>
          </p:cNvPr>
          <p:cNvSpPr txBox="1"/>
          <p:nvPr/>
        </p:nvSpPr>
        <p:spPr>
          <a:xfrm>
            <a:off x="591493" y="1941247"/>
            <a:ext cx="11009014" cy="31393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Arial"/>
                <a:ea typeface="+mn-ea"/>
                <a:cs typeface="Arial"/>
              </a:rPr>
              <a:t>Thank you for using the FORWARD: Focus on Obesity Education curriculum.</a:t>
            </a:r>
            <a:endParaRPr kumimoji="0" lang="en-US" sz="1400" b="0" i="0" u="none" strike="noStrike" kern="1200" cap="none" spc="0" normalizeH="0" baseline="0" noProof="0" dirty="0">
              <a:ln>
                <a:noFill/>
              </a:ln>
              <a:solidFill>
                <a:schemeClr val="tx2"/>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Arial"/>
                <a:ea typeface="+mn-ea"/>
                <a:cs typeface="Arial"/>
              </a:rPr>
              <a:t> </a:t>
            </a:r>
            <a:endParaRPr kumimoji="0" lang="en-US" sz="1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a:ea typeface="+mn-ea"/>
                <a:cs typeface="Arial"/>
              </a:rPr>
              <a:t>Welcome to the FORWARD: Focus on Obesity Education curriculum. FORWARD was funded by Novo Nordisk Inc. A third-party provider developed the curriculum’s content in consultation with Novo Nordisk Inc. and leading obesity clinician experts. </a:t>
            </a:r>
            <a:br>
              <a:rPr kumimoji="0" lang="en-US" sz="1400" b="0" i="0" u="none" strike="noStrike" kern="1200" cap="none" spc="0" normalizeH="0" baseline="0" noProof="0" dirty="0">
                <a:ln>
                  <a:noFill/>
                </a:ln>
                <a:solidFill>
                  <a:schemeClr val="tx2"/>
                </a:solidFill>
                <a:effectLst/>
                <a:uLnTx/>
                <a:uFillTx/>
                <a:latin typeface="Arial"/>
                <a:ea typeface="+mn-ea"/>
                <a:cs typeface="Arial"/>
              </a:rPr>
            </a:br>
            <a:r>
              <a:rPr kumimoji="0" lang="en-US" sz="1400" b="0" i="0" u="none" strike="noStrike" kern="1200" cap="none" spc="0" normalizeH="0" baseline="0" noProof="0" dirty="0">
                <a:ln>
                  <a:noFill/>
                </a:ln>
                <a:solidFill>
                  <a:schemeClr val="tx2"/>
                </a:solidFill>
                <a:effectLst/>
                <a:uLnTx/>
                <a:uFillTx/>
                <a:latin typeface="Arial"/>
                <a:ea typeface="+mn-ea"/>
                <a:cs typeface="Arial"/>
              </a:rPr>
              <a:t>FORWARD relies exclusively on open-source materials available to the general public</a:t>
            </a:r>
            <a:r>
              <a:rPr lang="en-US" sz="1400" noProof="0" dirty="0">
                <a:solidFill>
                  <a:schemeClr val="tx2"/>
                </a:solidFill>
                <a:latin typeface="Arial"/>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a:ea typeface="+mn-ea"/>
                <a:cs typeface="Arial"/>
              </a:rPr>
              <a:t>The goal of FORWARD is to present a complete, accurate, non-promotional and fair-balanced picture of the current state of obesity. FORWARD is intended to inspire the development of obesity education in clinical professional schools, ensuring adequate training of future healthcare providers on the diagnosis and management of obesity. By choosing to access and browse this module of FORWARD, you acknowledge that you have read, understand and agreed to the FORWARD Terms of Use. If you do not agree with the FORWARD Terms of Use, you are not permitted to further access this module and should immediately discontinue your use.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br>
            <a:endParaRPr kumimoji="0" lang="en-US" sz="1800" b="1" i="0" u="none" strike="noStrike" kern="1200" cap="none" spc="0" normalizeH="0" baseline="0" noProof="0" dirty="0">
              <a:ln>
                <a:noFill/>
              </a:ln>
              <a:solidFill>
                <a:schemeClr val="tx2"/>
              </a:solidFill>
              <a:effectLst/>
              <a:uLnTx/>
              <a:uFillTx/>
              <a:latin typeface="Arial"/>
              <a:ea typeface="+mn-ea"/>
              <a:cs typeface="Arial"/>
            </a:endParaRPr>
          </a:p>
        </p:txBody>
      </p:sp>
      <p:sp>
        <p:nvSpPr>
          <p:cNvPr id="4" name="TextBox 3">
            <a:extLst>
              <a:ext uri="{FF2B5EF4-FFF2-40B4-BE49-F238E27FC236}">
                <a16:creationId xmlns:a16="http://schemas.microsoft.com/office/drawing/2014/main" id="{14848071-3B08-1F41-AB38-5C58FAC8F783}"/>
              </a:ext>
            </a:extLst>
          </p:cNvPr>
          <p:cNvSpPr txBox="1"/>
          <p:nvPr/>
        </p:nvSpPr>
        <p:spPr>
          <a:xfrm>
            <a:off x="3788485" y="6422315"/>
            <a:ext cx="4615031" cy="276999"/>
          </a:xfrm>
          <a:prstGeom prst="rect">
            <a:avLst/>
          </a:prstGeom>
          <a:noFill/>
        </p:spPr>
        <p:txBody>
          <a:bodyPr wrap="square" rtlCol="0">
            <a:spAutoFit/>
          </a:bodyPr>
          <a:lstStyle/>
          <a:p>
            <a:pPr algn="ctr"/>
            <a:r>
              <a:rPr lang="en-US" sz="1200" noProof="0" dirty="0">
                <a:latin typeface="Arial" panose="020B0604020202020204" pitchFamily="34" charset="0"/>
                <a:cs typeface="Arial" panose="020B0604020202020204" pitchFamily="34" charset="0"/>
              </a:rPr>
              <a:t>Content current as of January 2025</a:t>
            </a:r>
          </a:p>
        </p:txBody>
      </p:sp>
      <p:grpSp>
        <p:nvGrpSpPr>
          <p:cNvPr id="5" name="Group 4">
            <a:extLst>
              <a:ext uri="{FF2B5EF4-FFF2-40B4-BE49-F238E27FC236}">
                <a16:creationId xmlns:a16="http://schemas.microsoft.com/office/drawing/2014/main" id="{3912230D-89E7-E320-3238-B9CE658E85B7}"/>
              </a:ext>
            </a:extLst>
          </p:cNvPr>
          <p:cNvGrpSpPr/>
          <p:nvPr/>
        </p:nvGrpSpPr>
        <p:grpSpPr>
          <a:xfrm>
            <a:off x="4523650" y="4602787"/>
            <a:ext cx="3144701" cy="873068"/>
            <a:chOff x="4523650" y="4602787"/>
            <a:chExt cx="3144701" cy="873068"/>
          </a:xfrm>
        </p:grpSpPr>
        <p:grpSp>
          <p:nvGrpSpPr>
            <p:cNvPr id="8" name="Group 7">
              <a:extLst>
                <a:ext uri="{FF2B5EF4-FFF2-40B4-BE49-F238E27FC236}">
                  <a16:creationId xmlns:a16="http://schemas.microsoft.com/office/drawing/2014/main" id="{78E8DB73-BAAB-1DEA-3410-77763B3182AD}"/>
                </a:ext>
              </a:extLst>
            </p:cNvPr>
            <p:cNvGrpSpPr/>
            <p:nvPr/>
          </p:nvGrpSpPr>
          <p:grpSpPr>
            <a:xfrm>
              <a:off x="4523650" y="4602787"/>
              <a:ext cx="3144701" cy="853112"/>
              <a:chOff x="4712365" y="4738255"/>
              <a:chExt cx="3144701" cy="853112"/>
            </a:xfrm>
          </p:grpSpPr>
          <p:sp>
            <p:nvSpPr>
              <p:cNvPr id="11" name="TextBox 10">
                <a:extLst>
                  <a:ext uri="{FF2B5EF4-FFF2-40B4-BE49-F238E27FC236}">
                    <a16:creationId xmlns:a16="http://schemas.microsoft.com/office/drawing/2014/main" id="{9F36A61D-4EB5-C112-925E-89963B4B4964}"/>
                  </a:ext>
                </a:extLst>
              </p:cNvPr>
              <p:cNvSpPr txBox="1"/>
              <p:nvPr/>
            </p:nvSpPr>
            <p:spPr>
              <a:xfrm>
                <a:off x="4752976" y="5010923"/>
                <a:ext cx="197802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Double click </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to view: </a:t>
                </a:r>
              </a:p>
            </p:txBody>
          </p:sp>
          <p:sp>
            <p:nvSpPr>
              <p:cNvPr id="12" name="Rectangle: Rounded Corners 11">
                <a:extLst>
                  <a:ext uri="{FF2B5EF4-FFF2-40B4-BE49-F238E27FC236}">
                    <a16:creationId xmlns:a16="http://schemas.microsoft.com/office/drawing/2014/main" id="{A715757C-D8BE-B9FA-8B6E-BB459D8F5226}"/>
                  </a:ext>
                </a:extLst>
              </p:cNvPr>
              <p:cNvSpPr/>
              <p:nvPr/>
            </p:nvSpPr>
            <p:spPr>
              <a:xfrm>
                <a:off x="4712365" y="4738255"/>
                <a:ext cx="3144701" cy="853112"/>
              </a:xfrm>
              <a:prstGeom prst="roundRect">
                <a:avLst>
                  <a:gd name="adj" fmla="val 50000"/>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aphicFrame>
          <p:nvGraphicFramePr>
            <p:cNvPr id="9" name="Object 8">
              <a:extLst>
                <a:ext uri="{FF2B5EF4-FFF2-40B4-BE49-F238E27FC236}">
                  <a16:creationId xmlns:a16="http://schemas.microsoft.com/office/drawing/2014/main" id="{51CCC7C7-10AD-D489-A223-143C1A560043}"/>
                </a:ext>
              </a:extLst>
            </p:cNvPr>
            <p:cNvGraphicFramePr>
              <a:graphicFrameLocks noChangeAspect="1"/>
            </p:cNvGraphicFramePr>
            <p:nvPr>
              <p:extLst>
                <p:ext uri="{D42A27DB-BD31-4B8C-83A1-F6EECF244321}">
                  <p14:modId xmlns:p14="http://schemas.microsoft.com/office/powerpoint/2010/main" val="2362618531"/>
                </p:ext>
              </p:extLst>
            </p:nvPr>
          </p:nvGraphicFramePr>
          <p:xfrm>
            <a:off x="6542285" y="4685280"/>
            <a:ext cx="938212" cy="790575"/>
          </p:xfrm>
          <a:graphic>
            <a:graphicData uri="http://schemas.openxmlformats.org/presentationml/2006/ole">
              <mc:AlternateContent xmlns:mc="http://schemas.openxmlformats.org/markup-compatibility/2006">
                <mc:Choice xmlns:v="urn:schemas-microsoft-com:vml" Requires="v">
                  <p:oleObj name="Acrobat Document" showAsIcon="1" r:id="rId3" imgW="937800" imgH="791280" progId="AcroExch.Document.7">
                    <p:embed/>
                  </p:oleObj>
                </mc:Choice>
                <mc:Fallback>
                  <p:oleObj name="Acrobat Document" showAsIcon="1" r:id="rId3" imgW="937800" imgH="791280" progId="AcroExch.Document.7">
                    <p:embed/>
                    <p:pic>
                      <p:nvPicPr>
                        <p:cNvPr id="9" name="Object 8">
                          <a:extLst>
                            <a:ext uri="{FF2B5EF4-FFF2-40B4-BE49-F238E27FC236}">
                              <a16:creationId xmlns:a16="http://schemas.microsoft.com/office/drawing/2014/main" id="{51CCC7C7-10AD-D489-A223-143C1A560043}"/>
                            </a:ext>
                          </a:extLst>
                        </p:cNvPr>
                        <p:cNvPicPr/>
                        <p:nvPr/>
                      </p:nvPicPr>
                      <p:blipFill>
                        <a:blip r:embed="rId4"/>
                        <a:stretch>
                          <a:fillRect/>
                        </a:stretch>
                      </p:blipFill>
                      <p:spPr>
                        <a:xfrm>
                          <a:off x="6542285" y="4685280"/>
                          <a:ext cx="938212" cy="790575"/>
                        </a:xfrm>
                        <a:prstGeom prst="rect">
                          <a:avLst/>
                        </a:prstGeom>
                      </p:spPr>
                    </p:pic>
                  </p:oleObj>
                </mc:Fallback>
              </mc:AlternateContent>
            </a:graphicData>
          </a:graphic>
        </p:graphicFrame>
      </p:grpSp>
      <p:sp>
        <p:nvSpPr>
          <p:cNvPr id="14" name="TextBox 13">
            <a:extLst>
              <a:ext uri="{FF2B5EF4-FFF2-40B4-BE49-F238E27FC236}">
                <a16:creationId xmlns:a16="http://schemas.microsoft.com/office/drawing/2014/main" id="{0FF49EDB-4D84-3329-12CD-544DB573819D}"/>
              </a:ext>
            </a:extLst>
          </p:cNvPr>
          <p:cNvSpPr txBox="1"/>
          <p:nvPr/>
        </p:nvSpPr>
        <p:spPr>
          <a:xfrm>
            <a:off x="3788485" y="6145316"/>
            <a:ext cx="4615031"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Content current as of November 2025</a:t>
            </a:r>
          </a:p>
        </p:txBody>
      </p:sp>
    </p:spTree>
    <p:extLst>
      <p:ext uri="{BB962C8B-B14F-4D97-AF65-F5344CB8AC3E}">
        <p14:creationId xmlns:p14="http://schemas.microsoft.com/office/powerpoint/2010/main" val="130549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3894-D164-48EF-8E5B-71DE923BF1BA}"/>
              </a:ext>
            </a:extLst>
          </p:cNvPr>
          <p:cNvSpPr>
            <a:spLocks noGrp="1"/>
          </p:cNvSpPr>
          <p:nvPr>
            <p:ph type="title"/>
          </p:nvPr>
        </p:nvSpPr>
        <p:spPr>
          <a:xfrm>
            <a:off x="536240" y="414320"/>
            <a:ext cx="4630120" cy="5562000"/>
          </a:xfrm>
        </p:spPr>
        <p:txBody>
          <a:bodyPr/>
          <a:lstStyle/>
          <a:p>
            <a:r>
              <a:rPr lang="en-US" noProof="0" dirty="0"/>
              <a:t>Key </a:t>
            </a:r>
            <a:br>
              <a:rPr lang="en-US" noProof="0" dirty="0"/>
            </a:br>
            <a:r>
              <a:rPr lang="en-US" noProof="0" dirty="0"/>
              <a:t>takeaways</a:t>
            </a:r>
          </a:p>
        </p:txBody>
      </p:sp>
      <p:grpSp>
        <p:nvGrpSpPr>
          <p:cNvPr id="8" name="Group 7">
            <a:extLst>
              <a:ext uri="{FF2B5EF4-FFF2-40B4-BE49-F238E27FC236}">
                <a16:creationId xmlns:a16="http://schemas.microsoft.com/office/drawing/2014/main" id="{A4ED853D-DE4C-D27E-0FCA-4BDF75BB361C}"/>
              </a:ext>
            </a:extLst>
          </p:cNvPr>
          <p:cNvGrpSpPr/>
          <p:nvPr/>
        </p:nvGrpSpPr>
        <p:grpSpPr>
          <a:xfrm>
            <a:off x="5754924" y="947709"/>
            <a:ext cx="5811554" cy="1341521"/>
            <a:chOff x="6045868" y="351790"/>
            <a:chExt cx="5811554" cy="1341521"/>
          </a:xfrm>
        </p:grpSpPr>
        <p:sp>
          <p:nvSpPr>
            <p:cNvPr id="27" name="TextBox 26">
              <a:extLst>
                <a:ext uri="{FF2B5EF4-FFF2-40B4-BE49-F238E27FC236}">
                  <a16:creationId xmlns:a16="http://schemas.microsoft.com/office/drawing/2014/main" id="{6CC146A2-1795-7DA0-FBF4-8788E3307765}"/>
                </a:ext>
              </a:extLst>
            </p:cNvPr>
            <p:cNvSpPr txBox="1"/>
            <p:nvPr/>
          </p:nvSpPr>
          <p:spPr>
            <a:xfrm>
              <a:off x="6045868" y="351790"/>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1</a:t>
              </a:r>
            </a:p>
          </p:txBody>
        </p:sp>
        <p:sp>
          <p:nvSpPr>
            <p:cNvPr id="31" name="TextBox 30">
              <a:extLst>
                <a:ext uri="{FF2B5EF4-FFF2-40B4-BE49-F238E27FC236}">
                  <a16:creationId xmlns:a16="http://schemas.microsoft.com/office/drawing/2014/main" id="{1BCE273C-16B5-F91D-3DE6-05DBA9E8BAE1}"/>
                </a:ext>
              </a:extLst>
            </p:cNvPr>
            <p:cNvSpPr txBox="1"/>
            <p:nvPr/>
          </p:nvSpPr>
          <p:spPr>
            <a:xfrm>
              <a:off x="6696074" y="624571"/>
              <a:ext cx="5161348" cy="923330"/>
            </a:xfrm>
            <a:prstGeom prst="rect">
              <a:avLst/>
            </a:prstGeom>
            <a:noFill/>
          </p:spPr>
          <p:txBody>
            <a:bodyPr wrap="square">
              <a:spAutoFit/>
            </a:bodyPr>
            <a:lstStyle/>
            <a:p>
              <a:r>
                <a:rPr lang="en-US" noProof="0" dirty="0">
                  <a:ea typeface="Apis For Office" panose="020B0504010101010104" pitchFamily="34" charset="0"/>
                  <a:cs typeface="Arial" panose="020B0604020202020204" pitchFamily="34" charset="0"/>
                </a:rPr>
                <a:t>Obesity is a chronic disease that occurs as a result of energy dysregulation causing excess caloric input and adiposity </a:t>
              </a:r>
            </a:p>
          </p:txBody>
        </p:sp>
        <p:cxnSp>
          <p:nvCxnSpPr>
            <p:cNvPr id="48" name="Straight Connector 47">
              <a:extLst>
                <a:ext uri="{FF2B5EF4-FFF2-40B4-BE49-F238E27FC236}">
                  <a16:creationId xmlns:a16="http://schemas.microsoft.com/office/drawing/2014/main" id="{F47E75C6-679E-FAF5-70D8-DEE7C61E2CAF}"/>
                </a:ext>
              </a:extLst>
            </p:cNvPr>
            <p:cNvCxnSpPr>
              <a:cxnSpLocks/>
            </p:cNvCxnSpPr>
            <p:nvPr/>
          </p:nvCxnSpPr>
          <p:spPr>
            <a:xfrm>
              <a:off x="6671129" y="70167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6922DD5-B80D-F4E7-32B1-DE8BE1673812}"/>
              </a:ext>
            </a:extLst>
          </p:cNvPr>
          <p:cNvGrpSpPr/>
          <p:nvPr/>
        </p:nvGrpSpPr>
        <p:grpSpPr>
          <a:xfrm>
            <a:off x="5754924" y="2150934"/>
            <a:ext cx="5975327" cy="1341521"/>
            <a:chOff x="6045868" y="1358262"/>
            <a:chExt cx="5975327" cy="1341521"/>
          </a:xfrm>
        </p:grpSpPr>
        <p:sp>
          <p:nvSpPr>
            <p:cNvPr id="32" name="TextBox 31">
              <a:extLst>
                <a:ext uri="{FF2B5EF4-FFF2-40B4-BE49-F238E27FC236}">
                  <a16:creationId xmlns:a16="http://schemas.microsoft.com/office/drawing/2014/main" id="{3FE40534-E142-C5D7-03D3-3D17CBE59E2A}"/>
                </a:ext>
              </a:extLst>
            </p:cNvPr>
            <p:cNvSpPr txBox="1"/>
            <p:nvPr/>
          </p:nvSpPr>
          <p:spPr>
            <a:xfrm>
              <a:off x="6045868" y="1358262"/>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2</a:t>
              </a:r>
            </a:p>
          </p:txBody>
        </p:sp>
        <p:sp>
          <p:nvSpPr>
            <p:cNvPr id="33" name="TextBox 32">
              <a:extLst>
                <a:ext uri="{FF2B5EF4-FFF2-40B4-BE49-F238E27FC236}">
                  <a16:creationId xmlns:a16="http://schemas.microsoft.com/office/drawing/2014/main" id="{2FD20888-AFC5-0D13-1ED4-C91224BC2B14}"/>
                </a:ext>
              </a:extLst>
            </p:cNvPr>
            <p:cNvSpPr txBox="1"/>
            <p:nvPr/>
          </p:nvSpPr>
          <p:spPr>
            <a:xfrm>
              <a:off x="6696075" y="1622727"/>
              <a:ext cx="5325120" cy="923330"/>
            </a:xfrm>
            <a:prstGeom prst="rect">
              <a:avLst/>
            </a:prstGeom>
            <a:noFill/>
          </p:spPr>
          <p:txBody>
            <a:bodyPr wrap="square">
              <a:spAutoFit/>
            </a:bodyPr>
            <a:lstStyle/>
            <a:p>
              <a:r>
                <a:rPr lang="en-US" noProof="0" dirty="0">
                  <a:ea typeface="Apis For Office" panose="020B0504010101010104" pitchFamily="34" charset="0"/>
                  <a:cs typeface="Arial" panose="020B0604020202020204" pitchFamily="34" charset="0"/>
                </a:rPr>
                <a:t>Long-term energy balance is centrally regulated by peripheral input on energy stores and nutritional state via neural and endocrine pathways</a:t>
              </a:r>
            </a:p>
          </p:txBody>
        </p:sp>
        <p:cxnSp>
          <p:nvCxnSpPr>
            <p:cNvPr id="50" name="Straight Connector 49">
              <a:extLst>
                <a:ext uri="{FF2B5EF4-FFF2-40B4-BE49-F238E27FC236}">
                  <a16:creationId xmlns:a16="http://schemas.microsoft.com/office/drawing/2014/main" id="{90ECF2F2-353A-306F-8A80-FFBDFB6A713D}"/>
                </a:ext>
              </a:extLst>
            </p:cNvPr>
            <p:cNvCxnSpPr>
              <a:cxnSpLocks/>
            </p:cNvCxnSpPr>
            <p:nvPr/>
          </p:nvCxnSpPr>
          <p:spPr>
            <a:xfrm>
              <a:off x="6671129" y="1705780"/>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0F1843E-6E6C-D36C-8FA8-BE3A33A40ED6}"/>
              </a:ext>
            </a:extLst>
          </p:cNvPr>
          <p:cNvGrpSpPr/>
          <p:nvPr/>
        </p:nvGrpSpPr>
        <p:grpSpPr>
          <a:xfrm>
            <a:off x="5754924" y="3346539"/>
            <a:ext cx="5736557" cy="1341521"/>
            <a:chOff x="6045868" y="2698109"/>
            <a:chExt cx="5736557" cy="1341521"/>
          </a:xfrm>
        </p:grpSpPr>
        <p:sp>
          <p:nvSpPr>
            <p:cNvPr id="34" name="TextBox 33">
              <a:extLst>
                <a:ext uri="{FF2B5EF4-FFF2-40B4-BE49-F238E27FC236}">
                  <a16:creationId xmlns:a16="http://schemas.microsoft.com/office/drawing/2014/main" id="{6BBED6FF-46DF-FED9-1BD8-98FF471E6053}"/>
                </a:ext>
              </a:extLst>
            </p:cNvPr>
            <p:cNvSpPr txBox="1"/>
            <p:nvPr/>
          </p:nvSpPr>
          <p:spPr>
            <a:xfrm>
              <a:off x="6045868" y="2698109"/>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3</a:t>
              </a:r>
            </a:p>
          </p:txBody>
        </p:sp>
        <p:sp>
          <p:nvSpPr>
            <p:cNvPr id="35" name="TextBox 34">
              <a:extLst>
                <a:ext uri="{FF2B5EF4-FFF2-40B4-BE49-F238E27FC236}">
                  <a16:creationId xmlns:a16="http://schemas.microsoft.com/office/drawing/2014/main" id="{D4407CA0-0148-BA29-D883-3DAB054194FB}"/>
                </a:ext>
              </a:extLst>
            </p:cNvPr>
            <p:cNvSpPr txBox="1"/>
            <p:nvPr/>
          </p:nvSpPr>
          <p:spPr>
            <a:xfrm>
              <a:off x="6696075" y="2946658"/>
              <a:ext cx="5086350" cy="923330"/>
            </a:xfrm>
            <a:prstGeom prst="rect">
              <a:avLst/>
            </a:prstGeom>
            <a:noFill/>
          </p:spPr>
          <p:txBody>
            <a:bodyPr wrap="square">
              <a:spAutoFit/>
            </a:bodyPr>
            <a:lstStyle/>
            <a:p>
              <a:r>
                <a:rPr lang="en-US" noProof="0" dirty="0">
                  <a:ea typeface="Apis For Office" panose="020B0504010101010104" pitchFamily="34" charset="0"/>
                  <a:cs typeface="Arial"/>
                </a:rPr>
                <a:t>The body demonstrates a variety of adaptations to weight loss that promote weight recurrence after a caloric deficit</a:t>
              </a:r>
              <a:endParaRPr lang="en-US" noProof="0" dirty="0"/>
            </a:p>
          </p:txBody>
        </p:sp>
        <p:cxnSp>
          <p:nvCxnSpPr>
            <p:cNvPr id="51" name="Straight Connector 50">
              <a:extLst>
                <a:ext uri="{FF2B5EF4-FFF2-40B4-BE49-F238E27FC236}">
                  <a16:creationId xmlns:a16="http://schemas.microsoft.com/office/drawing/2014/main" id="{85CCCBF1-BAFD-36D4-610C-D08A23DF77A2}"/>
                </a:ext>
              </a:extLst>
            </p:cNvPr>
            <p:cNvCxnSpPr>
              <a:cxnSpLocks/>
            </p:cNvCxnSpPr>
            <p:nvPr/>
          </p:nvCxnSpPr>
          <p:spPr>
            <a:xfrm>
              <a:off x="6671129" y="3046768"/>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104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3.75E-6 -0.03472 L -3.75E-6 1.85185E-6 " pathEditMode="relative" rAng="0" ptsTypes="AA">
                                      <p:cBhvr>
                                        <p:cTn id="9" dur="500" fill="hold"/>
                                        <p:tgtEl>
                                          <p:spTgt spid="8"/>
                                        </p:tgtEl>
                                        <p:attrNameLst>
                                          <p:attrName>ppt_x</p:attrName>
                                          <p:attrName>ppt_y</p:attrName>
                                        </p:attrNameLst>
                                      </p:cBhvr>
                                      <p:rCtr x="0" y="1736"/>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par>
                                <p:cTn id="15" presetID="42" presetClass="path" presetSubtype="0" decel="100000" fill="hold" nodeType="withEffect">
                                  <p:stCondLst>
                                    <p:cond delay="0"/>
                                  </p:stCondLst>
                                  <p:childTnLst>
                                    <p:animMotion origin="layout" path="M -3.75E-6 -0.03472 L -3.75E-6 1.85185E-6 " pathEditMode="relative" rAng="0" ptsTypes="AA">
                                      <p:cBhvr>
                                        <p:cTn id="16" dur="500" fill="hold"/>
                                        <p:tgtEl>
                                          <p:spTgt spid="7"/>
                                        </p:tgtEl>
                                        <p:attrNameLst>
                                          <p:attrName>ppt_x</p:attrName>
                                          <p:attrName>ppt_y</p:attrName>
                                        </p:attrNameLst>
                                      </p:cBhvr>
                                      <p:rCtr x="0" y="1736"/>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42" presetClass="path" presetSubtype="0" decel="100000" fill="hold" nodeType="withEffect">
                                  <p:stCondLst>
                                    <p:cond delay="0"/>
                                  </p:stCondLst>
                                  <p:childTnLst>
                                    <p:animMotion origin="layout" path="M -3.75E-6 -0.03472 L -3.75E-6 1.85185E-6 " pathEditMode="relative" rAng="0" ptsTypes="AA">
                                      <p:cBhvr>
                                        <p:cTn id="23" dur="500" fill="hold"/>
                                        <p:tgtEl>
                                          <p:spTgt spid="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28B3CAA-38DF-D872-CD69-2BD0C583114C}"/>
              </a:ext>
            </a:extLst>
          </p:cNvPr>
          <p:cNvSpPr/>
          <p:nvPr/>
        </p:nvSpPr>
        <p:spPr>
          <a:xfrm>
            <a:off x="6426473" y="5157815"/>
            <a:ext cx="256032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7" name="Rectangle: Rounded Corners 6">
            <a:extLst>
              <a:ext uri="{FF2B5EF4-FFF2-40B4-BE49-F238E27FC236}">
                <a16:creationId xmlns:a16="http://schemas.microsoft.com/office/drawing/2014/main" id="{E22B8FF2-B5E8-A555-C156-716769F33373}"/>
              </a:ext>
            </a:extLst>
          </p:cNvPr>
          <p:cNvSpPr/>
          <p:nvPr/>
        </p:nvSpPr>
        <p:spPr>
          <a:xfrm>
            <a:off x="6426473" y="3558584"/>
            <a:ext cx="173736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6" name="Rectangle: Rounded Corners 5">
            <a:extLst>
              <a:ext uri="{FF2B5EF4-FFF2-40B4-BE49-F238E27FC236}">
                <a16:creationId xmlns:a16="http://schemas.microsoft.com/office/drawing/2014/main" id="{B055F956-30D7-3580-C8EA-E1AB77982D9C}"/>
              </a:ext>
            </a:extLst>
          </p:cNvPr>
          <p:cNvSpPr/>
          <p:nvPr/>
        </p:nvSpPr>
        <p:spPr>
          <a:xfrm>
            <a:off x="6426473" y="2048167"/>
            <a:ext cx="201168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3" name="Group 2">
            <a:extLst>
              <a:ext uri="{FF2B5EF4-FFF2-40B4-BE49-F238E27FC236}">
                <a16:creationId xmlns:a16="http://schemas.microsoft.com/office/drawing/2014/main" id="{9C54DAAE-CBCC-E60D-F3AD-3B86C6F14671}"/>
              </a:ext>
            </a:extLst>
          </p:cNvPr>
          <p:cNvGrpSpPr/>
          <p:nvPr/>
        </p:nvGrpSpPr>
        <p:grpSpPr>
          <a:xfrm>
            <a:off x="5779167" y="685800"/>
            <a:ext cx="5972743" cy="1919560"/>
            <a:chOff x="5779167" y="364646"/>
            <a:chExt cx="5972743" cy="1919560"/>
          </a:xfrm>
        </p:grpSpPr>
        <p:grpSp>
          <p:nvGrpSpPr>
            <p:cNvPr id="22" name="Group 21">
              <a:extLst>
                <a:ext uri="{FF2B5EF4-FFF2-40B4-BE49-F238E27FC236}">
                  <a16:creationId xmlns:a16="http://schemas.microsoft.com/office/drawing/2014/main" id="{7BF0F7DD-E578-1A48-2B45-0ECC9DE137C1}"/>
                </a:ext>
              </a:extLst>
            </p:cNvPr>
            <p:cNvGrpSpPr/>
            <p:nvPr/>
          </p:nvGrpSpPr>
          <p:grpSpPr>
            <a:xfrm>
              <a:off x="5779167" y="364646"/>
              <a:ext cx="606666" cy="1341521"/>
              <a:chOff x="5779167" y="364646"/>
              <a:chExt cx="606666" cy="1341521"/>
            </a:xfrm>
          </p:grpSpPr>
          <p:sp>
            <p:nvSpPr>
              <p:cNvPr id="9" name="TextBox 8">
                <a:extLst>
                  <a:ext uri="{FF2B5EF4-FFF2-40B4-BE49-F238E27FC236}">
                    <a16:creationId xmlns:a16="http://schemas.microsoft.com/office/drawing/2014/main" id="{BBD95334-8438-6FA1-F9A1-6AD7DFD1B18F}"/>
                  </a:ext>
                </a:extLst>
              </p:cNvPr>
              <p:cNvSpPr txBox="1"/>
              <p:nvPr/>
            </p:nvSpPr>
            <p:spPr>
              <a:xfrm>
                <a:off x="5779167" y="364646"/>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1</a:t>
                </a:r>
              </a:p>
            </p:txBody>
          </p:sp>
          <p:cxnSp>
            <p:nvCxnSpPr>
              <p:cNvPr id="14" name="Straight Connector 13">
                <a:extLst>
                  <a:ext uri="{FF2B5EF4-FFF2-40B4-BE49-F238E27FC236}">
                    <a16:creationId xmlns:a16="http://schemas.microsoft.com/office/drawing/2014/main" id="{2B36AEC2-CAC3-5A12-CDD4-FEC8F7FD1CFE}"/>
                  </a:ext>
                </a:extLst>
              </p:cNvPr>
              <p:cNvCxnSpPr>
                <a:cxnSpLocks/>
              </p:cNvCxnSpPr>
              <p:nvPr/>
            </p:nvCxnSpPr>
            <p:spPr>
              <a:xfrm>
                <a:off x="6385833" y="717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7E759039-A035-6CA2-018B-C9E48392D9E7}"/>
                </a:ext>
              </a:extLst>
            </p:cNvPr>
            <p:cNvSpPr txBox="1"/>
            <p:nvPr/>
          </p:nvSpPr>
          <p:spPr>
            <a:xfrm>
              <a:off x="6479144" y="701722"/>
              <a:ext cx="5272766" cy="1582484"/>
            </a:xfrm>
            <a:prstGeom prst="rect">
              <a:avLst/>
            </a:prstGeom>
            <a:noFill/>
          </p:spPr>
          <p:txBody>
            <a:bodyPr wrap="square" lIns="0" tIns="0" rIns="0" bIns="0">
              <a:spAutoFit/>
            </a:bodyPr>
            <a:lstStyle/>
            <a:p>
              <a:pPr>
                <a:spcAft>
                  <a:spcPts val="200"/>
                </a:spcAft>
              </a:pPr>
              <a:r>
                <a:rPr lang="en-US" sz="1050" b="1" noProof="0" dirty="0">
                  <a:effectLst/>
                  <a:latin typeface="Arial"/>
                  <a:ea typeface="Calibri" panose="020F0502020204030204" pitchFamily="34" charset="0"/>
                  <a:cs typeface="Times New Roman"/>
                </a:rPr>
                <a:t>John is a 55-year-old man from Montgomery, AL and is home for the holidays. He has just finished eating a large Thanksgiving meal and no longer feels hungry. Which hormone secreted by the intestines contributes to his feeling of satiation with food?</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Times New Roman"/>
                </a:rPr>
                <a:t>Amylin</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Times New Roman"/>
                </a:rPr>
                <a:t>Leptin</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Times New Roman"/>
                </a:rPr>
                <a:t>Glucagon-like peptide-1</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Times New Roman"/>
                </a:rPr>
                <a:t>Ghrelin</a:t>
              </a:r>
            </a:p>
            <a:p>
              <a:pPr marL="228600" indent="-228600">
                <a:spcAft>
                  <a:spcPts val="200"/>
                </a:spcAft>
                <a:buFont typeface="+mj-lt"/>
                <a:buAutoNum type="alphaLcPeriod"/>
              </a:pPr>
              <a:endParaRPr lang="en-US" sz="1050" noProof="0" dirty="0">
                <a:effectLst/>
                <a:latin typeface="Arial"/>
                <a:ea typeface="Calibri" panose="020F0502020204030204" pitchFamily="34" charset="0"/>
                <a:cs typeface="Times New Roman"/>
              </a:endParaRPr>
            </a:p>
          </p:txBody>
        </p:sp>
      </p:grpSp>
      <p:grpSp>
        <p:nvGrpSpPr>
          <p:cNvPr id="2" name="Group 1">
            <a:extLst>
              <a:ext uri="{FF2B5EF4-FFF2-40B4-BE49-F238E27FC236}">
                <a16:creationId xmlns:a16="http://schemas.microsoft.com/office/drawing/2014/main" id="{47F1D158-B560-F191-FBAD-32C63BC97168}"/>
              </a:ext>
            </a:extLst>
          </p:cNvPr>
          <p:cNvGrpSpPr/>
          <p:nvPr/>
        </p:nvGrpSpPr>
        <p:grpSpPr>
          <a:xfrm>
            <a:off x="5779167" y="2569054"/>
            <a:ext cx="5879434" cy="1341522"/>
            <a:chOff x="5779167" y="1568873"/>
            <a:chExt cx="5879434" cy="1341522"/>
          </a:xfrm>
        </p:grpSpPr>
        <p:grpSp>
          <p:nvGrpSpPr>
            <p:cNvPr id="23" name="Group 22">
              <a:extLst>
                <a:ext uri="{FF2B5EF4-FFF2-40B4-BE49-F238E27FC236}">
                  <a16:creationId xmlns:a16="http://schemas.microsoft.com/office/drawing/2014/main" id="{38851059-E87F-AA25-7ED9-12BE250600BD}"/>
                </a:ext>
              </a:extLst>
            </p:cNvPr>
            <p:cNvGrpSpPr/>
            <p:nvPr/>
          </p:nvGrpSpPr>
          <p:grpSpPr>
            <a:xfrm>
              <a:off x="5779167" y="1568873"/>
              <a:ext cx="606666" cy="1341521"/>
              <a:chOff x="5779167" y="2402451"/>
              <a:chExt cx="606666" cy="1341521"/>
            </a:xfrm>
          </p:grpSpPr>
          <p:sp>
            <p:nvSpPr>
              <p:cNvPr id="10" name="TextBox 9">
                <a:extLst>
                  <a:ext uri="{FF2B5EF4-FFF2-40B4-BE49-F238E27FC236}">
                    <a16:creationId xmlns:a16="http://schemas.microsoft.com/office/drawing/2014/main" id="{9C794B74-59AF-76B2-9160-47FB54643C78}"/>
                  </a:ext>
                </a:extLst>
              </p:cNvPr>
              <p:cNvSpPr txBox="1"/>
              <p:nvPr/>
            </p:nvSpPr>
            <p:spPr>
              <a:xfrm>
                <a:off x="5779167" y="2402451"/>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2</a:t>
                </a:r>
              </a:p>
            </p:txBody>
          </p:sp>
          <p:cxnSp>
            <p:nvCxnSpPr>
              <p:cNvPr id="11" name="Straight Connector 10">
                <a:extLst>
                  <a:ext uri="{FF2B5EF4-FFF2-40B4-BE49-F238E27FC236}">
                    <a16:creationId xmlns:a16="http://schemas.microsoft.com/office/drawing/2014/main" id="{771A299B-32EF-479B-4529-E77083692680}"/>
                  </a:ext>
                </a:extLst>
              </p:cNvPr>
              <p:cNvCxnSpPr>
                <a:cxnSpLocks/>
              </p:cNvCxnSpPr>
              <p:nvPr/>
            </p:nvCxnSpPr>
            <p:spPr>
              <a:xfrm>
                <a:off x="6385833" y="2749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7BA8C3F1-4540-04C7-723E-967BD39AC3CF}"/>
                </a:ext>
              </a:extLst>
            </p:cNvPr>
            <p:cNvSpPr txBox="1">
              <a:spLocks/>
            </p:cNvSpPr>
            <p:nvPr/>
          </p:nvSpPr>
          <p:spPr>
            <a:xfrm>
              <a:off x="6479145" y="1877015"/>
              <a:ext cx="5179456" cy="103338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panose="020B0604020202020204" pitchFamily="34" charset="0"/>
                  <a:cs typeface="Times New Roman" panose="02020603050405020304" pitchFamily="18" charset="0"/>
                </a:rPr>
                <a:t>John also has obesity and suffers from type 2 diabetes and cardiovascular disease. In both diseases, obesity-related systemic inflammation leads to which of the following increased effects in the liver?</a:t>
              </a:r>
            </a:p>
            <a:p>
              <a:pPr>
                <a:lnSpc>
                  <a:spcPct val="100000"/>
                </a:lnSpc>
                <a:spcBef>
                  <a:spcPts val="0"/>
                </a:spcBef>
                <a:spcAft>
                  <a:spcPts val="200"/>
                </a:spcAft>
                <a:buFont typeface="+mj-lt"/>
                <a:buAutoNum type="alphaLcPeriod"/>
              </a:pPr>
              <a:r>
                <a:rPr lang="en-US" sz="1050" noProof="0" dirty="0">
                  <a:latin typeface="Arial" panose="020B0604020202020204" pitchFamily="34" charset="0"/>
                  <a:cs typeface="Times New Roman" panose="02020603050405020304" pitchFamily="18" charset="0"/>
                </a:rPr>
                <a:t>Glucose uptake</a:t>
              </a:r>
            </a:p>
            <a:p>
              <a:pPr>
                <a:lnSpc>
                  <a:spcPct val="100000"/>
                </a:lnSpc>
                <a:spcBef>
                  <a:spcPts val="0"/>
                </a:spcBef>
                <a:spcAft>
                  <a:spcPts val="200"/>
                </a:spcAft>
                <a:buFont typeface="+mj-lt"/>
                <a:buAutoNum type="alphaLcPeriod"/>
              </a:pPr>
              <a:r>
                <a:rPr lang="en-US" sz="1050" noProof="0" dirty="0">
                  <a:latin typeface="Arial" panose="020B0604020202020204" pitchFamily="34" charset="0"/>
                  <a:cs typeface="Times New Roman" panose="02020603050405020304" pitchFamily="18" charset="0"/>
                </a:rPr>
                <a:t>Glucose production</a:t>
              </a:r>
            </a:p>
            <a:p>
              <a:pPr>
                <a:lnSpc>
                  <a:spcPct val="100000"/>
                </a:lnSpc>
                <a:spcBef>
                  <a:spcPts val="0"/>
                </a:spcBef>
                <a:spcAft>
                  <a:spcPts val="200"/>
                </a:spcAft>
                <a:buFont typeface="+mj-lt"/>
                <a:buAutoNum type="alphaLcPeriod"/>
              </a:pPr>
              <a:r>
                <a:rPr lang="en-US" sz="1050" noProof="0" dirty="0">
                  <a:latin typeface="Arial" panose="020B0604020202020204" pitchFamily="34" charset="0"/>
                  <a:cs typeface="Times New Roman" panose="02020603050405020304" pitchFamily="18" charset="0"/>
                </a:rPr>
                <a:t>Insulin secretion</a:t>
              </a:r>
            </a:p>
            <a:p>
              <a:pPr>
                <a:lnSpc>
                  <a:spcPct val="100000"/>
                </a:lnSpc>
                <a:spcBef>
                  <a:spcPts val="0"/>
                </a:spcBef>
                <a:spcAft>
                  <a:spcPts val="200"/>
                </a:spcAft>
                <a:buFont typeface="+mj-lt"/>
                <a:buAutoNum type="alphaLcPeriod"/>
              </a:pPr>
              <a:r>
                <a:rPr lang="en-US" sz="1050" noProof="0" dirty="0">
                  <a:latin typeface="Arial" panose="020B0604020202020204" pitchFamily="34" charset="0"/>
                  <a:cs typeface="Times New Roman" panose="02020603050405020304" pitchFamily="18" charset="0"/>
                </a:rPr>
                <a:t>Triglyceride uptake</a:t>
              </a:r>
            </a:p>
          </p:txBody>
        </p:sp>
      </p:grpSp>
      <p:grpSp>
        <p:nvGrpSpPr>
          <p:cNvPr id="4" name="Group 3">
            <a:extLst>
              <a:ext uri="{FF2B5EF4-FFF2-40B4-BE49-F238E27FC236}">
                <a16:creationId xmlns:a16="http://schemas.microsoft.com/office/drawing/2014/main" id="{A0AD7006-4EB4-4019-70C9-6F82314E9F71}"/>
              </a:ext>
            </a:extLst>
          </p:cNvPr>
          <p:cNvGrpSpPr/>
          <p:nvPr/>
        </p:nvGrpSpPr>
        <p:grpSpPr>
          <a:xfrm>
            <a:off x="5779167" y="4016854"/>
            <a:ext cx="5879434" cy="1341521"/>
            <a:chOff x="5779167" y="3403479"/>
            <a:chExt cx="5879434" cy="1341521"/>
          </a:xfrm>
        </p:grpSpPr>
        <p:grpSp>
          <p:nvGrpSpPr>
            <p:cNvPr id="24" name="Group 23">
              <a:extLst>
                <a:ext uri="{FF2B5EF4-FFF2-40B4-BE49-F238E27FC236}">
                  <a16:creationId xmlns:a16="http://schemas.microsoft.com/office/drawing/2014/main" id="{B8ACE899-4147-C552-F7D2-67B121A21A64}"/>
                </a:ext>
              </a:extLst>
            </p:cNvPr>
            <p:cNvGrpSpPr/>
            <p:nvPr/>
          </p:nvGrpSpPr>
          <p:grpSpPr>
            <a:xfrm>
              <a:off x="5779167" y="3403479"/>
              <a:ext cx="606666" cy="1341521"/>
              <a:chOff x="5779167" y="4120026"/>
              <a:chExt cx="606666" cy="1341521"/>
            </a:xfrm>
          </p:grpSpPr>
          <p:sp>
            <p:nvSpPr>
              <p:cNvPr id="12" name="TextBox 11">
                <a:extLst>
                  <a:ext uri="{FF2B5EF4-FFF2-40B4-BE49-F238E27FC236}">
                    <a16:creationId xmlns:a16="http://schemas.microsoft.com/office/drawing/2014/main" id="{16A74344-F494-25FE-CC10-E57453820390}"/>
                  </a:ext>
                </a:extLst>
              </p:cNvPr>
              <p:cNvSpPr txBox="1"/>
              <p:nvPr/>
            </p:nvSpPr>
            <p:spPr>
              <a:xfrm>
                <a:off x="5779167" y="4120026"/>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3</a:t>
                </a:r>
              </a:p>
            </p:txBody>
          </p:sp>
          <p:cxnSp>
            <p:nvCxnSpPr>
              <p:cNvPr id="13" name="Straight Connector 12">
                <a:extLst>
                  <a:ext uri="{FF2B5EF4-FFF2-40B4-BE49-F238E27FC236}">
                    <a16:creationId xmlns:a16="http://schemas.microsoft.com/office/drawing/2014/main" id="{2C737F9A-B32B-6CB7-BABB-67405B13EFDF}"/>
                  </a:ext>
                </a:extLst>
              </p:cNvPr>
              <p:cNvCxnSpPr>
                <a:cxnSpLocks/>
              </p:cNvCxnSpPr>
              <p:nvPr/>
            </p:nvCxnSpPr>
            <p:spPr>
              <a:xfrm>
                <a:off x="6385833" y="446868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Content Placeholder 2">
              <a:extLst>
                <a:ext uri="{FF2B5EF4-FFF2-40B4-BE49-F238E27FC236}">
                  <a16:creationId xmlns:a16="http://schemas.microsoft.com/office/drawing/2014/main" id="{2E5DBBE0-F5A0-BC1C-52F0-E852857F76C1}"/>
                </a:ext>
              </a:extLst>
            </p:cNvPr>
            <p:cNvSpPr txBox="1">
              <a:spLocks/>
            </p:cNvSpPr>
            <p:nvPr/>
          </p:nvSpPr>
          <p:spPr>
            <a:xfrm>
              <a:off x="6479145" y="3726642"/>
              <a:ext cx="5179456" cy="92155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a:cs typeface="Times New Roman"/>
                </a:rPr>
                <a:t>Patrick is a 48-year-old man with a body mass index (BMI) of 36 kg/m</a:t>
              </a:r>
              <a:r>
                <a:rPr lang="en-US" sz="1050" b="1" baseline="30000" noProof="0" dirty="0">
                  <a:latin typeface="Arial"/>
                  <a:cs typeface="Times New Roman"/>
                </a:rPr>
                <a:t>2</a:t>
              </a:r>
              <a:r>
                <a:rPr lang="en-US" sz="1050" b="1" noProof="0" dirty="0">
                  <a:latin typeface="Arial"/>
                  <a:cs typeface="Times New Roman"/>
                </a:rPr>
                <a:t>. He has recently made some lifestyle-based changes, which include caloric restriction and increased exercise. However, he finds it challenging to lose the weight and keep it off. Regardless of the intervention, what metabolic adaptation following weight loss makes it difficult for John to maintain the weight loss?</a:t>
              </a:r>
            </a:p>
            <a:p>
              <a:pPr>
                <a:lnSpc>
                  <a:spcPct val="100000"/>
                </a:lnSpc>
                <a:spcBef>
                  <a:spcPts val="0"/>
                </a:spcBef>
                <a:spcAft>
                  <a:spcPts val="200"/>
                </a:spcAft>
                <a:buFont typeface="+mj-lt"/>
                <a:buAutoNum type="alphaLcPeriod"/>
              </a:pPr>
              <a:r>
                <a:rPr lang="en-US" sz="1050" noProof="0" dirty="0">
                  <a:latin typeface="Arial"/>
                  <a:cs typeface="Times New Roman"/>
                </a:rPr>
                <a:t>Decreased resting metabolic rate</a:t>
              </a:r>
            </a:p>
            <a:p>
              <a:pPr>
                <a:lnSpc>
                  <a:spcPct val="100000"/>
                </a:lnSpc>
                <a:spcBef>
                  <a:spcPts val="0"/>
                </a:spcBef>
                <a:spcAft>
                  <a:spcPts val="200"/>
                </a:spcAft>
                <a:buFont typeface="+mj-lt"/>
                <a:buAutoNum type="alphaLcPeriod"/>
              </a:pPr>
              <a:r>
                <a:rPr lang="en-US" sz="1050" noProof="0" dirty="0">
                  <a:latin typeface="Arial"/>
                  <a:cs typeface="Times New Roman"/>
                </a:rPr>
                <a:t>Decreased levels of ghrelin</a:t>
              </a:r>
            </a:p>
            <a:p>
              <a:pPr>
                <a:lnSpc>
                  <a:spcPct val="100000"/>
                </a:lnSpc>
                <a:spcBef>
                  <a:spcPts val="0"/>
                </a:spcBef>
                <a:spcAft>
                  <a:spcPts val="200"/>
                </a:spcAft>
                <a:buFont typeface="+mj-lt"/>
                <a:buAutoNum type="alphaLcPeriod"/>
              </a:pPr>
              <a:r>
                <a:rPr lang="en-US" sz="1050" noProof="0" dirty="0">
                  <a:latin typeface="Arial"/>
                  <a:cs typeface="Times New Roman"/>
                </a:rPr>
                <a:t>Increased levels of amylin</a:t>
              </a:r>
            </a:p>
            <a:p>
              <a:pPr>
                <a:lnSpc>
                  <a:spcPct val="100000"/>
                </a:lnSpc>
                <a:spcBef>
                  <a:spcPts val="0"/>
                </a:spcBef>
                <a:spcAft>
                  <a:spcPts val="200"/>
                </a:spcAft>
                <a:buFont typeface="+mj-lt"/>
                <a:buAutoNum type="alphaLcPeriod"/>
              </a:pPr>
              <a:r>
                <a:rPr lang="en-US" sz="1050" noProof="0" dirty="0">
                  <a:latin typeface="Arial"/>
                  <a:cs typeface="Times New Roman"/>
                </a:rPr>
                <a:t>Decreased fat mass</a:t>
              </a:r>
            </a:p>
            <a:p>
              <a:pPr marL="179388" lvl="1" indent="-173038">
                <a:lnSpc>
                  <a:spcPct val="100000"/>
                </a:lnSpc>
                <a:spcBef>
                  <a:spcPts val="0"/>
                </a:spcBef>
                <a:buFont typeface="+mj-lt"/>
                <a:buAutoNum type="alphaLcPeriod"/>
              </a:pPr>
              <a:endParaRPr lang="en-US" sz="1050" noProof="0" dirty="0">
                <a:latin typeface="Arial" panose="020B0604020202020204" pitchFamily="34" charset="0"/>
                <a:cs typeface="Times New Roman" panose="02020603050405020304" pitchFamily="18" charset="0"/>
              </a:endParaRPr>
            </a:p>
          </p:txBody>
        </p:sp>
      </p:grpSp>
      <p:sp>
        <p:nvSpPr>
          <p:cNvPr id="33" name="Oval 32">
            <a:extLst>
              <a:ext uri="{FF2B5EF4-FFF2-40B4-BE49-F238E27FC236}">
                <a16:creationId xmlns:a16="http://schemas.microsoft.com/office/drawing/2014/main" id="{4501CF8F-B996-C39F-D706-30AA55129E7C}"/>
              </a:ext>
            </a:extLst>
          </p:cNvPr>
          <p:cNvSpPr/>
          <p:nvPr/>
        </p:nvSpPr>
        <p:spPr>
          <a:xfrm>
            <a:off x="609144" y="2380146"/>
            <a:ext cx="1630348" cy="1630348"/>
          </a:xfrm>
          <a:prstGeom prst="ellipse">
            <a:avLst/>
          </a:prstGeom>
          <a:solidFill>
            <a:schemeClr val="tx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4" name="Graphic 33">
            <a:extLst>
              <a:ext uri="{FF2B5EF4-FFF2-40B4-BE49-F238E27FC236}">
                <a16:creationId xmlns:a16="http://schemas.microsoft.com/office/drawing/2014/main" id="{E1E8B09B-D4B7-6DE8-789B-E13B77E96B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110" y="2684549"/>
            <a:ext cx="1021542" cy="1021542"/>
          </a:xfrm>
          <a:prstGeom prst="rect">
            <a:avLst/>
          </a:prstGeom>
        </p:spPr>
      </p:pic>
      <p:sp>
        <p:nvSpPr>
          <p:cNvPr id="35" name="Title 1">
            <a:extLst>
              <a:ext uri="{FF2B5EF4-FFF2-40B4-BE49-F238E27FC236}">
                <a16:creationId xmlns:a16="http://schemas.microsoft.com/office/drawing/2014/main" id="{95142EA9-EC49-A3A6-DA1F-FDC6DFB3D871}"/>
              </a:ext>
            </a:extLst>
          </p:cNvPr>
          <p:cNvSpPr>
            <a:spLocks noGrp="1"/>
          </p:cNvSpPr>
          <p:nvPr>
            <p:ph type="title"/>
          </p:nvPr>
        </p:nvSpPr>
        <p:spPr>
          <a:xfrm>
            <a:off x="2466108" y="414320"/>
            <a:ext cx="2700251" cy="5562000"/>
          </a:xfrm>
        </p:spPr>
        <p:txBody>
          <a:bodyPr/>
          <a:lstStyle/>
          <a:p>
            <a:r>
              <a:rPr lang="en-US" noProof="0" dirty="0">
                <a:latin typeface="Arial"/>
                <a:cs typeface="Arial"/>
              </a:rPr>
              <a:t>Assessments</a:t>
            </a:r>
          </a:p>
        </p:txBody>
      </p:sp>
    </p:spTree>
    <p:extLst>
      <p:ext uri="{BB962C8B-B14F-4D97-AF65-F5344CB8AC3E}">
        <p14:creationId xmlns:p14="http://schemas.microsoft.com/office/powerpoint/2010/main" val="393860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01F14-1C79-4682-65E6-544842C09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F2EFA-06A3-B83B-2E20-4AB0D7681824}"/>
              </a:ext>
            </a:extLst>
          </p:cNvPr>
          <p:cNvSpPr>
            <a:spLocks noGrp="1"/>
          </p:cNvSpPr>
          <p:nvPr>
            <p:ph type="title"/>
          </p:nvPr>
        </p:nvSpPr>
        <p:spPr>
          <a:xfrm>
            <a:off x="536575" y="414338"/>
            <a:ext cx="4629150" cy="5562600"/>
          </a:xfrm>
        </p:spPr>
        <p:txBody>
          <a:bodyPr/>
          <a:lstStyle/>
          <a:p>
            <a:r>
              <a:rPr lang="en-US" noProof="0" dirty="0"/>
              <a:t>Learning </a:t>
            </a:r>
            <a:br>
              <a:rPr lang="en-US" noProof="0" dirty="0"/>
            </a:br>
            <a:r>
              <a:rPr lang="en-US" noProof="0" dirty="0"/>
              <a:t>outcomes</a:t>
            </a:r>
          </a:p>
        </p:txBody>
      </p:sp>
      <p:sp>
        <p:nvSpPr>
          <p:cNvPr id="3" name="Content Placeholder 2">
            <a:extLst>
              <a:ext uri="{FF2B5EF4-FFF2-40B4-BE49-F238E27FC236}">
                <a16:creationId xmlns:a16="http://schemas.microsoft.com/office/drawing/2014/main" id="{1E611369-985D-2612-1504-47B85F26A16D}"/>
              </a:ext>
            </a:extLst>
          </p:cNvPr>
          <p:cNvSpPr>
            <a:spLocks noGrp="1"/>
          </p:cNvSpPr>
          <p:nvPr>
            <p:ph idx="1"/>
          </p:nvPr>
        </p:nvSpPr>
        <p:spPr>
          <a:xfrm>
            <a:off x="6096000" y="414320"/>
            <a:ext cx="5577840" cy="5562000"/>
          </a:xfrm>
        </p:spPr>
        <p:txBody>
          <a:bodyPr/>
          <a:lstStyle/>
          <a:p>
            <a:pPr marL="0" indent="0">
              <a:spcAft>
                <a:spcPts val="1800"/>
              </a:spcAft>
              <a:buNone/>
            </a:pPr>
            <a:r>
              <a:rPr lang="en-US" noProof="0" dirty="0"/>
              <a:t>After completing this module, </a:t>
            </a:r>
            <a:br>
              <a:rPr lang="en-US" noProof="0" dirty="0"/>
            </a:br>
            <a:r>
              <a:rPr lang="en-US" noProof="0" dirty="0"/>
              <a:t>the learner will be able to:</a:t>
            </a:r>
          </a:p>
          <a:p>
            <a:pPr marL="746125" lvl="1" indent="-6350">
              <a:spcAft>
                <a:spcPts val="800"/>
              </a:spcAft>
              <a:buNone/>
            </a:pPr>
            <a:r>
              <a:rPr lang="en-US" noProof="0" dirty="0"/>
              <a:t>Demonstrate a working knowledge of the normal biology of weight regulation, obesity including adipocyte physiology, energy homeostasis, and body weight/appetite regulation mechanisms</a:t>
            </a:r>
          </a:p>
          <a:p>
            <a:pPr marL="746125" lvl="1" indent="-6350">
              <a:spcAft>
                <a:spcPts val="800"/>
              </a:spcAft>
              <a:buNone/>
            </a:pPr>
            <a:r>
              <a:rPr lang="en-US" noProof="0" dirty="0"/>
              <a:t>Demonstrate knowledge of how weight regulation is asymmetric, being more effective in response to weight loss than to weight gain</a:t>
            </a:r>
          </a:p>
          <a:p>
            <a:pPr marL="746125" lvl="1" indent="-6350">
              <a:spcAft>
                <a:spcPts val="800"/>
              </a:spcAft>
              <a:buNone/>
            </a:pPr>
            <a:r>
              <a:rPr lang="en-US" noProof="0" dirty="0"/>
              <a:t>Demonstrate a working knowledge of metabolic </a:t>
            </a:r>
            <a:r>
              <a:rPr lang="en-US" dirty="0"/>
              <a:t>adaptation in response to caloric restriction and subsequent weight loss</a:t>
            </a:r>
            <a:endParaRPr lang="en-US" noProof="0" dirty="0"/>
          </a:p>
          <a:p>
            <a:endParaRPr lang="en-US" noProof="0" dirty="0"/>
          </a:p>
        </p:txBody>
      </p:sp>
      <p:pic>
        <p:nvPicPr>
          <p:cNvPr id="21" name="Graphic 20">
            <a:extLst>
              <a:ext uri="{FF2B5EF4-FFF2-40B4-BE49-F238E27FC236}">
                <a16:creationId xmlns:a16="http://schemas.microsoft.com/office/drawing/2014/main" id="{2778B582-00A4-E3FC-6490-BFD424996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1540" y="5608294"/>
            <a:ext cx="271325" cy="274759"/>
          </a:xfrm>
          <a:prstGeom prst="rect">
            <a:avLst/>
          </a:prstGeom>
        </p:spPr>
      </p:pic>
      <p:sp>
        <p:nvSpPr>
          <p:cNvPr id="22" name="TextBox 21">
            <a:extLst>
              <a:ext uri="{FF2B5EF4-FFF2-40B4-BE49-F238E27FC236}">
                <a16:creationId xmlns:a16="http://schemas.microsoft.com/office/drawing/2014/main" id="{F912C693-D7EF-5314-6D83-D20D042C18EE}"/>
              </a:ext>
            </a:extLst>
          </p:cNvPr>
          <p:cNvSpPr txBox="1"/>
          <p:nvPr/>
        </p:nvSpPr>
        <p:spPr>
          <a:xfrm>
            <a:off x="6460790" y="5585091"/>
            <a:ext cx="3884930" cy="288147"/>
          </a:xfrm>
          <a:prstGeom prst="rect">
            <a:avLst/>
          </a:prstGeom>
          <a:noFill/>
          <a:ln w="158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36000" bIns="36000" anchor="ctr" anchorCtr="0">
            <a:spAutoFit/>
          </a:bodyPr>
          <a:lstStyle/>
          <a:p>
            <a:pPr lvl="0"/>
            <a:r>
              <a:rPr lang="en-US" sz="1400" noProof="0" dirty="0"/>
              <a:t>Estimated time to complete: </a:t>
            </a:r>
            <a:r>
              <a:rPr lang="en-US" sz="1400" b="1" noProof="0" dirty="0"/>
              <a:t>25</a:t>
            </a:r>
            <a:r>
              <a:rPr lang="en-US" sz="1400" noProof="0" dirty="0"/>
              <a:t> min</a:t>
            </a:r>
          </a:p>
        </p:txBody>
      </p:sp>
      <p:cxnSp>
        <p:nvCxnSpPr>
          <p:cNvPr id="24" name="Straight Connector 23">
            <a:extLst>
              <a:ext uri="{FF2B5EF4-FFF2-40B4-BE49-F238E27FC236}">
                <a16:creationId xmlns:a16="http://schemas.microsoft.com/office/drawing/2014/main" id="{CABC0216-B469-350A-FC10-454970B85577}"/>
              </a:ext>
            </a:extLst>
          </p:cNvPr>
          <p:cNvCxnSpPr/>
          <p:nvPr/>
        </p:nvCxnSpPr>
        <p:spPr>
          <a:xfrm>
            <a:off x="6103920" y="5417820"/>
            <a:ext cx="36626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8998E6-4278-7720-C513-112263BABE08}"/>
              </a:ext>
            </a:extLst>
          </p:cNvPr>
          <p:cNvCxnSpPr/>
          <p:nvPr/>
        </p:nvCxnSpPr>
        <p:spPr>
          <a:xfrm>
            <a:off x="6103920" y="6027420"/>
            <a:ext cx="36626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1610BBD9-1478-B8AC-FED2-CC464D2D55D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40889" y="2190750"/>
            <a:ext cx="683952" cy="683952"/>
          </a:xfrm>
          <a:prstGeom prst="rect">
            <a:avLst/>
          </a:prstGeom>
        </p:spPr>
      </p:pic>
      <p:pic>
        <p:nvPicPr>
          <p:cNvPr id="5" name="Graphic 4">
            <a:extLst>
              <a:ext uri="{FF2B5EF4-FFF2-40B4-BE49-F238E27FC236}">
                <a16:creationId xmlns:a16="http://schemas.microsoft.com/office/drawing/2014/main" id="{C7892852-8A14-F73D-8E36-7BC62A1841B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40889" y="3400425"/>
            <a:ext cx="683952" cy="683952"/>
          </a:xfrm>
          <a:prstGeom prst="rect">
            <a:avLst/>
          </a:prstGeom>
        </p:spPr>
      </p:pic>
      <p:pic>
        <p:nvPicPr>
          <p:cNvPr id="6" name="Graphic 5">
            <a:extLst>
              <a:ext uri="{FF2B5EF4-FFF2-40B4-BE49-F238E27FC236}">
                <a16:creationId xmlns:a16="http://schemas.microsoft.com/office/drawing/2014/main" id="{7CD27687-9542-CFF1-5335-60FA2144082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40889" y="4314825"/>
            <a:ext cx="683952" cy="683952"/>
          </a:xfrm>
          <a:prstGeom prst="rect">
            <a:avLst/>
          </a:prstGeom>
        </p:spPr>
      </p:pic>
    </p:spTree>
    <p:extLst>
      <p:ext uri="{BB962C8B-B14F-4D97-AF65-F5344CB8AC3E}">
        <p14:creationId xmlns:p14="http://schemas.microsoft.com/office/powerpoint/2010/main" val="222514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6C113-6F49-7444-EB4C-6AB10AFF2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51072-7B0E-E68E-9C8E-6E85AB3CDE5B}"/>
              </a:ext>
            </a:extLst>
          </p:cNvPr>
          <p:cNvSpPr>
            <a:spLocks noGrp="1"/>
          </p:cNvSpPr>
          <p:nvPr>
            <p:ph type="title"/>
          </p:nvPr>
        </p:nvSpPr>
        <p:spPr>
          <a:xfrm>
            <a:off x="536240" y="414320"/>
            <a:ext cx="10896000" cy="1082209"/>
          </a:xfrm>
        </p:spPr>
        <p:txBody>
          <a:bodyPr/>
          <a:lstStyle/>
          <a:p>
            <a:r>
              <a:rPr lang="en-US" noProof="0" dirty="0"/>
              <a:t>Body weight regulation</a:t>
            </a:r>
            <a:br>
              <a:rPr lang="en-US" noProof="0" dirty="0"/>
            </a:br>
            <a:r>
              <a:rPr lang="en-US" i="1" noProof="0" dirty="0"/>
              <a:t>Historic perception: Simple as calories in calories out</a:t>
            </a:r>
            <a:r>
              <a:rPr lang="en-US" i="1" baseline="30000" noProof="0" dirty="0"/>
              <a:t>1–3</a:t>
            </a:r>
            <a:r>
              <a:rPr lang="en-US" i="1" noProof="0" dirty="0"/>
              <a:t> </a:t>
            </a:r>
          </a:p>
        </p:txBody>
      </p:sp>
      <p:sp>
        <p:nvSpPr>
          <p:cNvPr id="3" name="Text Placeholder 2">
            <a:extLst>
              <a:ext uri="{FF2B5EF4-FFF2-40B4-BE49-F238E27FC236}">
                <a16:creationId xmlns:a16="http://schemas.microsoft.com/office/drawing/2014/main" id="{66BE1193-C84E-DC2D-5285-DE5CDB15565E}"/>
              </a:ext>
            </a:extLst>
          </p:cNvPr>
          <p:cNvSpPr>
            <a:spLocks noGrp="1"/>
          </p:cNvSpPr>
          <p:nvPr>
            <p:ph type="body" sz="quarter" idx="13"/>
          </p:nvPr>
        </p:nvSpPr>
        <p:spPr>
          <a:xfrm>
            <a:off x="536240" y="6030410"/>
            <a:ext cx="10896000" cy="313650"/>
          </a:xfrm>
        </p:spPr>
        <p:txBody>
          <a:bodyPr/>
          <a:lstStyle/>
          <a:p>
            <a:r>
              <a:rPr lang="en-US" noProof="0" dirty="0"/>
              <a:t>*Resting energy expenditure varies based on </a:t>
            </a:r>
            <a:r>
              <a:rPr lang="en-US" dirty="0"/>
              <a:t>lean muscle mass, which is influenced by genetics, epigenetics, and the environment</a:t>
            </a:r>
            <a:r>
              <a:rPr lang="en-US" noProof="0" dirty="0"/>
              <a:t>.</a:t>
            </a:r>
            <a:br>
              <a:rPr lang="en-US" noProof="0" dirty="0"/>
            </a:br>
            <a:r>
              <a:rPr lang="en-US" noProof="0" dirty="0"/>
              <a:t>1. Badman MK, Flier JS. Science 2005;307:1909–1914; 2. National Institutes of Health (NIH): National Heart Lung and Blood Institute (NHLBI). Overweight and obesity: Causes. </a:t>
            </a:r>
            <a:r>
              <a:rPr lang="en-US" noProof="0" dirty="0">
                <a:hlinkClick r:id="rId3"/>
              </a:rPr>
              <a:t>https://www.nhlbi.nih.gov/health-topics/overweight-and-obesity</a:t>
            </a:r>
            <a:r>
              <a:rPr lang="en-US" noProof="0" dirty="0"/>
              <a:t>. Accessed November 2025; 3. Calcagno M et al. J Am Coll Nutr 2019;38:547–551.</a:t>
            </a:r>
          </a:p>
        </p:txBody>
      </p:sp>
      <p:sp>
        <p:nvSpPr>
          <p:cNvPr id="5" name="TextBox 4">
            <a:extLst>
              <a:ext uri="{FF2B5EF4-FFF2-40B4-BE49-F238E27FC236}">
                <a16:creationId xmlns:a16="http://schemas.microsoft.com/office/drawing/2014/main" id="{B7D8C68F-9B4F-4FFD-7D95-5C4638E93259}"/>
              </a:ext>
            </a:extLst>
          </p:cNvPr>
          <p:cNvSpPr txBox="1"/>
          <p:nvPr/>
        </p:nvSpPr>
        <p:spPr>
          <a:xfrm>
            <a:off x="7356994" y="2327702"/>
            <a:ext cx="3234806" cy="830997"/>
          </a:xfrm>
          <a:prstGeom prst="rect">
            <a:avLst/>
          </a:prstGeom>
          <a:noFill/>
        </p:spPr>
        <p:txBody>
          <a:bodyPr wrap="square" rtlCol="0">
            <a:spAutoFit/>
          </a:bodyPr>
          <a:lstStyle/>
          <a:p>
            <a:pPr marL="0" marR="0" lvl="0" indent="0" defTabSz="1219080" rtl="0" eaLnBrk="1" fontAlgn="base" latinLnBrk="0" hangingPunct="1">
              <a:lnSpc>
                <a:spcPct val="100000"/>
              </a:lnSpc>
              <a:spcBef>
                <a:spcPct val="0"/>
              </a:spcBef>
              <a:spcAft>
                <a:spcPts val="40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Arial" charset="0"/>
              </a:rPr>
              <a:t>Energy </a:t>
            </a:r>
            <a:br>
              <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Arial" charset="0"/>
              </a:rPr>
            </a:br>
            <a:r>
              <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Arial" charset="0"/>
              </a:rPr>
              <a:t>expenditure</a:t>
            </a:r>
            <a:r>
              <a:rPr kumimoji="0" lang="en-US" sz="2400" i="0" u="none" strike="noStrike" kern="1200" cap="none" spc="0" normalizeH="0" noProof="0" dirty="0">
                <a:ln>
                  <a:noFill/>
                </a:ln>
                <a:solidFill>
                  <a:schemeClr val="accent1"/>
                </a:solidFill>
                <a:effectLst/>
                <a:uLnTx/>
                <a:uFillTx/>
                <a:latin typeface="Arial" panose="020B0604020202020204"/>
                <a:ea typeface="+mn-ea"/>
                <a:cs typeface="Arial" charset="0"/>
              </a:rPr>
              <a:t>*</a:t>
            </a:r>
          </a:p>
        </p:txBody>
      </p:sp>
      <p:sp>
        <p:nvSpPr>
          <p:cNvPr id="7" name="TextBox 6">
            <a:extLst>
              <a:ext uri="{FF2B5EF4-FFF2-40B4-BE49-F238E27FC236}">
                <a16:creationId xmlns:a16="http://schemas.microsoft.com/office/drawing/2014/main" id="{192761F6-33F4-4FDF-A0FE-0D4025450CF9}"/>
              </a:ext>
            </a:extLst>
          </p:cNvPr>
          <p:cNvSpPr txBox="1"/>
          <p:nvPr/>
        </p:nvSpPr>
        <p:spPr>
          <a:xfrm>
            <a:off x="1170633" y="4262735"/>
            <a:ext cx="2334567" cy="461665"/>
          </a:xfrm>
          <a:prstGeom prst="rect">
            <a:avLst/>
          </a:prstGeom>
          <a:noFill/>
        </p:spPr>
        <p:txBody>
          <a:bodyPr wrap="square" rtlCol="0" anchor="t">
            <a:spAutoFit/>
          </a:bodyPr>
          <a:lstStyle/>
          <a:p>
            <a:pPr lvl="0" algn="ctr" defTabSz="1219080" fontAlgn="base">
              <a:spcBef>
                <a:spcPct val="0"/>
              </a:spcBef>
              <a:spcAft>
                <a:spcPts val="400"/>
              </a:spcAft>
              <a:defRPr/>
            </a:pPr>
            <a:r>
              <a:rPr lang="en-US" sz="2400" dirty="0">
                <a:solidFill>
                  <a:schemeClr val="accent1"/>
                </a:solidFill>
                <a:latin typeface="Arial" panose="020B0604020202020204"/>
                <a:cs typeface="Arial" charset="0"/>
              </a:rPr>
              <a:t> </a:t>
            </a:r>
            <a:r>
              <a:rPr lang="en-US" sz="2400" dirty="0">
                <a:solidFill>
                  <a:schemeClr val="accent1"/>
                </a:solidFill>
                <a:cs typeface="Arial" charset="0"/>
              </a:rPr>
              <a:t>↑ </a:t>
            </a:r>
            <a:r>
              <a:rPr lang="en-US" sz="2400" dirty="0">
                <a:solidFill>
                  <a:schemeClr val="accent1"/>
                </a:solidFill>
                <a:latin typeface="Arial" panose="020B0604020202020204"/>
                <a:cs typeface="Arial" charset="0"/>
              </a:rPr>
              <a:t>B</a:t>
            </a:r>
            <a:r>
              <a:rPr kumimoji="0" lang="en-US" sz="2400" b="0" i="0" u="none" strike="noStrike" kern="1200" cap="none" spc="0" normalizeH="0" baseline="0" noProof="0" dirty="0">
                <a:ln>
                  <a:noFill/>
                </a:ln>
                <a:solidFill>
                  <a:schemeClr val="accent1"/>
                </a:solidFill>
                <a:effectLst/>
                <a:uLnTx/>
                <a:uFillTx/>
                <a:latin typeface="Arial" panose="020B0604020202020204"/>
                <a:ea typeface="+mn-ea"/>
                <a:cs typeface="Arial" charset="0"/>
              </a:rPr>
              <a:t>ody weight</a:t>
            </a:r>
          </a:p>
        </p:txBody>
      </p:sp>
      <p:sp>
        <p:nvSpPr>
          <p:cNvPr id="8" name="TextBox 7">
            <a:extLst>
              <a:ext uri="{FF2B5EF4-FFF2-40B4-BE49-F238E27FC236}">
                <a16:creationId xmlns:a16="http://schemas.microsoft.com/office/drawing/2014/main" id="{A739E7AC-660E-4363-34CC-8C89584C2FAD}"/>
              </a:ext>
            </a:extLst>
          </p:cNvPr>
          <p:cNvSpPr txBox="1"/>
          <p:nvPr/>
        </p:nvSpPr>
        <p:spPr>
          <a:xfrm>
            <a:off x="960368" y="2327702"/>
            <a:ext cx="2925766" cy="830997"/>
          </a:xfrm>
          <a:prstGeom prst="rect">
            <a:avLst/>
          </a:prstGeom>
          <a:noFill/>
        </p:spPr>
        <p:txBody>
          <a:bodyPr wrap="square" rtlCol="0">
            <a:spAutoFit/>
          </a:bodyPr>
          <a:lstStyle/>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Arial" charset="0"/>
              </a:rPr>
              <a:t>Energy </a:t>
            </a:r>
            <a:br>
              <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Arial" charset="0"/>
              </a:rPr>
            </a:br>
            <a:r>
              <a:rPr kumimoji="0" lang="en-US" sz="2400" b="1" i="0" u="none" strike="noStrike" kern="1200" cap="none" spc="0" normalizeH="0" baseline="0" noProof="0" dirty="0">
                <a:ln>
                  <a:noFill/>
                </a:ln>
                <a:solidFill>
                  <a:schemeClr val="accent1"/>
                </a:solidFill>
                <a:effectLst/>
                <a:uLnTx/>
                <a:uFillTx/>
                <a:latin typeface="Arial" panose="020B0604020202020204"/>
                <a:ea typeface="+mn-ea"/>
                <a:cs typeface="Arial" charset="0"/>
              </a:rPr>
              <a:t>intake</a:t>
            </a:r>
          </a:p>
        </p:txBody>
      </p:sp>
      <p:grpSp>
        <p:nvGrpSpPr>
          <p:cNvPr id="63" name="Group 62">
            <a:extLst>
              <a:ext uri="{FF2B5EF4-FFF2-40B4-BE49-F238E27FC236}">
                <a16:creationId xmlns:a16="http://schemas.microsoft.com/office/drawing/2014/main" id="{964798A7-465D-7592-AD68-C9FE74C4F0AE}"/>
              </a:ext>
            </a:extLst>
          </p:cNvPr>
          <p:cNvGrpSpPr/>
          <p:nvPr/>
        </p:nvGrpSpPr>
        <p:grpSpPr>
          <a:xfrm>
            <a:off x="3172692" y="2133600"/>
            <a:ext cx="1219200" cy="1219200"/>
            <a:chOff x="1371600" y="2438400"/>
            <a:chExt cx="1219200" cy="1219200"/>
          </a:xfrm>
        </p:grpSpPr>
        <p:sp>
          <p:nvSpPr>
            <p:cNvPr id="59" name="Oval 58">
              <a:extLst>
                <a:ext uri="{FF2B5EF4-FFF2-40B4-BE49-F238E27FC236}">
                  <a16:creationId xmlns:a16="http://schemas.microsoft.com/office/drawing/2014/main" id="{F04D5FEA-12E2-D0C9-458E-A90B8F222722}"/>
                </a:ext>
              </a:extLst>
            </p:cNvPr>
            <p:cNvSpPr/>
            <p:nvPr/>
          </p:nvSpPr>
          <p:spPr>
            <a:xfrm>
              <a:off x="1371600" y="2438400"/>
              <a:ext cx="1219200" cy="121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54" name="Graphic 53">
              <a:extLst>
                <a:ext uri="{FF2B5EF4-FFF2-40B4-BE49-F238E27FC236}">
                  <a16:creationId xmlns:a16="http://schemas.microsoft.com/office/drawing/2014/main" id="{27DFAEC3-C5B8-6586-456B-80C7BFB703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9720" y="2552700"/>
              <a:ext cx="861060" cy="861060"/>
            </a:xfrm>
            <a:prstGeom prst="rect">
              <a:avLst/>
            </a:prstGeom>
          </p:spPr>
        </p:pic>
      </p:grpSp>
      <p:grpSp>
        <p:nvGrpSpPr>
          <p:cNvPr id="62" name="Group 61">
            <a:extLst>
              <a:ext uri="{FF2B5EF4-FFF2-40B4-BE49-F238E27FC236}">
                <a16:creationId xmlns:a16="http://schemas.microsoft.com/office/drawing/2014/main" id="{682BB77C-BFC7-4439-A319-76432972835B}"/>
              </a:ext>
            </a:extLst>
          </p:cNvPr>
          <p:cNvGrpSpPr/>
          <p:nvPr/>
        </p:nvGrpSpPr>
        <p:grpSpPr>
          <a:xfrm>
            <a:off x="5985394" y="2141157"/>
            <a:ext cx="1219200" cy="1219200"/>
            <a:chOff x="2971800" y="2438400"/>
            <a:chExt cx="1219200" cy="1219200"/>
          </a:xfrm>
        </p:grpSpPr>
        <p:sp>
          <p:nvSpPr>
            <p:cNvPr id="60" name="Oval 59">
              <a:extLst>
                <a:ext uri="{FF2B5EF4-FFF2-40B4-BE49-F238E27FC236}">
                  <a16:creationId xmlns:a16="http://schemas.microsoft.com/office/drawing/2014/main" id="{DF17F9B2-B0DA-57EE-B7C6-39BA1370590A}"/>
                </a:ext>
              </a:extLst>
            </p:cNvPr>
            <p:cNvSpPr/>
            <p:nvPr/>
          </p:nvSpPr>
          <p:spPr>
            <a:xfrm>
              <a:off x="2971800" y="2438400"/>
              <a:ext cx="1219200" cy="121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61" name="Graphic 60">
              <a:extLst>
                <a:ext uri="{FF2B5EF4-FFF2-40B4-BE49-F238E27FC236}">
                  <a16:creationId xmlns:a16="http://schemas.microsoft.com/office/drawing/2014/main" id="{C6496A36-B07D-7F8F-B887-C53F2B30CBB6}"/>
                </a:ext>
              </a:extLst>
            </p:cNvPr>
            <p:cNvPicPr>
              <a:picLocks noChangeAspect="1"/>
            </p:cNvPicPr>
            <p:nvPr/>
          </p:nvPicPr>
          <p:blipFill>
            <a:blip r:embed="rId6">
              <a:extLst>
                <a:ext uri="{96DAC541-7B7A-43D3-8B79-37D633B846F1}">
                  <asvg:svgBlip xmlns:asvg="http://schemas.microsoft.com/office/drawing/2016/SVG/main" r:embed="rId7"/>
                </a:ext>
              </a:extLst>
            </a:blip>
            <a:srcRect l="20" r="20"/>
            <a:stretch/>
          </p:blipFill>
          <p:spPr>
            <a:xfrm>
              <a:off x="3124200" y="2590800"/>
              <a:ext cx="914043" cy="914400"/>
            </a:xfrm>
            <a:prstGeom prst="rect">
              <a:avLst/>
            </a:prstGeom>
          </p:spPr>
        </p:pic>
      </p:grpSp>
      <p:sp>
        <p:nvSpPr>
          <p:cNvPr id="72" name="Oval 71">
            <a:extLst>
              <a:ext uri="{FF2B5EF4-FFF2-40B4-BE49-F238E27FC236}">
                <a16:creationId xmlns:a16="http://schemas.microsoft.com/office/drawing/2014/main" id="{3D993D9A-9721-CB94-E95A-B2A41B6B11B7}"/>
              </a:ext>
            </a:extLst>
          </p:cNvPr>
          <p:cNvSpPr/>
          <p:nvPr/>
        </p:nvSpPr>
        <p:spPr>
          <a:xfrm>
            <a:off x="9848271" y="1844964"/>
            <a:ext cx="1530927" cy="14196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defTabSz="1219080" fontAlgn="base">
              <a:spcBef>
                <a:spcPct val="0"/>
              </a:spcBef>
              <a:spcAft>
                <a:spcPts val="400"/>
              </a:spcAft>
              <a:defRPr/>
            </a:pPr>
            <a:r>
              <a:rPr lang="en-US" sz="1400" b="1" noProof="0" dirty="0">
                <a:solidFill>
                  <a:schemeClr val="bg1"/>
                </a:solidFill>
                <a:cs typeface="Arial" charset="0"/>
              </a:rPr>
              <a:t>Physical activity </a:t>
            </a:r>
            <a:br>
              <a:rPr lang="en-US" sz="1400" b="1" noProof="0" dirty="0">
                <a:solidFill>
                  <a:schemeClr val="bg1"/>
                </a:solidFill>
                <a:cs typeface="Arial" charset="0"/>
              </a:rPr>
            </a:br>
            <a:r>
              <a:rPr lang="en-US" sz="1400" b="1" noProof="0" dirty="0">
                <a:solidFill>
                  <a:schemeClr val="bg1"/>
                </a:solidFill>
                <a:cs typeface="Arial" charset="0"/>
              </a:rPr>
              <a:t>(</a:t>
            </a:r>
            <a:r>
              <a:rPr lang="en-US" sz="1600" b="1" noProof="0" dirty="0">
                <a:solidFill>
                  <a:schemeClr val="bg1"/>
                </a:solidFill>
                <a:cs typeface="Arial" charset="0"/>
              </a:rPr>
              <a:t>30%</a:t>
            </a:r>
            <a:r>
              <a:rPr lang="en-US" sz="1400" b="1" noProof="0" dirty="0">
                <a:solidFill>
                  <a:schemeClr val="bg1"/>
                </a:solidFill>
                <a:cs typeface="Arial" charset="0"/>
              </a:rPr>
              <a:t>)</a:t>
            </a:r>
          </a:p>
        </p:txBody>
      </p:sp>
      <p:sp>
        <p:nvSpPr>
          <p:cNvPr id="73" name="Oval 72">
            <a:extLst>
              <a:ext uri="{FF2B5EF4-FFF2-40B4-BE49-F238E27FC236}">
                <a16:creationId xmlns:a16="http://schemas.microsoft.com/office/drawing/2014/main" id="{E4C7A9D5-F38E-7157-EC20-D7108BC42EFC}"/>
              </a:ext>
            </a:extLst>
          </p:cNvPr>
          <p:cNvSpPr/>
          <p:nvPr/>
        </p:nvSpPr>
        <p:spPr>
          <a:xfrm>
            <a:off x="9848271" y="3048229"/>
            <a:ext cx="1530927" cy="14196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lvl="0" algn="ctr" defTabSz="1219080" fontAlgn="base">
              <a:spcBef>
                <a:spcPct val="0"/>
              </a:spcBef>
              <a:spcAft>
                <a:spcPts val="400"/>
              </a:spcAft>
              <a:defRPr/>
            </a:pPr>
            <a:r>
              <a:rPr lang="en-US" sz="1400" b="1" noProof="0" dirty="0">
                <a:solidFill>
                  <a:schemeClr val="bg1"/>
                </a:solidFill>
                <a:cs typeface="Arial" charset="0"/>
              </a:rPr>
              <a:t>Thermic effect of food </a:t>
            </a:r>
            <a:br>
              <a:rPr lang="en-US" sz="1400" b="1" noProof="0" dirty="0">
                <a:solidFill>
                  <a:schemeClr val="bg1"/>
                </a:solidFill>
                <a:cs typeface="Arial" charset="0"/>
              </a:rPr>
            </a:br>
            <a:r>
              <a:rPr lang="en-US" sz="1400" b="1" noProof="0" dirty="0">
                <a:solidFill>
                  <a:schemeClr val="bg1"/>
                </a:solidFill>
                <a:cs typeface="Arial" charset="0"/>
              </a:rPr>
              <a:t>(</a:t>
            </a:r>
            <a:r>
              <a:rPr lang="en-US" sz="1600" b="1" noProof="0" dirty="0">
                <a:solidFill>
                  <a:schemeClr val="bg1"/>
                </a:solidFill>
                <a:cs typeface="Arial" charset="0"/>
              </a:rPr>
              <a:t>10%</a:t>
            </a:r>
            <a:r>
              <a:rPr lang="en-US" sz="1400" b="1" noProof="0" dirty="0">
                <a:solidFill>
                  <a:schemeClr val="bg1"/>
                </a:solidFill>
                <a:cs typeface="Arial" charset="0"/>
              </a:rPr>
              <a:t>)</a:t>
            </a:r>
          </a:p>
        </p:txBody>
      </p:sp>
      <p:sp>
        <p:nvSpPr>
          <p:cNvPr id="74" name="Oval 73">
            <a:extLst>
              <a:ext uri="{FF2B5EF4-FFF2-40B4-BE49-F238E27FC236}">
                <a16:creationId xmlns:a16="http://schemas.microsoft.com/office/drawing/2014/main" id="{7EF2763A-582C-BBE8-5D4C-7F4C8C815165}"/>
              </a:ext>
            </a:extLst>
          </p:cNvPr>
          <p:cNvSpPr>
            <a:spLocks/>
          </p:cNvSpPr>
          <p:nvPr/>
        </p:nvSpPr>
        <p:spPr>
          <a:xfrm>
            <a:off x="9848271" y="4306913"/>
            <a:ext cx="1530927" cy="141962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lvl="0" algn="ctr" defTabSz="1219080" fontAlgn="base">
              <a:spcBef>
                <a:spcPct val="0"/>
              </a:spcBef>
              <a:spcAft>
                <a:spcPts val="400"/>
              </a:spcAft>
              <a:defRPr/>
            </a:pPr>
            <a:r>
              <a:rPr lang="en-US" sz="1400" b="1" noProof="0" dirty="0">
                <a:solidFill>
                  <a:schemeClr val="bg1"/>
                </a:solidFill>
                <a:cs typeface="Arial" charset="0"/>
              </a:rPr>
              <a:t>Resting metabolic rate </a:t>
            </a:r>
            <a:br>
              <a:rPr lang="en-US" sz="1400" b="1" noProof="0" dirty="0">
                <a:solidFill>
                  <a:schemeClr val="bg1"/>
                </a:solidFill>
                <a:cs typeface="Arial" charset="0"/>
              </a:rPr>
            </a:br>
            <a:r>
              <a:rPr lang="en-US" sz="1400" b="1" noProof="0" dirty="0">
                <a:solidFill>
                  <a:schemeClr val="bg1"/>
                </a:solidFill>
                <a:cs typeface="Arial" charset="0"/>
              </a:rPr>
              <a:t>(</a:t>
            </a:r>
            <a:r>
              <a:rPr lang="en-US" sz="1600" b="1" noProof="0" dirty="0">
                <a:solidFill>
                  <a:schemeClr val="bg1"/>
                </a:solidFill>
                <a:cs typeface="Arial" charset="0"/>
              </a:rPr>
              <a:t>60%</a:t>
            </a:r>
            <a:r>
              <a:rPr lang="en-US" sz="1400" b="1" noProof="0" dirty="0">
                <a:solidFill>
                  <a:schemeClr val="bg1"/>
                </a:solidFill>
                <a:cs typeface="Arial" charset="0"/>
              </a:rPr>
              <a:t>)</a:t>
            </a:r>
          </a:p>
        </p:txBody>
      </p:sp>
      <p:sp>
        <p:nvSpPr>
          <p:cNvPr id="13" name="TextBox 12">
            <a:extLst>
              <a:ext uri="{FF2B5EF4-FFF2-40B4-BE49-F238E27FC236}">
                <a16:creationId xmlns:a16="http://schemas.microsoft.com/office/drawing/2014/main" id="{C7770C25-EE8A-D44B-5C00-68C10E248524}"/>
              </a:ext>
            </a:extLst>
          </p:cNvPr>
          <p:cNvSpPr txBox="1"/>
          <p:nvPr/>
        </p:nvSpPr>
        <p:spPr>
          <a:xfrm>
            <a:off x="6781800" y="4262735"/>
            <a:ext cx="2334567" cy="461665"/>
          </a:xfrm>
          <a:prstGeom prst="rect">
            <a:avLst/>
          </a:prstGeom>
          <a:noFill/>
        </p:spPr>
        <p:txBody>
          <a:bodyPr wrap="square" rtlCol="0" anchor="t">
            <a:spAutoFit/>
          </a:bodyPr>
          <a:lstStyle/>
          <a:p>
            <a:pPr lvl="0" algn="ctr" defTabSz="1219080" fontAlgn="base">
              <a:spcBef>
                <a:spcPct val="0"/>
              </a:spcBef>
              <a:spcAft>
                <a:spcPts val="400"/>
              </a:spcAft>
              <a:defRPr/>
            </a:pPr>
            <a:r>
              <a:rPr lang="en-US" sz="2400" dirty="0">
                <a:solidFill>
                  <a:schemeClr val="accent1"/>
                </a:solidFill>
                <a:cs typeface="Arial" charset="0"/>
              </a:rPr>
              <a:t>↓ </a:t>
            </a:r>
            <a:r>
              <a:rPr lang="en-US" sz="2400" dirty="0">
                <a:solidFill>
                  <a:schemeClr val="accent1"/>
                </a:solidFill>
                <a:latin typeface="Arial" panose="020B0604020202020204"/>
                <a:cs typeface="Arial" charset="0"/>
              </a:rPr>
              <a:t>B</a:t>
            </a:r>
            <a:r>
              <a:rPr kumimoji="0" lang="en-US" sz="2400" b="0" i="0" u="none" strike="noStrike" kern="1200" cap="none" spc="0" normalizeH="0" baseline="0" noProof="0" dirty="0">
                <a:ln>
                  <a:noFill/>
                </a:ln>
                <a:solidFill>
                  <a:schemeClr val="accent1"/>
                </a:solidFill>
                <a:effectLst/>
                <a:uLnTx/>
                <a:uFillTx/>
                <a:latin typeface="Arial" panose="020B0604020202020204"/>
                <a:ea typeface="+mn-ea"/>
                <a:cs typeface="Arial" charset="0"/>
              </a:rPr>
              <a:t>ody weight</a:t>
            </a:r>
          </a:p>
        </p:txBody>
      </p:sp>
      <p:pic>
        <p:nvPicPr>
          <p:cNvPr id="11" name="Picture 10" descr="A black background with a black square&#10;&#10;AI-generated content may be incorrect.">
            <a:extLst>
              <a:ext uri="{FF2B5EF4-FFF2-40B4-BE49-F238E27FC236}">
                <a16:creationId xmlns:a16="http://schemas.microsoft.com/office/drawing/2014/main" id="{99FDB653-9FD4-EDE7-5F81-10C7B00B6C20}"/>
              </a:ext>
            </a:extLst>
          </p:cNvPr>
          <p:cNvPicPr>
            <a:picLocks noChangeAspect="1"/>
          </p:cNvPicPr>
          <p:nvPr/>
        </p:nvPicPr>
        <p:blipFill>
          <a:blip r:embed="rId8">
            <a:alphaModFix amt="85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719686" y="2213924"/>
            <a:ext cx="4877481" cy="4877481"/>
          </a:xfrm>
          <a:prstGeom prst="rect">
            <a:avLst/>
          </a:prstGeom>
        </p:spPr>
      </p:pic>
    </p:spTree>
    <p:extLst>
      <p:ext uri="{BB962C8B-B14F-4D97-AF65-F5344CB8AC3E}">
        <p14:creationId xmlns:p14="http://schemas.microsoft.com/office/powerpoint/2010/main" val="417375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D9AD0-43F5-48D5-809F-E199C26CF285}"/>
              </a:ext>
            </a:extLst>
          </p:cNvPr>
          <p:cNvSpPr>
            <a:spLocks noGrp="1"/>
          </p:cNvSpPr>
          <p:nvPr>
            <p:ph type="title"/>
          </p:nvPr>
        </p:nvSpPr>
        <p:spPr>
          <a:xfrm>
            <a:off x="536240" y="414320"/>
            <a:ext cx="10896000" cy="1082209"/>
          </a:xfrm>
        </p:spPr>
        <p:txBody>
          <a:bodyPr/>
          <a:lstStyle/>
          <a:p>
            <a:r>
              <a:rPr lang="en-US" noProof="0" dirty="0"/>
              <a:t>Body weight regulation</a:t>
            </a:r>
            <a:br>
              <a:rPr lang="en-US" noProof="0" dirty="0"/>
            </a:br>
            <a:r>
              <a:rPr lang="en-US" i="1" noProof="0" dirty="0"/>
              <a:t>Holistic view: </a:t>
            </a:r>
            <a:r>
              <a:rPr lang="en-US" i="1" dirty="0"/>
              <a:t>Appetite regulation via the gut</a:t>
            </a:r>
            <a:r>
              <a:rPr lang="en-US" i="1" dirty="0">
                <a:latin typeface="Arial" panose="020B0604020202020204" pitchFamily="34" charset="0"/>
                <a:cs typeface="Arial" panose="020B0604020202020204" pitchFamily="34" charset="0"/>
              </a:rPr>
              <a:t>‒brain axis</a:t>
            </a:r>
            <a:r>
              <a:rPr lang="en-US" i="1" baseline="30000" dirty="0"/>
              <a:t>1–6</a:t>
            </a:r>
            <a:endParaRPr lang="en-US" i="1" baseline="30000" noProof="0" dirty="0"/>
          </a:p>
        </p:txBody>
      </p:sp>
      <p:sp>
        <p:nvSpPr>
          <p:cNvPr id="3" name="Text Placeholder 2">
            <a:extLst>
              <a:ext uri="{FF2B5EF4-FFF2-40B4-BE49-F238E27FC236}">
                <a16:creationId xmlns:a16="http://schemas.microsoft.com/office/drawing/2014/main" id="{1B8E2B51-A8E9-4B01-9216-19FC759C6BD8}"/>
              </a:ext>
            </a:extLst>
          </p:cNvPr>
          <p:cNvSpPr>
            <a:spLocks noGrp="1"/>
          </p:cNvSpPr>
          <p:nvPr>
            <p:ph type="body" sz="quarter" idx="13"/>
          </p:nvPr>
        </p:nvSpPr>
        <p:spPr>
          <a:xfrm>
            <a:off x="536240" y="5566887"/>
            <a:ext cx="10896000" cy="777173"/>
          </a:xfrm>
        </p:spPr>
        <p:txBody>
          <a:bodyPr/>
          <a:lstStyle/>
          <a:p>
            <a:pPr lvl="0" defTabSz="1219080" fontAlgn="base">
              <a:spcBef>
                <a:spcPct val="0"/>
              </a:spcBef>
              <a:spcAft>
                <a:spcPct val="0"/>
              </a:spcAft>
              <a:defRPr/>
            </a:pPr>
            <a:r>
              <a:rPr lang="en-US" dirty="0">
                <a:solidFill>
                  <a:schemeClr val="tx1"/>
                </a:solidFill>
              </a:rPr>
              <a:t>*Twin, family, and adoption studies have estimated the heritability of obesity to be between 40% and 70%. Monogenic mutations in </a:t>
            </a:r>
            <a:r>
              <a:rPr lang="en-US" i="1" dirty="0">
                <a:solidFill>
                  <a:schemeClr val="tx1"/>
                </a:solidFill>
              </a:rPr>
              <a:t>LEP</a:t>
            </a:r>
            <a:r>
              <a:rPr lang="en-US" dirty="0">
                <a:solidFill>
                  <a:schemeClr val="tx1"/>
                </a:solidFill>
              </a:rPr>
              <a:t>, </a:t>
            </a:r>
            <a:r>
              <a:rPr lang="en-US" i="1" dirty="0">
                <a:solidFill>
                  <a:schemeClr val="tx1"/>
                </a:solidFill>
              </a:rPr>
              <a:t>LEPR</a:t>
            </a:r>
            <a:r>
              <a:rPr lang="en-US" dirty="0">
                <a:solidFill>
                  <a:schemeClr val="tx1"/>
                </a:solidFill>
              </a:rPr>
              <a:t>, </a:t>
            </a:r>
            <a:r>
              <a:rPr lang="en-US" i="1" dirty="0">
                <a:solidFill>
                  <a:schemeClr val="tx1"/>
                </a:solidFill>
              </a:rPr>
              <a:t>POMC</a:t>
            </a:r>
            <a:r>
              <a:rPr lang="en-US" dirty="0">
                <a:solidFill>
                  <a:schemeClr val="tx1"/>
                </a:solidFill>
              </a:rPr>
              <a:t>, and </a:t>
            </a:r>
            <a:r>
              <a:rPr lang="en-US" i="1" dirty="0">
                <a:solidFill>
                  <a:schemeClr val="tx1"/>
                </a:solidFill>
              </a:rPr>
              <a:t>Mc4R</a:t>
            </a:r>
            <a:r>
              <a:rPr lang="en-US" dirty="0">
                <a:solidFill>
                  <a:schemeClr val="tx1"/>
                </a:solidFill>
              </a:rPr>
              <a:t> can cause early onset obesity;</a:t>
            </a:r>
            <a:br>
              <a:rPr lang="en-US" dirty="0">
                <a:solidFill>
                  <a:schemeClr val="tx1"/>
                </a:solidFill>
              </a:rPr>
            </a:br>
            <a:r>
              <a:rPr lang="en-US" baseline="30000" dirty="0">
                <a:solidFill>
                  <a:schemeClr val="tx1"/>
                </a:solidFill>
                <a:cs typeface="Arial" charset="0"/>
              </a:rPr>
              <a:t> †</a:t>
            </a:r>
            <a:r>
              <a:rPr lang="en-US" dirty="0">
                <a:solidFill>
                  <a:schemeClr val="tx1"/>
                </a:solidFill>
                <a:cs typeface="Arial" charset="0"/>
              </a:rPr>
              <a:t>Orexigenic: Appetite stimulant; </a:t>
            </a:r>
            <a:r>
              <a:rPr lang="en-US" baseline="30000"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cs typeface="Arial" charset="0"/>
              </a:rPr>
              <a:t>Anorexigenic: Appetite suppressant.</a:t>
            </a:r>
            <a:br>
              <a:rPr lang="en-US" dirty="0">
                <a:solidFill>
                  <a:schemeClr val="tx1"/>
                </a:solidFill>
              </a:rPr>
            </a:br>
            <a:r>
              <a:rPr lang="en-US" dirty="0">
                <a:solidFill>
                  <a:schemeClr val="tx1"/>
                </a:solidFill>
              </a:rPr>
              <a:t>GI, gastrointestinal; LEP, leptin; LEPR, leptin receptor; POMC, pro-opiomelanocortin; MC4R, melanocortin-4 receptor.</a:t>
            </a:r>
            <a:br>
              <a:rPr lang="en-US" dirty="0">
                <a:solidFill>
                  <a:schemeClr val="tx1"/>
                </a:solidFill>
              </a:rPr>
            </a:br>
            <a:r>
              <a:rPr lang="en-US" dirty="0">
                <a:solidFill>
                  <a:schemeClr val="tx1"/>
                </a:solidFill>
              </a:rPr>
              <a:t>1. Badman MK, Flier JS. Science 2005;307:1909–1914; 2. Campfield LA, Smith FJ. Baillieres Best Pract Res Clin Endocrinol Metab 1999;13;13–30; 3. Chaudhri OB et al. Diabetes Care 2008;31(suppl 2):S284–S289; 4. Farius MM et al. Metab Syndr Relat Disord 2011;9:85–89; 5. Rogge MM, Gautam B. J Am Assoc Nurse Pract 2017;29:S15–S29; 6. Woods SC, Seeley RJ. Int J Obes Relat Metab Disord 2002;26:S8–S10. </a:t>
            </a:r>
          </a:p>
        </p:txBody>
      </p:sp>
      <p:sp>
        <p:nvSpPr>
          <p:cNvPr id="4" name="TextBox 3">
            <a:extLst>
              <a:ext uri="{FF2B5EF4-FFF2-40B4-BE49-F238E27FC236}">
                <a16:creationId xmlns:a16="http://schemas.microsoft.com/office/drawing/2014/main" id="{E668FE70-65D2-FABD-521C-BFDF1CE63B48}"/>
              </a:ext>
            </a:extLst>
          </p:cNvPr>
          <p:cNvSpPr txBox="1">
            <a:spLocks/>
          </p:cNvSpPr>
          <p:nvPr/>
        </p:nvSpPr>
        <p:spPr>
          <a:xfrm>
            <a:off x="341802" y="2016408"/>
            <a:ext cx="4320000" cy="1512000"/>
          </a:xfrm>
          <a:prstGeom prst="roundRect">
            <a:avLst>
              <a:gd name="adj" fmla="val 50000"/>
            </a:avLst>
          </a:prstGeom>
          <a:solidFill>
            <a:schemeClr val="tx1"/>
          </a:solidFill>
          <a:ln>
            <a:noFill/>
          </a:ln>
        </p:spPr>
        <p:txBody>
          <a:bodyPr wrap="square" lIns="0" tIns="0" rIns="0" bIns="0" rtlCol="0">
            <a:noAutofit/>
          </a:bodyPr>
          <a:lstStyle/>
          <a:p>
            <a:pPr marL="0" marR="0" lvl="0" indent="0" algn="ctr" defTabSz="121908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Arial" charset="0"/>
              </a:rPr>
              <a:t>Short-term regulation</a:t>
            </a:r>
            <a:r>
              <a:rPr lang="en-US" sz="1600" b="1" dirty="0">
                <a:solidFill>
                  <a:schemeClr val="bg1"/>
                </a:solidFill>
                <a:latin typeface="Arial" panose="020B0604020202020204"/>
                <a:cs typeface="Arial" charset="0"/>
              </a:rPr>
              <a:t>:</a:t>
            </a: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Arial" charset="0"/>
              </a:rPr>
              <a:t> </a:t>
            </a:r>
            <a:b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Arial" charset="0"/>
              </a:rPr>
            </a:br>
            <a: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Arial" charset="0"/>
              </a:rPr>
              <a:t>influences quantity of food intake</a:t>
            </a:r>
          </a:p>
          <a:p>
            <a:pPr marL="0" marR="0" lvl="0" indent="0" algn="ctr" defTabSz="1219080" rtl="0" eaLnBrk="1" fontAlgn="base" latinLnBrk="0" hangingPunct="1">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a:ea typeface="+mn-ea"/>
                <a:cs typeface="Arial" charset="0"/>
              </a:rPr>
              <a:t>Long-term regulation: </a:t>
            </a:r>
            <a:b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Arial" charset="0"/>
              </a:rPr>
            </a:br>
            <a: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Arial" charset="0"/>
              </a:rPr>
              <a:t>maintains constant nutrient stores</a:t>
            </a:r>
          </a:p>
        </p:txBody>
      </p:sp>
      <p:sp>
        <p:nvSpPr>
          <p:cNvPr id="5" name="Rectangle: Rounded Corners 4">
            <a:extLst>
              <a:ext uri="{FF2B5EF4-FFF2-40B4-BE49-F238E27FC236}">
                <a16:creationId xmlns:a16="http://schemas.microsoft.com/office/drawing/2014/main" id="{751303E2-008A-C413-49C4-BEEBD071BBC0}"/>
              </a:ext>
            </a:extLst>
          </p:cNvPr>
          <p:cNvSpPr>
            <a:spLocks/>
          </p:cNvSpPr>
          <p:nvPr/>
        </p:nvSpPr>
        <p:spPr>
          <a:xfrm>
            <a:off x="341802" y="3838859"/>
            <a:ext cx="4320000" cy="1440000"/>
          </a:xfrm>
          <a:prstGeom prst="roundRect">
            <a:avLst>
              <a:gd name="adj" fmla="val 50000"/>
            </a:avLst>
          </a:prstGeom>
          <a:solidFill>
            <a:schemeClr val="accent1"/>
          </a:solidFill>
          <a:ln>
            <a:noFill/>
          </a:ln>
          <a:effectLst/>
          <a:scene3d>
            <a:camera prst="orthographicFront">
              <a:rot lat="0" lon="0" rev="0"/>
            </a:camera>
            <a:lightRig rig="threePt" dir="t">
              <a:rot lat="0" lon="0" rev="0"/>
            </a:lightRig>
          </a:scene3d>
          <a:sp3d prstMaterial="flat">
            <a:contourClr>
              <a:srgbClr val="000000"/>
            </a:contourClr>
          </a:sp3d>
        </p:spPr>
        <p:txBody>
          <a:bodyPr wrap="square" lIns="0" tIns="0" rIns="0" bIns="0" anchor="ctr" anchorCtr="0">
            <a:noAutofit/>
          </a:bodyPr>
          <a:lstStyle/>
          <a:p>
            <a:pPr marL="0" marR="0" lvl="0" indent="0" algn="ctr" defTabSz="121908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Arial" charset="0"/>
              </a:rPr>
              <a:t>Obesity may result from a dysregulated system secondary to various physiological, genetic,</a:t>
            </a:r>
            <a:r>
              <a:rPr kumimoji="0" lang="en-US" sz="1600" b="0" i="0" u="none" strike="noStrike" kern="1200" cap="none" spc="0" normalizeH="0" noProof="0" dirty="0">
                <a:ln>
                  <a:noFill/>
                </a:ln>
                <a:solidFill>
                  <a:schemeClr val="bg1"/>
                </a:solidFill>
                <a:effectLst/>
                <a:uLnTx/>
                <a:uFillTx/>
                <a:latin typeface="Arial" panose="020B0604020202020204"/>
                <a:ea typeface="+mn-ea"/>
                <a:cs typeface="Arial" charset="0"/>
              </a:rPr>
              <a:t>*</a:t>
            </a:r>
            <a: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Arial" charset="0"/>
              </a:rPr>
              <a:t> and environmental factors</a:t>
            </a:r>
          </a:p>
        </p:txBody>
      </p:sp>
      <p:sp>
        <p:nvSpPr>
          <p:cNvPr id="7" name="TextBox 6">
            <a:extLst>
              <a:ext uri="{FF2B5EF4-FFF2-40B4-BE49-F238E27FC236}">
                <a16:creationId xmlns:a16="http://schemas.microsoft.com/office/drawing/2014/main" id="{B9E0E72E-0D23-9477-20FE-4D7AA6140009}"/>
              </a:ext>
            </a:extLst>
          </p:cNvPr>
          <p:cNvSpPr txBox="1"/>
          <p:nvPr/>
        </p:nvSpPr>
        <p:spPr>
          <a:xfrm>
            <a:off x="4722931" y="5080103"/>
            <a:ext cx="1743075" cy="369332"/>
          </a:xfrm>
          <a:prstGeom prst="rect">
            <a:avLst/>
          </a:prstGeom>
          <a:noFill/>
        </p:spPr>
        <p:txBody>
          <a:bodyPr wrap="square">
            <a:spAutoFit/>
          </a:bodyPr>
          <a:lstStyle/>
          <a:p>
            <a:pPr algn="r"/>
            <a:r>
              <a:rPr kumimoji="0" lang="en-US" sz="1800" i="0" u="none" strike="noStrike" kern="1200" cap="none" spc="0" normalizeH="0" baseline="0" noProof="0" dirty="0">
                <a:ln>
                  <a:noFill/>
                </a:ln>
                <a:effectLst/>
                <a:uLnTx/>
                <a:uFillTx/>
                <a:latin typeface="Arial" panose="020B0604020202020204"/>
                <a:ea typeface="+mn-ea"/>
                <a:cs typeface="Arial" charset="0"/>
              </a:rPr>
              <a:t>Adipose tissue</a:t>
            </a:r>
          </a:p>
        </p:txBody>
      </p:sp>
      <p:sp>
        <p:nvSpPr>
          <p:cNvPr id="13" name="Oval 12">
            <a:extLst>
              <a:ext uri="{FF2B5EF4-FFF2-40B4-BE49-F238E27FC236}">
                <a16:creationId xmlns:a16="http://schemas.microsoft.com/office/drawing/2014/main" id="{820766BD-69D8-54CB-6D15-333A69BC9BA3}"/>
              </a:ext>
            </a:extLst>
          </p:cNvPr>
          <p:cNvSpPr/>
          <p:nvPr/>
        </p:nvSpPr>
        <p:spPr>
          <a:xfrm>
            <a:off x="6350707" y="1925631"/>
            <a:ext cx="1216256" cy="703015"/>
          </a:xfrm>
          <a:prstGeom prst="ellipse">
            <a:avLst/>
          </a:prstGeom>
          <a:solidFill>
            <a:schemeClr val="bg1">
              <a:lumMod val="65000"/>
            </a:schemeClr>
          </a:solidFill>
          <a:ln w="9525">
            <a:noFill/>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Hunger</a:t>
            </a:r>
            <a:b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or satiety</a:t>
            </a:r>
          </a:p>
        </p:txBody>
      </p:sp>
      <p:sp>
        <p:nvSpPr>
          <p:cNvPr id="19" name="Oval 18">
            <a:extLst>
              <a:ext uri="{FF2B5EF4-FFF2-40B4-BE49-F238E27FC236}">
                <a16:creationId xmlns:a16="http://schemas.microsoft.com/office/drawing/2014/main" id="{6C0BACB4-2AF9-30E3-8590-909EF603F6F7}"/>
              </a:ext>
            </a:extLst>
          </p:cNvPr>
          <p:cNvSpPr/>
          <p:nvPr/>
        </p:nvSpPr>
        <p:spPr>
          <a:xfrm flipH="1">
            <a:off x="7897476" y="2249573"/>
            <a:ext cx="72000" cy="72000"/>
          </a:xfrm>
          <a:prstGeom prst="ellipse">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3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C2CABF9B-A65B-B53F-0E14-465CBED460E5}"/>
              </a:ext>
            </a:extLst>
          </p:cNvPr>
          <p:cNvSpPr/>
          <p:nvPr/>
        </p:nvSpPr>
        <p:spPr>
          <a:xfrm flipH="1">
            <a:off x="7746721" y="2211836"/>
            <a:ext cx="108000" cy="108000"/>
          </a:xfrm>
          <a:prstGeom prst="ellipse">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3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6C0D3103-DB15-509F-4535-EB6DF4749B9A}"/>
              </a:ext>
            </a:extLst>
          </p:cNvPr>
          <p:cNvSpPr/>
          <p:nvPr/>
        </p:nvSpPr>
        <p:spPr>
          <a:xfrm flipH="1">
            <a:off x="7578914" y="2154665"/>
            <a:ext cx="144000" cy="144000"/>
          </a:xfrm>
          <a:prstGeom prst="ellipse">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3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044B670E-BFEA-08F5-E2CC-6C37CAF235AB}"/>
              </a:ext>
            </a:extLst>
          </p:cNvPr>
          <p:cNvSpPr txBox="1"/>
          <p:nvPr/>
        </p:nvSpPr>
        <p:spPr>
          <a:xfrm>
            <a:off x="5103931" y="4108228"/>
            <a:ext cx="1362075" cy="369332"/>
          </a:xfrm>
          <a:prstGeom prst="rect">
            <a:avLst/>
          </a:prstGeom>
          <a:noFill/>
        </p:spPr>
        <p:txBody>
          <a:bodyPr wrap="square">
            <a:spAutoFit/>
          </a:bodyPr>
          <a:lstStyle/>
          <a:p>
            <a:pPr algn="r"/>
            <a:r>
              <a:rPr kumimoji="0" lang="en-US" sz="1800" i="0" u="none" strike="noStrike" kern="1200" cap="none" spc="0" normalizeH="0" baseline="0" noProof="0" dirty="0">
                <a:ln>
                  <a:noFill/>
                </a:ln>
                <a:effectLst/>
                <a:uLnTx/>
                <a:uFillTx/>
                <a:latin typeface="Arial" panose="020B0604020202020204"/>
                <a:ea typeface="+mn-ea"/>
                <a:cs typeface="Arial" charset="0"/>
              </a:rPr>
              <a:t>Liver</a:t>
            </a:r>
            <a:endParaRPr lang="en-US" noProof="0" dirty="0"/>
          </a:p>
        </p:txBody>
      </p:sp>
      <p:sp>
        <p:nvSpPr>
          <p:cNvPr id="23" name="TextBox 22">
            <a:extLst>
              <a:ext uri="{FF2B5EF4-FFF2-40B4-BE49-F238E27FC236}">
                <a16:creationId xmlns:a16="http://schemas.microsoft.com/office/drawing/2014/main" id="{395EF9C1-7466-98AB-4F53-25DD0BA4BAB8}"/>
              </a:ext>
            </a:extLst>
          </p:cNvPr>
          <p:cNvSpPr txBox="1"/>
          <p:nvPr/>
        </p:nvSpPr>
        <p:spPr>
          <a:xfrm>
            <a:off x="5103931" y="4769756"/>
            <a:ext cx="1362075" cy="369332"/>
          </a:xfrm>
          <a:prstGeom prst="rect">
            <a:avLst/>
          </a:prstGeom>
          <a:noFill/>
        </p:spPr>
        <p:txBody>
          <a:bodyPr wrap="square">
            <a:spAutoFit/>
          </a:bodyPr>
          <a:lstStyle/>
          <a:p>
            <a:pPr algn="r"/>
            <a:r>
              <a:rPr kumimoji="0" lang="en-US" sz="1800" i="0" u="none" strike="noStrike" kern="1200" cap="none" spc="0" normalizeH="0" baseline="0" noProof="0" dirty="0">
                <a:ln>
                  <a:noFill/>
                </a:ln>
                <a:effectLst/>
                <a:uLnTx/>
                <a:uFillTx/>
                <a:latin typeface="Arial" panose="020B0604020202020204"/>
                <a:ea typeface="+mn-ea"/>
                <a:cs typeface="Arial" charset="0"/>
              </a:rPr>
              <a:t>GI tract</a:t>
            </a:r>
            <a:endParaRPr lang="en-US" noProof="0" dirty="0"/>
          </a:p>
        </p:txBody>
      </p:sp>
      <p:sp>
        <p:nvSpPr>
          <p:cNvPr id="27" name="TextBox 26">
            <a:extLst>
              <a:ext uri="{FF2B5EF4-FFF2-40B4-BE49-F238E27FC236}">
                <a16:creationId xmlns:a16="http://schemas.microsoft.com/office/drawing/2014/main" id="{B5E9E993-4292-F8EF-A510-A8523D1E4EE4}"/>
              </a:ext>
            </a:extLst>
          </p:cNvPr>
          <p:cNvSpPr txBox="1"/>
          <p:nvPr/>
        </p:nvSpPr>
        <p:spPr>
          <a:xfrm>
            <a:off x="5103931" y="4468746"/>
            <a:ext cx="1362075" cy="369332"/>
          </a:xfrm>
          <a:prstGeom prst="rect">
            <a:avLst/>
          </a:prstGeom>
          <a:noFill/>
        </p:spPr>
        <p:txBody>
          <a:bodyPr wrap="square">
            <a:spAutoFit/>
          </a:bodyPr>
          <a:lstStyle/>
          <a:p>
            <a:pPr algn="r"/>
            <a:r>
              <a:rPr kumimoji="0" lang="en-US" sz="1800" i="0" u="none" strike="noStrike" kern="1200" cap="none" spc="0" normalizeH="0" baseline="0" noProof="0" dirty="0">
                <a:ln>
                  <a:noFill/>
                </a:ln>
                <a:effectLst/>
                <a:uLnTx/>
                <a:uFillTx/>
                <a:latin typeface="Arial" panose="020B0604020202020204"/>
                <a:ea typeface="+mn-ea"/>
                <a:cs typeface="Arial" charset="0"/>
              </a:rPr>
              <a:t>Pancreas</a:t>
            </a:r>
            <a:endParaRPr lang="en-US" noProof="0" dirty="0"/>
          </a:p>
        </p:txBody>
      </p:sp>
      <p:grpSp>
        <p:nvGrpSpPr>
          <p:cNvPr id="29" name="Group 28">
            <a:extLst>
              <a:ext uri="{FF2B5EF4-FFF2-40B4-BE49-F238E27FC236}">
                <a16:creationId xmlns:a16="http://schemas.microsoft.com/office/drawing/2014/main" id="{C3F17C93-2D07-18D0-6ECA-A0B2C0A2A638}"/>
              </a:ext>
            </a:extLst>
          </p:cNvPr>
          <p:cNvGrpSpPr/>
          <p:nvPr/>
        </p:nvGrpSpPr>
        <p:grpSpPr>
          <a:xfrm>
            <a:off x="9048250" y="3160123"/>
            <a:ext cx="2414519" cy="1894238"/>
            <a:chOff x="8386392" y="3325586"/>
            <a:chExt cx="2414519" cy="1894238"/>
          </a:xfrm>
        </p:grpSpPr>
        <p:sp>
          <p:nvSpPr>
            <p:cNvPr id="30" name="TextBox 29">
              <a:extLst>
                <a:ext uri="{FF2B5EF4-FFF2-40B4-BE49-F238E27FC236}">
                  <a16:creationId xmlns:a16="http://schemas.microsoft.com/office/drawing/2014/main" id="{FDCA40B7-9665-D7B6-9ADF-EF48D0B0BEC6}"/>
                </a:ext>
              </a:extLst>
            </p:cNvPr>
            <p:cNvSpPr txBox="1"/>
            <p:nvPr/>
          </p:nvSpPr>
          <p:spPr>
            <a:xfrm>
              <a:off x="8386392" y="3650164"/>
              <a:ext cx="2414519" cy="1569660"/>
            </a:xfrm>
            <a:prstGeom prst="rect">
              <a:avLst/>
            </a:prstGeom>
            <a:noFill/>
          </p:spPr>
          <p:txBody>
            <a:bodyPr wrap="square" rtlCol="0">
              <a:spAutoFit/>
            </a:bodyPr>
            <a:lstStyle/>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Arial" panose="020B0604020202020204"/>
                  <a:ea typeface="+mn-ea"/>
                  <a:cs typeface="Arial" charset="0"/>
                </a:rPr>
                <a:t>Signal pathways:</a:t>
              </a:r>
            </a:p>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Arial" panose="020B0604020202020204"/>
                  <a:ea typeface="+mn-ea"/>
                  <a:cs typeface="Arial" charset="0"/>
                </a:rPr>
                <a:t>Hormonal</a:t>
              </a:r>
            </a:p>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sz="1400" b="0" i="1" u="none" strike="noStrike" kern="1200" cap="none" spc="0" normalizeH="0" baseline="0" noProof="0" dirty="0">
                  <a:ln>
                    <a:noFill/>
                  </a:ln>
                  <a:solidFill>
                    <a:schemeClr val="accent1"/>
                  </a:solidFill>
                  <a:effectLst/>
                  <a:uLnTx/>
                  <a:uFillTx/>
                  <a:latin typeface="Arial" panose="020B0604020202020204"/>
                  <a:ea typeface="+mn-ea"/>
                  <a:cs typeface="Arial" charset="0"/>
                </a:rPr>
                <a:t>Orexigenic</a:t>
              </a:r>
              <a:r>
                <a:rPr kumimoji="0" lang="en-US" sz="1400" b="0" u="none" strike="noStrike" kern="1200" cap="none" spc="0" normalizeH="0" baseline="30000" noProof="0" dirty="0">
                  <a:ln>
                    <a:noFill/>
                  </a:ln>
                  <a:solidFill>
                    <a:schemeClr val="accent1"/>
                  </a:solidFill>
                  <a:effectLst/>
                  <a:uLnTx/>
                  <a:uFillTx/>
                  <a:latin typeface="Arial" panose="020B0604020202020204"/>
                  <a:ea typeface="+mn-ea"/>
                  <a:cs typeface="Arial" charset="0"/>
                </a:rPr>
                <a:t>†</a:t>
              </a:r>
            </a:p>
            <a:p>
              <a:pPr marL="0" marR="0" lvl="0" indent="0" algn="ctr" defTabSz="1219080" rtl="0" eaLnBrk="1" fontAlgn="base" latinLnBrk="0" hangingPunct="1">
                <a:lnSpc>
                  <a:spcPct val="100000"/>
                </a:lnSpc>
                <a:spcBef>
                  <a:spcPct val="0"/>
                </a:spcBef>
                <a:spcAft>
                  <a:spcPts val="1200"/>
                </a:spcAft>
                <a:buClrTx/>
                <a:buSzTx/>
                <a:buFontTx/>
                <a:buNone/>
                <a:tabLst/>
                <a:defRPr/>
              </a:pPr>
              <a:r>
                <a:rPr kumimoji="0" lang="en-US" sz="1400" b="0" i="1" u="none" strike="noStrike" kern="1200" cap="none" spc="0" normalizeH="0" baseline="0" noProof="0" dirty="0">
                  <a:ln>
                    <a:noFill/>
                  </a:ln>
                  <a:solidFill>
                    <a:schemeClr val="accent1"/>
                  </a:solidFill>
                  <a:effectLst/>
                  <a:uLnTx/>
                  <a:uFillTx/>
                  <a:latin typeface="Arial" panose="020B0604020202020204"/>
                  <a:ea typeface="+mn-ea"/>
                  <a:cs typeface="Arial" charset="0"/>
                </a:rPr>
                <a:t>Anorexigenic</a:t>
              </a:r>
              <a:r>
                <a:rPr kumimoji="0" lang="en-US" sz="1400" b="0" u="none" strike="noStrike" kern="1200" cap="none" spc="0" normalizeH="0" baseline="30000" noProof="0" dirty="0">
                  <a:ln>
                    <a:noFill/>
                  </a:ln>
                  <a:solidFill>
                    <a:schemeClr val="accent1"/>
                  </a:solidFill>
                  <a:effectLst/>
                  <a:uLnTx/>
                  <a:uFillTx/>
                  <a:latin typeface="Arial" panose="020B0604020202020204"/>
                  <a:ea typeface="+mn-ea"/>
                  <a:cs typeface="Arial" charset="0"/>
                </a:rPr>
                <a:t>‡</a:t>
              </a:r>
            </a:p>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Arial" panose="020B0604020202020204"/>
                  <a:ea typeface="+mn-ea"/>
                  <a:cs typeface="Arial" charset="0"/>
                </a:rPr>
                <a:t>Neuronal – vagus</a:t>
              </a:r>
            </a:p>
          </p:txBody>
        </p:sp>
        <p:sp>
          <p:nvSpPr>
            <p:cNvPr id="31" name="TextBox 30">
              <a:extLst>
                <a:ext uri="{FF2B5EF4-FFF2-40B4-BE49-F238E27FC236}">
                  <a16:creationId xmlns:a16="http://schemas.microsoft.com/office/drawing/2014/main" id="{37005F9B-6F4E-D71A-F909-507C549ECCB2}"/>
                </a:ext>
              </a:extLst>
            </p:cNvPr>
            <p:cNvSpPr txBox="1"/>
            <p:nvPr/>
          </p:nvSpPr>
          <p:spPr>
            <a:xfrm>
              <a:off x="8427692" y="3325586"/>
              <a:ext cx="2331919" cy="369332"/>
            </a:xfrm>
            <a:prstGeom prst="rect">
              <a:avLst/>
            </a:prstGeom>
            <a:noFill/>
          </p:spPr>
          <p:txBody>
            <a:bodyPr wrap="square" rtlCol="0">
              <a:spAutoFit/>
            </a:bodyPr>
            <a:lstStyle/>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a:ea typeface="+mn-ea"/>
                  <a:cs typeface="Arial" charset="0"/>
                </a:rPr>
                <a:t>Gut–brain axis</a:t>
              </a:r>
            </a:p>
          </p:txBody>
        </p:sp>
      </p:grpSp>
      <p:grpSp>
        <p:nvGrpSpPr>
          <p:cNvPr id="9" name="Group 8">
            <a:extLst>
              <a:ext uri="{FF2B5EF4-FFF2-40B4-BE49-F238E27FC236}">
                <a16:creationId xmlns:a16="http://schemas.microsoft.com/office/drawing/2014/main" id="{7A514381-499A-68AB-AACC-13EF2BD87C17}"/>
              </a:ext>
            </a:extLst>
          </p:cNvPr>
          <p:cNvGrpSpPr/>
          <p:nvPr/>
        </p:nvGrpSpPr>
        <p:grpSpPr>
          <a:xfrm>
            <a:off x="7317270" y="2081042"/>
            <a:ext cx="1927642" cy="3391537"/>
            <a:chOff x="7317270" y="2081042"/>
            <a:chExt cx="1927642" cy="3391537"/>
          </a:xfrm>
        </p:grpSpPr>
        <p:pic>
          <p:nvPicPr>
            <p:cNvPr id="12" name="Picture 11" descr="A picture containing text&#10;&#10;Description automatically generated">
              <a:extLst>
                <a:ext uri="{FF2B5EF4-FFF2-40B4-BE49-F238E27FC236}">
                  <a16:creationId xmlns:a16="http://schemas.microsoft.com/office/drawing/2014/main" id="{28679D49-5F64-FC27-8E84-AF49534A4D8E}"/>
                </a:ext>
              </a:extLst>
            </p:cNvPr>
            <p:cNvPicPr>
              <a:picLocks noChangeAspect="1"/>
            </p:cNvPicPr>
            <p:nvPr/>
          </p:nvPicPr>
          <p:blipFill rotWithShape="1">
            <a:blip r:embed="rId3">
              <a:extLst>
                <a:ext uri="{28A0092B-C50C-407E-A947-70E740481C1C}">
                  <a14:useLocalDpi xmlns:a14="http://schemas.microsoft.com/office/drawing/2010/main" val="0"/>
                </a:ext>
              </a:extLst>
            </a:blip>
            <a:srcRect b="15681"/>
            <a:stretch/>
          </p:blipFill>
          <p:spPr>
            <a:xfrm>
              <a:off x="7317270" y="2081042"/>
              <a:ext cx="1927642" cy="3391537"/>
            </a:xfrm>
            <a:prstGeom prst="rect">
              <a:avLst/>
            </a:prstGeom>
          </p:spPr>
        </p:pic>
        <p:sp>
          <p:nvSpPr>
            <p:cNvPr id="8" name="Freeform 74">
              <a:extLst>
                <a:ext uri="{FF2B5EF4-FFF2-40B4-BE49-F238E27FC236}">
                  <a16:creationId xmlns:a16="http://schemas.microsoft.com/office/drawing/2014/main" id="{18A047D8-6438-FB23-EAE2-B2FD1A148BEE}"/>
                </a:ext>
              </a:extLst>
            </p:cNvPr>
            <p:cNvSpPr>
              <a:spLocks/>
            </p:cNvSpPr>
            <p:nvPr/>
          </p:nvSpPr>
          <p:spPr bwMode="auto">
            <a:xfrm rot="896879">
              <a:off x="8182284" y="4585839"/>
              <a:ext cx="416733" cy="237664"/>
            </a:xfrm>
            <a:custGeom>
              <a:avLst/>
              <a:gdLst>
                <a:gd name="T0" fmla="*/ 459 w 1256"/>
                <a:gd name="T1" fmla="*/ 281 h 920"/>
                <a:gd name="T2" fmla="*/ 523 w 1256"/>
                <a:gd name="T3" fmla="*/ 262 h 920"/>
                <a:gd name="T4" fmla="*/ 605 w 1256"/>
                <a:gd name="T5" fmla="*/ 260 h 920"/>
                <a:gd name="T6" fmla="*/ 643 w 1256"/>
                <a:gd name="T7" fmla="*/ 262 h 920"/>
                <a:gd name="T8" fmla="*/ 678 w 1256"/>
                <a:gd name="T9" fmla="*/ 261 h 920"/>
                <a:gd name="T10" fmla="*/ 751 w 1256"/>
                <a:gd name="T11" fmla="*/ 246 h 920"/>
                <a:gd name="T12" fmla="*/ 763 w 1256"/>
                <a:gd name="T13" fmla="*/ 241 h 920"/>
                <a:gd name="T14" fmla="*/ 861 w 1256"/>
                <a:gd name="T15" fmla="*/ 205 h 920"/>
                <a:gd name="T16" fmla="*/ 939 w 1256"/>
                <a:gd name="T17" fmla="*/ 151 h 920"/>
                <a:gd name="T18" fmla="*/ 995 w 1256"/>
                <a:gd name="T19" fmla="*/ 98 h 920"/>
                <a:gd name="T20" fmla="*/ 1007 w 1256"/>
                <a:gd name="T21" fmla="*/ 89 h 920"/>
                <a:gd name="T22" fmla="*/ 1071 w 1256"/>
                <a:gd name="T23" fmla="*/ 55 h 920"/>
                <a:gd name="T24" fmla="*/ 1128 w 1256"/>
                <a:gd name="T25" fmla="*/ 31 h 920"/>
                <a:gd name="T26" fmla="*/ 1182 w 1256"/>
                <a:gd name="T27" fmla="*/ 5 h 920"/>
                <a:gd name="T28" fmla="*/ 1233 w 1256"/>
                <a:gd name="T29" fmla="*/ 24 h 920"/>
                <a:gd name="T30" fmla="*/ 1233 w 1256"/>
                <a:gd name="T31" fmla="*/ 78 h 920"/>
                <a:gd name="T32" fmla="*/ 1236 w 1256"/>
                <a:gd name="T33" fmla="*/ 142 h 920"/>
                <a:gd name="T34" fmla="*/ 1218 w 1256"/>
                <a:gd name="T35" fmla="*/ 200 h 920"/>
                <a:gd name="T36" fmla="*/ 1180 w 1256"/>
                <a:gd name="T37" fmla="*/ 261 h 920"/>
                <a:gd name="T38" fmla="*/ 1155 w 1256"/>
                <a:gd name="T39" fmla="*/ 287 h 920"/>
                <a:gd name="T40" fmla="*/ 1108 w 1256"/>
                <a:gd name="T41" fmla="*/ 352 h 920"/>
                <a:gd name="T42" fmla="*/ 1080 w 1256"/>
                <a:gd name="T43" fmla="*/ 389 h 920"/>
                <a:gd name="T44" fmla="*/ 1030 w 1256"/>
                <a:gd name="T45" fmla="*/ 432 h 920"/>
                <a:gd name="T46" fmla="*/ 977 w 1256"/>
                <a:gd name="T47" fmla="*/ 471 h 920"/>
                <a:gd name="T48" fmla="*/ 920 w 1256"/>
                <a:gd name="T49" fmla="*/ 515 h 920"/>
                <a:gd name="T50" fmla="*/ 834 w 1256"/>
                <a:gd name="T51" fmla="*/ 541 h 920"/>
                <a:gd name="T52" fmla="*/ 787 w 1256"/>
                <a:gd name="T53" fmla="*/ 547 h 920"/>
                <a:gd name="T54" fmla="*/ 728 w 1256"/>
                <a:gd name="T55" fmla="*/ 566 h 920"/>
                <a:gd name="T56" fmla="*/ 671 w 1256"/>
                <a:gd name="T57" fmla="*/ 577 h 920"/>
                <a:gd name="T58" fmla="*/ 643 w 1256"/>
                <a:gd name="T59" fmla="*/ 590 h 920"/>
                <a:gd name="T60" fmla="*/ 583 w 1256"/>
                <a:gd name="T61" fmla="*/ 615 h 920"/>
                <a:gd name="T62" fmla="*/ 530 w 1256"/>
                <a:gd name="T63" fmla="*/ 652 h 920"/>
                <a:gd name="T64" fmla="*/ 502 w 1256"/>
                <a:gd name="T65" fmla="*/ 688 h 920"/>
                <a:gd name="T66" fmla="*/ 502 w 1256"/>
                <a:gd name="T67" fmla="*/ 732 h 920"/>
                <a:gd name="T68" fmla="*/ 432 w 1256"/>
                <a:gd name="T69" fmla="*/ 816 h 920"/>
                <a:gd name="T70" fmla="*/ 404 w 1256"/>
                <a:gd name="T71" fmla="*/ 844 h 920"/>
                <a:gd name="T72" fmla="*/ 362 w 1256"/>
                <a:gd name="T73" fmla="*/ 879 h 920"/>
                <a:gd name="T74" fmla="*/ 327 w 1256"/>
                <a:gd name="T75" fmla="*/ 882 h 920"/>
                <a:gd name="T76" fmla="*/ 258 w 1256"/>
                <a:gd name="T77" fmla="*/ 898 h 920"/>
                <a:gd name="T78" fmla="*/ 127 w 1256"/>
                <a:gd name="T79" fmla="*/ 852 h 920"/>
                <a:gd name="T80" fmla="*/ 88 w 1256"/>
                <a:gd name="T81" fmla="*/ 812 h 920"/>
                <a:gd name="T82" fmla="*/ 22 w 1256"/>
                <a:gd name="T83" fmla="*/ 672 h 920"/>
                <a:gd name="T84" fmla="*/ 15 w 1256"/>
                <a:gd name="T85" fmla="*/ 606 h 920"/>
                <a:gd name="T86" fmla="*/ 31 w 1256"/>
                <a:gd name="T87" fmla="*/ 520 h 920"/>
                <a:gd name="T88" fmla="*/ 49 w 1256"/>
                <a:gd name="T89" fmla="*/ 480 h 920"/>
                <a:gd name="T90" fmla="*/ 69 w 1256"/>
                <a:gd name="T91" fmla="*/ 441 h 920"/>
                <a:gd name="T92" fmla="*/ 115 w 1256"/>
                <a:gd name="T93" fmla="*/ 373 h 920"/>
                <a:gd name="T94" fmla="*/ 187 w 1256"/>
                <a:gd name="T95" fmla="*/ 315 h 920"/>
                <a:gd name="T96" fmla="*/ 221 w 1256"/>
                <a:gd name="T97" fmla="*/ 299 h 920"/>
                <a:gd name="T98" fmla="*/ 273 w 1256"/>
                <a:gd name="T99" fmla="*/ 290 h 920"/>
                <a:gd name="T100" fmla="*/ 347 w 1256"/>
                <a:gd name="T101" fmla="*/ 285 h 920"/>
                <a:gd name="T102" fmla="*/ 388 w 1256"/>
                <a:gd name="T103" fmla="*/ 270 h 920"/>
                <a:gd name="T104" fmla="*/ 459 w 1256"/>
                <a:gd name="T105" fmla="*/ 281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6" h="920">
                  <a:moveTo>
                    <a:pt x="459" y="281"/>
                  </a:moveTo>
                  <a:cubicBezTo>
                    <a:pt x="476" y="258"/>
                    <a:pt x="499" y="256"/>
                    <a:pt x="523" y="262"/>
                  </a:cubicBezTo>
                  <a:cubicBezTo>
                    <a:pt x="551" y="269"/>
                    <a:pt x="577" y="269"/>
                    <a:pt x="605" y="260"/>
                  </a:cubicBezTo>
                  <a:cubicBezTo>
                    <a:pt x="616" y="257"/>
                    <a:pt x="630" y="262"/>
                    <a:pt x="643" y="262"/>
                  </a:cubicBezTo>
                  <a:cubicBezTo>
                    <a:pt x="655" y="263"/>
                    <a:pt x="669" y="266"/>
                    <a:pt x="678" y="261"/>
                  </a:cubicBezTo>
                  <a:cubicBezTo>
                    <a:pt x="702" y="250"/>
                    <a:pt x="725" y="242"/>
                    <a:pt x="751" y="246"/>
                  </a:cubicBezTo>
                  <a:cubicBezTo>
                    <a:pt x="755" y="246"/>
                    <a:pt x="761" y="244"/>
                    <a:pt x="763" y="241"/>
                  </a:cubicBezTo>
                  <a:cubicBezTo>
                    <a:pt x="789" y="211"/>
                    <a:pt x="821" y="200"/>
                    <a:pt x="861" y="205"/>
                  </a:cubicBezTo>
                  <a:cubicBezTo>
                    <a:pt x="866" y="159"/>
                    <a:pt x="901" y="153"/>
                    <a:pt x="939" y="151"/>
                  </a:cubicBezTo>
                  <a:cubicBezTo>
                    <a:pt x="946" y="120"/>
                    <a:pt x="962" y="100"/>
                    <a:pt x="995" y="98"/>
                  </a:cubicBezTo>
                  <a:cubicBezTo>
                    <a:pt x="999" y="98"/>
                    <a:pt x="1003" y="93"/>
                    <a:pt x="1007" y="89"/>
                  </a:cubicBezTo>
                  <a:cubicBezTo>
                    <a:pt x="1024" y="70"/>
                    <a:pt x="1046" y="61"/>
                    <a:pt x="1071" y="55"/>
                  </a:cubicBezTo>
                  <a:cubicBezTo>
                    <a:pt x="1091" y="50"/>
                    <a:pt x="1110" y="39"/>
                    <a:pt x="1128" y="31"/>
                  </a:cubicBezTo>
                  <a:cubicBezTo>
                    <a:pt x="1146" y="22"/>
                    <a:pt x="1163" y="10"/>
                    <a:pt x="1182" y="5"/>
                  </a:cubicBezTo>
                  <a:cubicBezTo>
                    <a:pt x="1201" y="0"/>
                    <a:pt x="1220" y="6"/>
                    <a:pt x="1233" y="24"/>
                  </a:cubicBezTo>
                  <a:cubicBezTo>
                    <a:pt x="1245" y="41"/>
                    <a:pt x="1246" y="60"/>
                    <a:pt x="1233" y="78"/>
                  </a:cubicBezTo>
                  <a:cubicBezTo>
                    <a:pt x="1255" y="104"/>
                    <a:pt x="1256" y="114"/>
                    <a:pt x="1236" y="142"/>
                  </a:cubicBezTo>
                  <a:cubicBezTo>
                    <a:pt x="1223" y="160"/>
                    <a:pt x="1217" y="178"/>
                    <a:pt x="1218" y="200"/>
                  </a:cubicBezTo>
                  <a:cubicBezTo>
                    <a:pt x="1220" y="231"/>
                    <a:pt x="1207" y="247"/>
                    <a:pt x="1180" y="261"/>
                  </a:cubicBezTo>
                  <a:cubicBezTo>
                    <a:pt x="1170" y="266"/>
                    <a:pt x="1159" y="277"/>
                    <a:pt x="1155" y="287"/>
                  </a:cubicBezTo>
                  <a:cubicBezTo>
                    <a:pt x="1146" y="314"/>
                    <a:pt x="1130" y="334"/>
                    <a:pt x="1108" y="352"/>
                  </a:cubicBezTo>
                  <a:cubicBezTo>
                    <a:pt x="1096" y="361"/>
                    <a:pt x="1086" y="375"/>
                    <a:pt x="1080" y="389"/>
                  </a:cubicBezTo>
                  <a:cubicBezTo>
                    <a:pt x="1069" y="412"/>
                    <a:pt x="1056" y="428"/>
                    <a:pt x="1030" y="432"/>
                  </a:cubicBezTo>
                  <a:cubicBezTo>
                    <a:pt x="1006" y="436"/>
                    <a:pt x="988" y="449"/>
                    <a:pt x="977" y="471"/>
                  </a:cubicBezTo>
                  <a:cubicBezTo>
                    <a:pt x="965" y="494"/>
                    <a:pt x="945" y="508"/>
                    <a:pt x="920" y="515"/>
                  </a:cubicBezTo>
                  <a:cubicBezTo>
                    <a:pt x="892" y="523"/>
                    <a:pt x="863" y="534"/>
                    <a:pt x="834" y="541"/>
                  </a:cubicBezTo>
                  <a:cubicBezTo>
                    <a:pt x="819" y="545"/>
                    <a:pt x="803" y="548"/>
                    <a:pt x="787" y="547"/>
                  </a:cubicBezTo>
                  <a:cubicBezTo>
                    <a:pt x="764" y="545"/>
                    <a:pt x="746" y="551"/>
                    <a:pt x="728" y="566"/>
                  </a:cubicBezTo>
                  <a:cubicBezTo>
                    <a:pt x="711" y="579"/>
                    <a:pt x="693" y="587"/>
                    <a:pt x="671" y="577"/>
                  </a:cubicBezTo>
                  <a:cubicBezTo>
                    <a:pt x="659" y="572"/>
                    <a:pt x="648" y="578"/>
                    <a:pt x="643" y="590"/>
                  </a:cubicBezTo>
                  <a:cubicBezTo>
                    <a:pt x="630" y="616"/>
                    <a:pt x="610" y="620"/>
                    <a:pt x="583" y="615"/>
                  </a:cubicBezTo>
                  <a:cubicBezTo>
                    <a:pt x="547" y="608"/>
                    <a:pt x="537" y="616"/>
                    <a:pt x="530" y="652"/>
                  </a:cubicBezTo>
                  <a:cubicBezTo>
                    <a:pt x="527" y="670"/>
                    <a:pt x="522" y="685"/>
                    <a:pt x="502" y="688"/>
                  </a:cubicBezTo>
                  <a:cubicBezTo>
                    <a:pt x="502" y="703"/>
                    <a:pt x="504" y="718"/>
                    <a:pt x="502" y="732"/>
                  </a:cubicBezTo>
                  <a:cubicBezTo>
                    <a:pt x="496" y="774"/>
                    <a:pt x="473" y="803"/>
                    <a:pt x="432" y="816"/>
                  </a:cubicBezTo>
                  <a:cubicBezTo>
                    <a:pt x="417" y="820"/>
                    <a:pt x="407" y="826"/>
                    <a:pt x="404" y="844"/>
                  </a:cubicBezTo>
                  <a:cubicBezTo>
                    <a:pt x="401" y="866"/>
                    <a:pt x="382" y="875"/>
                    <a:pt x="362" y="879"/>
                  </a:cubicBezTo>
                  <a:cubicBezTo>
                    <a:pt x="351" y="881"/>
                    <a:pt x="338" y="880"/>
                    <a:pt x="327" y="882"/>
                  </a:cubicBezTo>
                  <a:cubicBezTo>
                    <a:pt x="303" y="886"/>
                    <a:pt x="278" y="887"/>
                    <a:pt x="258" y="898"/>
                  </a:cubicBezTo>
                  <a:cubicBezTo>
                    <a:pt x="215" y="920"/>
                    <a:pt x="145" y="911"/>
                    <a:pt x="127" y="852"/>
                  </a:cubicBezTo>
                  <a:cubicBezTo>
                    <a:pt x="121" y="832"/>
                    <a:pt x="106" y="821"/>
                    <a:pt x="88" y="812"/>
                  </a:cubicBezTo>
                  <a:cubicBezTo>
                    <a:pt x="26" y="783"/>
                    <a:pt x="4" y="737"/>
                    <a:pt x="22" y="672"/>
                  </a:cubicBezTo>
                  <a:cubicBezTo>
                    <a:pt x="28" y="649"/>
                    <a:pt x="26" y="627"/>
                    <a:pt x="15" y="606"/>
                  </a:cubicBezTo>
                  <a:cubicBezTo>
                    <a:pt x="0" y="574"/>
                    <a:pt x="2" y="546"/>
                    <a:pt x="31" y="520"/>
                  </a:cubicBezTo>
                  <a:cubicBezTo>
                    <a:pt x="41" y="511"/>
                    <a:pt x="43" y="494"/>
                    <a:pt x="49" y="480"/>
                  </a:cubicBezTo>
                  <a:cubicBezTo>
                    <a:pt x="55" y="467"/>
                    <a:pt x="59" y="450"/>
                    <a:pt x="69" y="441"/>
                  </a:cubicBezTo>
                  <a:cubicBezTo>
                    <a:pt x="91" y="422"/>
                    <a:pt x="106" y="400"/>
                    <a:pt x="115" y="373"/>
                  </a:cubicBezTo>
                  <a:cubicBezTo>
                    <a:pt x="127" y="338"/>
                    <a:pt x="148" y="317"/>
                    <a:pt x="187" y="315"/>
                  </a:cubicBezTo>
                  <a:cubicBezTo>
                    <a:pt x="199" y="315"/>
                    <a:pt x="211" y="306"/>
                    <a:pt x="221" y="299"/>
                  </a:cubicBezTo>
                  <a:cubicBezTo>
                    <a:pt x="237" y="287"/>
                    <a:pt x="254" y="283"/>
                    <a:pt x="273" y="290"/>
                  </a:cubicBezTo>
                  <a:cubicBezTo>
                    <a:pt x="299" y="299"/>
                    <a:pt x="323" y="295"/>
                    <a:pt x="347" y="285"/>
                  </a:cubicBezTo>
                  <a:cubicBezTo>
                    <a:pt x="361" y="280"/>
                    <a:pt x="374" y="274"/>
                    <a:pt x="388" y="270"/>
                  </a:cubicBezTo>
                  <a:cubicBezTo>
                    <a:pt x="412" y="263"/>
                    <a:pt x="436" y="263"/>
                    <a:pt x="459" y="281"/>
                  </a:cubicBezTo>
                  <a:close/>
                </a:path>
              </a:pathLst>
            </a:custGeom>
            <a:solidFill>
              <a:schemeClr val="accent6">
                <a:lumMod val="20000"/>
                <a:lumOff val="80000"/>
                <a:alpha val="60000"/>
              </a:schemeClr>
            </a:solidFill>
            <a:ln w="9525">
              <a:solidFill>
                <a:schemeClr val="accent6">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latin typeface="Arial" panose="020B0604020202020204" pitchFamily="34" charset="0"/>
              </a:endParaRPr>
            </a:p>
          </p:txBody>
        </p:sp>
      </p:grpSp>
      <p:cxnSp>
        <p:nvCxnSpPr>
          <p:cNvPr id="24" name="Straight Connector 23">
            <a:extLst>
              <a:ext uri="{FF2B5EF4-FFF2-40B4-BE49-F238E27FC236}">
                <a16:creationId xmlns:a16="http://schemas.microsoft.com/office/drawing/2014/main" id="{EA52F9BB-8347-00AC-300A-F62E68198100}"/>
              </a:ext>
            </a:extLst>
          </p:cNvPr>
          <p:cNvCxnSpPr>
            <a:cxnSpLocks/>
          </p:cNvCxnSpPr>
          <p:nvPr/>
        </p:nvCxnSpPr>
        <p:spPr>
          <a:xfrm>
            <a:off x="6542611" y="4292894"/>
            <a:ext cx="1478280" cy="0"/>
          </a:xfrm>
          <a:prstGeom prst="line">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70FB01-D122-938E-2487-856013BB9989}"/>
              </a:ext>
            </a:extLst>
          </p:cNvPr>
          <p:cNvCxnSpPr>
            <a:cxnSpLocks/>
          </p:cNvCxnSpPr>
          <p:nvPr/>
        </p:nvCxnSpPr>
        <p:spPr>
          <a:xfrm>
            <a:off x="6542611" y="4963947"/>
            <a:ext cx="1440519" cy="0"/>
          </a:xfrm>
          <a:prstGeom prst="line">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2702A2-E9C3-25A0-4C6A-CE019C8B6230}"/>
              </a:ext>
            </a:extLst>
          </p:cNvPr>
          <p:cNvCxnSpPr>
            <a:cxnSpLocks/>
          </p:cNvCxnSpPr>
          <p:nvPr/>
        </p:nvCxnSpPr>
        <p:spPr>
          <a:xfrm>
            <a:off x="6542611" y="5273614"/>
            <a:ext cx="1176923" cy="0"/>
          </a:xfrm>
          <a:prstGeom prst="line">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D2AF972-BAC2-9EA5-6894-9A4CB4CA48A2}"/>
              </a:ext>
            </a:extLst>
          </p:cNvPr>
          <p:cNvCxnSpPr>
            <a:cxnSpLocks/>
          </p:cNvCxnSpPr>
          <p:nvPr/>
        </p:nvCxnSpPr>
        <p:spPr>
          <a:xfrm>
            <a:off x="6542611" y="4686868"/>
            <a:ext cx="1737360" cy="0"/>
          </a:xfrm>
          <a:prstGeom prst="line">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58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FA0CD7-752C-2F67-D72E-1433B5D48341}"/>
              </a:ext>
            </a:extLst>
          </p:cNvPr>
          <p:cNvSpPr/>
          <p:nvPr/>
        </p:nvSpPr>
        <p:spPr>
          <a:xfrm>
            <a:off x="0" y="2202391"/>
            <a:ext cx="12192000" cy="31526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 name="Oval 16">
            <a:extLst>
              <a:ext uri="{FF2B5EF4-FFF2-40B4-BE49-F238E27FC236}">
                <a16:creationId xmlns:a16="http://schemas.microsoft.com/office/drawing/2014/main" id="{1D3D630C-600C-139E-485B-865F9CE3566D}"/>
              </a:ext>
            </a:extLst>
          </p:cNvPr>
          <p:cNvSpPr/>
          <p:nvPr/>
        </p:nvSpPr>
        <p:spPr>
          <a:xfrm>
            <a:off x="1155550" y="2574587"/>
            <a:ext cx="1050878" cy="10508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8" name="Oval 17">
            <a:extLst>
              <a:ext uri="{FF2B5EF4-FFF2-40B4-BE49-F238E27FC236}">
                <a16:creationId xmlns:a16="http://schemas.microsoft.com/office/drawing/2014/main" id="{5B951172-7496-8339-F030-DB8A53A0821D}"/>
              </a:ext>
            </a:extLst>
          </p:cNvPr>
          <p:cNvSpPr/>
          <p:nvPr/>
        </p:nvSpPr>
        <p:spPr>
          <a:xfrm>
            <a:off x="4394579" y="2549271"/>
            <a:ext cx="1050878" cy="10508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9" name="Oval 18">
            <a:extLst>
              <a:ext uri="{FF2B5EF4-FFF2-40B4-BE49-F238E27FC236}">
                <a16:creationId xmlns:a16="http://schemas.microsoft.com/office/drawing/2014/main" id="{98AF7602-9D61-D346-CE07-276EF6D13236}"/>
              </a:ext>
            </a:extLst>
          </p:cNvPr>
          <p:cNvSpPr/>
          <p:nvPr/>
        </p:nvSpPr>
        <p:spPr>
          <a:xfrm>
            <a:off x="7478973" y="2549271"/>
            <a:ext cx="1050878" cy="10508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2" name="Oval 21">
            <a:extLst>
              <a:ext uri="{FF2B5EF4-FFF2-40B4-BE49-F238E27FC236}">
                <a16:creationId xmlns:a16="http://schemas.microsoft.com/office/drawing/2014/main" id="{F44F2300-A419-4C02-E482-AB9CAA75D06C}"/>
              </a:ext>
            </a:extLst>
          </p:cNvPr>
          <p:cNvSpPr/>
          <p:nvPr/>
        </p:nvSpPr>
        <p:spPr>
          <a:xfrm>
            <a:off x="9921922" y="2549271"/>
            <a:ext cx="1050878" cy="10508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0" name="Title 19">
            <a:extLst>
              <a:ext uri="{FF2B5EF4-FFF2-40B4-BE49-F238E27FC236}">
                <a16:creationId xmlns:a16="http://schemas.microsoft.com/office/drawing/2014/main" id="{1645C843-05FE-4F87-A779-AAAF77DA4E5D}"/>
              </a:ext>
            </a:extLst>
          </p:cNvPr>
          <p:cNvSpPr>
            <a:spLocks noGrp="1"/>
          </p:cNvSpPr>
          <p:nvPr>
            <p:ph type="title"/>
          </p:nvPr>
        </p:nvSpPr>
        <p:spPr>
          <a:xfrm>
            <a:off x="536240" y="414320"/>
            <a:ext cx="10896000" cy="1082209"/>
          </a:xfrm>
        </p:spPr>
        <p:txBody>
          <a:bodyPr/>
          <a:lstStyle/>
          <a:p>
            <a:r>
              <a:rPr lang="en-US" noProof="0" dirty="0"/>
              <a:t>Appetite-regulating hormones </a:t>
            </a:r>
          </a:p>
        </p:txBody>
      </p:sp>
      <p:sp>
        <p:nvSpPr>
          <p:cNvPr id="21" name="Text Placeholder 20">
            <a:extLst>
              <a:ext uri="{FF2B5EF4-FFF2-40B4-BE49-F238E27FC236}">
                <a16:creationId xmlns:a16="http://schemas.microsoft.com/office/drawing/2014/main" id="{B17A5EF9-B809-4312-BB33-164220A310E0}"/>
              </a:ext>
            </a:extLst>
          </p:cNvPr>
          <p:cNvSpPr>
            <a:spLocks noGrp="1"/>
          </p:cNvSpPr>
          <p:nvPr>
            <p:ph type="body" sz="quarter" idx="13"/>
          </p:nvPr>
        </p:nvSpPr>
        <p:spPr>
          <a:xfrm>
            <a:off x="536240" y="6020060"/>
            <a:ext cx="10896000" cy="324000"/>
          </a:xfrm>
        </p:spPr>
        <p:txBody>
          <a:bodyPr/>
          <a:lstStyle/>
          <a:p>
            <a:br>
              <a:rPr lang="en-US" noProof="0" dirty="0"/>
            </a:br>
            <a:r>
              <a:rPr lang="en-US" noProof="0" dirty="0"/>
              <a:t>1. Badman MK, Flier JS. Science 2005;307:1909–1914; 2. Rogge MM, Gautam B. J Am Assoc Nurse Pract 2017;29:S15–S29; 3. Secher A et al. J Clin Invest 2014;124:4473–4488; 4. Seo S et al. Endocr J 2008;55:867–874; </a:t>
            </a:r>
            <a:br>
              <a:rPr lang="en-US" noProof="0" dirty="0"/>
            </a:br>
            <a:r>
              <a:rPr lang="en-US" noProof="0" dirty="0"/>
              <a:t>5. Suzuki K et al. Exp Diabetes Res 2012;2012:824305; 6. Woods SC, Seeley RJ. Int J Obes Relat Metab Disord 2002;26:S8–S10. </a:t>
            </a:r>
          </a:p>
        </p:txBody>
      </p:sp>
      <p:sp>
        <p:nvSpPr>
          <p:cNvPr id="41" name="Rectangle: Rounded Corners 40">
            <a:extLst>
              <a:ext uri="{FF2B5EF4-FFF2-40B4-BE49-F238E27FC236}">
                <a16:creationId xmlns:a16="http://schemas.microsoft.com/office/drawing/2014/main" id="{DE716F51-CB5C-C36E-0A6F-A8E062F52127}"/>
              </a:ext>
            </a:extLst>
          </p:cNvPr>
          <p:cNvSpPr>
            <a:spLocks/>
          </p:cNvSpPr>
          <p:nvPr/>
        </p:nvSpPr>
        <p:spPr>
          <a:xfrm>
            <a:off x="1981200" y="1676400"/>
            <a:ext cx="8218488" cy="623215"/>
          </a:xfrm>
          <a:prstGeom prst="roundRect">
            <a:avLst>
              <a:gd name="adj" fmla="val 50000"/>
            </a:avLst>
          </a:prstGeom>
          <a:solidFill>
            <a:schemeClr val="tx2"/>
          </a:solidFill>
          <a:ln w="12700" cap="flat" cmpd="sng" algn="ctr">
            <a:solidFill>
              <a:schemeClr val="tx2"/>
            </a:solid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274320" tIns="91440" rIns="91440" bIns="91440" rtlCol="0" anchor="ctr"/>
          <a:lstStyle/>
          <a:p>
            <a:pPr algn="ctr" defTabSz="1219139" fontAlgn="base">
              <a:spcBef>
                <a:spcPct val="0"/>
              </a:spcBef>
              <a:spcAft>
                <a:spcPct val="0"/>
              </a:spcAft>
              <a:defRPr/>
            </a:pPr>
            <a:r>
              <a:rPr kumimoji="0" lang="en-US" sz="1600" b="0" i="0" u="none" strike="noStrike" kern="1200" cap="none" spc="0" normalizeH="0" baseline="0" noProof="0" dirty="0">
                <a:ln>
                  <a:noFill/>
                </a:ln>
                <a:effectLst/>
                <a:uLnTx/>
                <a:uFillTx/>
                <a:latin typeface="+mj-lt"/>
                <a:ea typeface="+mn-ea"/>
                <a:cs typeface="+mn-cs"/>
              </a:rPr>
              <a:t>Appetite-regulating hormones secreted from peripheral organs and tissues</a:t>
            </a:r>
            <a:endParaRPr lang="en-US" sz="1600" noProof="0" dirty="0">
              <a:latin typeface="+mj-lt"/>
            </a:endParaRPr>
          </a:p>
          <a:p>
            <a:pPr lvl="0" algn="ctr" defTabSz="1219139" fontAlgn="base">
              <a:spcBef>
                <a:spcPct val="0"/>
              </a:spcBef>
              <a:spcAft>
                <a:spcPct val="0"/>
              </a:spcAft>
              <a:defRPr/>
            </a:pPr>
            <a:r>
              <a:rPr kumimoji="0" lang="en-US" sz="1600" b="0" i="0" u="none" strike="noStrike" kern="1200" cap="none" spc="0" normalizeH="0" baseline="0" noProof="0" dirty="0">
                <a:ln>
                  <a:noFill/>
                </a:ln>
                <a:solidFill>
                  <a:srgbClr val="FFFFFF">
                    <a:lumMod val="100000"/>
                  </a:srgbClr>
                </a:solidFill>
                <a:effectLst/>
                <a:uLnTx/>
                <a:uFillTx/>
                <a:latin typeface="+mj-lt"/>
                <a:ea typeface="+mn-ea"/>
                <a:cs typeface="+mn-cs"/>
              </a:rPr>
              <a:t>are responsible for initiation and termination of eating</a:t>
            </a:r>
            <a:r>
              <a:rPr lang="en-US" sz="1600" baseline="30000" noProof="0" dirty="0">
                <a:latin typeface="+mj-lt"/>
              </a:rPr>
              <a:t>1</a:t>
            </a:r>
            <a:r>
              <a:rPr lang="en-US" sz="1600" baseline="30000" noProof="0" dirty="0">
                <a:latin typeface="+mj-lt"/>
                <a:cs typeface="Arial" panose="020B0604020202020204" pitchFamily="34" charset="0"/>
              </a:rPr>
              <a:t>‒</a:t>
            </a:r>
            <a:r>
              <a:rPr lang="en-US" sz="1600" baseline="30000" noProof="0" dirty="0">
                <a:latin typeface="+mj-lt"/>
              </a:rPr>
              <a:t>6</a:t>
            </a:r>
            <a:endParaRPr kumimoji="0" lang="en-US" sz="1600" b="0" i="0" u="none" strike="noStrike" kern="1200" cap="none" spc="0" normalizeH="0" baseline="0" noProof="0" dirty="0">
              <a:ln>
                <a:noFill/>
              </a:ln>
              <a:solidFill>
                <a:srgbClr val="FFFFFF">
                  <a:lumMod val="100000"/>
                </a:srgbClr>
              </a:solidFill>
              <a:effectLst/>
              <a:uLnTx/>
              <a:uFillTx/>
              <a:latin typeface="+mj-lt"/>
              <a:ea typeface="+mn-ea"/>
              <a:cs typeface="+mn-cs"/>
            </a:endParaRPr>
          </a:p>
        </p:txBody>
      </p:sp>
      <p:sp>
        <p:nvSpPr>
          <p:cNvPr id="44" name="Rectangle 43">
            <a:extLst>
              <a:ext uri="{FF2B5EF4-FFF2-40B4-BE49-F238E27FC236}">
                <a16:creationId xmlns:a16="http://schemas.microsoft.com/office/drawing/2014/main" id="{883FD3DA-BBA1-5C1E-C33A-1616507E957B}"/>
              </a:ext>
            </a:extLst>
          </p:cNvPr>
          <p:cNvSpPr>
            <a:spLocks/>
          </p:cNvSpPr>
          <p:nvPr/>
        </p:nvSpPr>
        <p:spPr>
          <a:xfrm>
            <a:off x="9415346" y="3615602"/>
            <a:ext cx="2069888" cy="369332"/>
          </a:xfrm>
          <a:prstGeom prst="rect">
            <a:avLst/>
          </a:prstGeom>
        </p:spPr>
        <p:txBody>
          <a:bodyPr wrap="square" lIns="0" tIns="0" rIns="0" bIns="0">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3"/>
                </a:solidFill>
                <a:effectLst/>
                <a:uLnTx/>
                <a:uFillTx/>
                <a:latin typeface="+mj-lt"/>
                <a:ea typeface="+mn-ea"/>
                <a:cs typeface="Arial" charset="0"/>
              </a:rPr>
              <a:t>Leptin</a:t>
            </a:r>
          </a:p>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3"/>
                </a:solidFill>
                <a:effectLst/>
                <a:uLnTx/>
                <a:uFillTx/>
                <a:latin typeface="+mj-lt"/>
                <a:ea typeface="+mn-ea"/>
                <a:cs typeface="Arial" charset="0"/>
              </a:rPr>
              <a:t>Adiponectin</a:t>
            </a:r>
          </a:p>
        </p:txBody>
      </p:sp>
      <p:sp>
        <p:nvSpPr>
          <p:cNvPr id="45" name="TextBox 44">
            <a:extLst>
              <a:ext uri="{FF2B5EF4-FFF2-40B4-BE49-F238E27FC236}">
                <a16:creationId xmlns:a16="http://schemas.microsoft.com/office/drawing/2014/main" id="{C744ADF5-16AF-B7ED-243E-7EC28C9A6FC7}"/>
              </a:ext>
            </a:extLst>
          </p:cNvPr>
          <p:cNvSpPr txBox="1"/>
          <p:nvPr/>
        </p:nvSpPr>
        <p:spPr>
          <a:xfrm>
            <a:off x="9303663" y="2210936"/>
            <a:ext cx="2293256" cy="461665"/>
          </a:xfrm>
          <a:prstGeom prst="rect">
            <a:avLst/>
          </a:prstGeom>
          <a:noFill/>
        </p:spPr>
        <p:txBody>
          <a:bodyPr wrap="none" lIns="121920" tIns="121920" rIns="121920" bIns="121920" rtlCol="0" anchor="ctr" anchorCtr="0">
            <a:spAutoFit/>
          </a:bodyPr>
          <a:lstStyle/>
          <a:p>
            <a:pPr marL="0" marR="0" lvl="0" indent="0" algn="ctr" defTabSz="1219080" rtl="0" eaLnBrk="1" fontAlgn="base" latinLnBrk="0" hangingPunct="1">
              <a:lnSpc>
                <a:spcPct val="100000"/>
              </a:lnSpc>
              <a:spcBef>
                <a:spcPts val="800"/>
              </a:spcBef>
              <a:spcAft>
                <a:spcPct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a:ea typeface="+mn-ea"/>
                <a:cs typeface="Arial" charset="0"/>
              </a:rPr>
              <a:t>Adipose tissue secretes</a:t>
            </a:r>
          </a:p>
        </p:txBody>
      </p:sp>
      <p:sp>
        <p:nvSpPr>
          <p:cNvPr id="51" name="TextBox 50">
            <a:extLst>
              <a:ext uri="{FF2B5EF4-FFF2-40B4-BE49-F238E27FC236}">
                <a16:creationId xmlns:a16="http://schemas.microsoft.com/office/drawing/2014/main" id="{86446F50-860B-D546-73E8-A6DB8A313BCC}"/>
              </a:ext>
            </a:extLst>
          </p:cNvPr>
          <p:cNvSpPr txBox="1"/>
          <p:nvPr/>
        </p:nvSpPr>
        <p:spPr>
          <a:xfrm>
            <a:off x="4052282" y="2210936"/>
            <a:ext cx="1756250" cy="461665"/>
          </a:xfrm>
          <a:prstGeom prst="rect">
            <a:avLst/>
          </a:prstGeom>
          <a:noFill/>
        </p:spPr>
        <p:txBody>
          <a:bodyPr wrap="none" lIns="121920" tIns="121920" rIns="121920" bIns="121920" rtlCol="0" anchor="ctr" anchorCtr="0">
            <a:spAutoFit/>
          </a:bodyPr>
          <a:lstStyle/>
          <a:p>
            <a:pPr marL="0" marR="0" lvl="0" indent="0" algn="ctr" defTabSz="1219080" rtl="0" eaLnBrk="1" fontAlgn="base" latinLnBrk="0" hangingPunct="1">
              <a:lnSpc>
                <a:spcPct val="100000"/>
              </a:lnSpc>
              <a:spcBef>
                <a:spcPts val="800"/>
              </a:spcBef>
              <a:spcAft>
                <a:spcPct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a:ea typeface="+mn-ea"/>
                <a:cs typeface="Arial" charset="0"/>
              </a:rPr>
              <a:t>Intestines secrete</a:t>
            </a:r>
          </a:p>
        </p:txBody>
      </p:sp>
      <p:sp>
        <p:nvSpPr>
          <p:cNvPr id="52" name="Rectangle 51">
            <a:extLst>
              <a:ext uri="{FF2B5EF4-FFF2-40B4-BE49-F238E27FC236}">
                <a16:creationId xmlns:a16="http://schemas.microsoft.com/office/drawing/2014/main" id="{FC46D33A-8981-1B32-409A-9C6340E72B54}"/>
              </a:ext>
            </a:extLst>
          </p:cNvPr>
          <p:cNvSpPr/>
          <p:nvPr/>
        </p:nvSpPr>
        <p:spPr>
          <a:xfrm>
            <a:off x="3342969" y="3615602"/>
            <a:ext cx="3174876" cy="738664"/>
          </a:xfrm>
          <a:prstGeom prst="rect">
            <a:avLst/>
          </a:prstGeom>
        </p:spPr>
        <p:txBody>
          <a:bodyPr wrap="square" lIns="0" tIns="0" rIns="0" bIns="0">
            <a:spAutoFit/>
          </a:bodyPr>
          <a:lstStyle/>
          <a:p>
            <a:pPr lvl="0" algn="ctr" defTabSz="1219139" fontAlgn="base">
              <a:spcBef>
                <a:spcPct val="0"/>
              </a:spcBef>
              <a:spcAft>
                <a:spcPct val="0"/>
              </a:spcAft>
              <a:defRPr/>
            </a:pPr>
            <a:r>
              <a:rPr kumimoji="0" lang="en-US" sz="1200" b="0" i="0" u="none" strike="noStrike" kern="1200" cap="none" spc="0" normalizeH="0" baseline="0" noProof="0" dirty="0">
                <a:ln>
                  <a:noFill/>
                </a:ln>
                <a:solidFill>
                  <a:schemeClr val="accent3"/>
                </a:solidFill>
                <a:effectLst/>
                <a:uLnTx/>
                <a:uFillTx/>
                <a:latin typeface="+mj-lt"/>
                <a:ea typeface="+mn-ea"/>
                <a:cs typeface="Arial" charset="0"/>
              </a:rPr>
              <a:t>Cholecystokinin (</a:t>
            </a:r>
            <a:r>
              <a:rPr kumimoji="0" lang="en-US" sz="1200" b="1" i="0" u="none" strike="noStrike" kern="1200" cap="none" spc="0" normalizeH="0" baseline="0" noProof="0" dirty="0">
                <a:ln>
                  <a:noFill/>
                </a:ln>
                <a:solidFill>
                  <a:schemeClr val="accent3"/>
                </a:solidFill>
                <a:effectLst/>
                <a:uLnTx/>
                <a:uFillTx/>
                <a:latin typeface="+mj-lt"/>
                <a:ea typeface="+mn-ea"/>
                <a:cs typeface="Arial" charset="0"/>
              </a:rPr>
              <a:t>CCK</a:t>
            </a:r>
            <a:r>
              <a:rPr kumimoji="0" lang="en-US" sz="1200" i="0" u="none" strike="noStrike" kern="1200" cap="none" spc="0" normalizeH="0" baseline="0" noProof="0" dirty="0">
                <a:ln>
                  <a:noFill/>
                </a:ln>
                <a:solidFill>
                  <a:schemeClr val="accent3"/>
                </a:solidFill>
                <a:effectLst/>
                <a:uLnTx/>
                <a:uFillTx/>
                <a:latin typeface="+mj-lt"/>
                <a:ea typeface="+mn-ea"/>
                <a:cs typeface="Arial" charset="0"/>
              </a:rPr>
              <a:t>)</a:t>
            </a:r>
          </a:p>
          <a:p>
            <a:pPr lvl="0" algn="ctr" defTabSz="1219139" fontAlgn="base">
              <a:spcBef>
                <a:spcPct val="0"/>
              </a:spcBef>
              <a:spcAft>
                <a:spcPct val="0"/>
              </a:spcAft>
              <a:defRPr/>
            </a:pPr>
            <a:r>
              <a:rPr lang="en-US" sz="1200" noProof="0" dirty="0">
                <a:solidFill>
                  <a:schemeClr val="accent3"/>
                </a:solidFill>
                <a:latin typeface="+mj-lt"/>
                <a:cs typeface="Arial" charset="0"/>
              </a:rPr>
              <a:t>G</a:t>
            </a:r>
            <a:r>
              <a:rPr kumimoji="0" lang="en-US" sz="1200" b="0" i="0" u="none" strike="noStrike" kern="1200" cap="none" spc="0" normalizeH="0" baseline="0" noProof="0" dirty="0">
                <a:ln>
                  <a:noFill/>
                </a:ln>
                <a:solidFill>
                  <a:schemeClr val="accent3"/>
                </a:solidFill>
                <a:effectLst/>
                <a:uLnTx/>
                <a:uFillTx/>
                <a:latin typeface="+mj-lt"/>
                <a:ea typeface="+mn-ea"/>
                <a:cs typeface="Arial" charset="0"/>
              </a:rPr>
              <a:t>lucagon-like peptide or (</a:t>
            </a:r>
            <a:r>
              <a:rPr kumimoji="0" lang="en-US" sz="1200" b="1" i="0" u="none" strike="noStrike" kern="1200" cap="none" spc="0" normalizeH="0" baseline="0" noProof="0" dirty="0">
                <a:ln>
                  <a:noFill/>
                </a:ln>
                <a:solidFill>
                  <a:schemeClr val="accent3"/>
                </a:solidFill>
                <a:effectLst/>
                <a:uLnTx/>
                <a:uFillTx/>
                <a:latin typeface="+mj-lt"/>
                <a:ea typeface="+mn-ea"/>
                <a:cs typeface="Arial" charset="0"/>
              </a:rPr>
              <a:t>GLP-1</a:t>
            </a:r>
            <a:r>
              <a:rPr lang="en-US" sz="1200" dirty="0">
                <a:solidFill>
                  <a:schemeClr val="accent3"/>
                </a:solidFill>
                <a:cs typeface="Arial" charset="0"/>
              </a:rPr>
              <a:t>)</a:t>
            </a:r>
            <a:endParaRPr kumimoji="0" lang="en-US" sz="1200" b="1" i="0" u="none" strike="noStrike" kern="1200" cap="none" spc="0" normalizeH="0" baseline="0" noProof="0" dirty="0">
              <a:ln>
                <a:noFill/>
              </a:ln>
              <a:solidFill>
                <a:schemeClr val="accent3"/>
              </a:solidFill>
              <a:effectLst/>
              <a:uLnTx/>
              <a:uFillTx/>
              <a:latin typeface="+mj-lt"/>
              <a:ea typeface="+mn-ea"/>
              <a:cs typeface="Arial" charset="0"/>
            </a:endParaRPr>
          </a:p>
          <a:p>
            <a:pPr lvl="0" algn="ctr" defTabSz="1219139" fontAlgn="base">
              <a:spcBef>
                <a:spcPct val="0"/>
              </a:spcBef>
              <a:spcAft>
                <a:spcPct val="0"/>
              </a:spcAft>
              <a:defRPr/>
            </a:pPr>
            <a:r>
              <a:rPr lang="en-US" sz="1200" noProof="0" dirty="0">
                <a:solidFill>
                  <a:schemeClr val="accent3"/>
                </a:solidFill>
                <a:latin typeface="+mj-lt"/>
              </a:rPr>
              <a:t>Peptide YY or (</a:t>
            </a:r>
            <a:r>
              <a:rPr lang="en-US" sz="1200" b="1" noProof="0" dirty="0">
                <a:solidFill>
                  <a:schemeClr val="accent3"/>
                </a:solidFill>
                <a:latin typeface="+mj-lt"/>
              </a:rPr>
              <a:t>PYY</a:t>
            </a:r>
            <a:r>
              <a:rPr lang="en-US" sz="1200" dirty="0">
                <a:solidFill>
                  <a:schemeClr val="accent3"/>
                </a:solidFill>
                <a:cs typeface="Arial" charset="0"/>
              </a:rPr>
              <a:t>)</a:t>
            </a:r>
            <a:endParaRPr kumimoji="0" lang="en-US" sz="1200" b="1" i="0" u="none" strike="noStrike" kern="1200" cap="none" spc="0" normalizeH="0" baseline="0" noProof="0" dirty="0">
              <a:ln>
                <a:noFill/>
              </a:ln>
              <a:solidFill>
                <a:schemeClr val="accent3"/>
              </a:solidFill>
              <a:effectLst/>
              <a:uLnTx/>
              <a:uFillTx/>
              <a:latin typeface="+mj-lt"/>
              <a:ea typeface="+mn-ea"/>
              <a:cs typeface="Arial" charset="0"/>
            </a:endParaRPr>
          </a:p>
          <a:p>
            <a:pPr lvl="0" algn="ctr" defTabSz="1219139" fontAlgn="base">
              <a:spcBef>
                <a:spcPct val="0"/>
              </a:spcBef>
              <a:spcAft>
                <a:spcPct val="0"/>
              </a:spcAft>
              <a:defRPr/>
            </a:pPr>
            <a:r>
              <a:rPr lang="en-US" sz="1200" dirty="0">
                <a:solidFill>
                  <a:schemeClr val="accent3"/>
                </a:solidFill>
                <a:latin typeface="+mj-lt"/>
              </a:rPr>
              <a:t>O</a:t>
            </a:r>
            <a:r>
              <a:rPr lang="en-US" sz="1200" noProof="0" dirty="0">
                <a:solidFill>
                  <a:schemeClr val="accent3"/>
                </a:solidFill>
                <a:latin typeface="+mj-lt"/>
              </a:rPr>
              <a:t>xyntomodulin or (</a:t>
            </a:r>
            <a:r>
              <a:rPr kumimoji="0" lang="en-US" sz="1200" b="1" i="0" u="none" strike="noStrike" kern="1200" cap="none" spc="0" normalizeH="0" baseline="0" noProof="0" dirty="0">
                <a:ln>
                  <a:noFill/>
                </a:ln>
                <a:solidFill>
                  <a:schemeClr val="accent3"/>
                </a:solidFill>
                <a:effectLst/>
                <a:uLnTx/>
                <a:uFillTx/>
                <a:latin typeface="+mj-lt"/>
                <a:ea typeface="+mn-ea"/>
                <a:cs typeface="Arial" charset="0"/>
              </a:rPr>
              <a:t>OXM</a:t>
            </a:r>
            <a:r>
              <a:rPr lang="en-US" sz="1200" dirty="0">
                <a:solidFill>
                  <a:schemeClr val="accent3"/>
                </a:solidFill>
                <a:cs typeface="Arial" charset="0"/>
              </a:rPr>
              <a:t>)</a:t>
            </a:r>
            <a:endParaRPr kumimoji="0" lang="en-US" sz="1200" b="1" i="0" u="none" strike="noStrike" kern="1200" cap="none" spc="0" normalizeH="0" baseline="0" noProof="0" dirty="0">
              <a:ln>
                <a:noFill/>
              </a:ln>
              <a:solidFill>
                <a:schemeClr val="accent3"/>
              </a:solidFill>
              <a:effectLst/>
              <a:uLnTx/>
              <a:uFillTx/>
              <a:latin typeface="+mj-lt"/>
              <a:ea typeface="+mn-ea"/>
              <a:cs typeface="Arial" charset="0"/>
            </a:endParaRPr>
          </a:p>
        </p:txBody>
      </p:sp>
      <p:sp>
        <p:nvSpPr>
          <p:cNvPr id="53" name="TextBox 52">
            <a:extLst>
              <a:ext uri="{FF2B5EF4-FFF2-40B4-BE49-F238E27FC236}">
                <a16:creationId xmlns:a16="http://schemas.microsoft.com/office/drawing/2014/main" id="{05AAA44B-B34A-1ABC-C328-2991B957CDEB}"/>
              </a:ext>
            </a:extLst>
          </p:cNvPr>
          <p:cNvSpPr txBox="1"/>
          <p:nvPr/>
        </p:nvSpPr>
        <p:spPr>
          <a:xfrm>
            <a:off x="796738" y="2210936"/>
            <a:ext cx="1778692" cy="461665"/>
          </a:xfrm>
          <a:prstGeom prst="rect">
            <a:avLst/>
          </a:prstGeom>
          <a:noFill/>
        </p:spPr>
        <p:txBody>
          <a:bodyPr wrap="none" lIns="121920" tIns="121920" rIns="121920" bIns="121920" rtlCol="0" anchor="ctr" anchorCtr="0">
            <a:spAutoFit/>
          </a:bodyPr>
          <a:lstStyle/>
          <a:p>
            <a:pPr marL="0" marR="0" lvl="0" indent="0" algn="ctr" defTabSz="1219080" rtl="0" eaLnBrk="1" fontAlgn="base" latinLnBrk="0" hangingPunct="1">
              <a:lnSpc>
                <a:spcPct val="100000"/>
              </a:lnSpc>
              <a:spcBef>
                <a:spcPts val="800"/>
              </a:spcBef>
              <a:spcAft>
                <a:spcPct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a:ea typeface="+mn-ea"/>
                <a:cs typeface="Arial" charset="0"/>
              </a:rPr>
              <a:t>Stomach secretes</a:t>
            </a:r>
          </a:p>
        </p:txBody>
      </p:sp>
      <p:sp>
        <p:nvSpPr>
          <p:cNvPr id="54" name="Rectangle 53">
            <a:extLst>
              <a:ext uri="{FF2B5EF4-FFF2-40B4-BE49-F238E27FC236}">
                <a16:creationId xmlns:a16="http://schemas.microsoft.com/office/drawing/2014/main" id="{20E14861-575E-CDBF-886A-ADDC845595DD}"/>
              </a:ext>
            </a:extLst>
          </p:cNvPr>
          <p:cNvSpPr>
            <a:spLocks/>
          </p:cNvSpPr>
          <p:nvPr/>
        </p:nvSpPr>
        <p:spPr>
          <a:xfrm>
            <a:off x="993685" y="3615602"/>
            <a:ext cx="1384799" cy="184666"/>
          </a:xfrm>
          <a:prstGeom prst="rect">
            <a:avLst/>
          </a:prstGeom>
        </p:spPr>
        <p:txBody>
          <a:bodyPr wrap="square" lIns="0" tIns="0" rIns="0" bIns="0">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mj-lt"/>
                <a:ea typeface="+mn-ea"/>
                <a:cs typeface="Arial" charset="0"/>
              </a:rPr>
              <a:t>Ghrelin</a:t>
            </a:r>
          </a:p>
        </p:txBody>
      </p:sp>
      <p:sp>
        <p:nvSpPr>
          <p:cNvPr id="55" name="Freeform 5">
            <a:extLst>
              <a:ext uri="{FF2B5EF4-FFF2-40B4-BE49-F238E27FC236}">
                <a16:creationId xmlns:a16="http://schemas.microsoft.com/office/drawing/2014/main" id="{44F4C9C4-5AAD-4276-F4D4-BC833AAADC5C}"/>
              </a:ext>
            </a:extLst>
          </p:cNvPr>
          <p:cNvSpPr>
            <a:spLocks noEditPoints="1"/>
          </p:cNvSpPr>
          <p:nvPr/>
        </p:nvSpPr>
        <p:spPr bwMode="auto">
          <a:xfrm>
            <a:off x="1446405" y="2723295"/>
            <a:ext cx="561244" cy="702830"/>
          </a:xfrm>
          <a:custGeom>
            <a:avLst/>
            <a:gdLst>
              <a:gd name="T0" fmla="*/ 307 w 1233"/>
              <a:gd name="T1" fmla="*/ 1164 h 1504"/>
              <a:gd name="T2" fmla="*/ 264 w 1233"/>
              <a:gd name="T3" fmla="*/ 1206 h 1504"/>
              <a:gd name="T4" fmla="*/ 226 w 1233"/>
              <a:gd name="T5" fmla="*/ 1439 h 1504"/>
              <a:gd name="T6" fmla="*/ 6 w 1233"/>
              <a:gd name="T7" fmla="*/ 1435 h 1504"/>
              <a:gd name="T8" fmla="*/ 77 w 1233"/>
              <a:gd name="T9" fmla="*/ 1058 h 1504"/>
              <a:gd name="T10" fmla="*/ 276 w 1233"/>
              <a:gd name="T11" fmla="*/ 927 h 1504"/>
              <a:gd name="T12" fmla="*/ 459 w 1233"/>
              <a:gd name="T13" fmla="*/ 759 h 1504"/>
              <a:gd name="T14" fmla="*/ 458 w 1233"/>
              <a:gd name="T15" fmla="*/ 585 h 1504"/>
              <a:gd name="T16" fmla="*/ 284 w 1233"/>
              <a:gd name="T17" fmla="*/ 463 h 1504"/>
              <a:gd name="T18" fmla="*/ 164 w 1233"/>
              <a:gd name="T19" fmla="*/ 128 h 1504"/>
              <a:gd name="T20" fmla="*/ 372 w 1233"/>
              <a:gd name="T21" fmla="*/ 51 h 1504"/>
              <a:gd name="T22" fmla="*/ 414 w 1233"/>
              <a:gd name="T23" fmla="*/ 225 h 1504"/>
              <a:gd name="T24" fmla="*/ 638 w 1233"/>
              <a:gd name="T25" fmla="*/ 325 h 1504"/>
              <a:gd name="T26" fmla="*/ 1213 w 1233"/>
              <a:gd name="T27" fmla="*/ 545 h 1504"/>
              <a:gd name="T28" fmla="*/ 1018 w 1233"/>
              <a:gd name="T29" fmla="*/ 1110 h 1504"/>
              <a:gd name="T30" fmla="*/ 619 w 1233"/>
              <a:gd name="T31" fmla="*/ 1249 h 1504"/>
              <a:gd name="T32" fmla="*/ 171 w 1233"/>
              <a:gd name="T33" fmla="*/ 1402 h 1504"/>
              <a:gd name="T34" fmla="*/ 279 w 1233"/>
              <a:gd name="T35" fmla="*/ 1095 h 1504"/>
              <a:gd name="T36" fmla="*/ 521 w 1233"/>
              <a:gd name="T37" fmla="*/ 1183 h 1504"/>
              <a:gd name="T38" fmla="*/ 1096 w 1233"/>
              <a:gd name="T39" fmla="*/ 916 h 1504"/>
              <a:gd name="T40" fmla="*/ 912 w 1233"/>
              <a:gd name="T41" fmla="*/ 337 h 1504"/>
              <a:gd name="T42" fmla="*/ 558 w 1233"/>
              <a:gd name="T43" fmla="*/ 399 h 1504"/>
              <a:gd name="T44" fmla="*/ 325 w 1233"/>
              <a:gd name="T45" fmla="*/ 101 h 1504"/>
              <a:gd name="T46" fmla="*/ 230 w 1233"/>
              <a:gd name="T47" fmla="*/ 133 h 1504"/>
              <a:gd name="T48" fmla="*/ 272 w 1233"/>
              <a:gd name="T49" fmla="*/ 342 h 1504"/>
              <a:gd name="T50" fmla="*/ 562 w 1233"/>
              <a:gd name="T51" fmla="*/ 514 h 1504"/>
              <a:gd name="T52" fmla="*/ 518 w 1233"/>
              <a:gd name="T53" fmla="*/ 657 h 1504"/>
              <a:gd name="T54" fmla="*/ 401 w 1233"/>
              <a:gd name="T55" fmla="*/ 926 h 1504"/>
              <a:gd name="T56" fmla="*/ 276 w 1233"/>
              <a:gd name="T57" fmla="*/ 1000 h 1504"/>
              <a:gd name="T58" fmla="*/ 63 w 1233"/>
              <a:gd name="T59" fmla="*/ 1399 h 1504"/>
              <a:gd name="T60" fmla="*/ 87 w 1233"/>
              <a:gd name="T61" fmla="*/ 1424 h 1504"/>
              <a:gd name="T62" fmla="*/ 141 w 1233"/>
              <a:gd name="T63" fmla="*/ 1137 h 1504"/>
              <a:gd name="T64" fmla="*/ 310 w 1233"/>
              <a:gd name="T65" fmla="*/ 1020 h 1504"/>
              <a:gd name="T66" fmla="*/ 492 w 1233"/>
              <a:gd name="T67" fmla="*/ 903 h 1504"/>
              <a:gd name="T68" fmla="*/ 642 w 1233"/>
              <a:gd name="T69" fmla="*/ 917 h 1504"/>
              <a:gd name="T70" fmla="*/ 1068 w 1233"/>
              <a:gd name="T71" fmla="*/ 912 h 1504"/>
              <a:gd name="T72" fmla="*/ 905 w 1233"/>
              <a:gd name="T73" fmla="*/ 1078 h 1504"/>
              <a:gd name="T74" fmla="*/ 329 w 1233"/>
              <a:gd name="T75" fmla="*/ 1064 h 1504"/>
              <a:gd name="T76" fmla="*/ 185 w 1233"/>
              <a:gd name="T77" fmla="*/ 1157 h 1504"/>
              <a:gd name="T78" fmla="*/ 140 w 1233"/>
              <a:gd name="T79" fmla="*/ 1437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3" h="1504">
                <a:moveTo>
                  <a:pt x="619" y="1249"/>
                </a:moveTo>
                <a:cubicBezTo>
                  <a:pt x="496" y="1250"/>
                  <a:pt x="394" y="1231"/>
                  <a:pt x="307" y="1164"/>
                </a:cubicBezTo>
                <a:cubicBezTo>
                  <a:pt x="297" y="1157"/>
                  <a:pt x="289" y="1158"/>
                  <a:pt x="283" y="1167"/>
                </a:cubicBezTo>
                <a:cubicBezTo>
                  <a:pt x="275" y="1179"/>
                  <a:pt x="268" y="1192"/>
                  <a:pt x="264" y="1206"/>
                </a:cubicBezTo>
                <a:cubicBezTo>
                  <a:pt x="244" y="1275"/>
                  <a:pt x="230" y="1345"/>
                  <a:pt x="232" y="1417"/>
                </a:cubicBezTo>
                <a:cubicBezTo>
                  <a:pt x="232" y="1424"/>
                  <a:pt x="230" y="1433"/>
                  <a:pt x="226" y="1439"/>
                </a:cubicBezTo>
                <a:cubicBezTo>
                  <a:pt x="202" y="1482"/>
                  <a:pt x="166" y="1504"/>
                  <a:pt x="117" y="1503"/>
                </a:cubicBezTo>
                <a:cubicBezTo>
                  <a:pt x="67" y="1501"/>
                  <a:pt x="31" y="1476"/>
                  <a:pt x="6" y="1435"/>
                </a:cubicBezTo>
                <a:cubicBezTo>
                  <a:pt x="4" y="1431"/>
                  <a:pt x="2" y="1425"/>
                  <a:pt x="2" y="1420"/>
                </a:cubicBezTo>
                <a:cubicBezTo>
                  <a:pt x="0" y="1294"/>
                  <a:pt x="17" y="1171"/>
                  <a:pt x="77" y="1058"/>
                </a:cubicBezTo>
                <a:cubicBezTo>
                  <a:pt x="114" y="988"/>
                  <a:pt x="173" y="947"/>
                  <a:pt x="253" y="938"/>
                </a:cubicBezTo>
                <a:cubicBezTo>
                  <a:pt x="261" y="938"/>
                  <a:pt x="268" y="932"/>
                  <a:pt x="276" y="927"/>
                </a:cubicBezTo>
                <a:cubicBezTo>
                  <a:pt x="310" y="908"/>
                  <a:pt x="342" y="886"/>
                  <a:pt x="378" y="870"/>
                </a:cubicBezTo>
                <a:cubicBezTo>
                  <a:pt x="428" y="849"/>
                  <a:pt x="455" y="812"/>
                  <a:pt x="459" y="759"/>
                </a:cubicBezTo>
                <a:cubicBezTo>
                  <a:pt x="462" y="726"/>
                  <a:pt x="457" y="692"/>
                  <a:pt x="457" y="658"/>
                </a:cubicBezTo>
                <a:cubicBezTo>
                  <a:pt x="456" y="633"/>
                  <a:pt x="453" y="608"/>
                  <a:pt x="458" y="585"/>
                </a:cubicBezTo>
                <a:cubicBezTo>
                  <a:pt x="463" y="563"/>
                  <a:pt x="456" y="557"/>
                  <a:pt x="438" y="552"/>
                </a:cubicBezTo>
                <a:cubicBezTo>
                  <a:pt x="379" y="535"/>
                  <a:pt x="328" y="506"/>
                  <a:pt x="284" y="463"/>
                </a:cubicBezTo>
                <a:cubicBezTo>
                  <a:pt x="222" y="403"/>
                  <a:pt x="193" y="328"/>
                  <a:pt x="179" y="245"/>
                </a:cubicBezTo>
                <a:cubicBezTo>
                  <a:pt x="173" y="206"/>
                  <a:pt x="168" y="167"/>
                  <a:pt x="164" y="128"/>
                </a:cubicBezTo>
                <a:cubicBezTo>
                  <a:pt x="159" y="94"/>
                  <a:pt x="187" y="48"/>
                  <a:pt x="225" y="28"/>
                </a:cubicBezTo>
                <a:cubicBezTo>
                  <a:pt x="278" y="0"/>
                  <a:pt x="339" y="8"/>
                  <a:pt x="372" y="51"/>
                </a:cubicBezTo>
                <a:cubicBezTo>
                  <a:pt x="379" y="59"/>
                  <a:pt x="382" y="70"/>
                  <a:pt x="385" y="81"/>
                </a:cubicBezTo>
                <a:cubicBezTo>
                  <a:pt x="395" y="129"/>
                  <a:pt x="402" y="178"/>
                  <a:pt x="414" y="225"/>
                </a:cubicBezTo>
                <a:cubicBezTo>
                  <a:pt x="432" y="294"/>
                  <a:pt x="482" y="328"/>
                  <a:pt x="550" y="336"/>
                </a:cubicBezTo>
                <a:cubicBezTo>
                  <a:pt x="580" y="340"/>
                  <a:pt x="609" y="339"/>
                  <a:pt x="638" y="325"/>
                </a:cubicBezTo>
                <a:cubicBezTo>
                  <a:pt x="694" y="299"/>
                  <a:pt x="754" y="283"/>
                  <a:pt x="816" y="274"/>
                </a:cubicBezTo>
                <a:cubicBezTo>
                  <a:pt x="1023" y="246"/>
                  <a:pt x="1177" y="396"/>
                  <a:pt x="1213" y="545"/>
                </a:cubicBezTo>
                <a:cubicBezTo>
                  <a:pt x="1233" y="629"/>
                  <a:pt x="1229" y="713"/>
                  <a:pt x="1207" y="796"/>
                </a:cubicBezTo>
                <a:cubicBezTo>
                  <a:pt x="1176" y="920"/>
                  <a:pt x="1118" y="1028"/>
                  <a:pt x="1018" y="1110"/>
                </a:cubicBezTo>
                <a:cubicBezTo>
                  <a:pt x="932" y="1180"/>
                  <a:pt x="834" y="1220"/>
                  <a:pt x="726" y="1237"/>
                </a:cubicBezTo>
                <a:cubicBezTo>
                  <a:pt x="685" y="1243"/>
                  <a:pt x="644" y="1246"/>
                  <a:pt x="619" y="1249"/>
                </a:cubicBezTo>
                <a:close/>
                <a:moveTo>
                  <a:pt x="140" y="1437"/>
                </a:moveTo>
                <a:cubicBezTo>
                  <a:pt x="160" y="1429"/>
                  <a:pt x="171" y="1420"/>
                  <a:pt x="171" y="1402"/>
                </a:cubicBezTo>
                <a:cubicBezTo>
                  <a:pt x="170" y="1332"/>
                  <a:pt x="185" y="1264"/>
                  <a:pt x="202" y="1197"/>
                </a:cubicBezTo>
                <a:cubicBezTo>
                  <a:pt x="214" y="1153"/>
                  <a:pt x="235" y="1116"/>
                  <a:pt x="279" y="1095"/>
                </a:cubicBezTo>
                <a:cubicBezTo>
                  <a:pt x="296" y="1087"/>
                  <a:pt x="311" y="1086"/>
                  <a:pt x="327" y="1101"/>
                </a:cubicBezTo>
                <a:cubicBezTo>
                  <a:pt x="382" y="1151"/>
                  <a:pt x="449" y="1174"/>
                  <a:pt x="521" y="1183"/>
                </a:cubicBezTo>
                <a:cubicBezTo>
                  <a:pt x="598" y="1193"/>
                  <a:pt x="675" y="1185"/>
                  <a:pt x="751" y="1169"/>
                </a:cubicBezTo>
                <a:cubicBezTo>
                  <a:pt x="904" y="1136"/>
                  <a:pt x="1024" y="1057"/>
                  <a:pt x="1096" y="916"/>
                </a:cubicBezTo>
                <a:cubicBezTo>
                  <a:pt x="1154" y="805"/>
                  <a:pt x="1180" y="689"/>
                  <a:pt x="1154" y="564"/>
                </a:cubicBezTo>
                <a:cubicBezTo>
                  <a:pt x="1131" y="452"/>
                  <a:pt x="1025" y="353"/>
                  <a:pt x="912" y="337"/>
                </a:cubicBezTo>
                <a:cubicBezTo>
                  <a:pt x="840" y="326"/>
                  <a:pt x="771" y="341"/>
                  <a:pt x="703" y="365"/>
                </a:cubicBezTo>
                <a:cubicBezTo>
                  <a:pt x="656" y="382"/>
                  <a:pt x="612" y="406"/>
                  <a:pt x="558" y="399"/>
                </a:cubicBezTo>
                <a:cubicBezTo>
                  <a:pt x="463" y="388"/>
                  <a:pt x="390" y="349"/>
                  <a:pt x="360" y="254"/>
                </a:cubicBezTo>
                <a:cubicBezTo>
                  <a:pt x="344" y="204"/>
                  <a:pt x="335" y="152"/>
                  <a:pt x="325" y="101"/>
                </a:cubicBezTo>
                <a:cubicBezTo>
                  <a:pt x="323" y="87"/>
                  <a:pt x="317" y="80"/>
                  <a:pt x="304" y="76"/>
                </a:cubicBezTo>
                <a:cubicBezTo>
                  <a:pt x="266" y="64"/>
                  <a:pt x="228" y="94"/>
                  <a:pt x="230" y="133"/>
                </a:cubicBezTo>
                <a:cubicBezTo>
                  <a:pt x="231" y="145"/>
                  <a:pt x="232" y="157"/>
                  <a:pt x="233" y="169"/>
                </a:cubicBezTo>
                <a:cubicBezTo>
                  <a:pt x="239" y="228"/>
                  <a:pt x="246" y="287"/>
                  <a:pt x="272" y="342"/>
                </a:cubicBezTo>
                <a:cubicBezTo>
                  <a:pt x="320" y="440"/>
                  <a:pt x="405" y="487"/>
                  <a:pt x="509" y="506"/>
                </a:cubicBezTo>
                <a:cubicBezTo>
                  <a:pt x="525" y="509"/>
                  <a:pt x="542" y="511"/>
                  <a:pt x="562" y="514"/>
                </a:cubicBezTo>
                <a:cubicBezTo>
                  <a:pt x="555" y="525"/>
                  <a:pt x="550" y="533"/>
                  <a:pt x="545" y="540"/>
                </a:cubicBezTo>
                <a:cubicBezTo>
                  <a:pt x="518" y="576"/>
                  <a:pt x="511" y="614"/>
                  <a:pt x="518" y="657"/>
                </a:cubicBezTo>
                <a:cubicBezTo>
                  <a:pt x="524" y="695"/>
                  <a:pt x="524" y="734"/>
                  <a:pt x="520" y="771"/>
                </a:cubicBezTo>
                <a:cubicBezTo>
                  <a:pt x="511" y="844"/>
                  <a:pt x="473" y="899"/>
                  <a:pt x="401" y="926"/>
                </a:cubicBezTo>
                <a:cubicBezTo>
                  <a:pt x="362" y="940"/>
                  <a:pt x="327" y="961"/>
                  <a:pt x="297" y="991"/>
                </a:cubicBezTo>
                <a:cubicBezTo>
                  <a:pt x="292" y="996"/>
                  <a:pt x="283" y="1000"/>
                  <a:pt x="276" y="1000"/>
                </a:cubicBezTo>
                <a:cubicBezTo>
                  <a:pt x="203" y="999"/>
                  <a:pt x="155" y="1036"/>
                  <a:pt x="125" y="1098"/>
                </a:cubicBezTo>
                <a:cubicBezTo>
                  <a:pt x="79" y="1193"/>
                  <a:pt x="64" y="1295"/>
                  <a:pt x="63" y="1399"/>
                </a:cubicBezTo>
                <a:cubicBezTo>
                  <a:pt x="63" y="1414"/>
                  <a:pt x="70" y="1424"/>
                  <a:pt x="84" y="1428"/>
                </a:cubicBezTo>
                <a:cubicBezTo>
                  <a:pt x="86" y="1426"/>
                  <a:pt x="87" y="1425"/>
                  <a:pt x="87" y="1424"/>
                </a:cubicBezTo>
                <a:cubicBezTo>
                  <a:pt x="88" y="1420"/>
                  <a:pt x="88" y="1415"/>
                  <a:pt x="88" y="1410"/>
                </a:cubicBezTo>
                <a:cubicBezTo>
                  <a:pt x="92" y="1316"/>
                  <a:pt x="107" y="1225"/>
                  <a:pt x="141" y="1137"/>
                </a:cubicBezTo>
                <a:cubicBezTo>
                  <a:pt x="165" y="1073"/>
                  <a:pt x="213" y="1019"/>
                  <a:pt x="290" y="1030"/>
                </a:cubicBezTo>
                <a:cubicBezTo>
                  <a:pt x="296" y="1031"/>
                  <a:pt x="305" y="1025"/>
                  <a:pt x="310" y="1020"/>
                </a:cubicBezTo>
                <a:cubicBezTo>
                  <a:pt x="337" y="992"/>
                  <a:pt x="369" y="970"/>
                  <a:pt x="405" y="956"/>
                </a:cubicBezTo>
                <a:cubicBezTo>
                  <a:pt x="438" y="944"/>
                  <a:pt x="466" y="927"/>
                  <a:pt x="492" y="903"/>
                </a:cubicBezTo>
                <a:cubicBezTo>
                  <a:pt x="497" y="898"/>
                  <a:pt x="508" y="895"/>
                  <a:pt x="516" y="897"/>
                </a:cubicBezTo>
                <a:cubicBezTo>
                  <a:pt x="558" y="903"/>
                  <a:pt x="599" y="913"/>
                  <a:pt x="642" y="917"/>
                </a:cubicBezTo>
                <a:cubicBezTo>
                  <a:pt x="778" y="930"/>
                  <a:pt x="913" y="922"/>
                  <a:pt x="1049" y="912"/>
                </a:cubicBezTo>
                <a:cubicBezTo>
                  <a:pt x="1055" y="912"/>
                  <a:pt x="1060" y="912"/>
                  <a:pt x="1068" y="912"/>
                </a:cubicBezTo>
                <a:cubicBezTo>
                  <a:pt x="1064" y="920"/>
                  <a:pt x="1062" y="925"/>
                  <a:pt x="1060" y="929"/>
                </a:cubicBezTo>
                <a:cubicBezTo>
                  <a:pt x="1018" y="989"/>
                  <a:pt x="968" y="1040"/>
                  <a:pt x="905" y="1078"/>
                </a:cubicBezTo>
                <a:cubicBezTo>
                  <a:pt x="796" y="1142"/>
                  <a:pt x="677" y="1162"/>
                  <a:pt x="553" y="1156"/>
                </a:cubicBezTo>
                <a:cubicBezTo>
                  <a:pt x="468" y="1152"/>
                  <a:pt x="392" y="1125"/>
                  <a:pt x="329" y="1064"/>
                </a:cubicBezTo>
                <a:cubicBezTo>
                  <a:pt x="324" y="1059"/>
                  <a:pt x="314" y="1056"/>
                  <a:pt x="306" y="1058"/>
                </a:cubicBezTo>
                <a:cubicBezTo>
                  <a:pt x="247" y="1067"/>
                  <a:pt x="205" y="1099"/>
                  <a:pt x="185" y="1157"/>
                </a:cubicBezTo>
                <a:cubicBezTo>
                  <a:pt x="157" y="1238"/>
                  <a:pt x="145" y="1321"/>
                  <a:pt x="140" y="1406"/>
                </a:cubicBezTo>
                <a:cubicBezTo>
                  <a:pt x="140" y="1415"/>
                  <a:pt x="140" y="1424"/>
                  <a:pt x="140" y="1437"/>
                </a:cubicBezTo>
                <a:close/>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pPr marL="0" marR="0" lvl="0" indent="0" algn="l"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56" name="TextBox 55">
            <a:extLst>
              <a:ext uri="{FF2B5EF4-FFF2-40B4-BE49-F238E27FC236}">
                <a16:creationId xmlns:a16="http://schemas.microsoft.com/office/drawing/2014/main" id="{D75D7B01-5E7B-B11E-6115-6F25C6B6D652}"/>
              </a:ext>
            </a:extLst>
          </p:cNvPr>
          <p:cNvSpPr txBox="1"/>
          <p:nvPr/>
        </p:nvSpPr>
        <p:spPr>
          <a:xfrm>
            <a:off x="7101869" y="2210936"/>
            <a:ext cx="1818768" cy="461665"/>
          </a:xfrm>
          <a:prstGeom prst="rect">
            <a:avLst/>
          </a:prstGeom>
          <a:noFill/>
        </p:spPr>
        <p:txBody>
          <a:bodyPr wrap="none" lIns="121920" tIns="121920" rIns="121920" bIns="121920" rtlCol="0" anchor="ctr" anchorCtr="0">
            <a:spAutoFit/>
          </a:bodyPr>
          <a:lstStyle/>
          <a:p>
            <a:pPr marL="0" marR="0" lvl="0" indent="0" algn="ctr" defTabSz="1219080" rtl="0" eaLnBrk="1" fontAlgn="base" latinLnBrk="0" hangingPunct="1">
              <a:lnSpc>
                <a:spcPct val="100000"/>
              </a:lnSpc>
              <a:spcBef>
                <a:spcPts val="800"/>
              </a:spcBef>
              <a:spcAft>
                <a:spcPct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a:ea typeface="+mn-ea"/>
                <a:cs typeface="Arial" charset="0"/>
              </a:rPr>
              <a:t>Pancreas secretes</a:t>
            </a:r>
          </a:p>
        </p:txBody>
      </p:sp>
      <p:sp>
        <p:nvSpPr>
          <p:cNvPr id="57" name="Rectangle 56">
            <a:extLst>
              <a:ext uri="{FF2B5EF4-FFF2-40B4-BE49-F238E27FC236}">
                <a16:creationId xmlns:a16="http://schemas.microsoft.com/office/drawing/2014/main" id="{0480489A-CD41-06EA-0292-A602D62A653D}"/>
              </a:ext>
            </a:extLst>
          </p:cNvPr>
          <p:cNvSpPr/>
          <p:nvPr/>
        </p:nvSpPr>
        <p:spPr>
          <a:xfrm>
            <a:off x="6508954" y="3615602"/>
            <a:ext cx="3004598" cy="738664"/>
          </a:xfrm>
          <a:prstGeom prst="rect">
            <a:avLst/>
          </a:prstGeom>
        </p:spPr>
        <p:txBody>
          <a:bodyPr wrap="square" lIns="0" tIns="0" rIns="0" bIns="0">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3"/>
                </a:solidFill>
                <a:effectLst/>
                <a:uLnTx/>
                <a:uFillTx/>
                <a:latin typeface="+mj-lt"/>
                <a:ea typeface="+mn-ea"/>
                <a:cs typeface="Arial" charset="0"/>
              </a:rPr>
              <a:t>Amylin</a:t>
            </a:r>
          </a:p>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3"/>
                </a:solidFill>
                <a:effectLst/>
                <a:uLnTx/>
                <a:uFillTx/>
                <a:latin typeface="+mj-lt"/>
                <a:ea typeface="+mn-ea"/>
                <a:cs typeface="Arial" charset="0"/>
              </a:rPr>
              <a:t>Insulin</a:t>
            </a:r>
          </a:p>
          <a:p>
            <a:pPr lvl="0" algn="ctr" defTabSz="1219139" fontAlgn="base">
              <a:spcBef>
                <a:spcPct val="0"/>
              </a:spcBef>
              <a:spcAft>
                <a:spcPct val="0"/>
              </a:spcAft>
              <a:defRPr/>
            </a:pPr>
            <a:r>
              <a:rPr lang="en-US" sz="1200" noProof="0" dirty="0">
                <a:solidFill>
                  <a:schemeClr val="accent3"/>
                </a:solidFill>
                <a:latin typeface="+mj-lt"/>
                <a:cs typeface="Arial" charset="0"/>
              </a:rPr>
              <a:t>P</a:t>
            </a:r>
            <a:r>
              <a:rPr kumimoji="0" lang="en-US" sz="1200" b="0" i="0" u="none" strike="noStrike" kern="1200" cap="none" spc="0" normalizeH="0" baseline="0" noProof="0" dirty="0">
                <a:ln>
                  <a:noFill/>
                </a:ln>
                <a:solidFill>
                  <a:schemeClr val="accent3"/>
                </a:solidFill>
                <a:effectLst/>
                <a:uLnTx/>
                <a:uFillTx/>
                <a:latin typeface="+mj-lt"/>
                <a:ea typeface="+mn-ea"/>
                <a:cs typeface="Arial" charset="0"/>
              </a:rPr>
              <a:t>ancreatic polypeptide </a:t>
            </a:r>
            <a:r>
              <a:rPr lang="en-US" sz="1200" noProof="0" dirty="0">
                <a:solidFill>
                  <a:schemeClr val="accent3"/>
                </a:solidFill>
                <a:latin typeface="+mj-lt"/>
                <a:cs typeface="Arial" charset="0"/>
              </a:rPr>
              <a:t>(</a:t>
            </a:r>
            <a:r>
              <a:rPr kumimoji="0" lang="en-US" sz="1200" b="1" i="0" u="none" strike="noStrike" kern="1200" cap="none" spc="0" normalizeH="0" baseline="0" noProof="0" dirty="0">
                <a:ln>
                  <a:noFill/>
                </a:ln>
                <a:solidFill>
                  <a:schemeClr val="accent3"/>
                </a:solidFill>
                <a:effectLst/>
                <a:uLnTx/>
                <a:uFillTx/>
                <a:latin typeface="+mj-lt"/>
                <a:ea typeface="+mn-ea"/>
                <a:cs typeface="Arial" charset="0"/>
              </a:rPr>
              <a:t>PP</a:t>
            </a:r>
            <a:r>
              <a:rPr lang="en-US" sz="1200" dirty="0">
                <a:solidFill>
                  <a:schemeClr val="accent3"/>
                </a:solidFill>
                <a:cs typeface="Arial" charset="0"/>
              </a:rPr>
              <a:t>)</a:t>
            </a:r>
            <a:endParaRPr kumimoji="0" lang="en-US" sz="1200" i="0" u="none" strike="noStrike" kern="1200" cap="none" spc="0" normalizeH="0" baseline="0" noProof="0" dirty="0">
              <a:ln>
                <a:noFill/>
              </a:ln>
              <a:solidFill>
                <a:schemeClr val="accent3"/>
              </a:solidFill>
              <a:effectLst/>
              <a:uLnTx/>
              <a:uFillTx/>
              <a:latin typeface="+mj-lt"/>
              <a:ea typeface="+mn-ea"/>
              <a:cs typeface="Arial" charset="0"/>
            </a:endParaRPr>
          </a:p>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3"/>
                </a:solidFill>
                <a:effectLst/>
                <a:uLnTx/>
                <a:uFillTx/>
                <a:latin typeface="+mj-lt"/>
                <a:ea typeface="+mn-ea"/>
                <a:cs typeface="Arial" charset="0"/>
              </a:rPr>
              <a:t>Glucagon</a:t>
            </a:r>
          </a:p>
        </p:txBody>
      </p:sp>
      <p:sp>
        <p:nvSpPr>
          <p:cNvPr id="63" name="Freeform 6">
            <a:extLst>
              <a:ext uri="{FF2B5EF4-FFF2-40B4-BE49-F238E27FC236}">
                <a16:creationId xmlns:a16="http://schemas.microsoft.com/office/drawing/2014/main" id="{AF74C459-E7D6-82B8-6542-E8E75416BB42}"/>
              </a:ext>
            </a:extLst>
          </p:cNvPr>
          <p:cNvSpPr>
            <a:spLocks noEditPoints="1"/>
          </p:cNvSpPr>
          <p:nvPr/>
        </p:nvSpPr>
        <p:spPr bwMode="auto">
          <a:xfrm>
            <a:off x="7130389" y="2995986"/>
            <a:ext cx="967181" cy="998786"/>
          </a:xfrm>
          <a:custGeom>
            <a:avLst/>
            <a:gdLst>
              <a:gd name="T0" fmla="*/ 993 w 3679"/>
              <a:gd name="T1" fmla="*/ 2621 h 3798"/>
              <a:gd name="T2" fmla="*/ 1287 w 3679"/>
              <a:gd name="T3" fmla="*/ 2306 h 3798"/>
              <a:gd name="T4" fmla="*/ 1210 w 3679"/>
              <a:gd name="T5" fmla="*/ 1973 h 3798"/>
              <a:gd name="T6" fmla="*/ 1251 w 3679"/>
              <a:gd name="T7" fmla="*/ 1846 h 3798"/>
              <a:gd name="T8" fmla="*/ 2144 w 3679"/>
              <a:gd name="T9" fmla="*/ 1373 h 3798"/>
              <a:gd name="T10" fmla="*/ 2492 w 3679"/>
              <a:gd name="T11" fmla="*/ 2513 h 3798"/>
              <a:gd name="T12" fmla="*/ 1922 w 3679"/>
              <a:gd name="T13" fmla="*/ 2304 h 3798"/>
              <a:gd name="T14" fmla="*/ 2376 w 3679"/>
              <a:gd name="T15" fmla="*/ 2670 h 3798"/>
              <a:gd name="T16" fmla="*/ 2699 w 3679"/>
              <a:gd name="T17" fmla="*/ 1604 h 3798"/>
              <a:gd name="T18" fmla="*/ 2401 w 3679"/>
              <a:gd name="T19" fmla="*/ 1284 h 3798"/>
              <a:gd name="T20" fmla="*/ 1714 w 3679"/>
              <a:gd name="T21" fmla="*/ 1828 h 3798"/>
              <a:gd name="T22" fmla="*/ 722 w 3679"/>
              <a:gd name="T23" fmla="*/ 1657 h 3798"/>
              <a:gd name="T24" fmla="*/ 864 w 3679"/>
              <a:gd name="T25" fmla="*/ 2972 h 3798"/>
              <a:gd name="T26" fmla="*/ 139 w 3679"/>
              <a:gd name="T27" fmla="*/ 916 h 3798"/>
              <a:gd name="T28" fmla="*/ 1774 w 3679"/>
              <a:gd name="T29" fmla="*/ 646 h 3798"/>
              <a:gd name="T30" fmla="*/ 3475 w 3679"/>
              <a:gd name="T31" fmla="*/ 1556 h 3798"/>
              <a:gd name="T32" fmla="*/ 1767 w 3679"/>
              <a:gd name="T33" fmla="*/ 2974 h 3798"/>
              <a:gd name="T34" fmla="*/ 3293 w 3679"/>
              <a:gd name="T35" fmla="*/ 2972 h 3798"/>
              <a:gd name="T36" fmla="*/ 3474 w 3679"/>
              <a:gd name="T37" fmla="*/ 761 h 3798"/>
              <a:gd name="T38" fmla="*/ 2557 w 3679"/>
              <a:gd name="T39" fmla="*/ 703 h 3798"/>
              <a:gd name="T40" fmla="*/ 552 w 3679"/>
              <a:gd name="T41" fmla="*/ 626 h 3798"/>
              <a:gd name="T42" fmla="*/ 179 w 3679"/>
              <a:gd name="T43" fmla="*/ 1613 h 3798"/>
              <a:gd name="T44" fmla="*/ 191 w 3679"/>
              <a:gd name="T45" fmla="*/ 2588 h 3798"/>
              <a:gd name="T46" fmla="*/ 611 w 3679"/>
              <a:gd name="T47" fmla="*/ 1646 h 3798"/>
              <a:gd name="T48" fmla="*/ 1774 w 3679"/>
              <a:gd name="T49" fmla="*/ 1139 h 3798"/>
              <a:gd name="T50" fmla="*/ 3302 w 3679"/>
              <a:gd name="T51" fmla="*/ 638 h 3798"/>
              <a:gd name="T52" fmla="*/ 2923 w 3679"/>
              <a:gd name="T53" fmla="*/ 2796 h 3798"/>
              <a:gd name="T54" fmla="*/ 1585 w 3679"/>
              <a:gd name="T55" fmla="*/ 3696 h 3798"/>
              <a:gd name="T56" fmla="*/ 1512 w 3679"/>
              <a:gd name="T57" fmla="*/ 2452 h 3798"/>
              <a:gd name="T58" fmla="*/ 2035 w 3679"/>
              <a:gd name="T59" fmla="*/ 3479 h 3798"/>
              <a:gd name="T60" fmla="*/ 2750 w 3679"/>
              <a:gd name="T61" fmla="*/ 2726 h 3798"/>
              <a:gd name="T62" fmla="*/ 2990 w 3679"/>
              <a:gd name="T63" fmla="*/ 1555 h 3798"/>
              <a:gd name="T64" fmla="*/ 2308 w 3679"/>
              <a:gd name="T65" fmla="*/ 1133 h 3798"/>
              <a:gd name="T66" fmla="*/ 700 w 3679"/>
              <a:gd name="T67" fmla="*/ 1153 h 3798"/>
              <a:gd name="T68" fmla="*/ 635 w 3679"/>
              <a:gd name="T69" fmla="*/ 2080 h 3798"/>
              <a:gd name="T70" fmla="*/ 189 w 3679"/>
              <a:gd name="T71" fmla="*/ 2126 h 3798"/>
              <a:gd name="T72" fmla="*/ 212 w 3679"/>
              <a:gd name="T73" fmla="*/ 1216 h 3798"/>
              <a:gd name="T74" fmla="*/ 554 w 3679"/>
              <a:gd name="T75" fmla="*/ 625 h 3798"/>
              <a:gd name="T76" fmla="*/ 2555 w 3679"/>
              <a:gd name="T77" fmla="*/ 702 h 3798"/>
              <a:gd name="T78" fmla="*/ 3548 w 3679"/>
              <a:gd name="T79" fmla="*/ 402 h 3798"/>
              <a:gd name="T80" fmla="*/ 3295 w 3679"/>
              <a:gd name="T81" fmla="*/ 3018 h 3798"/>
              <a:gd name="T82" fmla="*/ 2233 w 3679"/>
              <a:gd name="T83" fmla="*/ 3311 h 3798"/>
              <a:gd name="T84" fmla="*/ 3313 w 3679"/>
              <a:gd name="T85" fmla="*/ 3115 h 3798"/>
              <a:gd name="T86" fmla="*/ 3553 w 3679"/>
              <a:gd name="T87" fmla="*/ 176 h 3798"/>
              <a:gd name="T88" fmla="*/ 1276 w 3679"/>
              <a:gd name="T89" fmla="*/ 643 h 3798"/>
              <a:gd name="T90" fmla="*/ 176 w 3679"/>
              <a:gd name="T91" fmla="*/ 517 h 3798"/>
              <a:gd name="T92" fmla="*/ 694 w 3679"/>
              <a:gd name="T93" fmla="*/ 2852 h 3798"/>
              <a:gd name="T94" fmla="*/ 780 w 3679"/>
              <a:gd name="T95" fmla="*/ 2113 h 3798"/>
              <a:gd name="T96" fmla="*/ 1293 w 3679"/>
              <a:gd name="T97" fmla="*/ 1276 h 3798"/>
              <a:gd name="T98" fmla="*/ 1444 w 3679"/>
              <a:gd name="T99" fmla="*/ 1278 h 3798"/>
              <a:gd name="T100" fmla="*/ 2506 w 3679"/>
              <a:gd name="T101" fmla="*/ 1815 h 3798"/>
              <a:gd name="T102" fmla="*/ 2697 w 3679"/>
              <a:gd name="T103" fmla="*/ 1605 h 3798"/>
              <a:gd name="T104" fmla="*/ 2764 w 3679"/>
              <a:gd name="T105" fmla="*/ 2628 h 3798"/>
              <a:gd name="T106" fmla="*/ 1744 w 3679"/>
              <a:gd name="T107" fmla="*/ 2512 h 3798"/>
              <a:gd name="T108" fmla="*/ 1876 w 3679"/>
              <a:gd name="T109" fmla="*/ 2372 h 3798"/>
              <a:gd name="T110" fmla="*/ 2643 w 3679"/>
              <a:gd name="T111" fmla="*/ 2101 h 3798"/>
              <a:gd name="T112" fmla="*/ 2013 w 3679"/>
              <a:gd name="T113" fmla="*/ 1562 h 3798"/>
              <a:gd name="T114" fmla="*/ 1249 w 3679"/>
              <a:gd name="T115" fmla="*/ 1847 h 3798"/>
              <a:gd name="T116" fmla="*/ 955 w 3679"/>
              <a:gd name="T117" fmla="*/ 1874 h 3798"/>
              <a:gd name="T118" fmla="*/ 1287 w 3679"/>
              <a:gd name="T119" fmla="*/ 2346 h 3798"/>
              <a:gd name="T120" fmla="*/ 1626 w 3679"/>
              <a:gd name="T121" fmla="*/ 2351 h 3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79" h="3798">
                <a:moveTo>
                  <a:pt x="1752" y="3798"/>
                </a:moveTo>
                <a:cubicBezTo>
                  <a:pt x="1689" y="3798"/>
                  <a:pt x="1627" y="3797"/>
                  <a:pt x="1564" y="3796"/>
                </a:cubicBezTo>
                <a:cubicBezTo>
                  <a:pt x="1491" y="3794"/>
                  <a:pt x="1439" y="3754"/>
                  <a:pt x="1415" y="3680"/>
                </a:cubicBezTo>
                <a:cubicBezTo>
                  <a:pt x="1369" y="3542"/>
                  <a:pt x="1378" y="3400"/>
                  <a:pt x="1444" y="3256"/>
                </a:cubicBezTo>
                <a:cubicBezTo>
                  <a:pt x="1456" y="3228"/>
                  <a:pt x="1456" y="3206"/>
                  <a:pt x="1445" y="3176"/>
                </a:cubicBezTo>
                <a:cubicBezTo>
                  <a:pt x="1404" y="3074"/>
                  <a:pt x="1398" y="2963"/>
                  <a:pt x="1428" y="2856"/>
                </a:cubicBezTo>
                <a:cubicBezTo>
                  <a:pt x="1457" y="2750"/>
                  <a:pt x="1519" y="2657"/>
                  <a:pt x="1607" y="2588"/>
                </a:cubicBezTo>
                <a:cubicBezTo>
                  <a:pt x="1626" y="2573"/>
                  <a:pt x="1646" y="2553"/>
                  <a:pt x="1644" y="2549"/>
                </a:cubicBezTo>
                <a:cubicBezTo>
                  <a:pt x="1631" y="2524"/>
                  <a:pt x="1613" y="2490"/>
                  <a:pt x="1587" y="2474"/>
                </a:cubicBezTo>
                <a:cubicBezTo>
                  <a:pt x="1541" y="2448"/>
                  <a:pt x="1485" y="2447"/>
                  <a:pt x="1438" y="2474"/>
                </a:cubicBezTo>
                <a:cubicBezTo>
                  <a:pt x="1397" y="2496"/>
                  <a:pt x="1355" y="2528"/>
                  <a:pt x="1315" y="2566"/>
                </a:cubicBezTo>
                <a:cubicBezTo>
                  <a:pt x="1243" y="2635"/>
                  <a:pt x="1172" y="2670"/>
                  <a:pt x="1091" y="2677"/>
                </a:cubicBezTo>
                <a:cubicBezTo>
                  <a:pt x="1071" y="2679"/>
                  <a:pt x="1047" y="2681"/>
                  <a:pt x="1030" y="2672"/>
                </a:cubicBezTo>
                <a:cubicBezTo>
                  <a:pt x="1014" y="2663"/>
                  <a:pt x="996" y="2641"/>
                  <a:pt x="993" y="2621"/>
                </a:cubicBezTo>
                <a:cubicBezTo>
                  <a:pt x="992" y="2609"/>
                  <a:pt x="996" y="2597"/>
                  <a:pt x="1004" y="2589"/>
                </a:cubicBezTo>
                <a:cubicBezTo>
                  <a:pt x="1013" y="2579"/>
                  <a:pt x="1027" y="2574"/>
                  <a:pt x="1042" y="2576"/>
                </a:cubicBezTo>
                <a:cubicBezTo>
                  <a:pt x="1139" y="2585"/>
                  <a:pt x="1204" y="2534"/>
                  <a:pt x="1260" y="2476"/>
                </a:cubicBezTo>
                <a:cubicBezTo>
                  <a:pt x="1361" y="2373"/>
                  <a:pt x="1469" y="2336"/>
                  <a:pt x="1590" y="2366"/>
                </a:cubicBezTo>
                <a:cubicBezTo>
                  <a:pt x="1600" y="2368"/>
                  <a:pt x="1619" y="2359"/>
                  <a:pt x="1625" y="2350"/>
                </a:cubicBezTo>
                <a:cubicBezTo>
                  <a:pt x="1648" y="2313"/>
                  <a:pt x="1656" y="2271"/>
                  <a:pt x="1648" y="2229"/>
                </a:cubicBezTo>
                <a:cubicBezTo>
                  <a:pt x="1631" y="2224"/>
                  <a:pt x="1614" y="2220"/>
                  <a:pt x="1597" y="2215"/>
                </a:cubicBezTo>
                <a:cubicBezTo>
                  <a:pt x="1558" y="2206"/>
                  <a:pt x="1521" y="2196"/>
                  <a:pt x="1485" y="2183"/>
                </a:cubicBezTo>
                <a:cubicBezTo>
                  <a:pt x="1448" y="2168"/>
                  <a:pt x="1413" y="2150"/>
                  <a:pt x="1385" y="2135"/>
                </a:cubicBezTo>
                <a:cubicBezTo>
                  <a:pt x="1375" y="2129"/>
                  <a:pt x="1365" y="2124"/>
                  <a:pt x="1357" y="2120"/>
                </a:cubicBezTo>
                <a:cubicBezTo>
                  <a:pt x="1252" y="2227"/>
                  <a:pt x="1252" y="2227"/>
                  <a:pt x="1252" y="2227"/>
                </a:cubicBezTo>
                <a:cubicBezTo>
                  <a:pt x="1241" y="2215"/>
                  <a:pt x="1241" y="2215"/>
                  <a:pt x="1241" y="2215"/>
                </a:cubicBezTo>
                <a:cubicBezTo>
                  <a:pt x="1245" y="2222"/>
                  <a:pt x="1249" y="2230"/>
                  <a:pt x="1253" y="2238"/>
                </a:cubicBezTo>
                <a:cubicBezTo>
                  <a:pt x="1265" y="2260"/>
                  <a:pt x="1277" y="2283"/>
                  <a:pt x="1287" y="2306"/>
                </a:cubicBezTo>
                <a:cubicBezTo>
                  <a:pt x="1293" y="2321"/>
                  <a:pt x="1294" y="2335"/>
                  <a:pt x="1289" y="2347"/>
                </a:cubicBezTo>
                <a:cubicBezTo>
                  <a:pt x="1284" y="2359"/>
                  <a:pt x="1273" y="2368"/>
                  <a:pt x="1258" y="2374"/>
                </a:cubicBezTo>
                <a:cubicBezTo>
                  <a:pt x="1244" y="2379"/>
                  <a:pt x="1231" y="2379"/>
                  <a:pt x="1220" y="2374"/>
                </a:cubicBezTo>
                <a:cubicBezTo>
                  <a:pt x="1208" y="2369"/>
                  <a:pt x="1199" y="2358"/>
                  <a:pt x="1194" y="2343"/>
                </a:cubicBezTo>
                <a:cubicBezTo>
                  <a:pt x="1170" y="2272"/>
                  <a:pt x="1119" y="2236"/>
                  <a:pt x="1029" y="2227"/>
                </a:cubicBezTo>
                <a:cubicBezTo>
                  <a:pt x="997" y="2224"/>
                  <a:pt x="963" y="2213"/>
                  <a:pt x="920" y="2193"/>
                </a:cubicBezTo>
                <a:cubicBezTo>
                  <a:pt x="906" y="2186"/>
                  <a:pt x="896" y="2176"/>
                  <a:pt x="892" y="2163"/>
                </a:cubicBezTo>
                <a:cubicBezTo>
                  <a:pt x="889" y="2150"/>
                  <a:pt x="891" y="2136"/>
                  <a:pt x="900" y="2122"/>
                </a:cubicBezTo>
                <a:cubicBezTo>
                  <a:pt x="916" y="2096"/>
                  <a:pt x="940" y="2091"/>
                  <a:pt x="972" y="2106"/>
                </a:cubicBezTo>
                <a:cubicBezTo>
                  <a:pt x="1035" y="2137"/>
                  <a:pt x="1097" y="2144"/>
                  <a:pt x="1159" y="2127"/>
                </a:cubicBezTo>
                <a:cubicBezTo>
                  <a:pt x="1182" y="2121"/>
                  <a:pt x="1207" y="2106"/>
                  <a:pt x="1227" y="2087"/>
                </a:cubicBezTo>
                <a:cubicBezTo>
                  <a:pt x="1263" y="2052"/>
                  <a:pt x="1260" y="2037"/>
                  <a:pt x="1230" y="1999"/>
                </a:cubicBezTo>
                <a:cubicBezTo>
                  <a:pt x="1223" y="1991"/>
                  <a:pt x="1217" y="1982"/>
                  <a:pt x="1211" y="1974"/>
                </a:cubicBezTo>
                <a:cubicBezTo>
                  <a:pt x="1210" y="1973"/>
                  <a:pt x="1210" y="1973"/>
                  <a:pt x="1210" y="1973"/>
                </a:cubicBezTo>
                <a:cubicBezTo>
                  <a:pt x="1142" y="1877"/>
                  <a:pt x="1070" y="1850"/>
                  <a:pt x="955" y="1875"/>
                </a:cubicBezTo>
                <a:cubicBezTo>
                  <a:pt x="930" y="1881"/>
                  <a:pt x="911" y="1880"/>
                  <a:pt x="898" y="1872"/>
                </a:cubicBezTo>
                <a:cubicBezTo>
                  <a:pt x="888" y="1866"/>
                  <a:pt x="882" y="1856"/>
                  <a:pt x="879" y="1842"/>
                </a:cubicBezTo>
                <a:cubicBezTo>
                  <a:pt x="876" y="1827"/>
                  <a:pt x="878" y="1813"/>
                  <a:pt x="885" y="1802"/>
                </a:cubicBezTo>
                <a:cubicBezTo>
                  <a:pt x="894" y="1789"/>
                  <a:pt x="910" y="1781"/>
                  <a:pt x="933" y="1778"/>
                </a:cubicBezTo>
                <a:cubicBezTo>
                  <a:pt x="971" y="1772"/>
                  <a:pt x="1009" y="1770"/>
                  <a:pt x="1049" y="1767"/>
                </a:cubicBezTo>
                <a:cubicBezTo>
                  <a:pt x="1066" y="1766"/>
                  <a:pt x="1083" y="1765"/>
                  <a:pt x="1100" y="1764"/>
                </a:cubicBezTo>
                <a:cubicBezTo>
                  <a:pt x="1080" y="1730"/>
                  <a:pt x="1080" y="1730"/>
                  <a:pt x="1080" y="1730"/>
                </a:cubicBezTo>
                <a:cubicBezTo>
                  <a:pt x="1064" y="1701"/>
                  <a:pt x="1046" y="1670"/>
                  <a:pt x="1028" y="1640"/>
                </a:cubicBezTo>
                <a:cubicBezTo>
                  <a:pt x="1006" y="1601"/>
                  <a:pt x="1009" y="1573"/>
                  <a:pt x="1037" y="1556"/>
                </a:cubicBezTo>
                <a:cubicBezTo>
                  <a:pt x="1049" y="1549"/>
                  <a:pt x="1061" y="1547"/>
                  <a:pt x="1073" y="1550"/>
                </a:cubicBezTo>
                <a:cubicBezTo>
                  <a:pt x="1089" y="1555"/>
                  <a:pt x="1103" y="1568"/>
                  <a:pt x="1115" y="1589"/>
                </a:cubicBezTo>
                <a:cubicBezTo>
                  <a:pt x="1123" y="1604"/>
                  <a:pt x="1131" y="1618"/>
                  <a:pt x="1139" y="1633"/>
                </a:cubicBezTo>
                <a:cubicBezTo>
                  <a:pt x="1177" y="1702"/>
                  <a:pt x="1217" y="1774"/>
                  <a:pt x="1251" y="1846"/>
                </a:cubicBezTo>
                <a:cubicBezTo>
                  <a:pt x="1340" y="2035"/>
                  <a:pt x="1589" y="2162"/>
                  <a:pt x="1775" y="2113"/>
                </a:cubicBezTo>
                <a:cubicBezTo>
                  <a:pt x="1874" y="2087"/>
                  <a:pt x="1950" y="2017"/>
                  <a:pt x="1984" y="1922"/>
                </a:cubicBezTo>
                <a:cubicBezTo>
                  <a:pt x="2018" y="1828"/>
                  <a:pt x="2003" y="1725"/>
                  <a:pt x="1943" y="1642"/>
                </a:cubicBezTo>
                <a:cubicBezTo>
                  <a:pt x="1904" y="1587"/>
                  <a:pt x="1851" y="1543"/>
                  <a:pt x="1772" y="1498"/>
                </a:cubicBezTo>
                <a:cubicBezTo>
                  <a:pt x="1753" y="1486"/>
                  <a:pt x="1740" y="1471"/>
                  <a:pt x="1738" y="1454"/>
                </a:cubicBezTo>
                <a:cubicBezTo>
                  <a:pt x="1736" y="1440"/>
                  <a:pt x="1740" y="1427"/>
                  <a:pt x="1752" y="1415"/>
                </a:cubicBezTo>
                <a:cubicBezTo>
                  <a:pt x="1771" y="1395"/>
                  <a:pt x="1794" y="1393"/>
                  <a:pt x="1820" y="1409"/>
                </a:cubicBezTo>
                <a:cubicBezTo>
                  <a:pt x="1827" y="1414"/>
                  <a:pt x="1834" y="1418"/>
                  <a:pt x="1841" y="1423"/>
                </a:cubicBezTo>
                <a:cubicBezTo>
                  <a:pt x="1870" y="1440"/>
                  <a:pt x="1899" y="1459"/>
                  <a:pt x="1925" y="1480"/>
                </a:cubicBezTo>
                <a:cubicBezTo>
                  <a:pt x="1948" y="1497"/>
                  <a:pt x="1968" y="1517"/>
                  <a:pt x="1988" y="1537"/>
                </a:cubicBezTo>
                <a:cubicBezTo>
                  <a:pt x="1996" y="1545"/>
                  <a:pt x="2004" y="1553"/>
                  <a:pt x="2012" y="1560"/>
                </a:cubicBezTo>
                <a:cubicBezTo>
                  <a:pt x="2020" y="1545"/>
                  <a:pt x="2029" y="1529"/>
                  <a:pt x="2038" y="1514"/>
                </a:cubicBezTo>
                <a:cubicBezTo>
                  <a:pt x="2058" y="1476"/>
                  <a:pt x="2080" y="1438"/>
                  <a:pt x="2103" y="1401"/>
                </a:cubicBezTo>
                <a:cubicBezTo>
                  <a:pt x="2114" y="1384"/>
                  <a:pt x="2129" y="1374"/>
                  <a:pt x="2144" y="1373"/>
                </a:cubicBezTo>
                <a:cubicBezTo>
                  <a:pt x="2157" y="1371"/>
                  <a:pt x="2171" y="1376"/>
                  <a:pt x="2181" y="1387"/>
                </a:cubicBezTo>
                <a:cubicBezTo>
                  <a:pt x="2204" y="1409"/>
                  <a:pt x="2204" y="1433"/>
                  <a:pt x="2183" y="1462"/>
                </a:cubicBezTo>
                <a:cubicBezTo>
                  <a:pt x="2124" y="1540"/>
                  <a:pt x="2096" y="1630"/>
                  <a:pt x="2098" y="1738"/>
                </a:cubicBezTo>
                <a:cubicBezTo>
                  <a:pt x="2099" y="1816"/>
                  <a:pt x="2128" y="1890"/>
                  <a:pt x="2180" y="1947"/>
                </a:cubicBezTo>
                <a:cubicBezTo>
                  <a:pt x="2232" y="2003"/>
                  <a:pt x="2303" y="2038"/>
                  <a:pt x="2381" y="2046"/>
                </a:cubicBezTo>
                <a:cubicBezTo>
                  <a:pt x="2436" y="2052"/>
                  <a:pt x="2482" y="2049"/>
                  <a:pt x="2522" y="2037"/>
                </a:cubicBezTo>
                <a:cubicBezTo>
                  <a:pt x="2569" y="2024"/>
                  <a:pt x="2607" y="1998"/>
                  <a:pt x="2640" y="1959"/>
                </a:cubicBezTo>
                <a:cubicBezTo>
                  <a:pt x="2659" y="1938"/>
                  <a:pt x="2685" y="1936"/>
                  <a:pt x="2708" y="1955"/>
                </a:cubicBezTo>
                <a:cubicBezTo>
                  <a:pt x="2730" y="1973"/>
                  <a:pt x="2733" y="1999"/>
                  <a:pt x="2716" y="2022"/>
                </a:cubicBezTo>
                <a:cubicBezTo>
                  <a:pt x="2702" y="2041"/>
                  <a:pt x="2686" y="2059"/>
                  <a:pt x="2669" y="2077"/>
                </a:cubicBezTo>
                <a:cubicBezTo>
                  <a:pt x="2661" y="2084"/>
                  <a:pt x="2654" y="2093"/>
                  <a:pt x="2646" y="2101"/>
                </a:cubicBezTo>
                <a:cubicBezTo>
                  <a:pt x="2705" y="2142"/>
                  <a:pt x="2738" y="2205"/>
                  <a:pt x="2744" y="2283"/>
                </a:cubicBezTo>
                <a:cubicBezTo>
                  <a:pt x="2751" y="2396"/>
                  <a:pt x="2676" y="2506"/>
                  <a:pt x="2569" y="2539"/>
                </a:cubicBezTo>
                <a:cubicBezTo>
                  <a:pt x="2540" y="2547"/>
                  <a:pt x="2507" y="2551"/>
                  <a:pt x="2492" y="2513"/>
                </a:cubicBezTo>
                <a:cubicBezTo>
                  <a:pt x="2486" y="2499"/>
                  <a:pt x="2486" y="2488"/>
                  <a:pt x="2491" y="2477"/>
                </a:cubicBezTo>
                <a:cubicBezTo>
                  <a:pt x="2497" y="2463"/>
                  <a:pt x="2513" y="2451"/>
                  <a:pt x="2537" y="2442"/>
                </a:cubicBezTo>
                <a:cubicBezTo>
                  <a:pt x="2609" y="2416"/>
                  <a:pt x="2648" y="2359"/>
                  <a:pt x="2642" y="2286"/>
                </a:cubicBezTo>
                <a:cubicBezTo>
                  <a:pt x="2637" y="2213"/>
                  <a:pt x="2595" y="2170"/>
                  <a:pt x="2518" y="2158"/>
                </a:cubicBezTo>
                <a:cubicBezTo>
                  <a:pt x="2400" y="2139"/>
                  <a:pt x="2301" y="2155"/>
                  <a:pt x="2216" y="2206"/>
                </a:cubicBezTo>
                <a:cubicBezTo>
                  <a:pt x="2177" y="2230"/>
                  <a:pt x="2142" y="2268"/>
                  <a:pt x="2114" y="2299"/>
                </a:cubicBezTo>
                <a:cubicBezTo>
                  <a:pt x="2070" y="2348"/>
                  <a:pt x="2016" y="2400"/>
                  <a:pt x="1935" y="2403"/>
                </a:cubicBezTo>
                <a:cubicBezTo>
                  <a:pt x="1921" y="2404"/>
                  <a:pt x="1907" y="2403"/>
                  <a:pt x="1890" y="2401"/>
                </a:cubicBezTo>
                <a:cubicBezTo>
                  <a:pt x="1882" y="2400"/>
                  <a:pt x="1873" y="2399"/>
                  <a:pt x="1864" y="2398"/>
                </a:cubicBezTo>
                <a:cubicBezTo>
                  <a:pt x="1862" y="2398"/>
                  <a:pt x="1862" y="2398"/>
                  <a:pt x="1862" y="2398"/>
                </a:cubicBezTo>
                <a:cubicBezTo>
                  <a:pt x="1863" y="2397"/>
                  <a:pt x="1863" y="2397"/>
                  <a:pt x="1863" y="2397"/>
                </a:cubicBezTo>
                <a:cubicBezTo>
                  <a:pt x="1867" y="2388"/>
                  <a:pt x="1871" y="2379"/>
                  <a:pt x="1874" y="2371"/>
                </a:cubicBezTo>
                <a:cubicBezTo>
                  <a:pt x="1883" y="2352"/>
                  <a:pt x="1891" y="2335"/>
                  <a:pt x="1899" y="2318"/>
                </a:cubicBezTo>
                <a:cubicBezTo>
                  <a:pt x="1903" y="2311"/>
                  <a:pt x="1914" y="2304"/>
                  <a:pt x="1922" y="2304"/>
                </a:cubicBezTo>
                <a:cubicBezTo>
                  <a:pt x="1963" y="2303"/>
                  <a:pt x="1998" y="2282"/>
                  <a:pt x="2031" y="2240"/>
                </a:cubicBezTo>
                <a:cubicBezTo>
                  <a:pt x="2084" y="2171"/>
                  <a:pt x="2137" y="2126"/>
                  <a:pt x="2199" y="2100"/>
                </a:cubicBezTo>
                <a:cubicBezTo>
                  <a:pt x="2071" y="1982"/>
                  <a:pt x="2071" y="1982"/>
                  <a:pt x="2071" y="1982"/>
                </a:cubicBezTo>
                <a:cubicBezTo>
                  <a:pt x="2011" y="2114"/>
                  <a:pt x="1904" y="2194"/>
                  <a:pt x="1753" y="2221"/>
                </a:cubicBezTo>
                <a:cubicBezTo>
                  <a:pt x="1755" y="2337"/>
                  <a:pt x="1724" y="2391"/>
                  <a:pt x="1696" y="2426"/>
                </a:cubicBezTo>
                <a:cubicBezTo>
                  <a:pt x="1744" y="2510"/>
                  <a:pt x="1744" y="2510"/>
                  <a:pt x="1744" y="2510"/>
                </a:cubicBezTo>
                <a:cubicBezTo>
                  <a:pt x="1875" y="2468"/>
                  <a:pt x="2012" y="2470"/>
                  <a:pt x="2150" y="2518"/>
                </a:cubicBezTo>
                <a:cubicBezTo>
                  <a:pt x="2177" y="2396"/>
                  <a:pt x="2249" y="2313"/>
                  <a:pt x="2371" y="2263"/>
                </a:cubicBezTo>
                <a:cubicBezTo>
                  <a:pt x="2414" y="2245"/>
                  <a:pt x="2443" y="2252"/>
                  <a:pt x="2456" y="2283"/>
                </a:cubicBezTo>
                <a:cubicBezTo>
                  <a:pt x="2462" y="2295"/>
                  <a:pt x="2463" y="2307"/>
                  <a:pt x="2458" y="2318"/>
                </a:cubicBezTo>
                <a:cubicBezTo>
                  <a:pt x="2452" y="2333"/>
                  <a:pt x="2436" y="2345"/>
                  <a:pt x="2410" y="2356"/>
                </a:cubicBezTo>
                <a:cubicBezTo>
                  <a:pt x="2317" y="2395"/>
                  <a:pt x="2265" y="2454"/>
                  <a:pt x="2252" y="2538"/>
                </a:cubicBezTo>
                <a:cubicBezTo>
                  <a:pt x="2250" y="2550"/>
                  <a:pt x="2254" y="2568"/>
                  <a:pt x="2263" y="2575"/>
                </a:cubicBezTo>
                <a:cubicBezTo>
                  <a:pt x="2299" y="2607"/>
                  <a:pt x="2337" y="2638"/>
                  <a:pt x="2376" y="2670"/>
                </a:cubicBezTo>
                <a:cubicBezTo>
                  <a:pt x="2390" y="2681"/>
                  <a:pt x="2403" y="2692"/>
                  <a:pt x="2417" y="2704"/>
                </a:cubicBezTo>
                <a:cubicBezTo>
                  <a:pt x="2533" y="2630"/>
                  <a:pt x="2646" y="2605"/>
                  <a:pt x="2763" y="2626"/>
                </a:cubicBezTo>
                <a:cubicBezTo>
                  <a:pt x="2764" y="2612"/>
                  <a:pt x="2765" y="2598"/>
                  <a:pt x="2767" y="2584"/>
                </a:cubicBezTo>
                <a:cubicBezTo>
                  <a:pt x="2769" y="2553"/>
                  <a:pt x="2772" y="2524"/>
                  <a:pt x="2776" y="2495"/>
                </a:cubicBezTo>
                <a:cubicBezTo>
                  <a:pt x="2790" y="2407"/>
                  <a:pt x="2825" y="2326"/>
                  <a:pt x="2881" y="2252"/>
                </a:cubicBezTo>
                <a:cubicBezTo>
                  <a:pt x="2896" y="2233"/>
                  <a:pt x="2897" y="2219"/>
                  <a:pt x="2887" y="2199"/>
                </a:cubicBezTo>
                <a:cubicBezTo>
                  <a:pt x="2835" y="2092"/>
                  <a:pt x="2810" y="1987"/>
                  <a:pt x="2811" y="1878"/>
                </a:cubicBezTo>
                <a:cubicBezTo>
                  <a:pt x="2812" y="1866"/>
                  <a:pt x="2800" y="1848"/>
                  <a:pt x="2789" y="1844"/>
                </a:cubicBezTo>
                <a:cubicBezTo>
                  <a:pt x="2711" y="1813"/>
                  <a:pt x="2653" y="1759"/>
                  <a:pt x="2620" y="1687"/>
                </a:cubicBezTo>
                <a:cubicBezTo>
                  <a:pt x="2589" y="1619"/>
                  <a:pt x="2581" y="1539"/>
                  <a:pt x="2599" y="1455"/>
                </a:cubicBezTo>
                <a:cubicBezTo>
                  <a:pt x="2606" y="1417"/>
                  <a:pt x="2626" y="1401"/>
                  <a:pt x="2658" y="1405"/>
                </a:cubicBezTo>
                <a:cubicBezTo>
                  <a:pt x="2688" y="1408"/>
                  <a:pt x="2701" y="1431"/>
                  <a:pt x="2699" y="1475"/>
                </a:cubicBezTo>
                <a:cubicBezTo>
                  <a:pt x="2698" y="1485"/>
                  <a:pt x="2698" y="1485"/>
                  <a:pt x="2698" y="1485"/>
                </a:cubicBezTo>
                <a:cubicBezTo>
                  <a:pt x="2695" y="1525"/>
                  <a:pt x="2693" y="1566"/>
                  <a:pt x="2699" y="1604"/>
                </a:cubicBezTo>
                <a:cubicBezTo>
                  <a:pt x="2711" y="1671"/>
                  <a:pt x="2753" y="1719"/>
                  <a:pt x="2829" y="1750"/>
                </a:cubicBezTo>
                <a:cubicBezTo>
                  <a:pt x="2835" y="1739"/>
                  <a:pt x="2841" y="1727"/>
                  <a:pt x="2847" y="1716"/>
                </a:cubicBezTo>
                <a:cubicBezTo>
                  <a:pt x="2865" y="1684"/>
                  <a:pt x="2882" y="1653"/>
                  <a:pt x="2897" y="1622"/>
                </a:cubicBezTo>
                <a:cubicBezTo>
                  <a:pt x="2901" y="1613"/>
                  <a:pt x="2898" y="1598"/>
                  <a:pt x="2893" y="1590"/>
                </a:cubicBezTo>
                <a:cubicBezTo>
                  <a:pt x="2801" y="1442"/>
                  <a:pt x="2771" y="1294"/>
                  <a:pt x="2802" y="1139"/>
                </a:cubicBezTo>
                <a:cubicBezTo>
                  <a:pt x="2780" y="1148"/>
                  <a:pt x="2758" y="1157"/>
                  <a:pt x="2736" y="1166"/>
                </a:cubicBezTo>
                <a:cubicBezTo>
                  <a:pt x="2687" y="1186"/>
                  <a:pt x="2640" y="1205"/>
                  <a:pt x="2599" y="1233"/>
                </a:cubicBezTo>
                <a:cubicBezTo>
                  <a:pt x="2402" y="1366"/>
                  <a:pt x="2359" y="1569"/>
                  <a:pt x="2484" y="1776"/>
                </a:cubicBezTo>
                <a:cubicBezTo>
                  <a:pt x="2487" y="1781"/>
                  <a:pt x="2491" y="1787"/>
                  <a:pt x="2494" y="1792"/>
                </a:cubicBezTo>
                <a:cubicBezTo>
                  <a:pt x="2499" y="1799"/>
                  <a:pt x="2504" y="1807"/>
                  <a:pt x="2508" y="1814"/>
                </a:cubicBezTo>
                <a:cubicBezTo>
                  <a:pt x="2524" y="1842"/>
                  <a:pt x="2519" y="1867"/>
                  <a:pt x="2494" y="1884"/>
                </a:cubicBezTo>
                <a:cubicBezTo>
                  <a:pt x="2468" y="1901"/>
                  <a:pt x="2443" y="1896"/>
                  <a:pt x="2424" y="1869"/>
                </a:cubicBezTo>
                <a:cubicBezTo>
                  <a:pt x="2368" y="1789"/>
                  <a:pt x="2333" y="1709"/>
                  <a:pt x="2318" y="1626"/>
                </a:cubicBezTo>
                <a:cubicBezTo>
                  <a:pt x="2297" y="1505"/>
                  <a:pt x="2324" y="1394"/>
                  <a:pt x="2401" y="1284"/>
                </a:cubicBezTo>
                <a:cubicBezTo>
                  <a:pt x="2406" y="1277"/>
                  <a:pt x="2411" y="1270"/>
                  <a:pt x="2417" y="1261"/>
                </a:cubicBezTo>
                <a:cubicBezTo>
                  <a:pt x="2427" y="1247"/>
                  <a:pt x="2427" y="1247"/>
                  <a:pt x="2427" y="1247"/>
                </a:cubicBezTo>
                <a:cubicBezTo>
                  <a:pt x="2412" y="1247"/>
                  <a:pt x="2398" y="1246"/>
                  <a:pt x="2384" y="1245"/>
                </a:cubicBezTo>
                <a:cubicBezTo>
                  <a:pt x="2339" y="1241"/>
                  <a:pt x="2296" y="1238"/>
                  <a:pt x="2249" y="1264"/>
                </a:cubicBezTo>
                <a:cubicBezTo>
                  <a:pt x="2153" y="1316"/>
                  <a:pt x="2052" y="1342"/>
                  <a:pt x="1948" y="1342"/>
                </a:cubicBezTo>
                <a:cubicBezTo>
                  <a:pt x="1947" y="1342"/>
                  <a:pt x="1947" y="1342"/>
                  <a:pt x="1946" y="1342"/>
                </a:cubicBezTo>
                <a:cubicBezTo>
                  <a:pt x="1848" y="1342"/>
                  <a:pt x="1745" y="1318"/>
                  <a:pt x="1639" y="1272"/>
                </a:cubicBezTo>
                <a:cubicBezTo>
                  <a:pt x="1621" y="1264"/>
                  <a:pt x="1596" y="1261"/>
                  <a:pt x="1563" y="1264"/>
                </a:cubicBezTo>
                <a:cubicBezTo>
                  <a:pt x="1523" y="1268"/>
                  <a:pt x="1485" y="1274"/>
                  <a:pt x="1444" y="1280"/>
                </a:cubicBezTo>
                <a:cubicBezTo>
                  <a:pt x="1428" y="1282"/>
                  <a:pt x="1411" y="1285"/>
                  <a:pt x="1393" y="1287"/>
                </a:cubicBezTo>
                <a:cubicBezTo>
                  <a:pt x="1363" y="1432"/>
                  <a:pt x="1393" y="1560"/>
                  <a:pt x="1484" y="1667"/>
                </a:cubicBezTo>
                <a:cubicBezTo>
                  <a:pt x="1533" y="1724"/>
                  <a:pt x="1596" y="1771"/>
                  <a:pt x="1685" y="1814"/>
                </a:cubicBezTo>
                <a:cubicBezTo>
                  <a:pt x="1688" y="1816"/>
                  <a:pt x="1692" y="1818"/>
                  <a:pt x="1696" y="1819"/>
                </a:cubicBezTo>
                <a:cubicBezTo>
                  <a:pt x="1702" y="1822"/>
                  <a:pt x="1708" y="1825"/>
                  <a:pt x="1714" y="1828"/>
                </a:cubicBezTo>
                <a:cubicBezTo>
                  <a:pt x="1741" y="1844"/>
                  <a:pt x="1749" y="1867"/>
                  <a:pt x="1737" y="1892"/>
                </a:cubicBezTo>
                <a:cubicBezTo>
                  <a:pt x="1724" y="1921"/>
                  <a:pt x="1700" y="1930"/>
                  <a:pt x="1671" y="1918"/>
                </a:cubicBezTo>
                <a:cubicBezTo>
                  <a:pt x="1541" y="1863"/>
                  <a:pt x="1436" y="1782"/>
                  <a:pt x="1370" y="1685"/>
                </a:cubicBezTo>
                <a:cubicBezTo>
                  <a:pt x="1295" y="1575"/>
                  <a:pt x="1268" y="1445"/>
                  <a:pt x="1290" y="1300"/>
                </a:cubicBezTo>
                <a:cubicBezTo>
                  <a:pt x="1290" y="1294"/>
                  <a:pt x="1290" y="1289"/>
                  <a:pt x="1291" y="1283"/>
                </a:cubicBezTo>
                <a:cubicBezTo>
                  <a:pt x="1291" y="1281"/>
                  <a:pt x="1291" y="1279"/>
                  <a:pt x="1291" y="1277"/>
                </a:cubicBezTo>
                <a:cubicBezTo>
                  <a:pt x="1277" y="1272"/>
                  <a:pt x="1263" y="1267"/>
                  <a:pt x="1249" y="1263"/>
                </a:cubicBezTo>
                <a:cubicBezTo>
                  <a:pt x="1217" y="1252"/>
                  <a:pt x="1186" y="1241"/>
                  <a:pt x="1157" y="1227"/>
                </a:cubicBezTo>
                <a:cubicBezTo>
                  <a:pt x="1127" y="1212"/>
                  <a:pt x="1098" y="1193"/>
                  <a:pt x="1073" y="1176"/>
                </a:cubicBezTo>
                <a:cubicBezTo>
                  <a:pt x="1062" y="1169"/>
                  <a:pt x="1053" y="1163"/>
                  <a:pt x="1043" y="1157"/>
                </a:cubicBezTo>
                <a:cubicBezTo>
                  <a:pt x="769" y="1267"/>
                  <a:pt x="769" y="1267"/>
                  <a:pt x="769" y="1267"/>
                </a:cubicBezTo>
                <a:cubicBezTo>
                  <a:pt x="770" y="1275"/>
                  <a:pt x="770" y="1275"/>
                  <a:pt x="770" y="1275"/>
                </a:cubicBezTo>
                <a:cubicBezTo>
                  <a:pt x="772" y="1285"/>
                  <a:pt x="774" y="1299"/>
                  <a:pt x="776" y="1314"/>
                </a:cubicBezTo>
                <a:cubicBezTo>
                  <a:pt x="796" y="1433"/>
                  <a:pt x="778" y="1549"/>
                  <a:pt x="722" y="1657"/>
                </a:cubicBezTo>
                <a:cubicBezTo>
                  <a:pt x="710" y="1678"/>
                  <a:pt x="711" y="1693"/>
                  <a:pt x="726" y="1714"/>
                </a:cubicBezTo>
                <a:cubicBezTo>
                  <a:pt x="768" y="1778"/>
                  <a:pt x="794" y="1842"/>
                  <a:pt x="804" y="1907"/>
                </a:cubicBezTo>
                <a:cubicBezTo>
                  <a:pt x="815" y="1974"/>
                  <a:pt x="807" y="2044"/>
                  <a:pt x="782" y="2114"/>
                </a:cubicBezTo>
                <a:cubicBezTo>
                  <a:pt x="778" y="2126"/>
                  <a:pt x="784" y="2146"/>
                  <a:pt x="792" y="2159"/>
                </a:cubicBezTo>
                <a:cubicBezTo>
                  <a:pt x="903" y="2326"/>
                  <a:pt x="921" y="2486"/>
                  <a:pt x="848" y="2645"/>
                </a:cubicBezTo>
                <a:cubicBezTo>
                  <a:pt x="834" y="2677"/>
                  <a:pt x="812" y="2706"/>
                  <a:pt x="788" y="2736"/>
                </a:cubicBezTo>
                <a:cubicBezTo>
                  <a:pt x="778" y="2749"/>
                  <a:pt x="767" y="2763"/>
                  <a:pt x="757" y="2777"/>
                </a:cubicBezTo>
                <a:cubicBezTo>
                  <a:pt x="861" y="2888"/>
                  <a:pt x="996" y="2931"/>
                  <a:pt x="1159" y="2906"/>
                </a:cubicBezTo>
                <a:cubicBezTo>
                  <a:pt x="1174" y="2903"/>
                  <a:pt x="1190" y="2900"/>
                  <a:pt x="1206" y="2897"/>
                </a:cubicBezTo>
                <a:cubicBezTo>
                  <a:pt x="1226" y="2893"/>
                  <a:pt x="1247" y="2890"/>
                  <a:pt x="1268" y="2887"/>
                </a:cubicBezTo>
                <a:cubicBezTo>
                  <a:pt x="1297" y="2883"/>
                  <a:pt x="1318" y="2897"/>
                  <a:pt x="1325" y="2925"/>
                </a:cubicBezTo>
                <a:cubicBezTo>
                  <a:pt x="1328" y="2939"/>
                  <a:pt x="1327" y="2953"/>
                  <a:pt x="1320" y="2964"/>
                </a:cubicBezTo>
                <a:cubicBezTo>
                  <a:pt x="1314" y="2974"/>
                  <a:pt x="1304" y="2981"/>
                  <a:pt x="1291" y="2984"/>
                </a:cubicBezTo>
                <a:cubicBezTo>
                  <a:pt x="1145" y="3016"/>
                  <a:pt x="1003" y="3039"/>
                  <a:pt x="864" y="2972"/>
                </a:cubicBezTo>
                <a:cubicBezTo>
                  <a:pt x="801" y="2942"/>
                  <a:pt x="745" y="2897"/>
                  <a:pt x="692" y="2854"/>
                </a:cubicBezTo>
                <a:cubicBezTo>
                  <a:pt x="666" y="2832"/>
                  <a:pt x="650" y="2829"/>
                  <a:pt x="622" y="2839"/>
                </a:cubicBezTo>
                <a:cubicBezTo>
                  <a:pt x="551" y="2866"/>
                  <a:pt x="472" y="2872"/>
                  <a:pt x="387" y="2858"/>
                </a:cubicBezTo>
                <a:cubicBezTo>
                  <a:pt x="209" y="2829"/>
                  <a:pt x="83" y="2692"/>
                  <a:pt x="68" y="2509"/>
                </a:cubicBezTo>
                <a:cubicBezTo>
                  <a:pt x="58" y="2395"/>
                  <a:pt x="74" y="2304"/>
                  <a:pt x="116" y="2225"/>
                </a:cubicBezTo>
                <a:cubicBezTo>
                  <a:pt x="121" y="2216"/>
                  <a:pt x="116" y="2195"/>
                  <a:pt x="108" y="2186"/>
                </a:cubicBezTo>
                <a:cubicBezTo>
                  <a:pt x="55" y="2120"/>
                  <a:pt x="21" y="2042"/>
                  <a:pt x="11" y="1964"/>
                </a:cubicBezTo>
                <a:cubicBezTo>
                  <a:pt x="0" y="1871"/>
                  <a:pt x="23" y="1780"/>
                  <a:pt x="80" y="1702"/>
                </a:cubicBezTo>
                <a:cubicBezTo>
                  <a:pt x="86" y="1693"/>
                  <a:pt x="82" y="1672"/>
                  <a:pt x="76" y="1661"/>
                </a:cubicBezTo>
                <a:cubicBezTo>
                  <a:pt x="52" y="1614"/>
                  <a:pt x="37" y="1575"/>
                  <a:pt x="29" y="1538"/>
                </a:cubicBezTo>
                <a:cubicBezTo>
                  <a:pt x="18" y="1492"/>
                  <a:pt x="19" y="1449"/>
                  <a:pt x="30" y="1407"/>
                </a:cubicBezTo>
                <a:cubicBezTo>
                  <a:pt x="43" y="1361"/>
                  <a:pt x="71" y="1318"/>
                  <a:pt x="98" y="1278"/>
                </a:cubicBezTo>
                <a:cubicBezTo>
                  <a:pt x="112" y="1259"/>
                  <a:pt x="117" y="1245"/>
                  <a:pt x="108" y="1221"/>
                </a:cubicBezTo>
                <a:cubicBezTo>
                  <a:pt x="65" y="1099"/>
                  <a:pt x="75" y="1001"/>
                  <a:pt x="139" y="916"/>
                </a:cubicBezTo>
                <a:cubicBezTo>
                  <a:pt x="147" y="905"/>
                  <a:pt x="142" y="882"/>
                  <a:pt x="141" y="875"/>
                </a:cubicBezTo>
                <a:cubicBezTo>
                  <a:pt x="107" y="733"/>
                  <a:pt x="118" y="619"/>
                  <a:pt x="174" y="516"/>
                </a:cubicBezTo>
                <a:cubicBezTo>
                  <a:pt x="221" y="431"/>
                  <a:pt x="301" y="364"/>
                  <a:pt x="394" y="332"/>
                </a:cubicBezTo>
                <a:cubicBezTo>
                  <a:pt x="489" y="299"/>
                  <a:pt x="587" y="305"/>
                  <a:pt x="669" y="347"/>
                </a:cubicBezTo>
                <a:cubicBezTo>
                  <a:pt x="690" y="358"/>
                  <a:pt x="709" y="373"/>
                  <a:pt x="727" y="388"/>
                </a:cubicBezTo>
                <a:cubicBezTo>
                  <a:pt x="739" y="398"/>
                  <a:pt x="751" y="409"/>
                  <a:pt x="764" y="418"/>
                </a:cubicBezTo>
                <a:cubicBezTo>
                  <a:pt x="771" y="422"/>
                  <a:pt x="792" y="436"/>
                  <a:pt x="809" y="433"/>
                </a:cubicBezTo>
                <a:cubicBezTo>
                  <a:pt x="915" y="415"/>
                  <a:pt x="1002" y="422"/>
                  <a:pt x="1077" y="454"/>
                </a:cubicBezTo>
                <a:cubicBezTo>
                  <a:pt x="1151" y="487"/>
                  <a:pt x="1215" y="546"/>
                  <a:pt x="1271" y="636"/>
                </a:cubicBezTo>
                <a:cubicBezTo>
                  <a:pt x="1272" y="638"/>
                  <a:pt x="1273" y="640"/>
                  <a:pt x="1274" y="641"/>
                </a:cubicBezTo>
                <a:cubicBezTo>
                  <a:pt x="1300" y="637"/>
                  <a:pt x="1326" y="631"/>
                  <a:pt x="1351" y="627"/>
                </a:cubicBezTo>
                <a:cubicBezTo>
                  <a:pt x="1409" y="615"/>
                  <a:pt x="1463" y="605"/>
                  <a:pt x="1519" y="600"/>
                </a:cubicBezTo>
                <a:cubicBezTo>
                  <a:pt x="1598" y="592"/>
                  <a:pt x="1673" y="617"/>
                  <a:pt x="1743" y="674"/>
                </a:cubicBezTo>
                <a:cubicBezTo>
                  <a:pt x="1754" y="665"/>
                  <a:pt x="1764" y="655"/>
                  <a:pt x="1774" y="646"/>
                </a:cubicBezTo>
                <a:cubicBezTo>
                  <a:pt x="1795" y="626"/>
                  <a:pt x="1816" y="607"/>
                  <a:pt x="1839" y="589"/>
                </a:cubicBezTo>
                <a:cubicBezTo>
                  <a:pt x="1918" y="528"/>
                  <a:pt x="2000" y="489"/>
                  <a:pt x="2084" y="475"/>
                </a:cubicBezTo>
                <a:cubicBezTo>
                  <a:pt x="2170" y="459"/>
                  <a:pt x="2261" y="469"/>
                  <a:pt x="2352" y="504"/>
                </a:cubicBezTo>
                <a:cubicBezTo>
                  <a:pt x="2374" y="512"/>
                  <a:pt x="2385" y="509"/>
                  <a:pt x="2399" y="490"/>
                </a:cubicBezTo>
                <a:cubicBezTo>
                  <a:pt x="2491" y="366"/>
                  <a:pt x="2603" y="304"/>
                  <a:pt x="2742" y="300"/>
                </a:cubicBezTo>
                <a:cubicBezTo>
                  <a:pt x="2754" y="300"/>
                  <a:pt x="2771" y="284"/>
                  <a:pt x="2777" y="272"/>
                </a:cubicBezTo>
                <a:cubicBezTo>
                  <a:pt x="2843" y="131"/>
                  <a:pt x="2964" y="42"/>
                  <a:pt x="3118" y="22"/>
                </a:cubicBezTo>
                <a:cubicBezTo>
                  <a:pt x="3282" y="0"/>
                  <a:pt x="3461" y="63"/>
                  <a:pt x="3554" y="175"/>
                </a:cubicBezTo>
                <a:cubicBezTo>
                  <a:pt x="3662" y="304"/>
                  <a:pt x="3679" y="453"/>
                  <a:pt x="3606" y="618"/>
                </a:cubicBezTo>
                <a:cubicBezTo>
                  <a:pt x="3578" y="683"/>
                  <a:pt x="3575" y="738"/>
                  <a:pt x="3597" y="814"/>
                </a:cubicBezTo>
                <a:cubicBezTo>
                  <a:pt x="3632" y="941"/>
                  <a:pt x="3641" y="1062"/>
                  <a:pt x="3622" y="1174"/>
                </a:cubicBezTo>
                <a:cubicBezTo>
                  <a:pt x="3603" y="1291"/>
                  <a:pt x="3553" y="1402"/>
                  <a:pt x="3474" y="1503"/>
                </a:cubicBezTo>
                <a:cubicBezTo>
                  <a:pt x="3458" y="1524"/>
                  <a:pt x="3465" y="1537"/>
                  <a:pt x="3475" y="1556"/>
                </a:cubicBezTo>
                <a:cubicBezTo>
                  <a:pt x="3475" y="1556"/>
                  <a:pt x="3475" y="1556"/>
                  <a:pt x="3475" y="1556"/>
                </a:cubicBezTo>
                <a:cubicBezTo>
                  <a:pt x="3575" y="1741"/>
                  <a:pt x="3594" y="1918"/>
                  <a:pt x="3536" y="2095"/>
                </a:cubicBezTo>
                <a:cubicBezTo>
                  <a:pt x="3528" y="2118"/>
                  <a:pt x="3518" y="2141"/>
                  <a:pt x="3509" y="2163"/>
                </a:cubicBezTo>
                <a:cubicBezTo>
                  <a:pt x="3504" y="2172"/>
                  <a:pt x="3500" y="2182"/>
                  <a:pt x="3496" y="2192"/>
                </a:cubicBezTo>
                <a:cubicBezTo>
                  <a:pt x="3593" y="2270"/>
                  <a:pt x="3652" y="2390"/>
                  <a:pt x="3660" y="2531"/>
                </a:cubicBezTo>
                <a:cubicBezTo>
                  <a:pt x="3671" y="2701"/>
                  <a:pt x="3607" y="2880"/>
                  <a:pt x="3494" y="2997"/>
                </a:cubicBezTo>
                <a:cubicBezTo>
                  <a:pt x="3439" y="3053"/>
                  <a:pt x="3380" y="3092"/>
                  <a:pt x="3314" y="3117"/>
                </a:cubicBezTo>
                <a:cubicBezTo>
                  <a:pt x="3301" y="3122"/>
                  <a:pt x="3285" y="3133"/>
                  <a:pt x="3280" y="3145"/>
                </a:cubicBezTo>
                <a:cubicBezTo>
                  <a:pt x="3244" y="3243"/>
                  <a:pt x="3187" y="3318"/>
                  <a:pt x="3110" y="3368"/>
                </a:cubicBezTo>
                <a:cubicBezTo>
                  <a:pt x="3039" y="3414"/>
                  <a:pt x="2949" y="3440"/>
                  <a:pt x="2842" y="3445"/>
                </a:cubicBezTo>
                <a:cubicBezTo>
                  <a:pt x="2702" y="3452"/>
                  <a:pt x="2572" y="3412"/>
                  <a:pt x="2456" y="3326"/>
                </a:cubicBezTo>
                <a:cubicBezTo>
                  <a:pt x="2348" y="3413"/>
                  <a:pt x="2221" y="3433"/>
                  <a:pt x="2067" y="3388"/>
                </a:cubicBezTo>
                <a:cubicBezTo>
                  <a:pt x="2001" y="3368"/>
                  <a:pt x="1942" y="3327"/>
                  <a:pt x="1888" y="3263"/>
                </a:cubicBezTo>
                <a:cubicBezTo>
                  <a:pt x="1833" y="3197"/>
                  <a:pt x="1791" y="3120"/>
                  <a:pt x="1766" y="3032"/>
                </a:cubicBezTo>
                <a:cubicBezTo>
                  <a:pt x="1758" y="3008"/>
                  <a:pt x="1759" y="2988"/>
                  <a:pt x="1767" y="2974"/>
                </a:cubicBezTo>
                <a:cubicBezTo>
                  <a:pt x="1773" y="2963"/>
                  <a:pt x="1783" y="2957"/>
                  <a:pt x="1795" y="2954"/>
                </a:cubicBezTo>
                <a:cubicBezTo>
                  <a:pt x="1838" y="2944"/>
                  <a:pt x="1853" y="2973"/>
                  <a:pt x="1861" y="3000"/>
                </a:cubicBezTo>
                <a:cubicBezTo>
                  <a:pt x="1889" y="3090"/>
                  <a:pt x="1932" y="3165"/>
                  <a:pt x="1993" y="3229"/>
                </a:cubicBezTo>
                <a:cubicBezTo>
                  <a:pt x="2043" y="3281"/>
                  <a:pt x="2142" y="3314"/>
                  <a:pt x="2233" y="3309"/>
                </a:cubicBezTo>
                <a:cubicBezTo>
                  <a:pt x="2309" y="3305"/>
                  <a:pt x="2372" y="3275"/>
                  <a:pt x="2410" y="3225"/>
                </a:cubicBezTo>
                <a:cubicBezTo>
                  <a:pt x="2420" y="3212"/>
                  <a:pt x="2430" y="3204"/>
                  <a:pt x="2442" y="3203"/>
                </a:cubicBezTo>
                <a:cubicBezTo>
                  <a:pt x="2457" y="3201"/>
                  <a:pt x="2474" y="3209"/>
                  <a:pt x="2496" y="3227"/>
                </a:cubicBezTo>
                <a:cubicBezTo>
                  <a:pt x="2566" y="3284"/>
                  <a:pt x="2641" y="3320"/>
                  <a:pt x="2720" y="3336"/>
                </a:cubicBezTo>
                <a:cubicBezTo>
                  <a:pt x="2798" y="3352"/>
                  <a:pt x="2882" y="3347"/>
                  <a:pt x="2969" y="3322"/>
                </a:cubicBezTo>
                <a:cubicBezTo>
                  <a:pt x="3029" y="3305"/>
                  <a:pt x="3087" y="3267"/>
                  <a:pt x="3128" y="3218"/>
                </a:cubicBezTo>
                <a:cubicBezTo>
                  <a:pt x="3162" y="3177"/>
                  <a:pt x="3201" y="3109"/>
                  <a:pt x="3193" y="3017"/>
                </a:cubicBezTo>
                <a:cubicBezTo>
                  <a:pt x="3192" y="3002"/>
                  <a:pt x="3192" y="2987"/>
                  <a:pt x="3193" y="2972"/>
                </a:cubicBezTo>
                <a:cubicBezTo>
                  <a:pt x="3197" y="2939"/>
                  <a:pt x="3215" y="2923"/>
                  <a:pt x="3246" y="2924"/>
                </a:cubicBezTo>
                <a:cubicBezTo>
                  <a:pt x="3274" y="2925"/>
                  <a:pt x="3290" y="2941"/>
                  <a:pt x="3293" y="2972"/>
                </a:cubicBezTo>
                <a:cubicBezTo>
                  <a:pt x="3294" y="2980"/>
                  <a:pt x="3294" y="2988"/>
                  <a:pt x="3295" y="2998"/>
                </a:cubicBezTo>
                <a:cubicBezTo>
                  <a:pt x="3295" y="3003"/>
                  <a:pt x="3295" y="3009"/>
                  <a:pt x="3296" y="3016"/>
                </a:cubicBezTo>
                <a:cubicBezTo>
                  <a:pt x="3303" y="3011"/>
                  <a:pt x="3311" y="3008"/>
                  <a:pt x="3318" y="3004"/>
                </a:cubicBezTo>
                <a:cubicBezTo>
                  <a:pt x="3333" y="2996"/>
                  <a:pt x="3347" y="2988"/>
                  <a:pt x="3360" y="2979"/>
                </a:cubicBezTo>
                <a:cubicBezTo>
                  <a:pt x="3442" y="2922"/>
                  <a:pt x="3505" y="2830"/>
                  <a:pt x="3538" y="2721"/>
                </a:cubicBezTo>
                <a:cubicBezTo>
                  <a:pt x="3571" y="2612"/>
                  <a:pt x="3568" y="2501"/>
                  <a:pt x="3531" y="2407"/>
                </a:cubicBezTo>
                <a:cubicBezTo>
                  <a:pt x="3504" y="2340"/>
                  <a:pt x="3464" y="2292"/>
                  <a:pt x="3407" y="2260"/>
                </a:cubicBezTo>
                <a:cubicBezTo>
                  <a:pt x="3387" y="2249"/>
                  <a:pt x="3376" y="2238"/>
                  <a:pt x="3373" y="2225"/>
                </a:cubicBezTo>
                <a:cubicBezTo>
                  <a:pt x="3369" y="2212"/>
                  <a:pt x="3373" y="2197"/>
                  <a:pt x="3385" y="2178"/>
                </a:cubicBezTo>
                <a:cubicBezTo>
                  <a:pt x="3446" y="2077"/>
                  <a:pt x="3474" y="1972"/>
                  <a:pt x="3467" y="1867"/>
                </a:cubicBezTo>
                <a:cubicBezTo>
                  <a:pt x="3461" y="1769"/>
                  <a:pt x="3426" y="1667"/>
                  <a:pt x="3362" y="1563"/>
                </a:cubicBezTo>
                <a:cubicBezTo>
                  <a:pt x="3344" y="1534"/>
                  <a:pt x="3337" y="1508"/>
                  <a:pt x="3364" y="1477"/>
                </a:cubicBezTo>
                <a:cubicBezTo>
                  <a:pt x="3456" y="1374"/>
                  <a:pt x="3510" y="1259"/>
                  <a:pt x="3526" y="1135"/>
                </a:cubicBezTo>
                <a:cubicBezTo>
                  <a:pt x="3541" y="1021"/>
                  <a:pt x="3523" y="895"/>
                  <a:pt x="3474" y="761"/>
                </a:cubicBezTo>
                <a:cubicBezTo>
                  <a:pt x="3458" y="719"/>
                  <a:pt x="3460" y="690"/>
                  <a:pt x="3479" y="656"/>
                </a:cubicBezTo>
                <a:cubicBezTo>
                  <a:pt x="3532" y="562"/>
                  <a:pt x="3553" y="482"/>
                  <a:pt x="3546" y="402"/>
                </a:cubicBezTo>
                <a:cubicBezTo>
                  <a:pt x="3539" y="331"/>
                  <a:pt x="3507" y="267"/>
                  <a:pt x="3454" y="216"/>
                </a:cubicBezTo>
                <a:cubicBezTo>
                  <a:pt x="3400" y="166"/>
                  <a:pt x="3330" y="135"/>
                  <a:pt x="3252" y="125"/>
                </a:cubicBezTo>
                <a:cubicBezTo>
                  <a:pt x="3148" y="113"/>
                  <a:pt x="3067" y="126"/>
                  <a:pt x="3003" y="164"/>
                </a:cubicBezTo>
                <a:cubicBezTo>
                  <a:pt x="2939" y="202"/>
                  <a:pt x="2889" y="268"/>
                  <a:pt x="2850" y="366"/>
                </a:cubicBezTo>
                <a:cubicBezTo>
                  <a:pt x="2835" y="402"/>
                  <a:pt x="2810" y="407"/>
                  <a:pt x="2776" y="404"/>
                </a:cubicBezTo>
                <a:cubicBezTo>
                  <a:pt x="2662" y="393"/>
                  <a:pt x="2567" y="438"/>
                  <a:pt x="2487" y="541"/>
                </a:cubicBezTo>
                <a:cubicBezTo>
                  <a:pt x="2483" y="545"/>
                  <a:pt x="2481" y="550"/>
                  <a:pt x="2478" y="554"/>
                </a:cubicBezTo>
                <a:cubicBezTo>
                  <a:pt x="2477" y="556"/>
                  <a:pt x="2476" y="559"/>
                  <a:pt x="2475" y="561"/>
                </a:cubicBezTo>
                <a:cubicBezTo>
                  <a:pt x="2483" y="567"/>
                  <a:pt x="2490" y="574"/>
                  <a:pt x="2498" y="581"/>
                </a:cubicBezTo>
                <a:cubicBezTo>
                  <a:pt x="2516" y="596"/>
                  <a:pt x="2533" y="611"/>
                  <a:pt x="2549" y="626"/>
                </a:cubicBezTo>
                <a:cubicBezTo>
                  <a:pt x="2564" y="639"/>
                  <a:pt x="2572" y="654"/>
                  <a:pt x="2572" y="668"/>
                </a:cubicBezTo>
                <a:cubicBezTo>
                  <a:pt x="2573" y="680"/>
                  <a:pt x="2567" y="692"/>
                  <a:pt x="2557" y="703"/>
                </a:cubicBezTo>
                <a:cubicBezTo>
                  <a:pt x="2534" y="726"/>
                  <a:pt x="2507" y="724"/>
                  <a:pt x="2479" y="698"/>
                </a:cubicBezTo>
                <a:cubicBezTo>
                  <a:pt x="2391" y="615"/>
                  <a:pt x="2288" y="572"/>
                  <a:pt x="2173" y="570"/>
                </a:cubicBezTo>
                <a:cubicBezTo>
                  <a:pt x="2098" y="568"/>
                  <a:pt x="2031" y="585"/>
                  <a:pt x="1966" y="621"/>
                </a:cubicBezTo>
                <a:cubicBezTo>
                  <a:pt x="1910" y="653"/>
                  <a:pt x="1857" y="699"/>
                  <a:pt x="1805" y="762"/>
                </a:cubicBezTo>
                <a:cubicBezTo>
                  <a:pt x="1786" y="785"/>
                  <a:pt x="1770" y="801"/>
                  <a:pt x="1753" y="802"/>
                </a:cubicBezTo>
                <a:cubicBezTo>
                  <a:pt x="1738" y="802"/>
                  <a:pt x="1723" y="793"/>
                  <a:pt x="1699" y="770"/>
                </a:cubicBezTo>
                <a:cubicBezTo>
                  <a:pt x="1628" y="700"/>
                  <a:pt x="1538" y="681"/>
                  <a:pt x="1416" y="712"/>
                </a:cubicBezTo>
                <a:cubicBezTo>
                  <a:pt x="1379" y="722"/>
                  <a:pt x="1343" y="738"/>
                  <a:pt x="1309" y="754"/>
                </a:cubicBezTo>
                <a:cubicBezTo>
                  <a:pt x="1304" y="756"/>
                  <a:pt x="1299" y="758"/>
                  <a:pt x="1295" y="760"/>
                </a:cubicBezTo>
                <a:cubicBezTo>
                  <a:pt x="1247" y="782"/>
                  <a:pt x="1228" y="775"/>
                  <a:pt x="1206" y="729"/>
                </a:cubicBezTo>
                <a:cubicBezTo>
                  <a:pt x="1155" y="625"/>
                  <a:pt x="1091" y="564"/>
                  <a:pt x="1005" y="537"/>
                </a:cubicBezTo>
                <a:cubicBezTo>
                  <a:pt x="875" y="496"/>
                  <a:pt x="735" y="539"/>
                  <a:pt x="648" y="645"/>
                </a:cubicBezTo>
                <a:cubicBezTo>
                  <a:pt x="625" y="673"/>
                  <a:pt x="600" y="678"/>
                  <a:pt x="575" y="660"/>
                </a:cubicBezTo>
                <a:cubicBezTo>
                  <a:pt x="561" y="651"/>
                  <a:pt x="553" y="639"/>
                  <a:pt x="552" y="626"/>
                </a:cubicBezTo>
                <a:cubicBezTo>
                  <a:pt x="550" y="612"/>
                  <a:pt x="556" y="597"/>
                  <a:pt x="568" y="584"/>
                </a:cubicBezTo>
                <a:cubicBezTo>
                  <a:pt x="592" y="558"/>
                  <a:pt x="617" y="532"/>
                  <a:pt x="642" y="508"/>
                </a:cubicBezTo>
                <a:cubicBezTo>
                  <a:pt x="653" y="498"/>
                  <a:pt x="664" y="487"/>
                  <a:pt x="674" y="476"/>
                </a:cubicBezTo>
                <a:cubicBezTo>
                  <a:pt x="631" y="417"/>
                  <a:pt x="519" y="394"/>
                  <a:pt x="430" y="427"/>
                </a:cubicBezTo>
                <a:cubicBezTo>
                  <a:pt x="355" y="454"/>
                  <a:pt x="297" y="503"/>
                  <a:pt x="261" y="568"/>
                </a:cubicBezTo>
                <a:cubicBezTo>
                  <a:pt x="225" y="634"/>
                  <a:pt x="214" y="712"/>
                  <a:pt x="229" y="795"/>
                </a:cubicBezTo>
                <a:cubicBezTo>
                  <a:pt x="231" y="810"/>
                  <a:pt x="236" y="826"/>
                  <a:pt x="240" y="841"/>
                </a:cubicBezTo>
                <a:cubicBezTo>
                  <a:pt x="245" y="858"/>
                  <a:pt x="250" y="876"/>
                  <a:pt x="252" y="894"/>
                </a:cubicBezTo>
                <a:cubicBezTo>
                  <a:pt x="255" y="914"/>
                  <a:pt x="255" y="941"/>
                  <a:pt x="244" y="952"/>
                </a:cubicBezTo>
                <a:cubicBezTo>
                  <a:pt x="156" y="1036"/>
                  <a:pt x="179" y="1130"/>
                  <a:pt x="213" y="1212"/>
                </a:cubicBezTo>
                <a:cubicBezTo>
                  <a:pt x="214" y="1215"/>
                  <a:pt x="214" y="1215"/>
                  <a:pt x="214" y="1215"/>
                </a:cubicBezTo>
                <a:cubicBezTo>
                  <a:pt x="241" y="1280"/>
                  <a:pt x="241" y="1281"/>
                  <a:pt x="188" y="1330"/>
                </a:cubicBezTo>
                <a:cubicBezTo>
                  <a:pt x="109" y="1404"/>
                  <a:pt x="102" y="1508"/>
                  <a:pt x="171" y="1617"/>
                </a:cubicBezTo>
                <a:cubicBezTo>
                  <a:pt x="174" y="1616"/>
                  <a:pt x="176" y="1614"/>
                  <a:pt x="179" y="1613"/>
                </a:cubicBezTo>
                <a:cubicBezTo>
                  <a:pt x="185" y="1608"/>
                  <a:pt x="192" y="1604"/>
                  <a:pt x="198" y="1605"/>
                </a:cubicBezTo>
                <a:cubicBezTo>
                  <a:pt x="200" y="1605"/>
                  <a:pt x="202" y="1606"/>
                  <a:pt x="204" y="1606"/>
                </a:cubicBezTo>
                <a:cubicBezTo>
                  <a:pt x="223" y="1609"/>
                  <a:pt x="246" y="1613"/>
                  <a:pt x="255" y="1625"/>
                </a:cubicBezTo>
                <a:cubicBezTo>
                  <a:pt x="263" y="1638"/>
                  <a:pt x="257" y="1662"/>
                  <a:pt x="252" y="1681"/>
                </a:cubicBezTo>
                <a:cubicBezTo>
                  <a:pt x="251" y="1685"/>
                  <a:pt x="251" y="1685"/>
                  <a:pt x="251" y="1685"/>
                </a:cubicBezTo>
                <a:cubicBezTo>
                  <a:pt x="249" y="1692"/>
                  <a:pt x="239" y="1698"/>
                  <a:pt x="231" y="1704"/>
                </a:cubicBezTo>
                <a:cubicBezTo>
                  <a:pt x="229" y="1705"/>
                  <a:pt x="228" y="1706"/>
                  <a:pt x="226" y="1707"/>
                </a:cubicBezTo>
                <a:cubicBezTo>
                  <a:pt x="161" y="1749"/>
                  <a:pt x="122" y="1809"/>
                  <a:pt x="112" y="1881"/>
                </a:cubicBezTo>
                <a:cubicBezTo>
                  <a:pt x="101" y="1963"/>
                  <a:pt x="131" y="2057"/>
                  <a:pt x="190" y="2125"/>
                </a:cubicBezTo>
                <a:cubicBezTo>
                  <a:pt x="196" y="2131"/>
                  <a:pt x="202" y="2138"/>
                  <a:pt x="209" y="2144"/>
                </a:cubicBezTo>
                <a:cubicBezTo>
                  <a:pt x="226" y="2161"/>
                  <a:pt x="244" y="2178"/>
                  <a:pt x="246" y="2197"/>
                </a:cubicBezTo>
                <a:cubicBezTo>
                  <a:pt x="248" y="2216"/>
                  <a:pt x="233" y="2236"/>
                  <a:pt x="219" y="2256"/>
                </a:cubicBezTo>
                <a:cubicBezTo>
                  <a:pt x="214" y="2263"/>
                  <a:pt x="209" y="2270"/>
                  <a:pt x="205" y="2277"/>
                </a:cubicBezTo>
                <a:cubicBezTo>
                  <a:pt x="150" y="2367"/>
                  <a:pt x="145" y="2486"/>
                  <a:pt x="191" y="2588"/>
                </a:cubicBezTo>
                <a:cubicBezTo>
                  <a:pt x="232" y="2679"/>
                  <a:pt x="307" y="2741"/>
                  <a:pt x="395" y="2756"/>
                </a:cubicBezTo>
                <a:cubicBezTo>
                  <a:pt x="486" y="2773"/>
                  <a:pt x="571" y="2762"/>
                  <a:pt x="639" y="2726"/>
                </a:cubicBezTo>
                <a:cubicBezTo>
                  <a:pt x="707" y="2691"/>
                  <a:pt x="753" y="2633"/>
                  <a:pt x="775" y="2559"/>
                </a:cubicBezTo>
                <a:cubicBezTo>
                  <a:pt x="809" y="2440"/>
                  <a:pt x="786" y="2324"/>
                  <a:pt x="706" y="2215"/>
                </a:cubicBezTo>
                <a:cubicBezTo>
                  <a:pt x="679" y="2177"/>
                  <a:pt x="638" y="2177"/>
                  <a:pt x="598" y="2178"/>
                </a:cubicBezTo>
                <a:cubicBezTo>
                  <a:pt x="591" y="2178"/>
                  <a:pt x="591" y="2178"/>
                  <a:pt x="591" y="2178"/>
                </a:cubicBezTo>
                <a:cubicBezTo>
                  <a:pt x="530" y="2178"/>
                  <a:pt x="508" y="2165"/>
                  <a:pt x="507" y="2130"/>
                </a:cubicBezTo>
                <a:cubicBezTo>
                  <a:pt x="507" y="2094"/>
                  <a:pt x="532" y="2078"/>
                  <a:pt x="590" y="2077"/>
                </a:cubicBezTo>
                <a:cubicBezTo>
                  <a:pt x="606" y="2076"/>
                  <a:pt x="622" y="2077"/>
                  <a:pt x="635" y="2078"/>
                </a:cubicBezTo>
                <a:cubicBezTo>
                  <a:pt x="645" y="2079"/>
                  <a:pt x="656" y="2080"/>
                  <a:pt x="667" y="2081"/>
                </a:cubicBezTo>
                <a:cubicBezTo>
                  <a:pt x="672" y="2082"/>
                  <a:pt x="677" y="2082"/>
                  <a:pt x="682" y="2083"/>
                </a:cubicBezTo>
                <a:cubicBezTo>
                  <a:pt x="714" y="2016"/>
                  <a:pt x="718" y="1947"/>
                  <a:pt x="694" y="1882"/>
                </a:cubicBezTo>
                <a:cubicBezTo>
                  <a:pt x="676" y="1835"/>
                  <a:pt x="650" y="1787"/>
                  <a:pt x="616" y="1739"/>
                </a:cubicBezTo>
                <a:cubicBezTo>
                  <a:pt x="592" y="1704"/>
                  <a:pt x="590" y="1680"/>
                  <a:pt x="611" y="1646"/>
                </a:cubicBezTo>
                <a:cubicBezTo>
                  <a:pt x="680" y="1536"/>
                  <a:pt x="700" y="1415"/>
                  <a:pt x="669" y="1288"/>
                </a:cubicBezTo>
                <a:cubicBezTo>
                  <a:pt x="662" y="1262"/>
                  <a:pt x="653" y="1247"/>
                  <a:pt x="621" y="1239"/>
                </a:cubicBezTo>
                <a:cubicBezTo>
                  <a:pt x="562" y="1223"/>
                  <a:pt x="512" y="1199"/>
                  <a:pt x="473" y="1167"/>
                </a:cubicBezTo>
                <a:cubicBezTo>
                  <a:pt x="430" y="1132"/>
                  <a:pt x="398" y="1086"/>
                  <a:pt x="379" y="1031"/>
                </a:cubicBezTo>
                <a:cubicBezTo>
                  <a:pt x="364" y="989"/>
                  <a:pt x="372" y="962"/>
                  <a:pt x="404" y="950"/>
                </a:cubicBezTo>
                <a:cubicBezTo>
                  <a:pt x="434" y="939"/>
                  <a:pt x="456" y="953"/>
                  <a:pt x="473" y="996"/>
                </a:cubicBezTo>
                <a:cubicBezTo>
                  <a:pt x="510" y="1089"/>
                  <a:pt x="585" y="1139"/>
                  <a:pt x="700" y="1151"/>
                </a:cubicBezTo>
                <a:cubicBezTo>
                  <a:pt x="801" y="1161"/>
                  <a:pt x="897" y="1128"/>
                  <a:pt x="988" y="1054"/>
                </a:cubicBezTo>
                <a:cubicBezTo>
                  <a:pt x="1033" y="1017"/>
                  <a:pt x="1048" y="1013"/>
                  <a:pt x="1089" y="1057"/>
                </a:cubicBezTo>
                <a:cubicBezTo>
                  <a:pt x="1163" y="1137"/>
                  <a:pt x="1293" y="1185"/>
                  <a:pt x="1428" y="1181"/>
                </a:cubicBezTo>
                <a:cubicBezTo>
                  <a:pt x="1546" y="1178"/>
                  <a:pt x="1645" y="1137"/>
                  <a:pt x="1702" y="1069"/>
                </a:cubicBezTo>
                <a:cubicBezTo>
                  <a:pt x="1712" y="1057"/>
                  <a:pt x="1725" y="1049"/>
                  <a:pt x="1738" y="1049"/>
                </a:cubicBezTo>
                <a:cubicBezTo>
                  <a:pt x="1751" y="1048"/>
                  <a:pt x="1764" y="1053"/>
                  <a:pt x="1776" y="1065"/>
                </a:cubicBezTo>
                <a:cubicBezTo>
                  <a:pt x="1798" y="1086"/>
                  <a:pt x="1797" y="1112"/>
                  <a:pt x="1774" y="1139"/>
                </a:cubicBezTo>
                <a:cubicBezTo>
                  <a:pt x="1763" y="1152"/>
                  <a:pt x="1752" y="1164"/>
                  <a:pt x="1740" y="1178"/>
                </a:cubicBezTo>
                <a:cubicBezTo>
                  <a:pt x="1736" y="1184"/>
                  <a:pt x="1731" y="1190"/>
                  <a:pt x="1726" y="1195"/>
                </a:cubicBezTo>
                <a:cubicBezTo>
                  <a:pt x="1806" y="1229"/>
                  <a:pt x="1892" y="1243"/>
                  <a:pt x="1982" y="1237"/>
                </a:cubicBezTo>
                <a:cubicBezTo>
                  <a:pt x="2083" y="1230"/>
                  <a:pt x="2176" y="1199"/>
                  <a:pt x="2259" y="1144"/>
                </a:cubicBezTo>
                <a:cubicBezTo>
                  <a:pt x="2272" y="1135"/>
                  <a:pt x="2293" y="1127"/>
                  <a:pt x="2308" y="1131"/>
                </a:cubicBezTo>
                <a:cubicBezTo>
                  <a:pt x="2407" y="1153"/>
                  <a:pt x="2501" y="1148"/>
                  <a:pt x="2596" y="1117"/>
                </a:cubicBezTo>
                <a:cubicBezTo>
                  <a:pt x="2677" y="1091"/>
                  <a:pt x="2760" y="1045"/>
                  <a:pt x="2849" y="977"/>
                </a:cubicBezTo>
                <a:cubicBezTo>
                  <a:pt x="2879" y="954"/>
                  <a:pt x="2911" y="935"/>
                  <a:pt x="2943" y="923"/>
                </a:cubicBezTo>
                <a:cubicBezTo>
                  <a:pt x="3067" y="873"/>
                  <a:pt x="3150" y="781"/>
                  <a:pt x="3197" y="640"/>
                </a:cubicBezTo>
                <a:cubicBezTo>
                  <a:pt x="3199" y="633"/>
                  <a:pt x="3201" y="627"/>
                  <a:pt x="3203" y="620"/>
                </a:cubicBezTo>
                <a:cubicBezTo>
                  <a:pt x="3204" y="617"/>
                  <a:pt x="3204" y="615"/>
                  <a:pt x="3205" y="613"/>
                </a:cubicBezTo>
                <a:cubicBezTo>
                  <a:pt x="3214" y="579"/>
                  <a:pt x="3236" y="565"/>
                  <a:pt x="3267" y="573"/>
                </a:cubicBezTo>
                <a:cubicBezTo>
                  <a:pt x="3282" y="577"/>
                  <a:pt x="3293" y="585"/>
                  <a:pt x="3299" y="596"/>
                </a:cubicBezTo>
                <a:cubicBezTo>
                  <a:pt x="3306" y="607"/>
                  <a:pt x="3307" y="622"/>
                  <a:pt x="3302" y="638"/>
                </a:cubicBezTo>
                <a:cubicBezTo>
                  <a:pt x="3277" y="728"/>
                  <a:pt x="3240" y="804"/>
                  <a:pt x="3191" y="865"/>
                </a:cubicBezTo>
                <a:cubicBezTo>
                  <a:pt x="3138" y="930"/>
                  <a:pt x="3069" y="980"/>
                  <a:pt x="2986" y="1013"/>
                </a:cubicBezTo>
                <a:cubicBezTo>
                  <a:pt x="2960" y="1023"/>
                  <a:pt x="2944" y="1038"/>
                  <a:pt x="2933" y="1063"/>
                </a:cubicBezTo>
                <a:cubicBezTo>
                  <a:pt x="2896" y="1148"/>
                  <a:pt x="2883" y="1233"/>
                  <a:pt x="2893" y="1315"/>
                </a:cubicBezTo>
                <a:cubicBezTo>
                  <a:pt x="2903" y="1395"/>
                  <a:pt x="2936" y="1474"/>
                  <a:pt x="2990" y="1551"/>
                </a:cubicBezTo>
                <a:cubicBezTo>
                  <a:pt x="2991" y="1553"/>
                  <a:pt x="2991" y="1553"/>
                  <a:pt x="2991" y="1553"/>
                </a:cubicBezTo>
                <a:cubicBezTo>
                  <a:pt x="3031" y="1610"/>
                  <a:pt x="3031" y="1610"/>
                  <a:pt x="2991" y="1666"/>
                </a:cubicBezTo>
                <a:cubicBezTo>
                  <a:pt x="2990" y="1666"/>
                  <a:pt x="2990" y="1666"/>
                  <a:pt x="2990" y="1666"/>
                </a:cubicBezTo>
                <a:cubicBezTo>
                  <a:pt x="2947" y="1726"/>
                  <a:pt x="2921" y="1792"/>
                  <a:pt x="2914" y="1861"/>
                </a:cubicBezTo>
                <a:cubicBezTo>
                  <a:pt x="2907" y="1925"/>
                  <a:pt x="2916" y="1995"/>
                  <a:pt x="2941" y="2068"/>
                </a:cubicBezTo>
                <a:cubicBezTo>
                  <a:pt x="2955" y="2108"/>
                  <a:pt x="2974" y="2149"/>
                  <a:pt x="2997" y="2190"/>
                </a:cubicBezTo>
                <a:cubicBezTo>
                  <a:pt x="3017" y="2225"/>
                  <a:pt x="3015" y="2251"/>
                  <a:pt x="2989" y="2280"/>
                </a:cubicBezTo>
                <a:cubicBezTo>
                  <a:pt x="2895" y="2388"/>
                  <a:pt x="2855" y="2510"/>
                  <a:pt x="2872" y="2643"/>
                </a:cubicBezTo>
                <a:cubicBezTo>
                  <a:pt x="2878" y="2695"/>
                  <a:pt x="2901" y="2746"/>
                  <a:pt x="2923" y="2796"/>
                </a:cubicBezTo>
                <a:cubicBezTo>
                  <a:pt x="2923" y="2796"/>
                  <a:pt x="2923" y="2796"/>
                  <a:pt x="2923" y="2796"/>
                </a:cubicBezTo>
                <a:cubicBezTo>
                  <a:pt x="2942" y="2841"/>
                  <a:pt x="2939" y="2865"/>
                  <a:pt x="2913" y="2880"/>
                </a:cubicBezTo>
                <a:cubicBezTo>
                  <a:pt x="2882" y="2896"/>
                  <a:pt x="2857" y="2887"/>
                  <a:pt x="2837" y="2851"/>
                </a:cubicBezTo>
                <a:cubicBezTo>
                  <a:pt x="2834" y="2846"/>
                  <a:pt x="2832" y="2842"/>
                  <a:pt x="2829" y="2837"/>
                </a:cubicBezTo>
                <a:cubicBezTo>
                  <a:pt x="2817" y="2816"/>
                  <a:pt x="2804" y="2794"/>
                  <a:pt x="2797" y="2771"/>
                </a:cubicBezTo>
                <a:cubicBezTo>
                  <a:pt x="2789" y="2746"/>
                  <a:pt x="2775" y="2734"/>
                  <a:pt x="2750" y="2728"/>
                </a:cubicBezTo>
                <a:cubicBezTo>
                  <a:pt x="2656" y="2707"/>
                  <a:pt x="2564" y="2729"/>
                  <a:pt x="2460" y="2798"/>
                </a:cubicBezTo>
                <a:cubicBezTo>
                  <a:pt x="2393" y="2841"/>
                  <a:pt x="2390" y="2841"/>
                  <a:pt x="2339" y="2780"/>
                </a:cubicBezTo>
                <a:cubicBezTo>
                  <a:pt x="2192" y="2605"/>
                  <a:pt x="2011" y="2544"/>
                  <a:pt x="1801" y="2600"/>
                </a:cubicBezTo>
                <a:cubicBezTo>
                  <a:pt x="1692" y="2629"/>
                  <a:pt x="1601" y="2706"/>
                  <a:pt x="1551" y="2812"/>
                </a:cubicBezTo>
                <a:cubicBezTo>
                  <a:pt x="1499" y="2921"/>
                  <a:pt x="1497" y="3047"/>
                  <a:pt x="1546" y="3156"/>
                </a:cubicBezTo>
                <a:cubicBezTo>
                  <a:pt x="1567" y="3202"/>
                  <a:pt x="1567" y="3236"/>
                  <a:pt x="1544" y="3279"/>
                </a:cubicBezTo>
                <a:cubicBezTo>
                  <a:pt x="1483" y="3398"/>
                  <a:pt x="1471" y="3518"/>
                  <a:pt x="1506" y="3636"/>
                </a:cubicBezTo>
                <a:cubicBezTo>
                  <a:pt x="1519" y="3678"/>
                  <a:pt x="1543" y="3696"/>
                  <a:pt x="1585" y="3696"/>
                </a:cubicBezTo>
                <a:cubicBezTo>
                  <a:pt x="1585" y="3696"/>
                  <a:pt x="1586" y="3696"/>
                  <a:pt x="1586" y="3696"/>
                </a:cubicBezTo>
                <a:cubicBezTo>
                  <a:pt x="1641" y="3696"/>
                  <a:pt x="1696" y="3696"/>
                  <a:pt x="1750" y="3696"/>
                </a:cubicBezTo>
                <a:cubicBezTo>
                  <a:pt x="1803" y="3696"/>
                  <a:pt x="1857" y="3696"/>
                  <a:pt x="1910" y="3696"/>
                </a:cubicBezTo>
                <a:cubicBezTo>
                  <a:pt x="1963" y="3696"/>
                  <a:pt x="1983" y="3675"/>
                  <a:pt x="1984" y="3621"/>
                </a:cubicBezTo>
                <a:cubicBezTo>
                  <a:pt x="1984" y="3609"/>
                  <a:pt x="1984" y="3596"/>
                  <a:pt x="1984" y="3584"/>
                </a:cubicBezTo>
                <a:cubicBezTo>
                  <a:pt x="1984" y="3567"/>
                  <a:pt x="1984" y="3549"/>
                  <a:pt x="1985" y="3531"/>
                </a:cubicBezTo>
                <a:cubicBezTo>
                  <a:pt x="1986" y="3496"/>
                  <a:pt x="2004" y="3476"/>
                  <a:pt x="2035" y="3477"/>
                </a:cubicBezTo>
                <a:cubicBezTo>
                  <a:pt x="2067" y="3477"/>
                  <a:pt x="2084" y="3497"/>
                  <a:pt x="2085" y="3532"/>
                </a:cubicBezTo>
                <a:cubicBezTo>
                  <a:pt x="2085" y="3544"/>
                  <a:pt x="2085" y="3544"/>
                  <a:pt x="2085" y="3544"/>
                </a:cubicBezTo>
                <a:cubicBezTo>
                  <a:pt x="2086" y="3575"/>
                  <a:pt x="2086" y="3607"/>
                  <a:pt x="2085" y="3639"/>
                </a:cubicBezTo>
                <a:cubicBezTo>
                  <a:pt x="2083" y="3682"/>
                  <a:pt x="2067" y="3722"/>
                  <a:pt x="2039" y="3750"/>
                </a:cubicBezTo>
                <a:cubicBezTo>
                  <a:pt x="2011" y="3779"/>
                  <a:pt x="1973" y="3795"/>
                  <a:pt x="1930" y="3796"/>
                </a:cubicBezTo>
                <a:cubicBezTo>
                  <a:pt x="1871" y="3797"/>
                  <a:pt x="1812" y="3798"/>
                  <a:pt x="1752" y="3798"/>
                </a:cubicBezTo>
                <a:close/>
                <a:moveTo>
                  <a:pt x="1512" y="2452"/>
                </a:moveTo>
                <a:cubicBezTo>
                  <a:pt x="1538" y="2452"/>
                  <a:pt x="1564" y="2459"/>
                  <a:pt x="1588" y="2473"/>
                </a:cubicBezTo>
                <a:cubicBezTo>
                  <a:pt x="1615" y="2488"/>
                  <a:pt x="1633" y="2523"/>
                  <a:pt x="1646" y="2548"/>
                </a:cubicBezTo>
                <a:cubicBezTo>
                  <a:pt x="1650" y="2556"/>
                  <a:pt x="1608" y="2589"/>
                  <a:pt x="1608" y="2589"/>
                </a:cubicBezTo>
                <a:cubicBezTo>
                  <a:pt x="1521" y="2658"/>
                  <a:pt x="1459" y="2750"/>
                  <a:pt x="1430" y="2857"/>
                </a:cubicBezTo>
                <a:cubicBezTo>
                  <a:pt x="1400" y="2963"/>
                  <a:pt x="1406" y="3074"/>
                  <a:pt x="1446" y="3175"/>
                </a:cubicBezTo>
                <a:cubicBezTo>
                  <a:pt x="1459" y="3205"/>
                  <a:pt x="1458" y="3228"/>
                  <a:pt x="1445" y="3256"/>
                </a:cubicBezTo>
                <a:cubicBezTo>
                  <a:pt x="1380" y="3400"/>
                  <a:pt x="1371" y="3542"/>
                  <a:pt x="1417" y="3679"/>
                </a:cubicBezTo>
                <a:cubicBezTo>
                  <a:pt x="1441" y="3752"/>
                  <a:pt x="1492" y="3792"/>
                  <a:pt x="1564" y="3794"/>
                </a:cubicBezTo>
                <a:cubicBezTo>
                  <a:pt x="1687" y="3797"/>
                  <a:pt x="1810" y="3797"/>
                  <a:pt x="1930" y="3794"/>
                </a:cubicBezTo>
                <a:cubicBezTo>
                  <a:pt x="1973" y="3793"/>
                  <a:pt x="2010" y="3777"/>
                  <a:pt x="2038" y="3748"/>
                </a:cubicBezTo>
                <a:cubicBezTo>
                  <a:pt x="2065" y="3721"/>
                  <a:pt x="2081" y="3682"/>
                  <a:pt x="2083" y="3639"/>
                </a:cubicBezTo>
                <a:cubicBezTo>
                  <a:pt x="2084" y="3607"/>
                  <a:pt x="2084" y="3575"/>
                  <a:pt x="2083" y="3544"/>
                </a:cubicBezTo>
                <a:cubicBezTo>
                  <a:pt x="2083" y="3532"/>
                  <a:pt x="2083" y="3532"/>
                  <a:pt x="2083" y="3532"/>
                </a:cubicBezTo>
                <a:cubicBezTo>
                  <a:pt x="2083" y="3508"/>
                  <a:pt x="2074" y="3479"/>
                  <a:pt x="2035" y="3479"/>
                </a:cubicBezTo>
                <a:cubicBezTo>
                  <a:pt x="2005" y="3478"/>
                  <a:pt x="1988" y="3497"/>
                  <a:pt x="1987" y="3531"/>
                </a:cubicBezTo>
                <a:cubicBezTo>
                  <a:pt x="1986" y="3549"/>
                  <a:pt x="1986" y="3567"/>
                  <a:pt x="1986" y="3584"/>
                </a:cubicBezTo>
                <a:cubicBezTo>
                  <a:pt x="1986" y="3596"/>
                  <a:pt x="1986" y="3609"/>
                  <a:pt x="1986" y="3621"/>
                </a:cubicBezTo>
                <a:cubicBezTo>
                  <a:pt x="1985" y="3676"/>
                  <a:pt x="1964" y="3698"/>
                  <a:pt x="1911" y="3698"/>
                </a:cubicBezTo>
                <a:cubicBezTo>
                  <a:pt x="1857" y="3698"/>
                  <a:pt x="1803" y="3698"/>
                  <a:pt x="1750" y="3698"/>
                </a:cubicBezTo>
                <a:cubicBezTo>
                  <a:pt x="1696" y="3698"/>
                  <a:pt x="1641" y="3698"/>
                  <a:pt x="1586" y="3698"/>
                </a:cubicBezTo>
                <a:cubicBezTo>
                  <a:pt x="1542" y="3699"/>
                  <a:pt x="1517" y="3680"/>
                  <a:pt x="1504" y="3637"/>
                </a:cubicBezTo>
                <a:cubicBezTo>
                  <a:pt x="1468" y="3518"/>
                  <a:pt x="1481" y="3397"/>
                  <a:pt x="1543" y="3278"/>
                </a:cubicBezTo>
                <a:cubicBezTo>
                  <a:pt x="1564" y="3236"/>
                  <a:pt x="1565" y="3202"/>
                  <a:pt x="1545" y="3157"/>
                </a:cubicBezTo>
                <a:cubicBezTo>
                  <a:pt x="1495" y="3047"/>
                  <a:pt x="1497" y="2921"/>
                  <a:pt x="1550" y="2811"/>
                </a:cubicBezTo>
                <a:cubicBezTo>
                  <a:pt x="1600" y="2705"/>
                  <a:pt x="1691" y="2628"/>
                  <a:pt x="1800" y="2598"/>
                </a:cubicBezTo>
                <a:cubicBezTo>
                  <a:pt x="2011" y="2542"/>
                  <a:pt x="2193" y="2603"/>
                  <a:pt x="2340" y="2779"/>
                </a:cubicBezTo>
                <a:cubicBezTo>
                  <a:pt x="2391" y="2839"/>
                  <a:pt x="2393" y="2839"/>
                  <a:pt x="2459" y="2796"/>
                </a:cubicBezTo>
                <a:cubicBezTo>
                  <a:pt x="2563" y="2727"/>
                  <a:pt x="2656" y="2705"/>
                  <a:pt x="2750" y="2726"/>
                </a:cubicBezTo>
                <a:cubicBezTo>
                  <a:pt x="2776" y="2732"/>
                  <a:pt x="2790" y="2745"/>
                  <a:pt x="2799" y="2770"/>
                </a:cubicBezTo>
                <a:cubicBezTo>
                  <a:pt x="2806" y="2793"/>
                  <a:pt x="2819" y="2815"/>
                  <a:pt x="2831" y="2836"/>
                </a:cubicBezTo>
                <a:cubicBezTo>
                  <a:pt x="2833" y="2841"/>
                  <a:pt x="2836" y="2845"/>
                  <a:pt x="2839" y="2850"/>
                </a:cubicBezTo>
                <a:cubicBezTo>
                  <a:pt x="2858" y="2885"/>
                  <a:pt x="2882" y="2894"/>
                  <a:pt x="2912" y="2878"/>
                </a:cubicBezTo>
                <a:cubicBezTo>
                  <a:pt x="2937" y="2864"/>
                  <a:pt x="2940" y="2841"/>
                  <a:pt x="2921" y="2797"/>
                </a:cubicBezTo>
                <a:cubicBezTo>
                  <a:pt x="2921" y="2797"/>
                  <a:pt x="2921" y="2797"/>
                  <a:pt x="2921" y="2797"/>
                </a:cubicBezTo>
                <a:cubicBezTo>
                  <a:pt x="2899" y="2747"/>
                  <a:pt x="2877" y="2696"/>
                  <a:pt x="2870" y="2643"/>
                </a:cubicBezTo>
                <a:cubicBezTo>
                  <a:pt x="2853" y="2510"/>
                  <a:pt x="2893" y="2387"/>
                  <a:pt x="2988" y="2279"/>
                </a:cubicBezTo>
                <a:cubicBezTo>
                  <a:pt x="3013" y="2250"/>
                  <a:pt x="3015" y="2225"/>
                  <a:pt x="2996" y="2191"/>
                </a:cubicBezTo>
                <a:cubicBezTo>
                  <a:pt x="2972" y="2150"/>
                  <a:pt x="2953" y="2109"/>
                  <a:pt x="2939" y="2068"/>
                </a:cubicBezTo>
                <a:cubicBezTo>
                  <a:pt x="2914" y="1995"/>
                  <a:pt x="2905" y="1925"/>
                  <a:pt x="2912" y="1860"/>
                </a:cubicBezTo>
                <a:cubicBezTo>
                  <a:pt x="2919" y="1791"/>
                  <a:pt x="2945" y="1725"/>
                  <a:pt x="2989" y="1665"/>
                </a:cubicBezTo>
                <a:cubicBezTo>
                  <a:pt x="2989" y="1665"/>
                  <a:pt x="2989" y="1665"/>
                  <a:pt x="2989" y="1665"/>
                </a:cubicBezTo>
                <a:cubicBezTo>
                  <a:pt x="3029" y="1610"/>
                  <a:pt x="3029" y="1610"/>
                  <a:pt x="2990" y="1555"/>
                </a:cubicBezTo>
                <a:cubicBezTo>
                  <a:pt x="2988" y="1553"/>
                  <a:pt x="2988" y="1553"/>
                  <a:pt x="2988" y="1553"/>
                </a:cubicBezTo>
                <a:cubicBezTo>
                  <a:pt x="2934" y="1475"/>
                  <a:pt x="2901" y="1395"/>
                  <a:pt x="2891" y="1316"/>
                </a:cubicBezTo>
                <a:cubicBezTo>
                  <a:pt x="2881" y="1233"/>
                  <a:pt x="2894" y="1148"/>
                  <a:pt x="2932" y="1063"/>
                </a:cubicBezTo>
                <a:cubicBezTo>
                  <a:pt x="2943" y="1037"/>
                  <a:pt x="2958" y="1022"/>
                  <a:pt x="2985" y="1011"/>
                </a:cubicBezTo>
                <a:cubicBezTo>
                  <a:pt x="3146" y="947"/>
                  <a:pt x="3249" y="825"/>
                  <a:pt x="3300" y="638"/>
                </a:cubicBezTo>
                <a:cubicBezTo>
                  <a:pt x="3305" y="622"/>
                  <a:pt x="3304" y="607"/>
                  <a:pt x="3298" y="597"/>
                </a:cubicBezTo>
                <a:cubicBezTo>
                  <a:pt x="3292" y="586"/>
                  <a:pt x="3281" y="579"/>
                  <a:pt x="3267" y="575"/>
                </a:cubicBezTo>
                <a:cubicBezTo>
                  <a:pt x="3229" y="565"/>
                  <a:pt x="3213" y="590"/>
                  <a:pt x="3207" y="613"/>
                </a:cubicBezTo>
                <a:cubicBezTo>
                  <a:pt x="3206" y="616"/>
                  <a:pt x="3206" y="618"/>
                  <a:pt x="3205" y="620"/>
                </a:cubicBezTo>
                <a:cubicBezTo>
                  <a:pt x="3203" y="627"/>
                  <a:pt x="3201" y="634"/>
                  <a:pt x="3199" y="641"/>
                </a:cubicBezTo>
                <a:cubicBezTo>
                  <a:pt x="3152" y="782"/>
                  <a:pt x="3069" y="875"/>
                  <a:pt x="2944" y="924"/>
                </a:cubicBezTo>
                <a:cubicBezTo>
                  <a:pt x="2912" y="937"/>
                  <a:pt x="2880" y="956"/>
                  <a:pt x="2850" y="979"/>
                </a:cubicBezTo>
                <a:cubicBezTo>
                  <a:pt x="2761" y="1047"/>
                  <a:pt x="2678" y="1093"/>
                  <a:pt x="2597" y="1119"/>
                </a:cubicBezTo>
                <a:cubicBezTo>
                  <a:pt x="2501" y="1150"/>
                  <a:pt x="2407" y="1155"/>
                  <a:pt x="2308" y="1133"/>
                </a:cubicBezTo>
                <a:cubicBezTo>
                  <a:pt x="2293" y="1129"/>
                  <a:pt x="2272" y="1137"/>
                  <a:pt x="2260" y="1145"/>
                </a:cubicBezTo>
                <a:cubicBezTo>
                  <a:pt x="2177" y="1201"/>
                  <a:pt x="2084" y="1232"/>
                  <a:pt x="1982" y="1239"/>
                </a:cubicBezTo>
                <a:cubicBezTo>
                  <a:pt x="1892" y="1245"/>
                  <a:pt x="1805" y="1231"/>
                  <a:pt x="1724" y="1197"/>
                </a:cubicBezTo>
                <a:cubicBezTo>
                  <a:pt x="1722" y="1196"/>
                  <a:pt x="1722" y="1196"/>
                  <a:pt x="1722" y="1196"/>
                </a:cubicBezTo>
                <a:cubicBezTo>
                  <a:pt x="1723" y="1195"/>
                  <a:pt x="1723" y="1195"/>
                  <a:pt x="1723" y="1195"/>
                </a:cubicBezTo>
                <a:cubicBezTo>
                  <a:pt x="1729" y="1189"/>
                  <a:pt x="1734" y="1183"/>
                  <a:pt x="1739" y="1177"/>
                </a:cubicBezTo>
                <a:cubicBezTo>
                  <a:pt x="1750" y="1163"/>
                  <a:pt x="1761" y="1150"/>
                  <a:pt x="1772" y="1138"/>
                </a:cubicBezTo>
                <a:cubicBezTo>
                  <a:pt x="1788" y="1119"/>
                  <a:pt x="1802" y="1092"/>
                  <a:pt x="1774" y="1066"/>
                </a:cubicBezTo>
                <a:cubicBezTo>
                  <a:pt x="1763" y="1055"/>
                  <a:pt x="1751" y="1050"/>
                  <a:pt x="1738" y="1051"/>
                </a:cubicBezTo>
                <a:cubicBezTo>
                  <a:pt x="1725" y="1051"/>
                  <a:pt x="1713" y="1058"/>
                  <a:pt x="1703" y="1070"/>
                </a:cubicBezTo>
                <a:cubicBezTo>
                  <a:pt x="1647" y="1139"/>
                  <a:pt x="1547" y="1180"/>
                  <a:pt x="1428" y="1183"/>
                </a:cubicBezTo>
                <a:cubicBezTo>
                  <a:pt x="1293" y="1187"/>
                  <a:pt x="1162" y="1139"/>
                  <a:pt x="1088" y="1058"/>
                </a:cubicBezTo>
                <a:cubicBezTo>
                  <a:pt x="1050" y="1018"/>
                  <a:pt x="1036" y="1017"/>
                  <a:pt x="989" y="1056"/>
                </a:cubicBezTo>
                <a:cubicBezTo>
                  <a:pt x="898" y="1130"/>
                  <a:pt x="801" y="1163"/>
                  <a:pt x="700" y="1153"/>
                </a:cubicBezTo>
                <a:cubicBezTo>
                  <a:pt x="584" y="1141"/>
                  <a:pt x="509" y="1090"/>
                  <a:pt x="471" y="997"/>
                </a:cubicBezTo>
                <a:cubicBezTo>
                  <a:pt x="454" y="955"/>
                  <a:pt x="434" y="941"/>
                  <a:pt x="404" y="952"/>
                </a:cubicBezTo>
                <a:cubicBezTo>
                  <a:pt x="374" y="964"/>
                  <a:pt x="366" y="990"/>
                  <a:pt x="380" y="1030"/>
                </a:cubicBezTo>
                <a:cubicBezTo>
                  <a:pt x="400" y="1085"/>
                  <a:pt x="432" y="1130"/>
                  <a:pt x="474" y="1165"/>
                </a:cubicBezTo>
                <a:cubicBezTo>
                  <a:pt x="513" y="1197"/>
                  <a:pt x="563" y="1221"/>
                  <a:pt x="622" y="1237"/>
                </a:cubicBezTo>
                <a:cubicBezTo>
                  <a:pt x="654" y="1245"/>
                  <a:pt x="664" y="1261"/>
                  <a:pt x="671" y="1288"/>
                </a:cubicBezTo>
                <a:cubicBezTo>
                  <a:pt x="702" y="1415"/>
                  <a:pt x="682" y="1536"/>
                  <a:pt x="613" y="1647"/>
                </a:cubicBezTo>
                <a:cubicBezTo>
                  <a:pt x="592" y="1680"/>
                  <a:pt x="594" y="1704"/>
                  <a:pt x="618" y="1738"/>
                </a:cubicBezTo>
                <a:cubicBezTo>
                  <a:pt x="652" y="1786"/>
                  <a:pt x="678" y="1834"/>
                  <a:pt x="696" y="1881"/>
                </a:cubicBezTo>
                <a:cubicBezTo>
                  <a:pt x="720" y="1947"/>
                  <a:pt x="716" y="2017"/>
                  <a:pt x="684" y="2084"/>
                </a:cubicBezTo>
                <a:cubicBezTo>
                  <a:pt x="684" y="2085"/>
                  <a:pt x="684" y="2085"/>
                  <a:pt x="684" y="2085"/>
                </a:cubicBezTo>
                <a:cubicBezTo>
                  <a:pt x="683" y="2085"/>
                  <a:pt x="683" y="2085"/>
                  <a:pt x="683" y="2085"/>
                </a:cubicBezTo>
                <a:cubicBezTo>
                  <a:pt x="677" y="2084"/>
                  <a:pt x="672" y="2084"/>
                  <a:pt x="667" y="2083"/>
                </a:cubicBezTo>
                <a:cubicBezTo>
                  <a:pt x="656" y="2082"/>
                  <a:pt x="645" y="2081"/>
                  <a:pt x="635" y="2080"/>
                </a:cubicBezTo>
                <a:cubicBezTo>
                  <a:pt x="622" y="2079"/>
                  <a:pt x="606" y="2078"/>
                  <a:pt x="590" y="2079"/>
                </a:cubicBezTo>
                <a:cubicBezTo>
                  <a:pt x="533" y="2080"/>
                  <a:pt x="509" y="2095"/>
                  <a:pt x="509" y="2130"/>
                </a:cubicBezTo>
                <a:cubicBezTo>
                  <a:pt x="509" y="2164"/>
                  <a:pt x="532" y="2176"/>
                  <a:pt x="591" y="2176"/>
                </a:cubicBezTo>
                <a:cubicBezTo>
                  <a:pt x="598" y="2176"/>
                  <a:pt x="598" y="2176"/>
                  <a:pt x="598" y="2176"/>
                </a:cubicBezTo>
                <a:cubicBezTo>
                  <a:pt x="638" y="2175"/>
                  <a:pt x="680" y="2175"/>
                  <a:pt x="708" y="2214"/>
                </a:cubicBezTo>
                <a:cubicBezTo>
                  <a:pt x="788" y="2324"/>
                  <a:pt x="811" y="2440"/>
                  <a:pt x="777" y="2560"/>
                </a:cubicBezTo>
                <a:cubicBezTo>
                  <a:pt x="755" y="2634"/>
                  <a:pt x="708" y="2692"/>
                  <a:pt x="640" y="2728"/>
                </a:cubicBezTo>
                <a:cubicBezTo>
                  <a:pt x="571" y="2764"/>
                  <a:pt x="486" y="2775"/>
                  <a:pt x="394" y="2758"/>
                </a:cubicBezTo>
                <a:cubicBezTo>
                  <a:pt x="306" y="2742"/>
                  <a:pt x="231" y="2681"/>
                  <a:pt x="189" y="2588"/>
                </a:cubicBezTo>
                <a:cubicBezTo>
                  <a:pt x="143" y="2486"/>
                  <a:pt x="148" y="2366"/>
                  <a:pt x="203" y="2276"/>
                </a:cubicBezTo>
                <a:cubicBezTo>
                  <a:pt x="207" y="2269"/>
                  <a:pt x="212" y="2262"/>
                  <a:pt x="217" y="2255"/>
                </a:cubicBezTo>
                <a:cubicBezTo>
                  <a:pt x="231" y="2235"/>
                  <a:pt x="246" y="2215"/>
                  <a:pt x="244" y="2197"/>
                </a:cubicBezTo>
                <a:cubicBezTo>
                  <a:pt x="242" y="2179"/>
                  <a:pt x="224" y="2162"/>
                  <a:pt x="207" y="2145"/>
                </a:cubicBezTo>
                <a:cubicBezTo>
                  <a:pt x="201" y="2139"/>
                  <a:pt x="194" y="2133"/>
                  <a:pt x="189" y="2126"/>
                </a:cubicBezTo>
                <a:cubicBezTo>
                  <a:pt x="129" y="2057"/>
                  <a:pt x="99" y="1963"/>
                  <a:pt x="110" y="1880"/>
                </a:cubicBezTo>
                <a:cubicBezTo>
                  <a:pt x="120" y="1808"/>
                  <a:pt x="160" y="1748"/>
                  <a:pt x="225" y="1705"/>
                </a:cubicBezTo>
                <a:cubicBezTo>
                  <a:pt x="226" y="1704"/>
                  <a:pt x="228" y="1703"/>
                  <a:pt x="230" y="1702"/>
                </a:cubicBezTo>
                <a:cubicBezTo>
                  <a:pt x="238" y="1697"/>
                  <a:pt x="247" y="1691"/>
                  <a:pt x="249" y="1684"/>
                </a:cubicBezTo>
                <a:cubicBezTo>
                  <a:pt x="250" y="1681"/>
                  <a:pt x="250" y="1681"/>
                  <a:pt x="250" y="1681"/>
                </a:cubicBezTo>
                <a:cubicBezTo>
                  <a:pt x="255" y="1662"/>
                  <a:pt x="261" y="1638"/>
                  <a:pt x="253" y="1626"/>
                </a:cubicBezTo>
                <a:cubicBezTo>
                  <a:pt x="245" y="1615"/>
                  <a:pt x="222" y="1611"/>
                  <a:pt x="204" y="1608"/>
                </a:cubicBezTo>
                <a:cubicBezTo>
                  <a:pt x="202" y="1608"/>
                  <a:pt x="200" y="1607"/>
                  <a:pt x="198" y="1607"/>
                </a:cubicBezTo>
                <a:cubicBezTo>
                  <a:pt x="193" y="1606"/>
                  <a:pt x="186" y="1610"/>
                  <a:pt x="180" y="1614"/>
                </a:cubicBezTo>
                <a:cubicBezTo>
                  <a:pt x="177" y="1616"/>
                  <a:pt x="174" y="1618"/>
                  <a:pt x="171" y="1620"/>
                </a:cubicBezTo>
                <a:cubicBezTo>
                  <a:pt x="170" y="1620"/>
                  <a:pt x="170" y="1620"/>
                  <a:pt x="170" y="1620"/>
                </a:cubicBezTo>
                <a:cubicBezTo>
                  <a:pt x="170" y="1619"/>
                  <a:pt x="170" y="1619"/>
                  <a:pt x="170" y="1619"/>
                </a:cubicBezTo>
                <a:cubicBezTo>
                  <a:pt x="100" y="1509"/>
                  <a:pt x="106" y="1403"/>
                  <a:pt x="187" y="1329"/>
                </a:cubicBezTo>
                <a:cubicBezTo>
                  <a:pt x="239" y="1280"/>
                  <a:pt x="239" y="1280"/>
                  <a:pt x="212" y="1216"/>
                </a:cubicBezTo>
                <a:cubicBezTo>
                  <a:pt x="211" y="1213"/>
                  <a:pt x="211" y="1213"/>
                  <a:pt x="211" y="1213"/>
                </a:cubicBezTo>
                <a:cubicBezTo>
                  <a:pt x="177" y="1130"/>
                  <a:pt x="154" y="1035"/>
                  <a:pt x="242" y="950"/>
                </a:cubicBezTo>
                <a:cubicBezTo>
                  <a:pt x="252" y="941"/>
                  <a:pt x="253" y="915"/>
                  <a:pt x="250" y="895"/>
                </a:cubicBezTo>
                <a:cubicBezTo>
                  <a:pt x="248" y="877"/>
                  <a:pt x="243" y="859"/>
                  <a:pt x="238" y="842"/>
                </a:cubicBezTo>
                <a:cubicBezTo>
                  <a:pt x="234" y="827"/>
                  <a:pt x="229" y="811"/>
                  <a:pt x="227" y="795"/>
                </a:cubicBezTo>
                <a:cubicBezTo>
                  <a:pt x="212" y="712"/>
                  <a:pt x="223" y="633"/>
                  <a:pt x="259" y="568"/>
                </a:cubicBezTo>
                <a:cubicBezTo>
                  <a:pt x="295" y="502"/>
                  <a:pt x="354" y="453"/>
                  <a:pt x="430" y="425"/>
                </a:cubicBezTo>
                <a:cubicBezTo>
                  <a:pt x="474" y="409"/>
                  <a:pt x="524" y="405"/>
                  <a:pt x="572" y="415"/>
                </a:cubicBezTo>
                <a:cubicBezTo>
                  <a:pt x="617" y="425"/>
                  <a:pt x="656" y="447"/>
                  <a:pt x="676" y="476"/>
                </a:cubicBezTo>
                <a:cubicBezTo>
                  <a:pt x="677" y="477"/>
                  <a:pt x="677" y="477"/>
                  <a:pt x="677" y="477"/>
                </a:cubicBezTo>
                <a:cubicBezTo>
                  <a:pt x="676" y="477"/>
                  <a:pt x="676" y="477"/>
                  <a:pt x="676" y="477"/>
                </a:cubicBezTo>
                <a:cubicBezTo>
                  <a:pt x="665" y="488"/>
                  <a:pt x="654" y="499"/>
                  <a:pt x="644" y="510"/>
                </a:cubicBezTo>
                <a:cubicBezTo>
                  <a:pt x="619" y="534"/>
                  <a:pt x="593" y="559"/>
                  <a:pt x="570" y="585"/>
                </a:cubicBezTo>
                <a:cubicBezTo>
                  <a:pt x="558" y="598"/>
                  <a:pt x="552" y="612"/>
                  <a:pt x="554" y="625"/>
                </a:cubicBezTo>
                <a:cubicBezTo>
                  <a:pt x="555" y="638"/>
                  <a:pt x="563" y="649"/>
                  <a:pt x="576" y="658"/>
                </a:cubicBezTo>
                <a:cubicBezTo>
                  <a:pt x="600" y="675"/>
                  <a:pt x="624" y="670"/>
                  <a:pt x="646" y="643"/>
                </a:cubicBezTo>
                <a:cubicBezTo>
                  <a:pt x="734" y="537"/>
                  <a:pt x="875" y="494"/>
                  <a:pt x="1006" y="535"/>
                </a:cubicBezTo>
                <a:cubicBezTo>
                  <a:pt x="1093" y="562"/>
                  <a:pt x="1157" y="623"/>
                  <a:pt x="1207" y="728"/>
                </a:cubicBezTo>
                <a:cubicBezTo>
                  <a:pt x="1229" y="774"/>
                  <a:pt x="1247" y="780"/>
                  <a:pt x="1294" y="758"/>
                </a:cubicBezTo>
                <a:cubicBezTo>
                  <a:pt x="1299" y="756"/>
                  <a:pt x="1303" y="754"/>
                  <a:pt x="1308" y="752"/>
                </a:cubicBezTo>
                <a:cubicBezTo>
                  <a:pt x="1343" y="736"/>
                  <a:pt x="1379" y="720"/>
                  <a:pt x="1416" y="710"/>
                </a:cubicBezTo>
                <a:cubicBezTo>
                  <a:pt x="1538" y="679"/>
                  <a:pt x="1629" y="698"/>
                  <a:pt x="1700" y="768"/>
                </a:cubicBezTo>
                <a:cubicBezTo>
                  <a:pt x="1723" y="791"/>
                  <a:pt x="1739" y="800"/>
                  <a:pt x="1753" y="800"/>
                </a:cubicBezTo>
                <a:cubicBezTo>
                  <a:pt x="1767" y="799"/>
                  <a:pt x="1781" y="788"/>
                  <a:pt x="1804" y="761"/>
                </a:cubicBezTo>
                <a:cubicBezTo>
                  <a:pt x="1856" y="697"/>
                  <a:pt x="1909" y="651"/>
                  <a:pt x="1965" y="619"/>
                </a:cubicBezTo>
                <a:cubicBezTo>
                  <a:pt x="2030" y="583"/>
                  <a:pt x="2098" y="566"/>
                  <a:pt x="2173" y="568"/>
                </a:cubicBezTo>
                <a:cubicBezTo>
                  <a:pt x="2288" y="570"/>
                  <a:pt x="2392" y="614"/>
                  <a:pt x="2481" y="697"/>
                </a:cubicBezTo>
                <a:cubicBezTo>
                  <a:pt x="2500" y="715"/>
                  <a:pt x="2528" y="730"/>
                  <a:pt x="2555" y="702"/>
                </a:cubicBezTo>
                <a:cubicBezTo>
                  <a:pt x="2566" y="691"/>
                  <a:pt x="2571" y="680"/>
                  <a:pt x="2570" y="668"/>
                </a:cubicBezTo>
                <a:cubicBezTo>
                  <a:pt x="2570" y="654"/>
                  <a:pt x="2562" y="640"/>
                  <a:pt x="2548" y="627"/>
                </a:cubicBezTo>
                <a:cubicBezTo>
                  <a:pt x="2531" y="612"/>
                  <a:pt x="2515" y="598"/>
                  <a:pt x="2497" y="582"/>
                </a:cubicBezTo>
                <a:cubicBezTo>
                  <a:pt x="2489" y="575"/>
                  <a:pt x="2481" y="569"/>
                  <a:pt x="2473" y="561"/>
                </a:cubicBezTo>
                <a:cubicBezTo>
                  <a:pt x="2472" y="561"/>
                  <a:pt x="2472" y="561"/>
                  <a:pt x="2472" y="561"/>
                </a:cubicBezTo>
                <a:cubicBezTo>
                  <a:pt x="2473" y="560"/>
                  <a:pt x="2473" y="560"/>
                  <a:pt x="2473" y="560"/>
                </a:cubicBezTo>
                <a:cubicBezTo>
                  <a:pt x="2474" y="558"/>
                  <a:pt x="2475" y="556"/>
                  <a:pt x="2476" y="553"/>
                </a:cubicBezTo>
                <a:cubicBezTo>
                  <a:pt x="2479" y="549"/>
                  <a:pt x="2482" y="544"/>
                  <a:pt x="2485" y="539"/>
                </a:cubicBezTo>
                <a:cubicBezTo>
                  <a:pt x="2566" y="436"/>
                  <a:pt x="2662" y="391"/>
                  <a:pt x="2777" y="402"/>
                </a:cubicBezTo>
                <a:cubicBezTo>
                  <a:pt x="2809" y="405"/>
                  <a:pt x="2834" y="400"/>
                  <a:pt x="2848" y="365"/>
                </a:cubicBezTo>
                <a:cubicBezTo>
                  <a:pt x="2887" y="267"/>
                  <a:pt x="2937" y="201"/>
                  <a:pt x="3002" y="162"/>
                </a:cubicBezTo>
                <a:cubicBezTo>
                  <a:pt x="3066" y="124"/>
                  <a:pt x="3148" y="111"/>
                  <a:pt x="3252" y="123"/>
                </a:cubicBezTo>
                <a:cubicBezTo>
                  <a:pt x="3331" y="133"/>
                  <a:pt x="3401" y="164"/>
                  <a:pt x="3455" y="215"/>
                </a:cubicBezTo>
                <a:cubicBezTo>
                  <a:pt x="3509" y="265"/>
                  <a:pt x="3541" y="330"/>
                  <a:pt x="3548" y="402"/>
                </a:cubicBezTo>
                <a:cubicBezTo>
                  <a:pt x="3555" y="482"/>
                  <a:pt x="3534" y="563"/>
                  <a:pt x="3481" y="657"/>
                </a:cubicBezTo>
                <a:cubicBezTo>
                  <a:pt x="3462" y="690"/>
                  <a:pt x="3460" y="719"/>
                  <a:pt x="3475" y="760"/>
                </a:cubicBezTo>
                <a:cubicBezTo>
                  <a:pt x="3525" y="895"/>
                  <a:pt x="3543" y="1021"/>
                  <a:pt x="3528" y="1135"/>
                </a:cubicBezTo>
                <a:cubicBezTo>
                  <a:pt x="3512" y="1260"/>
                  <a:pt x="3458" y="1375"/>
                  <a:pt x="3366" y="1479"/>
                </a:cubicBezTo>
                <a:cubicBezTo>
                  <a:pt x="3339" y="1508"/>
                  <a:pt x="3346" y="1534"/>
                  <a:pt x="3363" y="1562"/>
                </a:cubicBezTo>
                <a:cubicBezTo>
                  <a:pt x="3428" y="1666"/>
                  <a:pt x="3463" y="1769"/>
                  <a:pt x="3469" y="1867"/>
                </a:cubicBezTo>
                <a:cubicBezTo>
                  <a:pt x="3476" y="1972"/>
                  <a:pt x="3448" y="2077"/>
                  <a:pt x="3387" y="2179"/>
                </a:cubicBezTo>
                <a:cubicBezTo>
                  <a:pt x="3375" y="2197"/>
                  <a:pt x="3372" y="2212"/>
                  <a:pt x="3375" y="2224"/>
                </a:cubicBezTo>
                <a:cubicBezTo>
                  <a:pt x="3378" y="2237"/>
                  <a:pt x="3389" y="2248"/>
                  <a:pt x="3408" y="2259"/>
                </a:cubicBezTo>
                <a:cubicBezTo>
                  <a:pt x="3465" y="2290"/>
                  <a:pt x="3506" y="2339"/>
                  <a:pt x="3533" y="2407"/>
                </a:cubicBezTo>
                <a:cubicBezTo>
                  <a:pt x="3570" y="2501"/>
                  <a:pt x="3573" y="2613"/>
                  <a:pt x="3540" y="2722"/>
                </a:cubicBezTo>
                <a:cubicBezTo>
                  <a:pt x="3507" y="2831"/>
                  <a:pt x="3444" y="2923"/>
                  <a:pt x="3361" y="2981"/>
                </a:cubicBezTo>
                <a:cubicBezTo>
                  <a:pt x="3348" y="2990"/>
                  <a:pt x="3334" y="2998"/>
                  <a:pt x="3319" y="3006"/>
                </a:cubicBezTo>
                <a:cubicBezTo>
                  <a:pt x="3311" y="3010"/>
                  <a:pt x="3303" y="3014"/>
                  <a:pt x="3295" y="3018"/>
                </a:cubicBezTo>
                <a:cubicBezTo>
                  <a:pt x="3294" y="3019"/>
                  <a:pt x="3294" y="3019"/>
                  <a:pt x="3294" y="3019"/>
                </a:cubicBezTo>
                <a:cubicBezTo>
                  <a:pt x="3294" y="3017"/>
                  <a:pt x="3294" y="3017"/>
                  <a:pt x="3294" y="3017"/>
                </a:cubicBezTo>
                <a:cubicBezTo>
                  <a:pt x="3293" y="3010"/>
                  <a:pt x="3293" y="3004"/>
                  <a:pt x="3293" y="2998"/>
                </a:cubicBezTo>
                <a:cubicBezTo>
                  <a:pt x="3292" y="2988"/>
                  <a:pt x="3292" y="2980"/>
                  <a:pt x="3291" y="2972"/>
                </a:cubicBezTo>
                <a:cubicBezTo>
                  <a:pt x="3288" y="2943"/>
                  <a:pt x="3273" y="2926"/>
                  <a:pt x="3246" y="2926"/>
                </a:cubicBezTo>
                <a:cubicBezTo>
                  <a:pt x="3216" y="2924"/>
                  <a:pt x="3199" y="2941"/>
                  <a:pt x="3195" y="2972"/>
                </a:cubicBezTo>
                <a:cubicBezTo>
                  <a:pt x="3194" y="2987"/>
                  <a:pt x="3194" y="3002"/>
                  <a:pt x="3195" y="3017"/>
                </a:cubicBezTo>
                <a:cubicBezTo>
                  <a:pt x="3203" y="3110"/>
                  <a:pt x="3164" y="3178"/>
                  <a:pt x="3130" y="3219"/>
                </a:cubicBezTo>
                <a:cubicBezTo>
                  <a:pt x="3088" y="3268"/>
                  <a:pt x="3030" y="3307"/>
                  <a:pt x="2970" y="3324"/>
                </a:cubicBezTo>
                <a:cubicBezTo>
                  <a:pt x="2882" y="3349"/>
                  <a:pt x="2798" y="3354"/>
                  <a:pt x="2720" y="3338"/>
                </a:cubicBezTo>
                <a:cubicBezTo>
                  <a:pt x="2640" y="3322"/>
                  <a:pt x="2565" y="3285"/>
                  <a:pt x="2495" y="3228"/>
                </a:cubicBezTo>
                <a:cubicBezTo>
                  <a:pt x="2473" y="3211"/>
                  <a:pt x="2457" y="3203"/>
                  <a:pt x="2442" y="3205"/>
                </a:cubicBezTo>
                <a:cubicBezTo>
                  <a:pt x="2431" y="3206"/>
                  <a:pt x="2421" y="3213"/>
                  <a:pt x="2411" y="3226"/>
                </a:cubicBezTo>
                <a:cubicBezTo>
                  <a:pt x="2373" y="3277"/>
                  <a:pt x="2310" y="3307"/>
                  <a:pt x="2233" y="3311"/>
                </a:cubicBezTo>
                <a:cubicBezTo>
                  <a:pt x="2141" y="3316"/>
                  <a:pt x="2042" y="3283"/>
                  <a:pt x="1992" y="3230"/>
                </a:cubicBezTo>
                <a:cubicBezTo>
                  <a:pt x="1931" y="3166"/>
                  <a:pt x="1887" y="3091"/>
                  <a:pt x="1859" y="3001"/>
                </a:cubicBezTo>
                <a:cubicBezTo>
                  <a:pt x="1847" y="2962"/>
                  <a:pt x="1828" y="2948"/>
                  <a:pt x="1796" y="2956"/>
                </a:cubicBezTo>
                <a:cubicBezTo>
                  <a:pt x="1784" y="2959"/>
                  <a:pt x="1774" y="2965"/>
                  <a:pt x="1769" y="2975"/>
                </a:cubicBezTo>
                <a:cubicBezTo>
                  <a:pt x="1761" y="2988"/>
                  <a:pt x="1760" y="3008"/>
                  <a:pt x="1767" y="3031"/>
                </a:cubicBezTo>
                <a:cubicBezTo>
                  <a:pt x="1793" y="3119"/>
                  <a:pt x="1834" y="3196"/>
                  <a:pt x="1889" y="3262"/>
                </a:cubicBezTo>
                <a:cubicBezTo>
                  <a:pt x="1943" y="3326"/>
                  <a:pt x="2002" y="3366"/>
                  <a:pt x="2068" y="3386"/>
                </a:cubicBezTo>
                <a:cubicBezTo>
                  <a:pt x="2221" y="3431"/>
                  <a:pt x="2348" y="3411"/>
                  <a:pt x="2455" y="3324"/>
                </a:cubicBezTo>
                <a:cubicBezTo>
                  <a:pt x="2456" y="3323"/>
                  <a:pt x="2456" y="3323"/>
                  <a:pt x="2456" y="3323"/>
                </a:cubicBezTo>
                <a:cubicBezTo>
                  <a:pt x="2456" y="3324"/>
                  <a:pt x="2456" y="3324"/>
                  <a:pt x="2456" y="3324"/>
                </a:cubicBezTo>
                <a:cubicBezTo>
                  <a:pt x="2572" y="3410"/>
                  <a:pt x="2702" y="3450"/>
                  <a:pt x="2841" y="3443"/>
                </a:cubicBezTo>
                <a:cubicBezTo>
                  <a:pt x="2948" y="3438"/>
                  <a:pt x="3038" y="3412"/>
                  <a:pt x="3109" y="3366"/>
                </a:cubicBezTo>
                <a:cubicBezTo>
                  <a:pt x="3185" y="3317"/>
                  <a:pt x="3242" y="3242"/>
                  <a:pt x="3278" y="3145"/>
                </a:cubicBezTo>
                <a:cubicBezTo>
                  <a:pt x="3283" y="3132"/>
                  <a:pt x="3299" y="3120"/>
                  <a:pt x="3313" y="3115"/>
                </a:cubicBezTo>
                <a:cubicBezTo>
                  <a:pt x="3379" y="3090"/>
                  <a:pt x="3438" y="3051"/>
                  <a:pt x="3492" y="2995"/>
                </a:cubicBezTo>
                <a:cubicBezTo>
                  <a:pt x="3606" y="2879"/>
                  <a:pt x="3669" y="2701"/>
                  <a:pt x="3658" y="2531"/>
                </a:cubicBezTo>
                <a:cubicBezTo>
                  <a:pt x="3650" y="2391"/>
                  <a:pt x="3591" y="2271"/>
                  <a:pt x="3494" y="2194"/>
                </a:cubicBezTo>
                <a:cubicBezTo>
                  <a:pt x="3493" y="2193"/>
                  <a:pt x="3493" y="2193"/>
                  <a:pt x="3493" y="2193"/>
                </a:cubicBezTo>
                <a:cubicBezTo>
                  <a:pt x="3494" y="2192"/>
                  <a:pt x="3494" y="2192"/>
                  <a:pt x="3494" y="2192"/>
                </a:cubicBezTo>
                <a:cubicBezTo>
                  <a:pt x="3498" y="2182"/>
                  <a:pt x="3502" y="2172"/>
                  <a:pt x="3507" y="2162"/>
                </a:cubicBezTo>
                <a:cubicBezTo>
                  <a:pt x="3516" y="2140"/>
                  <a:pt x="3526" y="2117"/>
                  <a:pt x="3534" y="2095"/>
                </a:cubicBezTo>
                <a:cubicBezTo>
                  <a:pt x="3592" y="1918"/>
                  <a:pt x="3573" y="1742"/>
                  <a:pt x="3473" y="1557"/>
                </a:cubicBezTo>
                <a:cubicBezTo>
                  <a:pt x="3473" y="1557"/>
                  <a:pt x="3473" y="1557"/>
                  <a:pt x="3473" y="1557"/>
                </a:cubicBezTo>
                <a:cubicBezTo>
                  <a:pt x="3463" y="1538"/>
                  <a:pt x="3455" y="1524"/>
                  <a:pt x="3473" y="1502"/>
                </a:cubicBezTo>
                <a:cubicBezTo>
                  <a:pt x="3551" y="1401"/>
                  <a:pt x="3601" y="1291"/>
                  <a:pt x="3620" y="1173"/>
                </a:cubicBezTo>
                <a:cubicBezTo>
                  <a:pt x="3638" y="1062"/>
                  <a:pt x="3630" y="941"/>
                  <a:pt x="3595" y="815"/>
                </a:cubicBezTo>
                <a:cubicBezTo>
                  <a:pt x="3573" y="738"/>
                  <a:pt x="3576" y="682"/>
                  <a:pt x="3605" y="618"/>
                </a:cubicBezTo>
                <a:cubicBezTo>
                  <a:pt x="3677" y="453"/>
                  <a:pt x="3660" y="304"/>
                  <a:pt x="3553" y="176"/>
                </a:cubicBezTo>
                <a:cubicBezTo>
                  <a:pt x="3460" y="65"/>
                  <a:pt x="3281" y="2"/>
                  <a:pt x="3118" y="24"/>
                </a:cubicBezTo>
                <a:cubicBezTo>
                  <a:pt x="2965" y="44"/>
                  <a:pt x="2845" y="132"/>
                  <a:pt x="2779" y="272"/>
                </a:cubicBezTo>
                <a:cubicBezTo>
                  <a:pt x="2773" y="286"/>
                  <a:pt x="2755" y="302"/>
                  <a:pt x="2742" y="302"/>
                </a:cubicBezTo>
                <a:cubicBezTo>
                  <a:pt x="2604" y="306"/>
                  <a:pt x="2492" y="368"/>
                  <a:pt x="2400" y="491"/>
                </a:cubicBezTo>
                <a:cubicBezTo>
                  <a:pt x="2386" y="511"/>
                  <a:pt x="2374" y="514"/>
                  <a:pt x="2352" y="506"/>
                </a:cubicBezTo>
                <a:cubicBezTo>
                  <a:pt x="2260" y="471"/>
                  <a:pt x="2170" y="461"/>
                  <a:pt x="2084" y="477"/>
                </a:cubicBezTo>
                <a:cubicBezTo>
                  <a:pt x="2001" y="491"/>
                  <a:pt x="1918" y="530"/>
                  <a:pt x="1840" y="591"/>
                </a:cubicBezTo>
                <a:cubicBezTo>
                  <a:pt x="1818" y="609"/>
                  <a:pt x="1797" y="628"/>
                  <a:pt x="1775" y="648"/>
                </a:cubicBezTo>
                <a:cubicBezTo>
                  <a:pt x="1765" y="657"/>
                  <a:pt x="1755" y="667"/>
                  <a:pt x="1744" y="676"/>
                </a:cubicBezTo>
                <a:cubicBezTo>
                  <a:pt x="1744" y="677"/>
                  <a:pt x="1744" y="677"/>
                  <a:pt x="1744" y="677"/>
                </a:cubicBezTo>
                <a:cubicBezTo>
                  <a:pt x="1743" y="676"/>
                  <a:pt x="1743" y="676"/>
                  <a:pt x="1743" y="676"/>
                </a:cubicBezTo>
                <a:cubicBezTo>
                  <a:pt x="1673" y="619"/>
                  <a:pt x="1598" y="594"/>
                  <a:pt x="1519" y="602"/>
                </a:cubicBezTo>
                <a:cubicBezTo>
                  <a:pt x="1463" y="607"/>
                  <a:pt x="1409" y="617"/>
                  <a:pt x="1351" y="629"/>
                </a:cubicBezTo>
                <a:cubicBezTo>
                  <a:pt x="1327" y="633"/>
                  <a:pt x="1301" y="638"/>
                  <a:pt x="1276" y="643"/>
                </a:cubicBezTo>
                <a:cubicBezTo>
                  <a:pt x="1276" y="643"/>
                  <a:pt x="1276" y="643"/>
                  <a:pt x="1275" y="644"/>
                </a:cubicBezTo>
                <a:cubicBezTo>
                  <a:pt x="1275" y="644"/>
                  <a:pt x="1275" y="644"/>
                  <a:pt x="1275" y="644"/>
                </a:cubicBezTo>
                <a:cubicBezTo>
                  <a:pt x="1275" y="644"/>
                  <a:pt x="1275" y="644"/>
                  <a:pt x="1275" y="644"/>
                </a:cubicBezTo>
                <a:cubicBezTo>
                  <a:pt x="1274" y="644"/>
                  <a:pt x="1274" y="644"/>
                  <a:pt x="1274" y="644"/>
                </a:cubicBezTo>
                <a:cubicBezTo>
                  <a:pt x="1274" y="644"/>
                  <a:pt x="1274" y="644"/>
                  <a:pt x="1274" y="644"/>
                </a:cubicBezTo>
                <a:cubicBezTo>
                  <a:pt x="1274" y="644"/>
                  <a:pt x="1274" y="644"/>
                  <a:pt x="1274" y="644"/>
                </a:cubicBezTo>
                <a:cubicBezTo>
                  <a:pt x="1272" y="642"/>
                  <a:pt x="1270" y="640"/>
                  <a:pt x="1269" y="637"/>
                </a:cubicBezTo>
                <a:cubicBezTo>
                  <a:pt x="1213" y="548"/>
                  <a:pt x="1150" y="488"/>
                  <a:pt x="1076" y="456"/>
                </a:cubicBezTo>
                <a:cubicBezTo>
                  <a:pt x="1002" y="424"/>
                  <a:pt x="915" y="417"/>
                  <a:pt x="809" y="435"/>
                </a:cubicBezTo>
                <a:cubicBezTo>
                  <a:pt x="792" y="438"/>
                  <a:pt x="770" y="424"/>
                  <a:pt x="763" y="419"/>
                </a:cubicBezTo>
                <a:cubicBezTo>
                  <a:pt x="750" y="410"/>
                  <a:pt x="738" y="400"/>
                  <a:pt x="726" y="390"/>
                </a:cubicBezTo>
                <a:cubicBezTo>
                  <a:pt x="708" y="375"/>
                  <a:pt x="689" y="359"/>
                  <a:pt x="669" y="349"/>
                </a:cubicBezTo>
                <a:cubicBezTo>
                  <a:pt x="587" y="307"/>
                  <a:pt x="489" y="301"/>
                  <a:pt x="395" y="334"/>
                </a:cubicBezTo>
                <a:cubicBezTo>
                  <a:pt x="302" y="365"/>
                  <a:pt x="222" y="432"/>
                  <a:pt x="176" y="517"/>
                </a:cubicBezTo>
                <a:cubicBezTo>
                  <a:pt x="120" y="619"/>
                  <a:pt x="110" y="733"/>
                  <a:pt x="143" y="875"/>
                </a:cubicBezTo>
                <a:cubicBezTo>
                  <a:pt x="145" y="884"/>
                  <a:pt x="149" y="906"/>
                  <a:pt x="141" y="917"/>
                </a:cubicBezTo>
                <a:cubicBezTo>
                  <a:pt x="77" y="1002"/>
                  <a:pt x="68" y="1099"/>
                  <a:pt x="110" y="1221"/>
                </a:cubicBezTo>
                <a:cubicBezTo>
                  <a:pt x="119" y="1246"/>
                  <a:pt x="114" y="1259"/>
                  <a:pt x="100" y="1279"/>
                </a:cubicBezTo>
                <a:cubicBezTo>
                  <a:pt x="73" y="1319"/>
                  <a:pt x="45" y="1362"/>
                  <a:pt x="32" y="1408"/>
                </a:cubicBezTo>
                <a:cubicBezTo>
                  <a:pt x="19" y="1458"/>
                  <a:pt x="11" y="1532"/>
                  <a:pt x="78" y="1660"/>
                </a:cubicBezTo>
                <a:cubicBezTo>
                  <a:pt x="84" y="1671"/>
                  <a:pt x="88" y="1693"/>
                  <a:pt x="82" y="1703"/>
                </a:cubicBezTo>
                <a:cubicBezTo>
                  <a:pt x="25" y="1782"/>
                  <a:pt x="2" y="1870"/>
                  <a:pt x="13" y="1964"/>
                </a:cubicBezTo>
                <a:cubicBezTo>
                  <a:pt x="23" y="2041"/>
                  <a:pt x="57" y="2120"/>
                  <a:pt x="110" y="2185"/>
                </a:cubicBezTo>
                <a:cubicBezTo>
                  <a:pt x="118" y="2195"/>
                  <a:pt x="124" y="2216"/>
                  <a:pt x="118" y="2226"/>
                </a:cubicBezTo>
                <a:cubicBezTo>
                  <a:pt x="76" y="2305"/>
                  <a:pt x="61" y="2395"/>
                  <a:pt x="70" y="2509"/>
                </a:cubicBezTo>
                <a:cubicBezTo>
                  <a:pt x="85" y="2691"/>
                  <a:pt x="210" y="2827"/>
                  <a:pt x="387" y="2856"/>
                </a:cubicBezTo>
                <a:cubicBezTo>
                  <a:pt x="472" y="2870"/>
                  <a:pt x="551" y="2864"/>
                  <a:pt x="622" y="2837"/>
                </a:cubicBezTo>
                <a:cubicBezTo>
                  <a:pt x="650" y="2827"/>
                  <a:pt x="667" y="2830"/>
                  <a:pt x="694" y="2852"/>
                </a:cubicBezTo>
                <a:cubicBezTo>
                  <a:pt x="746" y="2895"/>
                  <a:pt x="802" y="2940"/>
                  <a:pt x="865" y="2970"/>
                </a:cubicBezTo>
                <a:cubicBezTo>
                  <a:pt x="1003" y="3037"/>
                  <a:pt x="1145" y="3014"/>
                  <a:pt x="1290" y="2982"/>
                </a:cubicBezTo>
                <a:cubicBezTo>
                  <a:pt x="1303" y="2979"/>
                  <a:pt x="1312" y="2973"/>
                  <a:pt x="1318" y="2963"/>
                </a:cubicBezTo>
                <a:cubicBezTo>
                  <a:pt x="1325" y="2953"/>
                  <a:pt x="1326" y="2939"/>
                  <a:pt x="1323" y="2925"/>
                </a:cubicBezTo>
                <a:cubicBezTo>
                  <a:pt x="1316" y="2898"/>
                  <a:pt x="1296" y="2885"/>
                  <a:pt x="1268" y="2889"/>
                </a:cubicBezTo>
                <a:cubicBezTo>
                  <a:pt x="1247" y="2891"/>
                  <a:pt x="1227" y="2895"/>
                  <a:pt x="1206" y="2899"/>
                </a:cubicBezTo>
                <a:cubicBezTo>
                  <a:pt x="1191" y="2902"/>
                  <a:pt x="1175" y="2905"/>
                  <a:pt x="1159" y="2908"/>
                </a:cubicBezTo>
                <a:cubicBezTo>
                  <a:pt x="995" y="2933"/>
                  <a:pt x="860" y="2890"/>
                  <a:pt x="755" y="2778"/>
                </a:cubicBezTo>
                <a:cubicBezTo>
                  <a:pt x="755" y="2777"/>
                  <a:pt x="755" y="2777"/>
                  <a:pt x="755" y="2777"/>
                </a:cubicBezTo>
                <a:cubicBezTo>
                  <a:pt x="755" y="2777"/>
                  <a:pt x="755" y="2777"/>
                  <a:pt x="755" y="2777"/>
                </a:cubicBezTo>
                <a:cubicBezTo>
                  <a:pt x="765" y="2762"/>
                  <a:pt x="776" y="2748"/>
                  <a:pt x="787" y="2735"/>
                </a:cubicBezTo>
                <a:cubicBezTo>
                  <a:pt x="810" y="2705"/>
                  <a:pt x="832" y="2676"/>
                  <a:pt x="847" y="2644"/>
                </a:cubicBezTo>
                <a:cubicBezTo>
                  <a:pt x="919" y="2485"/>
                  <a:pt x="901" y="2327"/>
                  <a:pt x="790" y="2160"/>
                </a:cubicBezTo>
                <a:cubicBezTo>
                  <a:pt x="782" y="2147"/>
                  <a:pt x="776" y="2126"/>
                  <a:pt x="780" y="2113"/>
                </a:cubicBezTo>
                <a:cubicBezTo>
                  <a:pt x="805" y="2044"/>
                  <a:pt x="813" y="1974"/>
                  <a:pt x="802" y="1907"/>
                </a:cubicBezTo>
                <a:cubicBezTo>
                  <a:pt x="792" y="1843"/>
                  <a:pt x="766" y="1779"/>
                  <a:pt x="724" y="1716"/>
                </a:cubicBezTo>
                <a:cubicBezTo>
                  <a:pt x="709" y="1693"/>
                  <a:pt x="708" y="1678"/>
                  <a:pt x="720" y="1656"/>
                </a:cubicBezTo>
                <a:cubicBezTo>
                  <a:pt x="776" y="1548"/>
                  <a:pt x="794" y="1433"/>
                  <a:pt x="775" y="1314"/>
                </a:cubicBezTo>
                <a:cubicBezTo>
                  <a:pt x="772" y="1300"/>
                  <a:pt x="770" y="1285"/>
                  <a:pt x="768" y="1275"/>
                </a:cubicBezTo>
                <a:cubicBezTo>
                  <a:pt x="767" y="1266"/>
                  <a:pt x="767" y="1266"/>
                  <a:pt x="767" y="1266"/>
                </a:cubicBezTo>
                <a:cubicBezTo>
                  <a:pt x="767" y="1265"/>
                  <a:pt x="767" y="1265"/>
                  <a:pt x="767" y="1265"/>
                </a:cubicBezTo>
                <a:cubicBezTo>
                  <a:pt x="1044" y="1155"/>
                  <a:pt x="1044" y="1155"/>
                  <a:pt x="1044" y="1155"/>
                </a:cubicBezTo>
                <a:cubicBezTo>
                  <a:pt x="1044" y="1155"/>
                  <a:pt x="1044" y="1155"/>
                  <a:pt x="1044" y="1155"/>
                </a:cubicBezTo>
                <a:cubicBezTo>
                  <a:pt x="1053" y="1161"/>
                  <a:pt x="1063" y="1168"/>
                  <a:pt x="1074" y="1175"/>
                </a:cubicBezTo>
                <a:cubicBezTo>
                  <a:pt x="1099" y="1191"/>
                  <a:pt x="1128" y="1210"/>
                  <a:pt x="1158" y="1225"/>
                </a:cubicBezTo>
                <a:cubicBezTo>
                  <a:pt x="1187" y="1239"/>
                  <a:pt x="1218" y="1250"/>
                  <a:pt x="1250" y="1261"/>
                </a:cubicBezTo>
                <a:cubicBezTo>
                  <a:pt x="1264" y="1265"/>
                  <a:pt x="1278" y="1270"/>
                  <a:pt x="1292" y="1276"/>
                </a:cubicBezTo>
                <a:cubicBezTo>
                  <a:pt x="1293" y="1276"/>
                  <a:pt x="1293" y="1276"/>
                  <a:pt x="1293" y="1276"/>
                </a:cubicBezTo>
                <a:cubicBezTo>
                  <a:pt x="1293" y="1277"/>
                  <a:pt x="1293" y="1277"/>
                  <a:pt x="1293" y="1277"/>
                </a:cubicBezTo>
                <a:cubicBezTo>
                  <a:pt x="1293" y="1279"/>
                  <a:pt x="1293" y="1281"/>
                  <a:pt x="1293" y="1283"/>
                </a:cubicBezTo>
                <a:cubicBezTo>
                  <a:pt x="1292" y="1289"/>
                  <a:pt x="1292" y="1294"/>
                  <a:pt x="1291" y="1300"/>
                </a:cubicBezTo>
                <a:cubicBezTo>
                  <a:pt x="1270" y="1445"/>
                  <a:pt x="1297" y="1574"/>
                  <a:pt x="1372" y="1684"/>
                </a:cubicBezTo>
                <a:cubicBezTo>
                  <a:pt x="1438" y="1781"/>
                  <a:pt x="1542" y="1861"/>
                  <a:pt x="1672" y="1916"/>
                </a:cubicBezTo>
                <a:cubicBezTo>
                  <a:pt x="1700" y="1928"/>
                  <a:pt x="1722" y="1919"/>
                  <a:pt x="1735" y="1891"/>
                </a:cubicBezTo>
                <a:cubicBezTo>
                  <a:pt x="1746" y="1867"/>
                  <a:pt x="1739" y="1845"/>
                  <a:pt x="1713" y="1830"/>
                </a:cubicBezTo>
                <a:cubicBezTo>
                  <a:pt x="1707" y="1826"/>
                  <a:pt x="1701" y="1824"/>
                  <a:pt x="1695" y="1821"/>
                </a:cubicBezTo>
                <a:cubicBezTo>
                  <a:pt x="1691" y="1819"/>
                  <a:pt x="1687" y="1818"/>
                  <a:pt x="1684" y="1816"/>
                </a:cubicBezTo>
                <a:cubicBezTo>
                  <a:pt x="1595" y="1773"/>
                  <a:pt x="1532" y="1726"/>
                  <a:pt x="1483" y="1668"/>
                </a:cubicBezTo>
                <a:cubicBezTo>
                  <a:pt x="1391" y="1560"/>
                  <a:pt x="1361" y="1432"/>
                  <a:pt x="1392" y="1286"/>
                </a:cubicBezTo>
                <a:cubicBezTo>
                  <a:pt x="1392" y="1285"/>
                  <a:pt x="1392" y="1285"/>
                  <a:pt x="1392" y="1285"/>
                </a:cubicBezTo>
                <a:cubicBezTo>
                  <a:pt x="1392" y="1285"/>
                  <a:pt x="1392" y="1285"/>
                  <a:pt x="1392" y="1285"/>
                </a:cubicBezTo>
                <a:cubicBezTo>
                  <a:pt x="1410" y="1283"/>
                  <a:pt x="1427" y="1280"/>
                  <a:pt x="1444" y="1278"/>
                </a:cubicBezTo>
                <a:cubicBezTo>
                  <a:pt x="1485" y="1272"/>
                  <a:pt x="1523" y="1266"/>
                  <a:pt x="1562" y="1262"/>
                </a:cubicBezTo>
                <a:cubicBezTo>
                  <a:pt x="1596" y="1259"/>
                  <a:pt x="1621" y="1262"/>
                  <a:pt x="1640" y="1270"/>
                </a:cubicBezTo>
                <a:cubicBezTo>
                  <a:pt x="1745" y="1316"/>
                  <a:pt x="1848" y="1340"/>
                  <a:pt x="1946" y="1340"/>
                </a:cubicBezTo>
                <a:cubicBezTo>
                  <a:pt x="1947" y="1340"/>
                  <a:pt x="1947" y="1340"/>
                  <a:pt x="1948" y="1340"/>
                </a:cubicBezTo>
                <a:cubicBezTo>
                  <a:pt x="2051" y="1340"/>
                  <a:pt x="2152" y="1314"/>
                  <a:pt x="2248" y="1262"/>
                </a:cubicBezTo>
                <a:cubicBezTo>
                  <a:pt x="2296" y="1236"/>
                  <a:pt x="2339" y="1239"/>
                  <a:pt x="2385" y="1243"/>
                </a:cubicBezTo>
                <a:cubicBezTo>
                  <a:pt x="2399" y="1244"/>
                  <a:pt x="2414" y="1245"/>
                  <a:pt x="2429" y="1245"/>
                </a:cubicBezTo>
                <a:cubicBezTo>
                  <a:pt x="2431" y="1245"/>
                  <a:pt x="2431" y="1245"/>
                  <a:pt x="2431" y="1245"/>
                </a:cubicBezTo>
                <a:cubicBezTo>
                  <a:pt x="2419" y="1262"/>
                  <a:pt x="2419" y="1262"/>
                  <a:pt x="2419" y="1262"/>
                </a:cubicBezTo>
                <a:cubicBezTo>
                  <a:pt x="2413" y="1271"/>
                  <a:pt x="2408" y="1278"/>
                  <a:pt x="2403" y="1285"/>
                </a:cubicBezTo>
                <a:cubicBezTo>
                  <a:pt x="2326" y="1394"/>
                  <a:pt x="2299" y="1506"/>
                  <a:pt x="2320" y="1626"/>
                </a:cubicBezTo>
                <a:cubicBezTo>
                  <a:pt x="2335" y="1709"/>
                  <a:pt x="2370" y="1788"/>
                  <a:pt x="2426" y="1868"/>
                </a:cubicBezTo>
                <a:cubicBezTo>
                  <a:pt x="2444" y="1893"/>
                  <a:pt x="2468" y="1898"/>
                  <a:pt x="2493" y="1882"/>
                </a:cubicBezTo>
                <a:cubicBezTo>
                  <a:pt x="2517" y="1866"/>
                  <a:pt x="2522" y="1842"/>
                  <a:pt x="2506" y="1815"/>
                </a:cubicBezTo>
                <a:cubicBezTo>
                  <a:pt x="2502" y="1808"/>
                  <a:pt x="2497" y="1800"/>
                  <a:pt x="2493" y="1793"/>
                </a:cubicBezTo>
                <a:cubicBezTo>
                  <a:pt x="2489" y="1788"/>
                  <a:pt x="2486" y="1783"/>
                  <a:pt x="2482" y="1777"/>
                </a:cubicBezTo>
                <a:cubicBezTo>
                  <a:pt x="2357" y="1569"/>
                  <a:pt x="2400" y="1365"/>
                  <a:pt x="2598" y="1231"/>
                </a:cubicBezTo>
                <a:cubicBezTo>
                  <a:pt x="2639" y="1203"/>
                  <a:pt x="2686" y="1184"/>
                  <a:pt x="2735" y="1164"/>
                </a:cubicBezTo>
                <a:cubicBezTo>
                  <a:pt x="2757" y="1155"/>
                  <a:pt x="2780" y="1146"/>
                  <a:pt x="2803" y="1136"/>
                </a:cubicBezTo>
                <a:cubicBezTo>
                  <a:pt x="2804" y="1135"/>
                  <a:pt x="2804" y="1135"/>
                  <a:pt x="2804" y="1135"/>
                </a:cubicBezTo>
                <a:cubicBezTo>
                  <a:pt x="2804" y="1137"/>
                  <a:pt x="2804" y="1137"/>
                  <a:pt x="2804" y="1137"/>
                </a:cubicBezTo>
                <a:cubicBezTo>
                  <a:pt x="2773" y="1293"/>
                  <a:pt x="2802" y="1441"/>
                  <a:pt x="2895" y="1589"/>
                </a:cubicBezTo>
                <a:cubicBezTo>
                  <a:pt x="2900" y="1598"/>
                  <a:pt x="2903" y="1614"/>
                  <a:pt x="2899" y="1623"/>
                </a:cubicBezTo>
                <a:cubicBezTo>
                  <a:pt x="2883" y="1654"/>
                  <a:pt x="2867" y="1685"/>
                  <a:pt x="2849" y="1717"/>
                </a:cubicBezTo>
                <a:cubicBezTo>
                  <a:pt x="2843" y="1728"/>
                  <a:pt x="2837" y="1740"/>
                  <a:pt x="2830" y="1752"/>
                </a:cubicBezTo>
                <a:cubicBezTo>
                  <a:pt x="2830" y="1753"/>
                  <a:pt x="2830" y="1753"/>
                  <a:pt x="2830" y="1753"/>
                </a:cubicBezTo>
                <a:cubicBezTo>
                  <a:pt x="2829" y="1752"/>
                  <a:pt x="2829" y="1752"/>
                  <a:pt x="2829" y="1752"/>
                </a:cubicBezTo>
                <a:cubicBezTo>
                  <a:pt x="2753" y="1721"/>
                  <a:pt x="2709" y="1671"/>
                  <a:pt x="2697" y="1605"/>
                </a:cubicBezTo>
                <a:cubicBezTo>
                  <a:pt x="2691" y="1566"/>
                  <a:pt x="2693" y="1525"/>
                  <a:pt x="2696" y="1485"/>
                </a:cubicBezTo>
                <a:cubicBezTo>
                  <a:pt x="2697" y="1474"/>
                  <a:pt x="2697" y="1474"/>
                  <a:pt x="2697" y="1474"/>
                </a:cubicBezTo>
                <a:cubicBezTo>
                  <a:pt x="2699" y="1432"/>
                  <a:pt x="2687" y="1410"/>
                  <a:pt x="2658" y="1407"/>
                </a:cubicBezTo>
                <a:cubicBezTo>
                  <a:pt x="2626" y="1403"/>
                  <a:pt x="2608" y="1419"/>
                  <a:pt x="2600" y="1455"/>
                </a:cubicBezTo>
                <a:cubicBezTo>
                  <a:pt x="2583" y="1539"/>
                  <a:pt x="2591" y="1619"/>
                  <a:pt x="2622" y="1686"/>
                </a:cubicBezTo>
                <a:cubicBezTo>
                  <a:pt x="2654" y="1757"/>
                  <a:pt x="2713" y="1811"/>
                  <a:pt x="2790" y="1842"/>
                </a:cubicBezTo>
                <a:cubicBezTo>
                  <a:pt x="2801" y="1846"/>
                  <a:pt x="2814" y="1866"/>
                  <a:pt x="2813" y="1878"/>
                </a:cubicBezTo>
                <a:cubicBezTo>
                  <a:pt x="2812" y="1987"/>
                  <a:pt x="2837" y="2091"/>
                  <a:pt x="2889" y="2198"/>
                </a:cubicBezTo>
                <a:cubicBezTo>
                  <a:pt x="2900" y="2219"/>
                  <a:pt x="2898" y="2233"/>
                  <a:pt x="2883" y="2253"/>
                </a:cubicBezTo>
                <a:cubicBezTo>
                  <a:pt x="2827" y="2326"/>
                  <a:pt x="2792" y="2408"/>
                  <a:pt x="2778" y="2495"/>
                </a:cubicBezTo>
                <a:cubicBezTo>
                  <a:pt x="2774" y="2524"/>
                  <a:pt x="2771" y="2553"/>
                  <a:pt x="2769" y="2584"/>
                </a:cubicBezTo>
                <a:cubicBezTo>
                  <a:pt x="2767" y="2598"/>
                  <a:pt x="2766" y="2613"/>
                  <a:pt x="2765" y="2627"/>
                </a:cubicBezTo>
                <a:cubicBezTo>
                  <a:pt x="2765" y="2628"/>
                  <a:pt x="2765" y="2628"/>
                  <a:pt x="2765" y="2628"/>
                </a:cubicBezTo>
                <a:cubicBezTo>
                  <a:pt x="2764" y="2628"/>
                  <a:pt x="2764" y="2628"/>
                  <a:pt x="2764" y="2628"/>
                </a:cubicBezTo>
                <a:cubicBezTo>
                  <a:pt x="2647" y="2606"/>
                  <a:pt x="2534" y="2632"/>
                  <a:pt x="2418" y="2706"/>
                </a:cubicBezTo>
                <a:cubicBezTo>
                  <a:pt x="2417" y="2706"/>
                  <a:pt x="2417" y="2706"/>
                  <a:pt x="2417" y="2706"/>
                </a:cubicBezTo>
                <a:cubicBezTo>
                  <a:pt x="2416" y="2706"/>
                  <a:pt x="2416" y="2706"/>
                  <a:pt x="2416" y="2706"/>
                </a:cubicBezTo>
                <a:cubicBezTo>
                  <a:pt x="2402" y="2694"/>
                  <a:pt x="2389" y="2683"/>
                  <a:pt x="2375" y="2672"/>
                </a:cubicBezTo>
                <a:cubicBezTo>
                  <a:pt x="2335" y="2639"/>
                  <a:pt x="2298" y="2609"/>
                  <a:pt x="2262" y="2577"/>
                </a:cubicBezTo>
                <a:cubicBezTo>
                  <a:pt x="2252" y="2569"/>
                  <a:pt x="2248" y="2550"/>
                  <a:pt x="2250" y="2538"/>
                </a:cubicBezTo>
                <a:cubicBezTo>
                  <a:pt x="2263" y="2453"/>
                  <a:pt x="2315" y="2393"/>
                  <a:pt x="2409" y="2354"/>
                </a:cubicBezTo>
                <a:cubicBezTo>
                  <a:pt x="2435" y="2344"/>
                  <a:pt x="2451" y="2331"/>
                  <a:pt x="2456" y="2317"/>
                </a:cubicBezTo>
                <a:cubicBezTo>
                  <a:pt x="2461" y="2307"/>
                  <a:pt x="2460" y="2296"/>
                  <a:pt x="2455" y="2283"/>
                </a:cubicBezTo>
                <a:cubicBezTo>
                  <a:pt x="2442" y="2254"/>
                  <a:pt x="2414" y="2248"/>
                  <a:pt x="2371" y="2265"/>
                </a:cubicBezTo>
                <a:cubicBezTo>
                  <a:pt x="2250" y="2314"/>
                  <a:pt x="2179" y="2398"/>
                  <a:pt x="2152" y="2519"/>
                </a:cubicBezTo>
                <a:cubicBezTo>
                  <a:pt x="2151" y="2520"/>
                  <a:pt x="2151" y="2520"/>
                  <a:pt x="2151" y="2520"/>
                </a:cubicBezTo>
                <a:cubicBezTo>
                  <a:pt x="2150" y="2520"/>
                  <a:pt x="2150" y="2520"/>
                  <a:pt x="2150" y="2520"/>
                </a:cubicBezTo>
                <a:cubicBezTo>
                  <a:pt x="2012" y="2472"/>
                  <a:pt x="1875" y="2469"/>
                  <a:pt x="1744" y="2512"/>
                </a:cubicBezTo>
                <a:cubicBezTo>
                  <a:pt x="1743" y="2512"/>
                  <a:pt x="1743" y="2512"/>
                  <a:pt x="1743" y="2512"/>
                </a:cubicBezTo>
                <a:cubicBezTo>
                  <a:pt x="1694" y="2426"/>
                  <a:pt x="1694" y="2426"/>
                  <a:pt x="1694" y="2426"/>
                </a:cubicBezTo>
                <a:cubicBezTo>
                  <a:pt x="1694" y="2425"/>
                  <a:pt x="1694" y="2425"/>
                  <a:pt x="1694" y="2425"/>
                </a:cubicBezTo>
                <a:cubicBezTo>
                  <a:pt x="1747" y="2360"/>
                  <a:pt x="1752" y="2282"/>
                  <a:pt x="1751" y="2221"/>
                </a:cubicBezTo>
                <a:cubicBezTo>
                  <a:pt x="1751" y="2220"/>
                  <a:pt x="1751" y="2220"/>
                  <a:pt x="1751" y="2220"/>
                </a:cubicBezTo>
                <a:cubicBezTo>
                  <a:pt x="1752" y="2220"/>
                  <a:pt x="1752" y="2220"/>
                  <a:pt x="1752" y="2220"/>
                </a:cubicBezTo>
                <a:cubicBezTo>
                  <a:pt x="1903" y="2193"/>
                  <a:pt x="2010" y="2112"/>
                  <a:pt x="2069" y="1980"/>
                </a:cubicBezTo>
                <a:cubicBezTo>
                  <a:pt x="2070" y="1979"/>
                  <a:pt x="2070" y="1979"/>
                  <a:pt x="2070" y="1979"/>
                </a:cubicBezTo>
                <a:cubicBezTo>
                  <a:pt x="2203" y="2100"/>
                  <a:pt x="2203" y="2100"/>
                  <a:pt x="2203" y="2100"/>
                </a:cubicBezTo>
                <a:cubicBezTo>
                  <a:pt x="2201" y="2101"/>
                  <a:pt x="2201" y="2101"/>
                  <a:pt x="2201" y="2101"/>
                </a:cubicBezTo>
                <a:cubicBezTo>
                  <a:pt x="2139" y="2127"/>
                  <a:pt x="2085" y="2172"/>
                  <a:pt x="2032" y="2241"/>
                </a:cubicBezTo>
                <a:cubicBezTo>
                  <a:pt x="1988" y="2298"/>
                  <a:pt x="1948" y="2305"/>
                  <a:pt x="1922" y="2306"/>
                </a:cubicBezTo>
                <a:cubicBezTo>
                  <a:pt x="1915" y="2306"/>
                  <a:pt x="1905" y="2312"/>
                  <a:pt x="1901" y="2319"/>
                </a:cubicBezTo>
                <a:cubicBezTo>
                  <a:pt x="1892" y="2335"/>
                  <a:pt x="1885" y="2352"/>
                  <a:pt x="1876" y="2372"/>
                </a:cubicBezTo>
                <a:cubicBezTo>
                  <a:pt x="1873" y="2380"/>
                  <a:pt x="1869" y="2388"/>
                  <a:pt x="1865" y="2396"/>
                </a:cubicBezTo>
                <a:cubicBezTo>
                  <a:pt x="1874" y="2397"/>
                  <a:pt x="1882" y="2398"/>
                  <a:pt x="1890" y="2399"/>
                </a:cubicBezTo>
                <a:cubicBezTo>
                  <a:pt x="1907" y="2401"/>
                  <a:pt x="1921" y="2402"/>
                  <a:pt x="1935" y="2401"/>
                </a:cubicBezTo>
                <a:cubicBezTo>
                  <a:pt x="2016" y="2398"/>
                  <a:pt x="2069" y="2346"/>
                  <a:pt x="2113" y="2297"/>
                </a:cubicBezTo>
                <a:cubicBezTo>
                  <a:pt x="2141" y="2267"/>
                  <a:pt x="2175" y="2228"/>
                  <a:pt x="2215" y="2204"/>
                </a:cubicBezTo>
                <a:cubicBezTo>
                  <a:pt x="2300" y="2153"/>
                  <a:pt x="2399" y="2137"/>
                  <a:pt x="2518" y="2156"/>
                </a:cubicBezTo>
                <a:cubicBezTo>
                  <a:pt x="2596" y="2168"/>
                  <a:pt x="2639" y="2212"/>
                  <a:pt x="2644" y="2286"/>
                </a:cubicBezTo>
                <a:cubicBezTo>
                  <a:pt x="2650" y="2360"/>
                  <a:pt x="2611" y="2417"/>
                  <a:pt x="2538" y="2444"/>
                </a:cubicBezTo>
                <a:cubicBezTo>
                  <a:pt x="2514" y="2453"/>
                  <a:pt x="2499" y="2464"/>
                  <a:pt x="2493" y="2478"/>
                </a:cubicBezTo>
                <a:cubicBezTo>
                  <a:pt x="2488" y="2488"/>
                  <a:pt x="2489" y="2499"/>
                  <a:pt x="2494" y="2512"/>
                </a:cubicBezTo>
                <a:cubicBezTo>
                  <a:pt x="2509" y="2549"/>
                  <a:pt x="2540" y="2545"/>
                  <a:pt x="2568" y="2537"/>
                </a:cubicBezTo>
                <a:cubicBezTo>
                  <a:pt x="2675" y="2505"/>
                  <a:pt x="2749" y="2396"/>
                  <a:pt x="2742" y="2283"/>
                </a:cubicBezTo>
                <a:cubicBezTo>
                  <a:pt x="2736" y="2205"/>
                  <a:pt x="2703" y="2143"/>
                  <a:pt x="2644" y="2102"/>
                </a:cubicBezTo>
                <a:cubicBezTo>
                  <a:pt x="2643" y="2101"/>
                  <a:pt x="2643" y="2101"/>
                  <a:pt x="2643" y="2101"/>
                </a:cubicBezTo>
                <a:cubicBezTo>
                  <a:pt x="2644" y="2100"/>
                  <a:pt x="2644" y="2100"/>
                  <a:pt x="2644" y="2100"/>
                </a:cubicBezTo>
                <a:cubicBezTo>
                  <a:pt x="2652" y="2092"/>
                  <a:pt x="2660" y="2083"/>
                  <a:pt x="2667" y="2075"/>
                </a:cubicBezTo>
                <a:cubicBezTo>
                  <a:pt x="2684" y="2057"/>
                  <a:pt x="2700" y="2040"/>
                  <a:pt x="2714" y="2021"/>
                </a:cubicBezTo>
                <a:cubicBezTo>
                  <a:pt x="2731" y="1999"/>
                  <a:pt x="2728" y="1974"/>
                  <a:pt x="2706" y="1957"/>
                </a:cubicBezTo>
                <a:cubicBezTo>
                  <a:pt x="2684" y="1938"/>
                  <a:pt x="2659" y="1940"/>
                  <a:pt x="2642" y="1961"/>
                </a:cubicBezTo>
                <a:cubicBezTo>
                  <a:pt x="2581" y="2032"/>
                  <a:pt x="2498" y="2060"/>
                  <a:pt x="2380" y="2048"/>
                </a:cubicBezTo>
                <a:cubicBezTo>
                  <a:pt x="2302" y="2040"/>
                  <a:pt x="2231" y="2005"/>
                  <a:pt x="2179" y="1948"/>
                </a:cubicBezTo>
                <a:cubicBezTo>
                  <a:pt x="2127" y="1891"/>
                  <a:pt x="2097" y="1817"/>
                  <a:pt x="2096" y="1738"/>
                </a:cubicBezTo>
                <a:cubicBezTo>
                  <a:pt x="2094" y="1630"/>
                  <a:pt x="2122" y="1539"/>
                  <a:pt x="2181" y="1460"/>
                </a:cubicBezTo>
                <a:cubicBezTo>
                  <a:pt x="2202" y="1433"/>
                  <a:pt x="2201" y="1409"/>
                  <a:pt x="2180" y="1388"/>
                </a:cubicBezTo>
                <a:cubicBezTo>
                  <a:pt x="2170" y="1378"/>
                  <a:pt x="2157" y="1373"/>
                  <a:pt x="2144" y="1375"/>
                </a:cubicBezTo>
                <a:cubicBezTo>
                  <a:pt x="2129" y="1376"/>
                  <a:pt x="2115" y="1386"/>
                  <a:pt x="2105" y="1402"/>
                </a:cubicBezTo>
                <a:cubicBezTo>
                  <a:pt x="2081" y="1439"/>
                  <a:pt x="2060" y="1477"/>
                  <a:pt x="2039" y="1515"/>
                </a:cubicBezTo>
                <a:cubicBezTo>
                  <a:pt x="2031" y="1530"/>
                  <a:pt x="2022" y="1546"/>
                  <a:pt x="2013" y="1562"/>
                </a:cubicBezTo>
                <a:cubicBezTo>
                  <a:pt x="2012" y="1563"/>
                  <a:pt x="2012" y="1563"/>
                  <a:pt x="2012" y="1563"/>
                </a:cubicBezTo>
                <a:cubicBezTo>
                  <a:pt x="2011" y="1562"/>
                  <a:pt x="2011" y="1562"/>
                  <a:pt x="2011" y="1562"/>
                </a:cubicBezTo>
                <a:cubicBezTo>
                  <a:pt x="2003" y="1555"/>
                  <a:pt x="1995" y="1547"/>
                  <a:pt x="1986" y="1538"/>
                </a:cubicBezTo>
                <a:cubicBezTo>
                  <a:pt x="1967" y="1519"/>
                  <a:pt x="1947" y="1499"/>
                  <a:pt x="1924" y="1481"/>
                </a:cubicBezTo>
                <a:cubicBezTo>
                  <a:pt x="1898" y="1460"/>
                  <a:pt x="1869" y="1442"/>
                  <a:pt x="1840" y="1424"/>
                </a:cubicBezTo>
                <a:cubicBezTo>
                  <a:pt x="1833" y="1420"/>
                  <a:pt x="1826" y="1415"/>
                  <a:pt x="1819" y="1411"/>
                </a:cubicBezTo>
                <a:cubicBezTo>
                  <a:pt x="1794" y="1395"/>
                  <a:pt x="1771" y="1397"/>
                  <a:pt x="1753" y="1417"/>
                </a:cubicBezTo>
                <a:cubicBezTo>
                  <a:pt x="1742" y="1428"/>
                  <a:pt x="1738" y="1441"/>
                  <a:pt x="1740" y="1454"/>
                </a:cubicBezTo>
                <a:cubicBezTo>
                  <a:pt x="1742" y="1470"/>
                  <a:pt x="1754" y="1485"/>
                  <a:pt x="1773" y="1496"/>
                </a:cubicBezTo>
                <a:cubicBezTo>
                  <a:pt x="1853" y="1541"/>
                  <a:pt x="1906" y="1586"/>
                  <a:pt x="1945" y="1641"/>
                </a:cubicBezTo>
                <a:cubicBezTo>
                  <a:pt x="2005" y="1725"/>
                  <a:pt x="2020" y="1828"/>
                  <a:pt x="1986" y="1923"/>
                </a:cubicBezTo>
                <a:cubicBezTo>
                  <a:pt x="1952" y="2019"/>
                  <a:pt x="1875" y="2088"/>
                  <a:pt x="1775" y="2115"/>
                </a:cubicBezTo>
                <a:cubicBezTo>
                  <a:pt x="1686" y="2138"/>
                  <a:pt x="1577" y="2122"/>
                  <a:pt x="1475" y="2070"/>
                </a:cubicBezTo>
                <a:cubicBezTo>
                  <a:pt x="1374" y="2018"/>
                  <a:pt x="1292" y="1937"/>
                  <a:pt x="1249" y="1847"/>
                </a:cubicBezTo>
                <a:cubicBezTo>
                  <a:pt x="1215" y="1774"/>
                  <a:pt x="1176" y="1703"/>
                  <a:pt x="1137" y="1634"/>
                </a:cubicBezTo>
                <a:cubicBezTo>
                  <a:pt x="1129" y="1619"/>
                  <a:pt x="1121" y="1605"/>
                  <a:pt x="1113" y="1590"/>
                </a:cubicBezTo>
                <a:cubicBezTo>
                  <a:pt x="1102" y="1569"/>
                  <a:pt x="1088" y="1556"/>
                  <a:pt x="1073" y="1552"/>
                </a:cubicBezTo>
                <a:cubicBezTo>
                  <a:pt x="1061" y="1549"/>
                  <a:pt x="1050" y="1551"/>
                  <a:pt x="1038" y="1558"/>
                </a:cubicBezTo>
                <a:cubicBezTo>
                  <a:pt x="1011" y="1574"/>
                  <a:pt x="1008" y="1601"/>
                  <a:pt x="1030" y="1639"/>
                </a:cubicBezTo>
                <a:cubicBezTo>
                  <a:pt x="1048" y="1669"/>
                  <a:pt x="1065" y="1700"/>
                  <a:pt x="1082" y="1729"/>
                </a:cubicBezTo>
                <a:cubicBezTo>
                  <a:pt x="1103" y="1766"/>
                  <a:pt x="1103" y="1766"/>
                  <a:pt x="1103" y="1766"/>
                </a:cubicBezTo>
                <a:cubicBezTo>
                  <a:pt x="1102" y="1766"/>
                  <a:pt x="1102" y="1766"/>
                  <a:pt x="1102" y="1766"/>
                </a:cubicBezTo>
                <a:cubicBezTo>
                  <a:pt x="1084" y="1767"/>
                  <a:pt x="1066" y="1768"/>
                  <a:pt x="1049" y="1769"/>
                </a:cubicBezTo>
                <a:cubicBezTo>
                  <a:pt x="1009" y="1772"/>
                  <a:pt x="971" y="1774"/>
                  <a:pt x="933" y="1780"/>
                </a:cubicBezTo>
                <a:cubicBezTo>
                  <a:pt x="911" y="1783"/>
                  <a:pt x="896" y="1791"/>
                  <a:pt x="887" y="1803"/>
                </a:cubicBezTo>
                <a:cubicBezTo>
                  <a:pt x="880" y="1814"/>
                  <a:pt x="878" y="1827"/>
                  <a:pt x="881" y="1842"/>
                </a:cubicBezTo>
                <a:cubicBezTo>
                  <a:pt x="884" y="1855"/>
                  <a:pt x="890" y="1864"/>
                  <a:pt x="899" y="1870"/>
                </a:cubicBezTo>
                <a:cubicBezTo>
                  <a:pt x="911" y="1878"/>
                  <a:pt x="930" y="1879"/>
                  <a:pt x="955" y="1874"/>
                </a:cubicBezTo>
                <a:cubicBezTo>
                  <a:pt x="1071" y="1848"/>
                  <a:pt x="1143" y="1875"/>
                  <a:pt x="1212" y="1972"/>
                </a:cubicBezTo>
                <a:cubicBezTo>
                  <a:pt x="1212" y="1972"/>
                  <a:pt x="1212" y="1972"/>
                  <a:pt x="1212" y="1972"/>
                </a:cubicBezTo>
                <a:cubicBezTo>
                  <a:pt x="1218" y="1981"/>
                  <a:pt x="1225" y="1990"/>
                  <a:pt x="1231" y="1998"/>
                </a:cubicBezTo>
                <a:cubicBezTo>
                  <a:pt x="1263" y="2037"/>
                  <a:pt x="1266" y="2052"/>
                  <a:pt x="1229" y="2088"/>
                </a:cubicBezTo>
                <a:cubicBezTo>
                  <a:pt x="1208" y="2108"/>
                  <a:pt x="1183" y="2123"/>
                  <a:pt x="1159" y="2129"/>
                </a:cubicBezTo>
                <a:cubicBezTo>
                  <a:pt x="1097" y="2146"/>
                  <a:pt x="1034" y="2139"/>
                  <a:pt x="971" y="2108"/>
                </a:cubicBezTo>
                <a:cubicBezTo>
                  <a:pt x="939" y="2093"/>
                  <a:pt x="917" y="2097"/>
                  <a:pt x="901" y="2123"/>
                </a:cubicBezTo>
                <a:cubicBezTo>
                  <a:pt x="893" y="2136"/>
                  <a:pt x="891" y="2150"/>
                  <a:pt x="894" y="2162"/>
                </a:cubicBezTo>
                <a:cubicBezTo>
                  <a:pt x="898" y="2175"/>
                  <a:pt x="907" y="2185"/>
                  <a:pt x="921" y="2191"/>
                </a:cubicBezTo>
                <a:cubicBezTo>
                  <a:pt x="963" y="2211"/>
                  <a:pt x="998" y="2222"/>
                  <a:pt x="1029" y="2225"/>
                </a:cubicBezTo>
                <a:cubicBezTo>
                  <a:pt x="1120" y="2235"/>
                  <a:pt x="1171" y="2271"/>
                  <a:pt x="1196" y="2343"/>
                </a:cubicBezTo>
                <a:cubicBezTo>
                  <a:pt x="1201" y="2357"/>
                  <a:pt x="1210" y="2367"/>
                  <a:pt x="1221" y="2372"/>
                </a:cubicBezTo>
                <a:cubicBezTo>
                  <a:pt x="1232" y="2377"/>
                  <a:pt x="1244" y="2377"/>
                  <a:pt x="1258" y="2372"/>
                </a:cubicBezTo>
                <a:cubicBezTo>
                  <a:pt x="1272" y="2367"/>
                  <a:pt x="1282" y="2358"/>
                  <a:pt x="1287" y="2346"/>
                </a:cubicBezTo>
                <a:cubicBezTo>
                  <a:pt x="1292" y="2335"/>
                  <a:pt x="1291" y="2321"/>
                  <a:pt x="1285" y="2307"/>
                </a:cubicBezTo>
                <a:cubicBezTo>
                  <a:pt x="1275" y="2284"/>
                  <a:pt x="1263" y="2261"/>
                  <a:pt x="1251" y="2239"/>
                </a:cubicBezTo>
                <a:cubicBezTo>
                  <a:pt x="1246" y="2229"/>
                  <a:pt x="1241" y="2219"/>
                  <a:pt x="1236" y="2209"/>
                </a:cubicBezTo>
                <a:cubicBezTo>
                  <a:pt x="1233" y="2203"/>
                  <a:pt x="1233" y="2203"/>
                  <a:pt x="1233" y="2203"/>
                </a:cubicBezTo>
                <a:cubicBezTo>
                  <a:pt x="1252" y="2224"/>
                  <a:pt x="1252" y="2224"/>
                  <a:pt x="1252" y="2224"/>
                </a:cubicBezTo>
                <a:cubicBezTo>
                  <a:pt x="1356" y="2117"/>
                  <a:pt x="1356" y="2117"/>
                  <a:pt x="1356" y="2117"/>
                </a:cubicBezTo>
                <a:cubicBezTo>
                  <a:pt x="1357" y="2118"/>
                  <a:pt x="1357" y="2118"/>
                  <a:pt x="1357" y="2118"/>
                </a:cubicBezTo>
                <a:cubicBezTo>
                  <a:pt x="1365" y="2122"/>
                  <a:pt x="1375" y="2127"/>
                  <a:pt x="1386" y="2133"/>
                </a:cubicBezTo>
                <a:cubicBezTo>
                  <a:pt x="1414" y="2148"/>
                  <a:pt x="1449" y="2167"/>
                  <a:pt x="1486" y="2181"/>
                </a:cubicBezTo>
                <a:cubicBezTo>
                  <a:pt x="1521" y="2194"/>
                  <a:pt x="1558" y="2204"/>
                  <a:pt x="1597" y="2214"/>
                </a:cubicBezTo>
                <a:cubicBezTo>
                  <a:pt x="1614" y="2218"/>
                  <a:pt x="1632" y="2222"/>
                  <a:pt x="1649" y="2227"/>
                </a:cubicBezTo>
                <a:cubicBezTo>
                  <a:pt x="1650" y="2227"/>
                  <a:pt x="1650" y="2227"/>
                  <a:pt x="1650" y="2227"/>
                </a:cubicBezTo>
                <a:cubicBezTo>
                  <a:pt x="1650" y="2228"/>
                  <a:pt x="1650" y="2228"/>
                  <a:pt x="1650" y="2228"/>
                </a:cubicBezTo>
                <a:cubicBezTo>
                  <a:pt x="1658" y="2271"/>
                  <a:pt x="1650" y="2314"/>
                  <a:pt x="1626" y="2351"/>
                </a:cubicBezTo>
                <a:cubicBezTo>
                  <a:pt x="1620" y="2361"/>
                  <a:pt x="1600" y="2370"/>
                  <a:pt x="1590" y="2368"/>
                </a:cubicBezTo>
                <a:cubicBezTo>
                  <a:pt x="1469" y="2338"/>
                  <a:pt x="1362" y="2375"/>
                  <a:pt x="1261" y="2478"/>
                </a:cubicBezTo>
                <a:cubicBezTo>
                  <a:pt x="1210" y="2531"/>
                  <a:pt x="1151" y="2579"/>
                  <a:pt x="1065" y="2579"/>
                </a:cubicBezTo>
                <a:cubicBezTo>
                  <a:pt x="1058" y="2579"/>
                  <a:pt x="1050" y="2578"/>
                  <a:pt x="1042" y="2578"/>
                </a:cubicBezTo>
                <a:cubicBezTo>
                  <a:pt x="1028" y="2576"/>
                  <a:pt x="1014" y="2581"/>
                  <a:pt x="1005" y="2590"/>
                </a:cubicBezTo>
                <a:cubicBezTo>
                  <a:pt x="997" y="2598"/>
                  <a:pt x="994" y="2609"/>
                  <a:pt x="995" y="2621"/>
                </a:cubicBezTo>
                <a:cubicBezTo>
                  <a:pt x="997" y="2640"/>
                  <a:pt x="1016" y="2661"/>
                  <a:pt x="1031" y="2670"/>
                </a:cubicBezTo>
                <a:cubicBezTo>
                  <a:pt x="1047" y="2679"/>
                  <a:pt x="1071" y="2677"/>
                  <a:pt x="1091" y="2675"/>
                </a:cubicBezTo>
                <a:cubicBezTo>
                  <a:pt x="1171" y="2668"/>
                  <a:pt x="1242" y="2633"/>
                  <a:pt x="1313" y="2565"/>
                </a:cubicBezTo>
                <a:cubicBezTo>
                  <a:pt x="1354" y="2526"/>
                  <a:pt x="1395" y="2495"/>
                  <a:pt x="1437" y="2472"/>
                </a:cubicBezTo>
                <a:cubicBezTo>
                  <a:pt x="1461" y="2459"/>
                  <a:pt x="1487" y="2452"/>
                  <a:pt x="1512" y="2452"/>
                </a:cubicBezTo>
                <a:close/>
              </a:path>
            </a:pathLst>
          </a:custGeom>
          <a:solidFill>
            <a:schemeClr val="accent5"/>
          </a:solidFill>
          <a:ln w="317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64" name="Freeform 5">
            <a:extLst>
              <a:ext uri="{FF2B5EF4-FFF2-40B4-BE49-F238E27FC236}">
                <a16:creationId xmlns:a16="http://schemas.microsoft.com/office/drawing/2014/main" id="{37BCEE22-992B-34C4-6A47-7E022BD1C9A3}"/>
              </a:ext>
            </a:extLst>
          </p:cNvPr>
          <p:cNvSpPr>
            <a:spLocks/>
          </p:cNvSpPr>
          <p:nvPr/>
        </p:nvSpPr>
        <p:spPr bwMode="auto">
          <a:xfrm>
            <a:off x="4575927" y="2710916"/>
            <a:ext cx="708962" cy="727588"/>
          </a:xfrm>
          <a:custGeom>
            <a:avLst/>
            <a:gdLst>
              <a:gd name="T0" fmla="*/ 3639 w 3776"/>
              <a:gd name="T1" fmla="*/ 891 h 3874"/>
              <a:gd name="T2" fmla="*/ 2442 w 3776"/>
              <a:gd name="T3" fmla="*/ 567 h 3874"/>
              <a:gd name="T4" fmla="*/ 1317 w 3776"/>
              <a:gd name="T5" fmla="*/ 718 h 3874"/>
              <a:gd name="T6" fmla="*/ 218 w 3776"/>
              <a:gd name="T7" fmla="*/ 592 h 3874"/>
              <a:gd name="T8" fmla="*/ 74 w 3776"/>
              <a:gd name="T9" fmla="*/ 1484 h 3874"/>
              <a:gd name="T10" fmla="*/ 112 w 3776"/>
              <a:gd name="T11" fmla="*/ 2585 h 3874"/>
              <a:gd name="T12" fmla="*/ 1334 w 3776"/>
              <a:gd name="T13" fmla="*/ 3059 h 3874"/>
              <a:gd name="T14" fmla="*/ 890 w 3776"/>
              <a:gd name="T15" fmla="*/ 2721 h 3874"/>
              <a:gd name="T16" fmla="*/ 819 w 3776"/>
              <a:gd name="T17" fmla="*/ 1390 h 3874"/>
              <a:gd name="T18" fmla="*/ 1333 w 3776"/>
              <a:gd name="T19" fmla="*/ 1376 h 3874"/>
              <a:gd name="T20" fmla="*/ 1527 w 3776"/>
              <a:gd name="T21" fmla="*/ 1744 h 3874"/>
              <a:gd name="T22" fmla="*/ 2472 w 3776"/>
              <a:gd name="T23" fmla="*/ 1322 h 3874"/>
              <a:gd name="T24" fmla="*/ 2550 w 3776"/>
              <a:gd name="T25" fmla="*/ 1891 h 3874"/>
              <a:gd name="T26" fmla="*/ 2941 w 3776"/>
              <a:gd name="T27" fmla="*/ 1698 h 3874"/>
              <a:gd name="T28" fmla="*/ 2643 w 3776"/>
              <a:gd name="T29" fmla="*/ 1531 h 3874"/>
              <a:gd name="T30" fmla="*/ 2820 w 3776"/>
              <a:gd name="T31" fmla="*/ 2571 h 3874"/>
              <a:gd name="T32" fmla="*/ 2453 w 3776"/>
              <a:gd name="T33" fmla="*/ 2431 h 3874"/>
              <a:gd name="T34" fmla="*/ 1738 w 3776"/>
              <a:gd name="T35" fmla="*/ 2502 h 3874"/>
              <a:gd name="T36" fmla="*/ 1965 w 3776"/>
              <a:gd name="T37" fmla="*/ 2381 h 3874"/>
              <a:gd name="T38" fmla="*/ 2259 w 3776"/>
              <a:gd name="T39" fmla="*/ 2281 h 3874"/>
              <a:gd name="T40" fmla="*/ 2612 w 3776"/>
              <a:gd name="T41" fmla="*/ 2614 h 3874"/>
              <a:gd name="T42" fmla="*/ 2684 w 3776"/>
              <a:gd name="T43" fmla="*/ 2036 h 3874"/>
              <a:gd name="T44" fmla="*/ 2147 w 3776"/>
              <a:gd name="T45" fmla="*/ 1478 h 3874"/>
              <a:gd name="T46" fmla="*/ 1816 w 3776"/>
              <a:gd name="T47" fmla="*/ 1573 h 3874"/>
              <a:gd name="T48" fmla="*/ 1081 w 3776"/>
              <a:gd name="T49" fmla="*/ 1633 h 3874"/>
              <a:gd name="T50" fmla="*/ 998 w 3776"/>
              <a:gd name="T51" fmla="*/ 1951 h 3874"/>
              <a:gd name="T52" fmla="*/ 1015 w 3776"/>
              <a:gd name="T53" fmla="*/ 2183 h 3874"/>
              <a:gd name="T54" fmla="*/ 1301 w 3776"/>
              <a:gd name="T55" fmla="*/ 2449 h 3874"/>
              <a:gd name="T56" fmla="*/ 1528 w 3776"/>
              <a:gd name="T57" fmla="*/ 2258 h 3874"/>
              <a:gd name="T58" fmla="*/ 1085 w 3776"/>
              <a:gd name="T59" fmla="*/ 2653 h 3874"/>
              <a:gd name="T60" fmla="*/ 1481 w 3776"/>
              <a:gd name="T61" fmla="*/ 2549 h 3874"/>
              <a:gd name="T62" fmla="*/ 1488 w 3776"/>
              <a:gd name="T63" fmla="*/ 3332 h 3874"/>
              <a:gd name="T64" fmla="*/ 2127 w 3776"/>
              <a:gd name="T65" fmla="*/ 3608 h 3874"/>
              <a:gd name="T66" fmla="*/ 1629 w 3776"/>
              <a:gd name="T67" fmla="*/ 3773 h 3874"/>
              <a:gd name="T68" fmla="*/ 2383 w 3776"/>
              <a:gd name="T69" fmla="*/ 2855 h 3874"/>
              <a:gd name="T70" fmla="*/ 2955 w 3776"/>
              <a:gd name="T71" fmla="*/ 2955 h 3874"/>
              <a:gd name="T72" fmla="*/ 2983 w 3776"/>
              <a:gd name="T73" fmla="*/ 2144 h 3874"/>
              <a:gd name="T74" fmla="*/ 3344 w 3776"/>
              <a:gd name="T75" fmla="*/ 714 h 3874"/>
              <a:gd name="T76" fmla="*/ 2892 w 3776"/>
              <a:gd name="T77" fmla="*/ 1054 h 3874"/>
              <a:gd name="T78" fmla="*/ 1816 w 3776"/>
              <a:gd name="T79" fmla="*/ 1214 h 3874"/>
              <a:gd name="T80" fmla="*/ 743 w 3776"/>
              <a:gd name="T81" fmla="*/ 1228 h 3874"/>
              <a:gd name="T82" fmla="*/ 713 w 3776"/>
              <a:gd name="T83" fmla="*/ 1364 h 3874"/>
              <a:gd name="T84" fmla="*/ 678 w 3776"/>
              <a:gd name="T85" fmla="*/ 2155 h 3874"/>
              <a:gd name="T86" fmla="*/ 819 w 3776"/>
              <a:gd name="T87" fmla="*/ 2636 h 3874"/>
              <a:gd name="T88" fmla="*/ 269 w 3776"/>
              <a:gd name="T89" fmla="*/ 1782 h 3874"/>
              <a:gd name="T90" fmla="*/ 231 w 3776"/>
              <a:gd name="T91" fmla="*/ 1405 h 3874"/>
              <a:gd name="T92" fmla="*/ 473 w 3776"/>
              <a:gd name="T93" fmla="*/ 502 h 3874"/>
              <a:gd name="T94" fmla="*/ 1048 w 3776"/>
              <a:gd name="T95" fmla="*/ 612 h 3874"/>
              <a:gd name="T96" fmla="*/ 1848 w 3776"/>
              <a:gd name="T97" fmla="*/ 837 h 3874"/>
              <a:gd name="T98" fmla="*/ 2517 w 3776"/>
              <a:gd name="T99" fmla="*/ 637 h 3874"/>
              <a:gd name="T100" fmla="*/ 3590 w 3776"/>
              <a:gd name="T101" fmla="*/ 478 h 3874"/>
              <a:gd name="T102" fmla="*/ 3429 w 3776"/>
              <a:gd name="T103" fmla="*/ 2254 h 3874"/>
              <a:gd name="T104" fmla="*/ 3335 w 3776"/>
              <a:gd name="T105" fmla="*/ 3048 h 3874"/>
              <a:gd name="T106" fmla="*/ 2538 w 3776"/>
              <a:gd name="T107" fmla="*/ 3304 h 3874"/>
              <a:gd name="T108" fmla="*/ 1809 w 3776"/>
              <a:gd name="T109" fmla="*/ 3108 h 3874"/>
              <a:gd name="T110" fmla="*/ 3322 w 3776"/>
              <a:gd name="T111" fmla="*/ 3221 h 3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76" h="3874">
                <a:moveTo>
                  <a:pt x="3538" y="2269"/>
                </a:moveTo>
                <a:cubicBezTo>
                  <a:pt x="3551" y="2236"/>
                  <a:pt x="3567" y="2204"/>
                  <a:pt x="3578" y="2171"/>
                </a:cubicBezTo>
                <a:cubicBezTo>
                  <a:pt x="3640" y="1982"/>
                  <a:pt x="3609" y="1804"/>
                  <a:pt x="3517" y="1633"/>
                </a:cubicBezTo>
                <a:cubicBezTo>
                  <a:pt x="3507" y="1614"/>
                  <a:pt x="3500" y="1600"/>
                  <a:pt x="3517" y="1578"/>
                </a:cubicBezTo>
                <a:cubicBezTo>
                  <a:pt x="3678" y="1371"/>
                  <a:pt x="3708" y="1138"/>
                  <a:pt x="3639" y="891"/>
                </a:cubicBezTo>
                <a:cubicBezTo>
                  <a:pt x="3619" y="820"/>
                  <a:pt x="3618" y="763"/>
                  <a:pt x="3649" y="694"/>
                </a:cubicBezTo>
                <a:cubicBezTo>
                  <a:pt x="3716" y="540"/>
                  <a:pt x="3710" y="388"/>
                  <a:pt x="3596" y="251"/>
                </a:cubicBezTo>
                <a:cubicBezTo>
                  <a:pt x="3431" y="53"/>
                  <a:pt x="2983" y="0"/>
                  <a:pt x="2821" y="348"/>
                </a:cubicBezTo>
                <a:cubicBezTo>
                  <a:pt x="2815" y="361"/>
                  <a:pt x="2798" y="377"/>
                  <a:pt x="2785" y="377"/>
                </a:cubicBezTo>
                <a:cubicBezTo>
                  <a:pt x="2638" y="382"/>
                  <a:pt x="2528" y="452"/>
                  <a:pt x="2442" y="567"/>
                </a:cubicBezTo>
                <a:cubicBezTo>
                  <a:pt x="2429" y="585"/>
                  <a:pt x="2418" y="589"/>
                  <a:pt x="2395" y="581"/>
                </a:cubicBezTo>
                <a:cubicBezTo>
                  <a:pt x="2208" y="510"/>
                  <a:pt x="2038" y="545"/>
                  <a:pt x="1882" y="666"/>
                </a:cubicBezTo>
                <a:cubicBezTo>
                  <a:pt x="1849" y="692"/>
                  <a:pt x="1819" y="722"/>
                  <a:pt x="1787" y="751"/>
                </a:cubicBezTo>
                <a:cubicBezTo>
                  <a:pt x="1721" y="698"/>
                  <a:pt x="1645" y="669"/>
                  <a:pt x="1562" y="677"/>
                </a:cubicBezTo>
                <a:cubicBezTo>
                  <a:pt x="1481" y="684"/>
                  <a:pt x="1402" y="703"/>
                  <a:pt x="1317" y="718"/>
                </a:cubicBezTo>
                <a:cubicBezTo>
                  <a:pt x="1319" y="721"/>
                  <a:pt x="1316" y="717"/>
                  <a:pt x="1313" y="713"/>
                </a:cubicBezTo>
                <a:cubicBezTo>
                  <a:pt x="1202" y="535"/>
                  <a:pt x="1061" y="474"/>
                  <a:pt x="852" y="510"/>
                </a:cubicBezTo>
                <a:cubicBezTo>
                  <a:pt x="838" y="512"/>
                  <a:pt x="820" y="503"/>
                  <a:pt x="807" y="494"/>
                </a:cubicBezTo>
                <a:cubicBezTo>
                  <a:pt x="774" y="472"/>
                  <a:pt x="747" y="442"/>
                  <a:pt x="712" y="424"/>
                </a:cubicBezTo>
                <a:cubicBezTo>
                  <a:pt x="542" y="336"/>
                  <a:pt x="315" y="415"/>
                  <a:pt x="218" y="592"/>
                </a:cubicBezTo>
                <a:cubicBezTo>
                  <a:pt x="156" y="707"/>
                  <a:pt x="156" y="828"/>
                  <a:pt x="185" y="951"/>
                </a:cubicBezTo>
                <a:cubicBezTo>
                  <a:pt x="188" y="964"/>
                  <a:pt x="190" y="983"/>
                  <a:pt x="183" y="992"/>
                </a:cubicBezTo>
                <a:cubicBezTo>
                  <a:pt x="111" y="1088"/>
                  <a:pt x="115" y="1191"/>
                  <a:pt x="152" y="1297"/>
                </a:cubicBezTo>
                <a:cubicBezTo>
                  <a:pt x="161" y="1321"/>
                  <a:pt x="157" y="1334"/>
                  <a:pt x="142" y="1355"/>
                </a:cubicBezTo>
                <a:cubicBezTo>
                  <a:pt x="115" y="1395"/>
                  <a:pt x="87" y="1438"/>
                  <a:pt x="74" y="1484"/>
                </a:cubicBezTo>
                <a:cubicBezTo>
                  <a:pt x="50" y="1573"/>
                  <a:pt x="78" y="1656"/>
                  <a:pt x="120" y="1736"/>
                </a:cubicBezTo>
                <a:cubicBezTo>
                  <a:pt x="126" y="1748"/>
                  <a:pt x="130" y="1769"/>
                  <a:pt x="124" y="1778"/>
                </a:cubicBezTo>
                <a:cubicBezTo>
                  <a:pt x="0" y="1951"/>
                  <a:pt x="56" y="2142"/>
                  <a:pt x="152" y="2261"/>
                </a:cubicBezTo>
                <a:cubicBezTo>
                  <a:pt x="160" y="2271"/>
                  <a:pt x="165" y="2292"/>
                  <a:pt x="160" y="2302"/>
                </a:cubicBezTo>
                <a:cubicBezTo>
                  <a:pt x="112" y="2391"/>
                  <a:pt x="104" y="2487"/>
                  <a:pt x="112" y="2585"/>
                </a:cubicBezTo>
                <a:cubicBezTo>
                  <a:pt x="127" y="2767"/>
                  <a:pt x="252" y="2904"/>
                  <a:pt x="430" y="2933"/>
                </a:cubicBezTo>
                <a:cubicBezTo>
                  <a:pt x="509" y="2946"/>
                  <a:pt x="589" y="2943"/>
                  <a:pt x="665" y="2914"/>
                </a:cubicBezTo>
                <a:cubicBezTo>
                  <a:pt x="694" y="2903"/>
                  <a:pt x="711" y="2908"/>
                  <a:pt x="736" y="2929"/>
                </a:cubicBezTo>
                <a:cubicBezTo>
                  <a:pt x="789" y="2973"/>
                  <a:pt x="845" y="3017"/>
                  <a:pt x="907" y="3047"/>
                </a:cubicBezTo>
                <a:cubicBezTo>
                  <a:pt x="1046" y="3114"/>
                  <a:pt x="1191" y="3090"/>
                  <a:pt x="1334" y="3059"/>
                </a:cubicBezTo>
                <a:cubicBezTo>
                  <a:pt x="1361" y="3053"/>
                  <a:pt x="1373" y="3029"/>
                  <a:pt x="1367" y="3001"/>
                </a:cubicBezTo>
                <a:cubicBezTo>
                  <a:pt x="1360" y="2973"/>
                  <a:pt x="1339" y="2960"/>
                  <a:pt x="1311" y="2964"/>
                </a:cubicBezTo>
                <a:cubicBezTo>
                  <a:pt x="1274" y="2969"/>
                  <a:pt x="1238" y="2977"/>
                  <a:pt x="1202" y="2983"/>
                </a:cubicBezTo>
                <a:cubicBezTo>
                  <a:pt x="1044" y="3007"/>
                  <a:pt x="907" y="2969"/>
                  <a:pt x="799" y="2853"/>
                </a:cubicBezTo>
                <a:cubicBezTo>
                  <a:pt x="831" y="2808"/>
                  <a:pt x="869" y="2768"/>
                  <a:pt x="890" y="2721"/>
                </a:cubicBezTo>
                <a:cubicBezTo>
                  <a:pt x="969" y="2549"/>
                  <a:pt x="935" y="2388"/>
                  <a:pt x="834" y="2235"/>
                </a:cubicBezTo>
                <a:cubicBezTo>
                  <a:pt x="826" y="2223"/>
                  <a:pt x="820" y="2202"/>
                  <a:pt x="824" y="2189"/>
                </a:cubicBezTo>
                <a:cubicBezTo>
                  <a:pt x="876" y="2046"/>
                  <a:pt x="850" y="1914"/>
                  <a:pt x="768" y="1791"/>
                </a:cubicBezTo>
                <a:cubicBezTo>
                  <a:pt x="754" y="1770"/>
                  <a:pt x="752" y="1755"/>
                  <a:pt x="764" y="1733"/>
                </a:cubicBezTo>
                <a:cubicBezTo>
                  <a:pt x="820" y="1625"/>
                  <a:pt x="839" y="1510"/>
                  <a:pt x="819" y="1390"/>
                </a:cubicBezTo>
                <a:cubicBezTo>
                  <a:pt x="815" y="1370"/>
                  <a:pt x="812" y="1351"/>
                  <a:pt x="811" y="1342"/>
                </a:cubicBezTo>
                <a:cubicBezTo>
                  <a:pt x="905" y="1305"/>
                  <a:pt x="994" y="1269"/>
                  <a:pt x="1087" y="1232"/>
                </a:cubicBezTo>
                <a:cubicBezTo>
                  <a:pt x="1119" y="1252"/>
                  <a:pt x="1158" y="1281"/>
                  <a:pt x="1200" y="1302"/>
                </a:cubicBezTo>
                <a:cubicBezTo>
                  <a:pt x="1243" y="1323"/>
                  <a:pt x="1289" y="1336"/>
                  <a:pt x="1335" y="1353"/>
                </a:cubicBezTo>
                <a:cubicBezTo>
                  <a:pt x="1334" y="1360"/>
                  <a:pt x="1335" y="1368"/>
                  <a:pt x="1333" y="1376"/>
                </a:cubicBezTo>
                <a:cubicBezTo>
                  <a:pt x="1288" y="1684"/>
                  <a:pt x="1467" y="1888"/>
                  <a:pt x="1715" y="1993"/>
                </a:cubicBezTo>
                <a:cubicBezTo>
                  <a:pt x="1744" y="2006"/>
                  <a:pt x="1767" y="1995"/>
                  <a:pt x="1779" y="1968"/>
                </a:cubicBezTo>
                <a:cubicBezTo>
                  <a:pt x="1791" y="1941"/>
                  <a:pt x="1781" y="1920"/>
                  <a:pt x="1757" y="1905"/>
                </a:cubicBezTo>
                <a:cubicBezTo>
                  <a:pt x="1747" y="1899"/>
                  <a:pt x="1737" y="1896"/>
                  <a:pt x="1727" y="1891"/>
                </a:cubicBezTo>
                <a:cubicBezTo>
                  <a:pt x="1651" y="1854"/>
                  <a:pt x="1582" y="1809"/>
                  <a:pt x="1527" y="1744"/>
                </a:cubicBezTo>
                <a:cubicBezTo>
                  <a:pt x="1432" y="1631"/>
                  <a:pt x="1406" y="1503"/>
                  <a:pt x="1436" y="1362"/>
                </a:cubicBezTo>
                <a:cubicBezTo>
                  <a:pt x="1495" y="1354"/>
                  <a:pt x="1550" y="1344"/>
                  <a:pt x="1606" y="1339"/>
                </a:cubicBezTo>
                <a:cubicBezTo>
                  <a:pt x="1631" y="1337"/>
                  <a:pt x="1660" y="1337"/>
                  <a:pt x="1683" y="1347"/>
                </a:cubicBezTo>
                <a:cubicBezTo>
                  <a:pt x="1887" y="1437"/>
                  <a:pt x="2093" y="1447"/>
                  <a:pt x="2292" y="1339"/>
                </a:cubicBezTo>
                <a:cubicBezTo>
                  <a:pt x="2354" y="1305"/>
                  <a:pt x="2408" y="1321"/>
                  <a:pt x="2472" y="1322"/>
                </a:cubicBezTo>
                <a:cubicBezTo>
                  <a:pt x="2460" y="1339"/>
                  <a:pt x="2452" y="1350"/>
                  <a:pt x="2445" y="1361"/>
                </a:cubicBezTo>
                <a:cubicBezTo>
                  <a:pt x="2372" y="1464"/>
                  <a:pt x="2340" y="1576"/>
                  <a:pt x="2362" y="1702"/>
                </a:cubicBezTo>
                <a:cubicBezTo>
                  <a:pt x="2378" y="1791"/>
                  <a:pt x="2416" y="1871"/>
                  <a:pt x="2468" y="1945"/>
                </a:cubicBezTo>
                <a:cubicBezTo>
                  <a:pt x="2485" y="1969"/>
                  <a:pt x="2510" y="1976"/>
                  <a:pt x="2536" y="1959"/>
                </a:cubicBezTo>
                <a:cubicBezTo>
                  <a:pt x="2562" y="1942"/>
                  <a:pt x="2565" y="1917"/>
                  <a:pt x="2550" y="1891"/>
                </a:cubicBezTo>
                <a:cubicBezTo>
                  <a:pt x="2543" y="1878"/>
                  <a:pt x="2534" y="1865"/>
                  <a:pt x="2526" y="1852"/>
                </a:cubicBezTo>
                <a:cubicBezTo>
                  <a:pt x="2402" y="1647"/>
                  <a:pt x="2442" y="1443"/>
                  <a:pt x="2641" y="1308"/>
                </a:cubicBezTo>
                <a:cubicBezTo>
                  <a:pt x="2702" y="1267"/>
                  <a:pt x="2776" y="1245"/>
                  <a:pt x="2846" y="1213"/>
                </a:cubicBezTo>
                <a:cubicBezTo>
                  <a:pt x="2813" y="1378"/>
                  <a:pt x="2850" y="1527"/>
                  <a:pt x="2937" y="1666"/>
                </a:cubicBezTo>
                <a:cubicBezTo>
                  <a:pt x="2942" y="1674"/>
                  <a:pt x="2945" y="1690"/>
                  <a:pt x="2941" y="1698"/>
                </a:cubicBezTo>
                <a:cubicBezTo>
                  <a:pt x="2920" y="1741"/>
                  <a:pt x="2897" y="1782"/>
                  <a:pt x="2872" y="1827"/>
                </a:cubicBezTo>
                <a:cubicBezTo>
                  <a:pt x="2806" y="1800"/>
                  <a:pt x="2754" y="1756"/>
                  <a:pt x="2741" y="1681"/>
                </a:cubicBezTo>
                <a:cubicBezTo>
                  <a:pt x="2734" y="1638"/>
                  <a:pt x="2738" y="1594"/>
                  <a:pt x="2741" y="1551"/>
                </a:cubicBezTo>
                <a:cubicBezTo>
                  <a:pt x="2743" y="1510"/>
                  <a:pt x="2732" y="1485"/>
                  <a:pt x="2701" y="1482"/>
                </a:cubicBezTo>
                <a:cubicBezTo>
                  <a:pt x="2665" y="1478"/>
                  <a:pt x="2649" y="1499"/>
                  <a:pt x="2643" y="1531"/>
                </a:cubicBezTo>
                <a:cubicBezTo>
                  <a:pt x="2609" y="1696"/>
                  <a:pt x="2670" y="1854"/>
                  <a:pt x="2833" y="1919"/>
                </a:cubicBezTo>
                <a:cubicBezTo>
                  <a:pt x="2844" y="1923"/>
                  <a:pt x="2856" y="1942"/>
                  <a:pt x="2855" y="1954"/>
                </a:cubicBezTo>
                <a:cubicBezTo>
                  <a:pt x="2854" y="2067"/>
                  <a:pt x="2882" y="2174"/>
                  <a:pt x="2931" y="2274"/>
                </a:cubicBezTo>
                <a:cubicBezTo>
                  <a:pt x="2942" y="2296"/>
                  <a:pt x="2939" y="2310"/>
                  <a:pt x="2925" y="2329"/>
                </a:cubicBezTo>
                <a:cubicBezTo>
                  <a:pt x="2870" y="2400"/>
                  <a:pt x="2834" y="2481"/>
                  <a:pt x="2820" y="2571"/>
                </a:cubicBezTo>
                <a:cubicBezTo>
                  <a:pt x="2814" y="2613"/>
                  <a:pt x="2811" y="2657"/>
                  <a:pt x="2807" y="2703"/>
                </a:cubicBezTo>
                <a:cubicBezTo>
                  <a:pt x="2677" y="2679"/>
                  <a:pt x="2562" y="2716"/>
                  <a:pt x="2460" y="2781"/>
                </a:cubicBezTo>
                <a:cubicBezTo>
                  <a:pt x="2406" y="2736"/>
                  <a:pt x="2354" y="2695"/>
                  <a:pt x="2305" y="2652"/>
                </a:cubicBezTo>
                <a:cubicBezTo>
                  <a:pt x="2297" y="2645"/>
                  <a:pt x="2292" y="2626"/>
                  <a:pt x="2294" y="2614"/>
                </a:cubicBezTo>
                <a:cubicBezTo>
                  <a:pt x="2309" y="2521"/>
                  <a:pt x="2369" y="2466"/>
                  <a:pt x="2453" y="2431"/>
                </a:cubicBezTo>
                <a:cubicBezTo>
                  <a:pt x="2497" y="2413"/>
                  <a:pt x="2512" y="2389"/>
                  <a:pt x="2498" y="2359"/>
                </a:cubicBezTo>
                <a:cubicBezTo>
                  <a:pt x="2486" y="2329"/>
                  <a:pt x="2457" y="2323"/>
                  <a:pt x="2414" y="2340"/>
                </a:cubicBezTo>
                <a:cubicBezTo>
                  <a:pt x="2299" y="2387"/>
                  <a:pt x="2222" y="2468"/>
                  <a:pt x="2194" y="2595"/>
                </a:cubicBezTo>
                <a:cubicBezTo>
                  <a:pt x="2057" y="2548"/>
                  <a:pt x="1921" y="2543"/>
                  <a:pt x="1787" y="2587"/>
                </a:cubicBezTo>
                <a:cubicBezTo>
                  <a:pt x="1769" y="2557"/>
                  <a:pt x="1754" y="2530"/>
                  <a:pt x="1738" y="2502"/>
                </a:cubicBezTo>
                <a:cubicBezTo>
                  <a:pt x="1786" y="2442"/>
                  <a:pt x="1796" y="2371"/>
                  <a:pt x="1795" y="2297"/>
                </a:cubicBezTo>
                <a:cubicBezTo>
                  <a:pt x="1945" y="2270"/>
                  <a:pt x="2053" y="2190"/>
                  <a:pt x="2113" y="2056"/>
                </a:cubicBezTo>
                <a:cubicBezTo>
                  <a:pt x="2159" y="2098"/>
                  <a:pt x="2200" y="2136"/>
                  <a:pt x="2244" y="2176"/>
                </a:cubicBezTo>
                <a:cubicBezTo>
                  <a:pt x="2173" y="2206"/>
                  <a:pt x="2120" y="2257"/>
                  <a:pt x="2074" y="2316"/>
                </a:cubicBezTo>
                <a:cubicBezTo>
                  <a:pt x="2047" y="2351"/>
                  <a:pt x="2014" y="2379"/>
                  <a:pt x="1965" y="2381"/>
                </a:cubicBezTo>
                <a:cubicBezTo>
                  <a:pt x="1957" y="2381"/>
                  <a:pt x="1947" y="2388"/>
                  <a:pt x="1943" y="2394"/>
                </a:cubicBezTo>
                <a:cubicBezTo>
                  <a:pt x="1931" y="2418"/>
                  <a:pt x="1921" y="2442"/>
                  <a:pt x="1907" y="2473"/>
                </a:cubicBezTo>
                <a:cubicBezTo>
                  <a:pt x="1935" y="2475"/>
                  <a:pt x="1957" y="2479"/>
                  <a:pt x="1978" y="2478"/>
                </a:cubicBezTo>
                <a:cubicBezTo>
                  <a:pt x="2056" y="2475"/>
                  <a:pt x="2108" y="2428"/>
                  <a:pt x="2157" y="2374"/>
                </a:cubicBezTo>
                <a:cubicBezTo>
                  <a:pt x="2187" y="2340"/>
                  <a:pt x="2220" y="2304"/>
                  <a:pt x="2259" y="2281"/>
                </a:cubicBezTo>
                <a:cubicBezTo>
                  <a:pt x="2352" y="2225"/>
                  <a:pt x="2456" y="2216"/>
                  <a:pt x="2561" y="2233"/>
                </a:cubicBezTo>
                <a:cubicBezTo>
                  <a:pt x="2640" y="2245"/>
                  <a:pt x="2681" y="2290"/>
                  <a:pt x="2686" y="2362"/>
                </a:cubicBezTo>
                <a:cubicBezTo>
                  <a:pt x="2692" y="2435"/>
                  <a:pt x="2653" y="2493"/>
                  <a:pt x="2580" y="2519"/>
                </a:cubicBezTo>
                <a:cubicBezTo>
                  <a:pt x="2539" y="2534"/>
                  <a:pt x="2523" y="2557"/>
                  <a:pt x="2536" y="2588"/>
                </a:cubicBezTo>
                <a:cubicBezTo>
                  <a:pt x="2551" y="2625"/>
                  <a:pt x="2581" y="2623"/>
                  <a:pt x="2612" y="2614"/>
                </a:cubicBezTo>
                <a:cubicBezTo>
                  <a:pt x="2719" y="2581"/>
                  <a:pt x="2793" y="2471"/>
                  <a:pt x="2786" y="2359"/>
                </a:cubicBezTo>
                <a:cubicBezTo>
                  <a:pt x="2780" y="2280"/>
                  <a:pt x="2747" y="2218"/>
                  <a:pt x="2688" y="2177"/>
                </a:cubicBezTo>
                <a:cubicBezTo>
                  <a:pt x="2713" y="2149"/>
                  <a:pt x="2738" y="2125"/>
                  <a:pt x="2758" y="2098"/>
                </a:cubicBezTo>
                <a:cubicBezTo>
                  <a:pt x="2775" y="2076"/>
                  <a:pt x="2773" y="2050"/>
                  <a:pt x="2750" y="2032"/>
                </a:cubicBezTo>
                <a:cubicBezTo>
                  <a:pt x="2728" y="2014"/>
                  <a:pt x="2702" y="2014"/>
                  <a:pt x="2684" y="2036"/>
                </a:cubicBezTo>
                <a:cubicBezTo>
                  <a:pt x="2614" y="2118"/>
                  <a:pt x="2523" y="2133"/>
                  <a:pt x="2424" y="2123"/>
                </a:cubicBezTo>
                <a:cubicBezTo>
                  <a:pt x="2262" y="2107"/>
                  <a:pt x="2143" y="1976"/>
                  <a:pt x="2140" y="1814"/>
                </a:cubicBezTo>
                <a:cubicBezTo>
                  <a:pt x="2138" y="1712"/>
                  <a:pt x="2163" y="1619"/>
                  <a:pt x="2225" y="1537"/>
                </a:cubicBezTo>
                <a:cubicBezTo>
                  <a:pt x="2244" y="1512"/>
                  <a:pt x="2247" y="1487"/>
                  <a:pt x="2224" y="1464"/>
                </a:cubicBezTo>
                <a:cubicBezTo>
                  <a:pt x="2201" y="1441"/>
                  <a:pt x="2168" y="1445"/>
                  <a:pt x="2147" y="1478"/>
                </a:cubicBezTo>
                <a:cubicBezTo>
                  <a:pt x="2114" y="1530"/>
                  <a:pt x="2085" y="1585"/>
                  <a:pt x="2055" y="1638"/>
                </a:cubicBezTo>
                <a:cubicBezTo>
                  <a:pt x="2028" y="1612"/>
                  <a:pt x="2000" y="1582"/>
                  <a:pt x="1968" y="1556"/>
                </a:cubicBezTo>
                <a:cubicBezTo>
                  <a:pt x="1935" y="1530"/>
                  <a:pt x="1898" y="1509"/>
                  <a:pt x="1862" y="1486"/>
                </a:cubicBezTo>
                <a:cubicBezTo>
                  <a:pt x="1839" y="1471"/>
                  <a:pt x="1815" y="1471"/>
                  <a:pt x="1795" y="1492"/>
                </a:cubicBezTo>
                <a:cubicBezTo>
                  <a:pt x="1771" y="1518"/>
                  <a:pt x="1779" y="1552"/>
                  <a:pt x="1816" y="1573"/>
                </a:cubicBezTo>
                <a:cubicBezTo>
                  <a:pt x="1882" y="1610"/>
                  <a:pt x="1942" y="1655"/>
                  <a:pt x="1987" y="1717"/>
                </a:cubicBezTo>
                <a:cubicBezTo>
                  <a:pt x="2113" y="1893"/>
                  <a:pt x="2027" y="2135"/>
                  <a:pt x="1818" y="2190"/>
                </a:cubicBezTo>
                <a:cubicBezTo>
                  <a:pt x="1631" y="2239"/>
                  <a:pt x="1382" y="2111"/>
                  <a:pt x="1293" y="1923"/>
                </a:cubicBezTo>
                <a:cubicBezTo>
                  <a:pt x="1252" y="1835"/>
                  <a:pt x="1204" y="1750"/>
                  <a:pt x="1157" y="1665"/>
                </a:cubicBezTo>
                <a:cubicBezTo>
                  <a:pt x="1136" y="1627"/>
                  <a:pt x="1107" y="1617"/>
                  <a:pt x="1081" y="1633"/>
                </a:cubicBezTo>
                <a:cubicBezTo>
                  <a:pt x="1053" y="1649"/>
                  <a:pt x="1050" y="1677"/>
                  <a:pt x="1072" y="1715"/>
                </a:cubicBezTo>
                <a:cubicBezTo>
                  <a:pt x="1097" y="1758"/>
                  <a:pt x="1122" y="1802"/>
                  <a:pt x="1144" y="1841"/>
                </a:cubicBezTo>
                <a:cubicBezTo>
                  <a:pt x="1086" y="1845"/>
                  <a:pt x="1031" y="1846"/>
                  <a:pt x="976" y="1855"/>
                </a:cubicBezTo>
                <a:cubicBezTo>
                  <a:pt x="933" y="1861"/>
                  <a:pt x="916" y="1886"/>
                  <a:pt x="923" y="1918"/>
                </a:cubicBezTo>
                <a:cubicBezTo>
                  <a:pt x="930" y="1950"/>
                  <a:pt x="954" y="1960"/>
                  <a:pt x="998" y="1951"/>
                </a:cubicBezTo>
                <a:cubicBezTo>
                  <a:pt x="1113" y="1925"/>
                  <a:pt x="1185" y="1952"/>
                  <a:pt x="1254" y="2048"/>
                </a:cubicBezTo>
                <a:cubicBezTo>
                  <a:pt x="1260" y="2057"/>
                  <a:pt x="1267" y="2066"/>
                  <a:pt x="1274" y="2075"/>
                </a:cubicBezTo>
                <a:cubicBezTo>
                  <a:pt x="1305" y="2113"/>
                  <a:pt x="1307" y="2129"/>
                  <a:pt x="1271" y="2164"/>
                </a:cubicBezTo>
                <a:cubicBezTo>
                  <a:pt x="1252" y="2182"/>
                  <a:pt x="1227" y="2198"/>
                  <a:pt x="1202" y="2204"/>
                </a:cubicBezTo>
                <a:cubicBezTo>
                  <a:pt x="1138" y="2221"/>
                  <a:pt x="1074" y="2212"/>
                  <a:pt x="1015" y="2183"/>
                </a:cubicBezTo>
                <a:cubicBezTo>
                  <a:pt x="985" y="2169"/>
                  <a:pt x="961" y="2171"/>
                  <a:pt x="944" y="2198"/>
                </a:cubicBezTo>
                <a:cubicBezTo>
                  <a:pt x="926" y="2227"/>
                  <a:pt x="936" y="2255"/>
                  <a:pt x="964" y="2268"/>
                </a:cubicBezTo>
                <a:cubicBezTo>
                  <a:pt x="998" y="2284"/>
                  <a:pt x="1035" y="2299"/>
                  <a:pt x="1072" y="2302"/>
                </a:cubicBezTo>
                <a:cubicBezTo>
                  <a:pt x="1151" y="2310"/>
                  <a:pt x="1211" y="2339"/>
                  <a:pt x="1238" y="2419"/>
                </a:cubicBezTo>
                <a:cubicBezTo>
                  <a:pt x="1248" y="2448"/>
                  <a:pt x="1272" y="2460"/>
                  <a:pt x="1301" y="2449"/>
                </a:cubicBezTo>
                <a:cubicBezTo>
                  <a:pt x="1331" y="2438"/>
                  <a:pt x="1342" y="2413"/>
                  <a:pt x="1329" y="2382"/>
                </a:cubicBezTo>
                <a:cubicBezTo>
                  <a:pt x="1314" y="2349"/>
                  <a:pt x="1296" y="2317"/>
                  <a:pt x="1280" y="2285"/>
                </a:cubicBezTo>
                <a:cubicBezTo>
                  <a:pt x="1285" y="2290"/>
                  <a:pt x="1290" y="2296"/>
                  <a:pt x="1295" y="2301"/>
                </a:cubicBezTo>
                <a:cubicBezTo>
                  <a:pt x="1329" y="2267"/>
                  <a:pt x="1363" y="2232"/>
                  <a:pt x="1399" y="2195"/>
                </a:cubicBezTo>
                <a:cubicBezTo>
                  <a:pt x="1430" y="2210"/>
                  <a:pt x="1478" y="2238"/>
                  <a:pt x="1528" y="2258"/>
                </a:cubicBezTo>
                <a:cubicBezTo>
                  <a:pt x="1580" y="2277"/>
                  <a:pt x="1635" y="2288"/>
                  <a:pt x="1692" y="2304"/>
                </a:cubicBezTo>
                <a:cubicBezTo>
                  <a:pt x="1700" y="2346"/>
                  <a:pt x="1693" y="2388"/>
                  <a:pt x="1669" y="2426"/>
                </a:cubicBezTo>
                <a:cubicBezTo>
                  <a:pt x="1663" y="2436"/>
                  <a:pt x="1643" y="2445"/>
                  <a:pt x="1633" y="2443"/>
                </a:cubicBezTo>
                <a:cubicBezTo>
                  <a:pt x="1500" y="2410"/>
                  <a:pt x="1394" y="2460"/>
                  <a:pt x="1304" y="2553"/>
                </a:cubicBezTo>
                <a:cubicBezTo>
                  <a:pt x="1243" y="2615"/>
                  <a:pt x="1178" y="2662"/>
                  <a:pt x="1085" y="2653"/>
                </a:cubicBezTo>
                <a:cubicBezTo>
                  <a:pt x="1057" y="2650"/>
                  <a:pt x="1034" y="2670"/>
                  <a:pt x="1037" y="2697"/>
                </a:cubicBezTo>
                <a:cubicBezTo>
                  <a:pt x="1039" y="2716"/>
                  <a:pt x="1057" y="2738"/>
                  <a:pt x="1074" y="2747"/>
                </a:cubicBezTo>
                <a:cubicBezTo>
                  <a:pt x="1090" y="2756"/>
                  <a:pt x="1114" y="2754"/>
                  <a:pt x="1134" y="2752"/>
                </a:cubicBezTo>
                <a:cubicBezTo>
                  <a:pt x="1223" y="2744"/>
                  <a:pt x="1294" y="2702"/>
                  <a:pt x="1357" y="2641"/>
                </a:cubicBezTo>
                <a:cubicBezTo>
                  <a:pt x="1394" y="2606"/>
                  <a:pt x="1436" y="2573"/>
                  <a:pt x="1481" y="2549"/>
                </a:cubicBezTo>
                <a:cubicBezTo>
                  <a:pt x="1528" y="2522"/>
                  <a:pt x="1584" y="2522"/>
                  <a:pt x="1631" y="2550"/>
                </a:cubicBezTo>
                <a:cubicBezTo>
                  <a:pt x="1656" y="2564"/>
                  <a:pt x="1673" y="2597"/>
                  <a:pt x="1688" y="2624"/>
                </a:cubicBezTo>
                <a:cubicBezTo>
                  <a:pt x="1691" y="2630"/>
                  <a:pt x="1665" y="2653"/>
                  <a:pt x="1650" y="2664"/>
                </a:cubicBezTo>
                <a:cubicBezTo>
                  <a:pt x="1473" y="2805"/>
                  <a:pt x="1406" y="3044"/>
                  <a:pt x="1488" y="3251"/>
                </a:cubicBezTo>
                <a:cubicBezTo>
                  <a:pt x="1500" y="3280"/>
                  <a:pt x="1501" y="3303"/>
                  <a:pt x="1488" y="3332"/>
                </a:cubicBezTo>
                <a:cubicBezTo>
                  <a:pt x="1425" y="3469"/>
                  <a:pt x="1410" y="3610"/>
                  <a:pt x="1459" y="3755"/>
                </a:cubicBezTo>
                <a:cubicBezTo>
                  <a:pt x="1482" y="3827"/>
                  <a:pt x="1533" y="3869"/>
                  <a:pt x="1607" y="3871"/>
                </a:cubicBezTo>
                <a:cubicBezTo>
                  <a:pt x="1729" y="3874"/>
                  <a:pt x="1851" y="3874"/>
                  <a:pt x="1973" y="3871"/>
                </a:cubicBezTo>
                <a:cubicBezTo>
                  <a:pt x="2062" y="3868"/>
                  <a:pt x="2123" y="3803"/>
                  <a:pt x="2127" y="3715"/>
                </a:cubicBezTo>
                <a:cubicBezTo>
                  <a:pt x="2128" y="3679"/>
                  <a:pt x="2127" y="3644"/>
                  <a:pt x="2127" y="3608"/>
                </a:cubicBezTo>
                <a:cubicBezTo>
                  <a:pt x="2126" y="3576"/>
                  <a:pt x="2112" y="3554"/>
                  <a:pt x="2078" y="3554"/>
                </a:cubicBezTo>
                <a:cubicBezTo>
                  <a:pt x="2045" y="3553"/>
                  <a:pt x="2030" y="3576"/>
                  <a:pt x="2029" y="3607"/>
                </a:cubicBezTo>
                <a:cubicBezTo>
                  <a:pt x="2027" y="3637"/>
                  <a:pt x="2029" y="3667"/>
                  <a:pt x="2028" y="3697"/>
                </a:cubicBezTo>
                <a:cubicBezTo>
                  <a:pt x="2027" y="3751"/>
                  <a:pt x="2007" y="3773"/>
                  <a:pt x="1954" y="3773"/>
                </a:cubicBezTo>
                <a:cubicBezTo>
                  <a:pt x="1845" y="3774"/>
                  <a:pt x="1737" y="3772"/>
                  <a:pt x="1629" y="3773"/>
                </a:cubicBezTo>
                <a:cubicBezTo>
                  <a:pt x="1585" y="3774"/>
                  <a:pt x="1561" y="3754"/>
                  <a:pt x="1548" y="3713"/>
                </a:cubicBezTo>
                <a:cubicBezTo>
                  <a:pt x="1511" y="3588"/>
                  <a:pt x="1528" y="3468"/>
                  <a:pt x="1587" y="3355"/>
                </a:cubicBezTo>
                <a:cubicBezTo>
                  <a:pt x="1609" y="3311"/>
                  <a:pt x="1608" y="3277"/>
                  <a:pt x="1589" y="3232"/>
                </a:cubicBezTo>
                <a:cubicBezTo>
                  <a:pt x="1488" y="3008"/>
                  <a:pt x="1610" y="2738"/>
                  <a:pt x="1844" y="2675"/>
                </a:cubicBezTo>
                <a:cubicBezTo>
                  <a:pt x="2060" y="2618"/>
                  <a:pt x="2240" y="2685"/>
                  <a:pt x="2383" y="2855"/>
                </a:cubicBezTo>
                <a:cubicBezTo>
                  <a:pt x="2434" y="2916"/>
                  <a:pt x="2436" y="2916"/>
                  <a:pt x="2502" y="2873"/>
                </a:cubicBezTo>
                <a:cubicBezTo>
                  <a:pt x="2591" y="2815"/>
                  <a:pt x="2684" y="2779"/>
                  <a:pt x="2793" y="2803"/>
                </a:cubicBezTo>
                <a:cubicBezTo>
                  <a:pt x="2818" y="2809"/>
                  <a:pt x="2832" y="2821"/>
                  <a:pt x="2841" y="2846"/>
                </a:cubicBezTo>
                <a:cubicBezTo>
                  <a:pt x="2850" y="2875"/>
                  <a:pt x="2866" y="2901"/>
                  <a:pt x="2881" y="2927"/>
                </a:cubicBezTo>
                <a:cubicBezTo>
                  <a:pt x="2898" y="2957"/>
                  <a:pt x="2921" y="2973"/>
                  <a:pt x="2955" y="2955"/>
                </a:cubicBezTo>
                <a:cubicBezTo>
                  <a:pt x="2984" y="2939"/>
                  <a:pt x="2982" y="2912"/>
                  <a:pt x="2965" y="2873"/>
                </a:cubicBezTo>
                <a:cubicBezTo>
                  <a:pt x="2943" y="2823"/>
                  <a:pt x="2921" y="2772"/>
                  <a:pt x="2914" y="2719"/>
                </a:cubicBezTo>
                <a:cubicBezTo>
                  <a:pt x="2896" y="2581"/>
                  <a:pt x="2940" y="2459"/>
                  <a:pt x="3032" y="2355"/>
                </a:cubicBezTo>
                <a:cubicBezTo>
                  <a:pt x="3057" y="2326"/>
                  <a:pt x="3059" y="2301"/>
                  <a:pt x="3039" y="2267"/>
                </a:cubicBezTo>
                <a:cubicBezTo>
                  <a:pt x="3017" y="2228"/>
                  <a:pt x="2997" y="2186"/>
                  <a:pt x="2983" y="2144"/>
                </a:cubicBezTo>
                <a:cubicBezTo>
                  <a:pt x="2935" y="2003"/>
                  <a:pt x="2942" y="1866"/>
                  <a:pt x="3033" y="1742"/>
                </a:cubicBezTo>
                <a:cubicBezTo>
                  <a:pt x="3073" y="1686"/>
                  <a:pt x="3073" y="1686"/>
                  <a:pt x="3032" y="1628"/>
                </a:cubicBezTo>
                <a:cubicBezTo>
                  <a:pt x="2925" y="1475"/>
                  <a:pt x="2900" y="1313"/>
                  <a:pt x="2975" y="1139"/>
                </a:cubicBezTo>
                <a:cubicBezTo>
                  <a:pt x="2987" y="1113"/>
                  <a:pt x="3002" y="1098"/>
                  <a:pt x="3029" y="1088"/>
                </a:cubicBezTo>
                <a:cubicBezTo>
                  <a:pt x="3200" y="1020"/>
                  <a:pt x="3297" y="887"/>
                  <a:pt x="3344" y="714"/>
                </a:cubicBezTo>
                <a:cubicBezTo>
                  <a:pt x="3353" y="682"/>
                  <a:pt x="3342" y="659"/>
                  <a:pt x="3310" y="650"/>
                </a:cubicBezTo>
                <a:cubicBezTo>
                  <a:pt x="3278" y="641"/>
                  <a:pt x="3258" y="658"/>
                  <a:pt x="3249" y="689"/>
                </a:cubicBezTo>
                <a:cubicBezTo>
                  <a:pt x="3246" y="698"/>
                  <a:pt x="3244" y="707"/>
                  <a:pt x="3241" y="716"/>
                </a:cubicBezTo>
                <a:cubicBezTo>
                  <a:pt x="3197" y="848"/>
                  <a:pt x="3119" y="947"/>
                  <a:pt x="2987" y="1000"/>
                </a:cubicBezTo>
                <a:cubicBezTo>
                  <a:pt x="2953" y="1013"/>
                  <a:pt x="2921" y="1032"/>
                  <a:pt x="2892" y="1054"/>
                </a:cubicBezTo>
                <a:cubicBezTo>
                  <a:pt x="2732" y="1177"/>
                  <a:pt x="2560" y="1254"/>
                  <a:pt x="2351" y="1208"/>
                </a:cubicBezTo>
                <a:cubicBezTo>
                  <a:pt x="2336" y="1205"/>
                  <a:pt x="2316" y="1212"/>
                  <a:pt x="2302" y="1221"/>
                </a:cubicBezTo>
                <a:cubicBezTo>
                  <a:pt x="2218" y="1277"/>
                  <a:pt x="2125" y="1307"/>
                  <a:pt x="2025" y="1314"/>
                </a:cubicBezTo>
                <a:cubicBezTo>
                  <a:pt x="1934" y="1320"/>
                  <a:pt x="1847" y="1305"/>
                  <a:pt x="1767" y="1272"/>
                </a:cubicBezTo>
                <a:cubicBezTo>
                  <a:pt x="1784" y="1252"/>
                  <a:pt x="1800" y="1233"/>
                  <a:pt x="1816" y="1214"/>
                </a:cubicBezTo>
                <a:cubicBezTo>
                  <a:pt x="1837" y="1190"/>
                  <a:pt x="1842" y="1164"/>
                  <a:pt x="1818" y="1141"/>
                </a:cubicBezTo>
                <a:cubicBezTo>
                  <a:pt x="1795" y="1119"/>
                  <a:pt x="1766" y="1121"/>
                  <a:pt x="1745" y="1146"/>
                </a:cubicBezTo>
                <a:cubicBezTo>
                  <a:pt x="1616" y="1303"/>
                  <a:pt x="1278" y="1293"/>
                  <a:pt x="1131" y="1134"/>
                </a:cubicBezTo>
                <a:cubicBezTo>
                  <a:pt x="1092" y="1091"/>
                  <a:pt x="1078" y="1093"/>
                  <a:pt x="1031" y="1131"/>
                </a:cubicBezTo>
                <a:cubicBezTo>
                  <a:pt x="948" y="1200"/>
                  <a:pt x="852" y="1239"/>
                  <a:pt x="743" y="1228"/>
                </a:cubicBezTo>
                <a:cubicBezTo>
                  <a:pt x="641" y="1218"/>
                  <a:pt x="556" y="1175"/>
                  <a:pt x="515" y="1073"/>
                </a:cubicBezTo>
                <a:cubicBezTo>
                  <a:pt x="498" y="1030"/>
                  <a:pt x="477" y="1016"/>
                  <a:pt x="447" y="1027"/>
                </a:cubicBezTo>
                <a:cubicBezTo>
                  <a:pt x="416" y="1039"/>
                  <a:pt x="408" y="1065"/>
                  <a:pt x="423" y="1106"/>
                </a:cubicBezTo>
                <a:cubicBezTo>
                  <a:pt x="464" y="1221"/>
                  <a:pt x="551" y="1284"/>
                  <a:pt x="664" y="1314"/>
                </a:cubicBezTo>
                <a:cubicBezTo>
                  <a:pt x="695" y="1322"/>
                  <a:pt x="706" y="1336"/>
                  <a:pt x="713" y="1364"/>
                </a:cubicBezTo>
                <a:cubicBezTo>
                  <a:pt x="744" y="1492"/>
                  <a:pt x="725" y="1612"/>
                  <a:pt x="655" y="1723"/>
                </a:cubicBezTo>
                <a:cubicBezTo>
                  <a:pt x="634" y="1757"/>
                  <a:pt x="637" y="1782"/>
                  <a:pt x="660" y="1815"/>
                </a:cubicBezTo>
                <a:cubicBezTo>
                  <a:pt x="692" y="1859"/>
                  <a:pt x="719" y="1907"/>
                  <a:pt x="738" y="1958"/>
                </a:cubicBezTo>
                <a:cubicBezTo>
                  <a:pt x="763" y="2025"/>
                  <a:pt x="758" y="2094"/>
                  <a:pt x="726" y="2160"/>
                </a:cubicBezTo>
                <a:cubicBezTo>
                  <a:pt x="708" y="2158"/>
                  <a:pt x="693" y="2156"/>
                  <a:pt x="678" y="2155"/>
                </a:cubicBezTo>
                <a:cubicBezTo>
                  <a:pt x="663" y="2154"/>
                  <a:pt x="648" y="2153"/>
                  <a:pt x="633" y="2154"/>
                </a:cubicBezTo>
                <a:cubicBezTo>
                  <a:pt x="575" y="2155"/>
                  <a:pt x="551" y="2170"/>
                  <a:pt x="551" y="2206"/>
                </a:cubicBezTo>
                <a:cubicBezTo>
                  <a:pt x="552" y="2241"/>
                  <a:pt x="575" y="2253"/>
                  <a:pt x="634" y="2253"/>
                </a:cubicBezTo>
                <a:cubicBezTo>
                  <a:pt x="677" y="2253"/>
                  <a:pt x="721" y="2250"/>
                  <a:pt x="750" y="2290"/>
                </a:cubicBezTo>
                <a:cubicBezTo>
                  <a:pt x="826" y="2395"/>
                  <a:pt x="855" y="2510"/>
                  <a:pt x="819" y="2636"/>
                </a:cubicBezTo>
                <a:cubicBezTo>
                  <a:pt x="775" y="2785"/>
                  <a:pt x="626" y="2867"/>
                  <a:pt x="437" y="2833"/>
                </a:cubicBezTo>
                <a:cubicBezTo>
                  <a:pt x="238" y="2798"/>
                  <a:pt x="137" y="2534"/>
                  <a:pt x="247" y="2352"/>
                </a:cubicBezTo>
                <a:cubicBezTo>
                  <a:pt x="263" y="2327"/>
                  <a:pt x="290" y="2298"/>
                  <a:pt x="288" y="2273"/>
                </a:cubicBezTo>
                <a:cubicBezTo>
                  <a:pt x="285" y="2248"/>
                  <a:pt x="253" y="2225"/>
                  <a:pt x="232" y="2201"/>
                </a:cubicBezTo>
                <a:cubicBezTo>
                  <a:pt x="135" y="2090"/>
                  <a:pt x="102" y="1891"/>
                  <a:pt x="269" y="1782"/>
                </a:cubicBezTo>
                <a:cubicBezTo>
                  <a:pt x="278" y="1776"/>
                  <a:pt x="290" y="1769"/>
                  <a:pt x="293" y="1760"/>
                </a:cubicBezTo>
                <a:cubicBezTo>
                  <a:pt x="298" y="1741"/>
                  <a:pt x="306" y="1715"/>
                  <a:pt x="297" y="1702"/>
                </a:cubicBezTo>
                <a:cubicBezTo>
                  <a:pt x="288" y="1688"/>
                  <a:pt x="261" y="1685"/>
                  <a:pt x="241" y="1682"/>
                </a:cubicBezTo>
                <a:cubicBezTo>
                  <a:pt x="233" y="1681"/>
                  <a:pt x="223" y="1690"/>
                  <a:pt x="214" y="1695"/>
                </a:cubicBezTo>
                <a:cubicBezTo>
                  <a:pt x="144" y="1584"/>
                  <a:pt x="150" y="1479"/>
                  <a:pt x="231" y="1405"/>
                </a:cubicBezTo>
                <a:cubicBezTo>
                  <a:pt x="284" y="1356"/>
                  <a:pt x="283" y="1356"/>
                  <a:pt x="255" y="1288"/>
                </a:cubicBezTo>
                <a:cubicBezTo>
                  <a:pt x="217" y="1196"/>
                  <a:pt x="203" y="1107"/>
                  <a:pt x="286" y="1027"/>
                </a:cubicBezTo>
                <a:cubicBezTo>
                  <a:pt x="297" y="1016"/>
                  <a:pt x="297" y="989"/>
                  <a:pt x="294" y="970"/>
                </a:cubicBezTo>
                <a:cubicBezTo>
                  <a:pt x="289" y="937"/>
                  <a:pt x="277" y="904"/>
                  <a:pt x="271" y="871"/>
                </a:cubicBezTo>
                <a:cubicBezTo>
                  <a:pt x="241" y="702"/>
                  <a:pt x="320" y="558"/>
                  <a:pt x="473" y="502"/>
                </a:cubicBezTo>
                <a:cubicBezTo>
                  <a:pt x="565" y="468"/>
                  <a:pt x="676" y="493"/>
                  <a:pt x="719" y="552"/>
                </a:cubicBezTo>
                <a:cubicBezTo>
                  <a:pt x="682" y="589"/>
                  <a:pt x="645" y="623"/>
                  <a:pt x="612" y="660"/>
                </a:cubicBezTo>
                <a:cubicBezTo>
                  <a:pt x="589" y="685"/>
                  <a:pt x="589" y="715"/>
                  <a:pt x="619" y="735"/>
                </a:cubicBezTo>
                <a:cubicBezTo>
                  <a:pt x="645" y="754"/>
                  <a:pt x="669" y="745"/>
                  <a:pt x="690" y="720"/>
                </a:cubicBezTo>
                <a:cubicBezTo>
                  <a:pt x="778" y="613"/>
                  <a:pt x="918" y="571"/>
                  <a:pt x="1048" y="612"/>
                </a:cubicBezTo>
                <a:cubicBezTo>
                  <a:pt x="1147" y="643"/>
                  <a:pt x="1206" y="715"/>
                  <a:pt x="1250" y="805"/>
                </a:cubicBezTo>
                <a:cubicBezTo>
                  <a:pt x="1272" y="851"/>
                  <a:pt x="1291" y="856"/>
                  <a:pt x="1337" y="835"/>
                </a:cubicBezTo>
                <a:cubicBezTo>
                  <a:pt x="1377" y="817"/>
                  <a:pt x="1417" y="798"/>
                  <a:pt x="1459" y="787"/>
                </a:cubicBezTo>
                <a:cubicBezTo>
                  <a:pt x="1562" y="761"/>
                  <a:pt x="1661" y="764"/>
                  <a:pt x="1742" y="845"/>
                </a:cubicBezTo>
                <a:cubicBezTo>
                  <a:pt x="1788" y="890"/>
                  <a:pt x="1807" y="887"/>
                  <a:pt x="1848" y="837"/>
                </a:cubicBezTo>
                <a:cubicBezTo>
                  <a:pt x="1943" y="721"/>
                  <a:pt x="2059" y="641"/>
                  <a:pt x="2216" y="645"/>
                </a:cubicBezTo>
                <a:cubicBezTo>
                  <a:pt x="2334" y="647"/>
                  <a:pt x="2437" y="693"/>
                  <a:pt x="2523" y="774"/>
                </a:cubicBezTo>
                <a:cubicBezTo>
                  <a:pt x="2547" y="797"/>
                  <a:pt x="2575" y="803"/>
                  <a:pt x="2599" y="778"/>
                </a:cubicBezTo>
                <a:cubicBezTo>
                  <a:pt x="2623" y="753"/>
                  <a:pt x="2617" y="725"/>
                  <a:pt x="2592" y="703"/>
                </a:cubicBezTo>
                <a:cubicBezTo>
                  <a:pt x="2568" y="681"/>
                  <a:pt x="2543" y="660"/>
                  <a:pt x="2517" y="637"/>
                </a:cubicBezTo>
                <a:cubicBezTo>
                  <a:pt x="2521" y="630"/>
                  <a:pt x="2524" y="622"/>
                  <a:pt x="2529" y="616"/>
                </a:cubicBezTo>
                <a:cubicBezTo>
                  <a:pt x="2603" y="522"/>
                  <a:pt x="2696" y="467"/>
                  <a:pt x="2819" y="479"/>
                </a:cubicBezTo>
                <a:cubicBezTo>
                  <a:pt x="2852" y="482"/>
                  <a:pt x="2877" y="478"/>
                  <a:pt x="2892" y="442"/>
                </a:cubicBezTo>
                <a:cubicBezTo>
                  <a:pt x="2969" y="247"/>
                  <a:pt x="3089" y="176"/>
                  <a:pt x="3295" y="200"/>
                </a:cubicBezTo>
                <a:cubicBezTo>
                  <a:pt x="3455" y="219"/>
                  <a:pt x="3576" y="332"/>
                  <a:pt x="3590" y="478"/>
                </a:cubicBezTo>
                <a:cubicBezTo>
                  <a:pt x="3599" y="570"/>
                  <a:pt x="3568" y="654"/>
                  <a:pt x="3523" y="732"/>
                </a:cubicBezTo>
                <a:cubicBezTo>
                  <a:pt x="3503" y="768"/>
                  <a:pt x="3503" y="798"/>
                  <a:pt x="3518" y="836"/>
                </a:cubicBezTo>
                <a:cubicBezTo>
                  <a:pt x="3613" y="1095"/>
                  <a:pt x="3599" y="1339"/>
                  <a:pt x="3408" y="1554"/>
                </a:cubicBezTo>
                <a:cubicBezTo>
                  <a:pt x="3382" y="1583"/>
                  <a:pt x="3386" y="1608"/>
                  <a:pt x="3406" y="1639"/>
                </a:cubicBezTo>
                <a:cubicBezTo>
                  <a:pt x="3529" y="1839"/>
                  <a:pt x="3556" y="2044"/>
                  <a:pt x="3429" y="2254"/>
                </a:cubicBezTo>
                <a:cubicBezTo>
                  <a:pt x="3406" y="2291"/>
                  <a:pt x="3413" y="2314"/>
                  <a:pt x="3451" y="2335"/>
                </a:cubicBezTo>
                <a:cubicBezTo>
                  <a:pt x="3511" y="2369"/>
                  <a:pt x="3550" y="2420"/>
                  <a:pt x="3575" y="2483"/>
                </a:cubicBezTo>
                <a:cubicBezTo>
                  <a:pt x="3652" y="2677"/>
                  <a:pt x="3574" y="2937"/>
                  <a:pt x="3403" y="3056"/>
                </a:cubicBezTo>
                <a:cubicBezTo>
                  <a:pt x="3384" y="3070"/>
                  <a:pt x="3363" y="3080"/>
                  <a:pt x="3338" y="3093"/>
                </a:cubicBezTo>
                <a:cubicBezTo>
                  <a:pt x="3337" y="3072"/>
                  <a:pt x="3336" y="3060"/>
                  <a:pt x="3335" y="3048"/>
                </a:cubicBezTo>
                <a:cubicBezTo>
                  <a:pt x="3333" y="3020"/>
                  <a:pt x="3318" y="3002"/>
                  <a:pt x="3289" y="3001"/>
                </a:cubicBezTo>
                <a:cubicBezTo>
                  <a:pt x="3257" y="2999"/>
                  <a:pt x="3241" y="3018"/>
                  <a:pt x="3237" y="3048"/>
                </a:cubicBezTo>
                <a:cubicBezTo>
                  <a:pt x="3236" y="3063"/>
                  <a:pt x="3235" y="3078"/>
                  <a:pt x="3237" y="3093"/>
                </a:cubicBezTo>
                <a:cubicBezTo>
                  <a:pt x="3251" y="3254"/>
                  <a:pt x="3124" y="3367"/>
                  <a:pt x="3012" y="3399"/>
                </a:cubicBezTo>
                <a:cubicBezTo>
                  <a:pt x="2838" y="3449"/>
                  <a:pt x="2679" y="3419"/>
                  <a:pt x="2538" y="3304"/>
                </a:cubicBezTo>
                <a:cubicBezTo>
                  <a:pt x="2502" y="3274"/>
                  <a:pt x="2477" y="3270"/>
                  <a:pt x="2454" y="3302"/>
                </a:cubicBezTo>
                <a:cubicBezTo>
                  <a:pt x="2357" y="3430"/>
                  <a:pt x="2123" y="3398"/>
                  <a:pt x="2036" y="3305"/>
                </a:cubicBezTo>
                <a:cubicBezTo>
                  <a:pt x="1973" y="3239"/>
                  <a:pt x="1930" y="3163"/>
                  <a:pt x="1903" y="3077"/>
                </a:cubicBezTo>
                <a:cubicBezTo>
                  <a:pt x="1893" y="3044"/>
                  <a:pt x="1876" y="3022"/>
                  <a:pt x="1839" y="3031"/>
                </a:cubicBezTo>
                <a:cubicBezTo>
                  <a:pt x="1808" y="3038"/>
                  <a:pt x="1797" y="3067"/>
                  <a:pt x="1809" y="3108"/>
                </a:cubicBezTo>
                <a:cubicBezTo>
                  <a:pt x="1835" y="3193"/>
                  <a:pt x="1874" y="3270"/>
                  <a:pt x="1931" y="3338"/>
                </a:cubicBezTo>
                <a:cubicBezTo>
                  <a:pt x="1980" y="3396"/>
                  <a:pt x="2037" y="3441"/>
                  <a:pt x="2111" y="3463"/>
                </a:cubicBezTo>
                <a:cubicBezTo>
                  <a:pt x="2250" y="3504"/>
                  <a:pt x="2381" y="3496"/>
                  <a:pt x="2499" y="3401"/>
                </a:cubicBezTo>
                <a:cubicBezTo>
                  <a:pt x="2614" y="3486"/>
                  <a:pt x="2743" y="3527"/>
                  <a:pt x="2885" y="3520"/>
                </a:cubicBezTo>
                <a:cubicBezTo>
                  <a:pt x="3091" y="3510"/>
                  <a:pt x="3247" y="3424"/>
                  <a:pt x="3322" y="3221"/>
                </a:cubicBezTo>
                <a:cubicBezTo>
                  <a:pt x="3327" y="3209"/>
                  <a:pt x="3343" y="3197"/>
                  <a:pt x="3357" y="3192"/>
                </a:cubicBezTo>
                <a:cubicBezTo>
                  <a:pt x="3426" y="3166"/>
                  <a:pt x="3484" y="3125"/>
                  <a:pt x="3536" y="3072"/>
                </a:cubicBezTo>
                <a:cubicBezTo>
                  <a:pt x="3742" y="2860"/>
                  <a:pt x="3776" y="2458"/>
                  <a:pt x="3538" y="2269"/>
                </a:cubicBezTo>
                <a:close/>
              </a:path>
            </a:pathLst>
          </a:custGeom>
          <a:solidFill>
            <a:schemeClr val="tx1"/>
          </a:solidFill>
          <a:ln w="3175">
            <a:solidFill>
              <a:schemeClr val="tx2"/>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a:ea typeface="+mn-ea"/>
              <a:cs typeface="+mn-cs"/>
            </a:endParaRPr>
          </a:p>
        </p:txBody>
      </p:sp>
      <p:grpSp>
        <p:nvGrpSpPr>
          <p:cNvPr id="112" name="Group 111">
            <a:extLst>
              <a:ext uri="{FF2B5EF4-FFF2-40B4-BE49-F238E27FC236}">
                <a16:creationId xmlns:a16="http://schemas.microsoft.com/office/drawing/2014/main" id="{8AEB4FFA-5A6D-1DBE-1F53-0C6074035FE3}"/>
              </a:ext>
            </a:extLst>
          </p:cNvPr>
          <p:cNvGrpSpPr/>
          <p:nvPr/>
        </p:nvGrpSpPr>
        <p:grpSpPr>
          <a:xfrm>
            <a:off x="7634881" y="2763771"/>
            <a:ext cx="752746" cy="621878"/>
            <a:chOff x="8575121" y="3034841"/>
            <a:chExt cx="1053951" cy="870720"/>
          </a:xfrm>
          <a:solidFill>
            <a:schemeClr val="tx1"/>
          </a:solidFill>
        </p:grpSpPr>
        <p:sp>
          <p:nvSpPr>
            <p:cNvPr id="62" name="Freeform 155">
              <a:extLst>
                <a:ext uri="{FF2B5EF4-FFF2-40B4-BE49-F238E27FC236}">
                  <a16:creationId xmlns:a16="http://schemas.microsoft.com/office/drawing/2014/main" id="{08245379-EF37-7ACF-D95B-DCD39BDB6806}"/>
                </a:ext>
              </a:extLst>
            </p:cNvPr>
            <p:cNvSpPr>
              <a:spLocks noEditPoints="1"/>
            </p:cNvSpPr>
            <p:nvPr/>
          </p:nvSpPr>
          <p:spPr bwMode="auto">
            <a:xfrm>
              <a:off x="8689082" y="3037076"/>
              <a:ext cx="939990" cy="561611"/>
            </a:xfrm>
            <a:custGeom>
              <a:avLst/>
              <a:gdLst>
                <a:gd name="T0" fmla="*/ 1676 w 1676"/>
                <a:gd name="T1" fmla="*/ 106 h 1001"/>
                <a:gd name="T2" fmla="*/ 1645 w 1676"/>
                <a:gd name="T3" fmla="*/ 170 h 1001"/>
                <a:gd name="T4" fmla="*/ 1418 w 1676"/>
                <a:gd name="T5" fmla="*/ 359 h 1001"/>
                <a:gd name="T6" fmla="*/ 1262 w 1676"/>
                <a:gd name="T7" fmla="*/ 400 h 1001"/>
                <a:gd name="T8" fmla="*/ 1227 w 1676"/>
                <a:gd name="T9" fmla="*/ 424 h 1001"/>
                <a:gd name="T10" fmla="*/ 1047 w 1676"/>
                <a:gd name="T11" fmla="*/ 548 h 1001"/>
                <a:gd name="T12" fmla="*/ 932 w 1676"/>
                <a:gd name="T13" fmla="*/ 598 h 1001"/>
                <a:gd name="T14" fmla="*/ 843 w 1676"/>
                <a:gd name="T15" fmla="*/ 645 h 1001"/>
                <a:gd name="T16" fmla="*/ 822 w 1676"/>
                <a:gd name="T17" fmla="*/ 668 h 1001"/>
                <a:gd name="T18" fmla="*/ 395 w 1676"/>
                <a:gd name="T19" fmla="*/ 991 h 1001"/>
                <a:gd name="T20" fmla="*/ 18 w 1676"/>
                <a:gd name="T21" fmla="*/ 631 h 1001"/>
                <a:gd name="T22" fmla="*/ 236 w 1676"/>
                <a:gd name="T23" fmla="*/ 200 h 1001"/>
                <a:gd name="T24" fmla="*/ 653 w 1676"/>
                <a:gd name="T25" fmla="*/ 55 h 1001"/>
                <a:gd name="T26" fmla="*/ 1163 w 1676"/>
                <a:gd name="T27" fmla="*/ 22 h 1001"/>
                <a:gd name="T28" fmla="*/ 1523 w 1676"/>
                <a:gd name="T29" fmla="*/ 5 h 1001"/>
                <a:gd name="T30" fmla="*/ 1565 w 1676"/>
                <a:gd name="T31" fmla="*/ 2 h 1001"/>
                <a:gd name="T32" fmla="*/ 1676 w 1676"/>
                <a:gd name="T33" fmla="*/ 59 h 1001"/>
                <a:gd name="T34" fmla="*/ 1676 w 1676"/>
                <a:gd name="T35" fmla="*/ 106 h 1001"/>
                <a:gd name="T36" fmla="*/ 1585 w 1676"/>
                <a:gd name="T37" fmla="*/ 88 h 1001"/>
                <a:gd name="T38" fmla="*/ 1463 w 1676"/>
                <a:gd name="T39" fmla="*/ 97 h 1001"/>
                <a:gd name="T40" fmla="*/ 1185 w 1676"/>
                <a:gd name="T41" fmla="*/ 110 h 1001"/>
                <a:gd name="T42" fmla="*/ 634 w 1676"/>
                <a:gd name="T43" fmla="*/ 146 h 1001"/>
                <a:gd name="T44" fmla="*/ 287 w 1676"/>
                <a:gd name="T45" fmla="*/ 273 h 1001"/>
                <a:gd name="T46" fmla="*/ 110 w 1676"/>
                <a:gd name="T47" fmla="*/ 511 h 1001"/>
                <a:gd name="T48" fmla="*/ 494 w 1676"/>
                <a:gd name="T49" fmla="*/ 897 h 1001"/>
                <a:gd name="T50" fmla="*/ 733 w 1676"/>
                <a:gd name="T51" fmla="*/ 657 h 1001"/>
                <a:gd name="T52" fmla="*/ 629 w 1676"/>
                <a:gd name="T53" fmla="*/ 616 h 1001"/>
                <a:gd name="T54" fmla="*/ 603 w 1676"/>
                <a:gd name="T55" fmla="*/ 565 h 1001"/>
                <a:gd name="T56" fmla="*/ 669 w 1676"/>
                <a:gd name="T57" fmla="*/ 538 h 1001"/>
                <a:gd name="T58" fmla="*/ 781 w 1676"/>
                <a:gd name="T59" fmla="*/ 567 h 1001"/>
                <a:gd name="T60" fmla="*/ 933 w 1676"/>
                <a:gd name="T61" fmla="*/ 471 h 1001"/>
                <a:gd name="T62" fmla="*/ 969 w 1676"/>
                <a:gd name="T63" fmla="*/ 456 h 1001"/>
                <a:gd name="T64" fmla="*/ 1038 w 1676"/>
                <a:gd name="T65" fmla="*/ 461 h 1001"/>
                <a:gd name="T66" fmla="*/ 1154 w 1676"/>
                <a:gd name="T67" fmla="*/ 371 h 1001"/>
                <a:gd name="T68" fmla="*/ 1245 w 1676"/>
                <a:gd name="T69" fmla="*/ 314 h 1001"/>
                <a:gd name="T70" fmla="*/ 1497 w 1676"/>
                <a:gd name="T71" fmla="*/ 213 h 1001"/>
                <a:gd name="T72" fmla="*/ 1585 w 1676"/>
                <a:gd name="T73" fmla="*/ 88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6" h="1001">
                  <a:moveTo>
                    <a:pt x="1676" y="106"/>
                  </a:moveTo>
                  <a:cubicBezTo>
                    <a:pt x="1666" y="127"/>
                    <a:pt x="1657" y="150"/>
                    <a:pt x="1645" y="170"/>
                  </a:cubicBezTo>
                  <a:cubicBezTo>
                    <a:pt x="1594" y="262"/>
                    <a:pt x="1514" y="322"/>
                    <a:pt x="1418" y="359"/>
                  </a:cubicBezTo>
                  <a:cubicBezTo>
                    <a:pt x="1368" y="377"/>
                    <a:pt x="1315" y="388"/>
                    <a:pt x="1262" y="400"/>
                  </a:cubicBezTo>
                  <a:cubicBezTo>
                    <a:pt x="1245" y="403"/>
                    <a:pt x="1236" y="410"/>
                    <a:pt x="1227" y="424"/>
                  </a:cubicBezTo>
                  <a:cubicBezTo>
                    <a:pt x="1184" y="490"/>
                    <a:pt x="1127" y="542"/>
                    <a:pt x="1047" y="548"/>
                  </a:cubicBezTo>
                  <a:cubicBezTo>
                    <a:pt x="999" y="551"/>
                    <a:pt x="966" y="569"/>
                    <a:pt x="932" y="598"/>
                  </a:cubicBezTo>
                  <a:cubicBezTo>
                    <a:pt x="907" y="619"/>
                    <a:pt x="873" y="629"/>
                    <a:pt x="843" y="645"/>
                  </a:cubicBezTo>
                  <a:cubicBezTo>
                    <a:pt x="834" y="650"/>
                    <a:pt x="824" y="659"/>
                    <a:pt x="822" y="668"/>
                  </a:cubicBezTo>
                  <a:cubicBezTo>
                    <a:pt x="779" y="870"/>
                    <a:pt x="607" y="1001"/>
                    <a:pt x="395" y="991"/>
                  </a:cubicBezTo>
                  <a:cubicBezTo>
                    <a:pt x="202" y="981"/>
                    <a:pt x="37" y="826"/>
                    <a:pt x="18" y="631"/>
                  </a:cubicBezTo>
                  <a:cubicBezTo>
                    <a:pt x="0" y="443"/>
                    <a:pt x="77" y="300"/>
                    <a:pt x="236" y="200"/>
                  </a:cubicBezTo>
                  <a:cubicBezTo>
                    <a:pt x="364" y="120"/>
                    <a:pt x="506" y="80"/>
                    <a:pt x="653" y="55"/>
                  </a:cubicBezTo>
                  <a:cubicBezTo>
                    <a:pt x="822" y="25"/>
                    <a:pt x="992" y="23"/>
                    <a:pt x="1163" y="22"/>
                  </a:cubicBezTo>
                  <a:cubicBezTo>
                    <a:pt x="1283" y="22"/>
                    <a:pt x="1403" y="11"/>
                    <a:pt x="1523" y="5"/>
                  </a:cubicBezTo>
                  <a:cubicBezTo>
                    <a:pt x="1537" y="4"/>
                    <a:pt x="1551" y="3"/>
                    <a:pt x="1565" y="2"/>
                  </a:cubicBezTo>
                  <a:cubicBezTo>
                    <a:pt x="1613" y="0"/>
                    <a:pt x="1652" y="14"/>
                    <a:pt x="1676" y="59"/>
                  </a:cubicBezTo>
                  <a:cubicBezTo>
                    <a:pt x="1676" y="74"/>
                    <a:pt x="1676" y="90"/>
                    <a:pt x="1676" y="106"/>
                  </a:cubicBezTo>
                  <a:close/>
                  <a:moveTo>
                    <a:pt x="1585" y="88"/>
                  </a:moveTo>
                  <a:cubicBezTo>
                    <a:pt x="1542" y="91"/>
                    <a:pt x="1502" y="95"/>
                    <a:pt x="1463" y="97"/>
                  </a:cubicBezTo>
                  <a:cubicBezTo>
                    <a:pt x="1370" y="102"/>
                    <a:pt x="1278" y="110"/>
                    <a:pt x="1185" y="110"/>
                  </a:cubicBezTo>
                  <a:cubicBezTo>
                    <a:pt x="1000" y="109"/>
                    <a:pt x="816" y="111"/>
                    <a:pt x="634" y="146"/>
                  </a:cubicBezTo>
                  <a:cubicBezTo>
                    <a:pt x="512" y="170"/>
                    <a:pt x="393" y="205"/>
                    <a:pt x="287" y="273"/>
                  </a:cubicBezTo>
                  <a:cubicBezTo>
                    <a:pt x="199" y="330"/>
                    <a:pt x="132" y="401"/>
                    <a:pt x="110" y="511"/>
                  </a:cubicBezTo>
                  <a:cubicBezTo>
                    <a:pt x="62" y="747"/>
                    <a:pt x="259" y="946"/>
                    <a:pt x="494" y="897"/>
                  </a:cubicBezTo>
                  <a:cubicBezTo>
                    <a:pt x="614" y="872"/>
                    <a:pt x="719" y="766"/>
                    <a:pt x="733" y="657"/>
                  </a:cubicBezTo>
                  <a:cubicBezTo>
                    <a:pt x="698" y="643"/>
                    <a:pt x="663" y="630"/>
                    <a:pt x="629" y="616"/>
                  </a:cubicBezTo>
                  <a:cubicBezTo>
                    <a:pt x="608" y="606"/>
                    <a:pt x="598" y="589"/>
                    <a:pt x="603" y="565"/>
                  </a:cubicBezTo>
                  <a:cubicBezTo>
                    <a:pt x="610" y="535"/>
                    <a:pt x="639" y="523"/>
                    <a:pt x="669" y="538"/>
                  </a:cubicBezTo>
                  <a:cubicBezTo>
                    <a:pt x="704" y="556"/>
                    <a:pt x="740" y="570"/>
                    <a:pt x="781" y="567"/>
                  </a:cubicBezTo>
                  <a:cubicBezTo>
                    <a:pt x="848" y="562"/>
                    <a:pt x="897" y="526"/>
                    <a:pt x="933" y="471"/>
                  </a:cubicBezTo>
                  <a:cubicBezTo>
                    <a:pt x="943" y="456"/>
                    <a:pt x="952" y="453"/>
                    <a:pt x="969" y="456"/>
                  </a:cubicBezTo>
                  <a:cubicBezTo>
                    <a:pt x="992" y="461"/>
                    <a:pt x="1016" y="465"/>
                    <a:pt x="1038" y="461"/>
                  </a:cubicBezTo>
                  <a:cubicBezTo>
                    <a:pt x="1093" y="454"/>
                    <a:pt x="1133" y="419"/>
                    <a:pt x="1154" y="371"/>
                  </a:cubicBezTo>
                  <a:cubicBezTo>
                    <a:pt x="1174" y="328"/>
                    <a:pt x="1203" y="318"/>
                    <a:pt x="1245" y="314"/>
                  </a:cubicBezTo>
                  <a:cubicBezTo>
                    <a:pt x="1338" y="304"/>
                    <a:pt x="1424" y="274"/>
                    <a:pt x="1497" y="213"/>
                  </a:cubicBezTo>
                  <a:cubicBezTo>
                    <a:pt x="1536" y="181"/>
                    <a:pt x="1567" y="142"/>
                    <a:pt x="1585"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a:ea typeface="+mn-ea"/>
                <a:cs typeface="+mn-cs"/>
              </a:endParaRPr>
            </a:p>
          </p:txBody>
        </p:sp>
        <p:sp>
          <p:nvSpPr>
            <p:cNvPr id="66" name="Freeform 156">
              <a:extLst>
                <a:ext uri="{FF2B5EF4-FFF2-40B4-BE49-F238E27FC236}">
                  <a16:creationId xmlns:a16="http://schemas.microsoft.com/office/drawing/2014/main" id="{2DACEFDB-2DC2-4838-F686-E20F897D95A9}"/>
                </a:ext>
              </a:extLst>
            </p:cNvPr>
            <p:cNvSpPr>
              <a:spLocks/>
            </p:cNvSpPr>
            <p:nvPr/>
          </p:nvSpPr>
          <p:spPr bwMode="auto">
            <a:xfrm>
              <a:off x="8575121" y="3034841"/>
              <a:ext cx="661792" cy="870720"/>
            </a:xfrm>
            <a:custGeom>
              <a:avLst/>
              <a:gdLst>
                <a:gd name="T0" fmla="*/ 1119 w 1180"/>
                <a:gd name="T1" fmla="*/ 1551 h 1551"/>
                <a:gd name="T2" fmla="*/ 1093 w 1180"/>
                <a:gd name="T3" fmla="*/ 1493 h 1551"/>
                <a:gd name="T4" fmla="*/ 1093 w 1180"/>
                <a:gd name="T5" fmla="*/ 1056 h 1551"/>
                <a:gd name="T6" fmla="*/ 1093 w 1180"/>
                <a:gd name="T7" fmla="*/ 1038 h 1551"/>
                <a:gd name="T8" fmla="*/ 1083 w 1180"/>
                <a:gd name="T9" fmla="*/ 1020 h 1551"/>
                <a:gd name="T10" fmla="*/ 1066 w 1180"/>
                <a:gd name="T11" fmla="*/ 1028 h 1551"/>
                <a:gd name="T12" fmla="*/ 972 w 1180"/>
                <a:gd name="T13" fmla="*/ 1106 h 1551"/>
                <a:gd name="T14" fmla="*/ 202 w 1180"/>
                <a:gd name="T15" fmla="*/ 1063 h 1551"/>
                <a:gd name="T16" fmla="*/ 6 w 1180"/>
                <a:gd name="T17" fmla="*/ 680 h 1551"/>
                <a:gd name="T18" fmla="*/ 0 w 1180"/>
                <a:gd name="T19" fmla="*/ 656 h 1551"/>
                <a:gd name="T20" fmla="*/ 0 w 1180"/>
                <a:gd name="T21" fmla="*/ 510 h 1551"/>
                <a:gd name="T22" fmla="*/ 6 w 1180"/>
                <a:gd name="T23" fmla="*/ 478 h 1551"/>
                <a:gd name="T24" fmla="*/ 155 w 1180"/>
                <a:gd name="T25" fmla="*/ 130 h 1551"/>
                <a:gd name="T26" fmla="*/ 302 w 1180"/>
                <a:gd name="T27" fmla="*/ 0 h 1551"/>
                <a:gd name="T28" fmla="*/ 338 w 1180"/>
                <a:gd name="T29" fmla="*/ 0 h 1551"/>
                <a:gd name="T30" fmla="*/ 327 w 1180"/>
                <a:gd name="T31" fmla="*/ 90 h 1551"/>
                <a:gd name="T32" fmla="*/ 93 w 1180"/>
                <a:gd name="T33" fmla="*/ 485 h 1551"/>
                <a:gd name="T34" fmla="*/ 154 w 1180"/>
                <a:gd name="T35" fmla="*/ 863 h 1551"/>
                <a:gd name="T36" fmla="*/ 655 w 1180"/>
                <a:gd name="T37" fmla="*/ 1128 h 1551"/>
                <a:gd name="T38" fmla="*/ 1011 w 1180"/>
                <a:gd name="T39" fmla="*/ 959 h 1551"/>
                <a:gd name="T40" fmla="*/ 1116 w 1180"/>
                <a:gd name="T41" fmla="*/ 937 h 1551"/>
                <a:gd name="T42" fmla="*/ 1179 w 1180"/>
                <a:gd name="T43" fmla="*/ 1027 h 1551"/>
                <a:gd name="T44" fmla="*/ 1179 w 1180"/>
                <a:gd name="T45" fmla="*/ 1505 h 1551"/>
                <a:gd name="T46" fmla="*/ 1155 w 1180"/>
                <a:gd name="T47" fmla="*/ 1551 h 1551"/>
                <a:gd name="T48" fmla="*/ 1119 w 1180"/>
                <a:gd name="T49" fmla="*/ 1551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0" h="1551">
                  <a:moveTo>
                    <a:pt x="1119" y="1551"/>
                  </a:moveTo>
                  <a:cubicBezTo>
                    <a:pt x="1099" y="1537"/>
                    <a:pt x="1093" y="1518"/>
                    <a:pt x="1093" y="1493"/>
                  </a:cubicBezTo>
                  <a:cubicBezTo>
                    <a:pt x="1094" y="1348"/>
                    <a:pt x="1093" y="1202"/>
                    <a:pt x="1093" y="1056"/>
                  </a:cubicBezTo>
                  <a:cubicBezTo>
                    <a:pt x="1093" y="1050"/>
                    <a:pt x="1095" y="1044"/>
                    <a:pt x="1093" y="1038"/>
                  </a:cubicBezTo>
                  <a:cubicBezTo>
                    <a:pt x="1091" y="1032"/>
                    <a:pt x="1088" y="1024"/>
                    <a:pt x="1083" y="1020"/>
                  </a:cubicBezTo>
                  <a:cubicBezTo>
                    <a:pt x="1080" y="1018"/>
                    <a:pt x="1071" y="1024"/>
                    <a:pt x="1066" y="1028"/>
                  </a:cubicBezTo>
                  <a:cubicBezTo>
                    <a:pt x="1035" y="1054"/>
                    <a:pt x="1006" y="1083"/>
                    <a:pt x="972" y="1106"/>
                  </a:cubicBezTo>
                  <a:cubicBezTo>
                    <a:pt x="739" y="1269"/>
                    <a:pt x="408" y="1251"/>
                    <a:pt x="202" y="1063"/>
                  </a:cubicBezTo>
                  <a:cubicBezTo>
                    <a:pt x="90" y="960"/>
                    <a:pt x="28" y="830"/>
                    <a:pt x="6" y="680"/>
                  </a:cubicBezTo>
                  <a:cubicBezTo>
                    <a:pt x="5" y="672"/>
                    <a:pt x="2" y="664"/>
                    <a:pt x="0" y="656"/>
                  </a:cubicBezTo>
                  <a:cubicBezTo>
                    <a:pt x="0" y="607"/>
                    <a:pt x="0" y="559"/>
                    <a:pt x="0" y="510"/>
                  </a:cubicBezTo>
                  <a:cubicBezTo>
                    <a:pt x="2" y="499"/>
                    <a:pt x="5" y="489"/>
                    <a:pt x="6" y="478"/>
                  </a:cubicBezTo>
                  <a:cubicBezTo>
                    <a:pt x="24" y="348"/>
                    <a:pt x="68" y="228"/>
                    <a:pt x="155" y="130"/>
                  </a:cubicBezTo>
                  <a:cubicBezTo>
                    <a:pt x="198" y="82"/>
                    <a:pt x="253" y="43"/>
                    <a:pt x="302" y="0"/>
                  </a:cubicBezTo>
                  <a:cubicBezTo>
                    <a:pt x="314" y="0"/>
                    <a:pt x="326" y="0"/>
                    <a:pt x="338" y="0"/>
                  </a:cubicBezTo>
                  <a:cubicBezTo>
                    <a:pt x="375" y="38"/>
                    <a:pt x="372" y="60"/>
                    <a:pt x="327" y="90"/>
                  </a:cubicBezTo>
                  <a:cubicBezTo>
                    <a:pt x="188" y="185"/>
                    <a:pt x="116" y="321"/>
                    <a:pt x="93" y="485"/>
                  </a:cubicBezTo>
                  <a:cubicBezTo>
                    <a:pt x="75" y="616"/>
                    <a:pt x="91" y="744"/>
                    <a:pt x="154" y="863"/>
                  </a:cubicBezTo>
                  <a:cubicBezTo>
                    <a:pt x="257" y="1058"/>
                    <a:pt x="458" y="1144"/>
                    <a:pt x="655" y="1128"/>
                  </a:cubicBezTo>
                  <a:cubicBezTo>
                    <a:pt x="794" y="1116"/>
                    <a:pt x="913" y="1061"/>
                    <a:pt x="1011" y="959"/>
                  </a:cubicBezTo>
                  <a:cubicBezTo>
                    <a:pt x="1040" y="929"/>
                    <a:pt x="1077" y="922"/>
                    <a:pt x="1116" y="937"/>
                  </a:cubicBezTo>
                  <a:cubicBezTo>
                    <a:pt x="1156" y="953"/>
                    <a:pt x="1179" y="984"/>
                    <a:pt x="1179" y="1027"/>
                  </a:cubicBezTo>
                  <a:cubicBezTo>
                    <a:pt x="1180" y="1186"/>
                    <a:pt x="1180" y="1346"/>
                    <a:pt x="1179" y="1505"/>
                  </a:cubicBezTo>
                  <a:cubicBezTo>
                    <a:pt x="1179" y="1521"/>
                    <a:pt x="1163" y="1536"/>
                    <a:pt x="1155" y="1551"/>
                  </a:cubicBezTo>
                  <a:cubicBezTo>
                    <a:pt x="1143" y="1551"/>
                    <a:pt x="1131" y="1551"/>
                    <a:pt x="1119" y="1551"/>
                  </a:cubicBez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160" b="1" i="0" u="none" strike="noStrike" kern="1200" cap="none" spc="0" normalizeH="0" baseline="0" noProof="0" dirty="0">
                <a:ln>
                  <a:noFill/>
                </a:ln>
                <a:solidFill>
                  <a:srgbClr val="001965"/>
                </a:solidFill>
                <a:effectLst/>
                <a:uLnTx/>
                <a:uFillTx/>
                <a:latin typeface="Arial" panose="020B0604020202020204"/>
                <a:ea typeface="+mn-ea"/>
                <a:cs typeface="+mn-cs"/>
              </a:endParaRPr>
            </a:p>
          </p:txBody>
        </p:sp>
      </p:grpSp>
      <p:grpSp>
        <p:nvGrpSpPr>
          <p:cNvPr id="92" name="Group 91">
            <a:extLst>
              <a:ext uri="{FF2B5EF4-FFF2-40B4-BE49-F238E27FC236}">
                <a16:creationId xmlns:a16="http://schemas.microsoft.com/office/drawing/2014/main" id="{40CBAA29-78A4-2180-EE8B-723C9BD0A1BF}"/>
              </a:ext>
            </a:extLst>
          </p:cNvPr>
          <p:cNvGrpSpPr/>
          <p:nvPr/>
        </p:nvGrpSpPr>
        <p:grpSpPr>
          <a:xfrm>
            <a:off x="10143947" y="2787101"/>
            <a:ext cx="612686" cy="575218"/>
            <a:chOff x="10519763" y="3034841"/>
            <a:chExt cx="857848" cy="805388"/>
          </a:xfrm>
        </p:grpSpPr>
        <p:sp>
          <p:nvSpPr>
            <p:cNvPr id="93" name="Freeform 30">
              <a:extLst>
                <a:ext uri="{FF2B5EF4-FFF2-40B4-BE49-F238E27FC236}">
                  <a16:creationId xmlns:a16="http://schemas.microsoft.com/office/drawing/2014/main" id="{D36DD4B6-98E0-AC3E-D441-69E8F5157939}"/>
                </a:ext>
              </a:extLst>
            </p:cNvPr>
            <p:cNvSpPr>
              <a:spLocks/>
            </p:cNvSpPr>
            <p:nvPr/>
          </p:nvSpPr>
          <p:spPr bwMode="auto">
            <a:xfrm>
              <a:off x="10992183" y="3240546"/>
              <a:ext cx="385428" cy="371896"/>
            </a:xfrm>
            <a:custGeom>
              <a:avLst/>
              <a:gdLst>
                <a:gd name="T0" fmla="*/ 76 w 134"/>
                <a:gd name="T1" fmla="*/ 5 h 134"/>
                <a:gd name="T2" fmla="*/ 129 w 134"/>
                <a:gd name="T3" fmla="*/ 76 h 134"/>
                <a:gd name="T4" fmla="*/ 58 w 134"/>
                <a:gd name="T5" fmla="*/ 129 h 134"/>
                <a:gd name="T6" fmla="*/ 5 w 134"/>
                <a:gd name="T7" fmla="*/ 58 h 134"/>
                <a:gd name="T8" fmla="*/ 76 w 134"/>
                <a:gd name="T9" fmla="*/ 5 h 134"/>
              </a:gdLst>
              <a:ahLst/>
              <a:cxnLst>
                <a:cxn ang="0">
                  <a:pos x="T0" y="T1"/>
                </a:cxn>
                <a:cxn ang="0">
                  <a:pos x="T2" y="T3"/>
                </a:cxn>
                <a:cxn ang="0">
                  <a:pos x="T4" y="T5"/>
                </a:cxn>
                <a:cxn ang="0">
                  <a:pos x="T6" y="T7"/>
                </a:cxn>
                <a:cxn ang="0">
                  <a:pos x="T8" y="T9"/>
                </a:cxn>
              </a:cxnLst>
              <a:rect l="0" t="0" r="r" b="b"/>
              <a:pathLst>
                <a:path w="134" h="134">
                  <a:moveTo>
                    <a:pt x="76" y="5"/>
                  </a:moveTo>
                  <a:cubicBezTo>
                    <a:pt x="110" y="10"/>
                    <a:pt x="134" y="41"/>
                    <a:pt x="129" y="76"/>
                  </a:cubicBezTo>
                  <a:cubicBezTo>
                    <a:pt x="124" y="110"/>
                    <a:pt x="92" y="134"/>
                    <a:pt x="58" y="129"/>
                  </a:cubicBezTo>
                  <a:cubicBezTo>
                    <a:pt x="24" y="124"/>
                    <a:pt x="0" y="92"/>
                    <a:pt x="5" y="58"/>
                  </a:cubicBezTo>
                  <a:cubicBezTo>
                    <a:pt x="10" y="24"/>
                    <a:pt x="41" y="0"/>
                    <a:pt x="76" y="5"/>
                  </a:cubicBezTo>
                  <a:close/>
                </a:path>
              </a:pathLst>
            </a:custGeom>
            <a:solidFill>
              <a:schemeClr val="bg1">
                <a:lumMod val="85000"/>
              </a:schemeClr>
            </a:solidFill>
            <a:ln w="19050" cap="flat">
              <a:solidFill>
                <a:schemeClr val="tx1"/>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94" name="Freeform 31">
              <a:extLst>
                <a:ext uri="{FF2B5EF4-FFF2-40B4-BE49-F238E27FC236}">
                  <a16:creationId xmlns:a16="http://schemas.microsoft.com/office/drawing/2014/main" id="{0A35AB1D-7FA4-9C9C-89ED-7603FE3361DA}"/>
                </a:ext>
              </a:extLst>
            </p:cNvPr>
            <p:cNvSpPr>
              <a:spLocks/>
            </p:cNvSpPr>
            <p:nvPr/>
          </p:nvSpPr>
          <p:spPr bwMode="auto">
            <a:xfrm>
              <a:off x="11300284" y="3406737"/>
              <a:ext cx="28996" cy="69731"/>
            </a:xfrm>
            <a:custGeom>
              <a:avLst/>
              <a:gdLst>
                <a:gd name="T0" fmla="*/ 7 w 10"/>
                <a:gd name="T1" fmla="*/ 1 h 25"/>
                <a:gd name="T2" fmla="*/ 9 w 10"/>
                <a:gd name="T3" fmla="*/ 13 h 25"/>
                <a:gd name="T4" fmla="*/ 4 w 10"/>
                <a:gd name="T5" fmla="*/ 24 h 25"/>
                <a:gd name="T6" fmla="*/ 1 w 10"/>
                <a:gd name="T7" fmla="*/ 12 h 25"/>
                <a:gd name="T8" fmla="*/ 7 w 10"/>
                <a:gd name="T9" fmla="*/ 1 h 25"/>
              </a:gdLst>
              <a:ahLst/>
              <a:cxnLst>
                <a:cxn ang="0">
                  <a:pos x="T0" y="T1"/>
                </a:cxn>
                <a:cxn ang="0">
                  <a:pos x="T2" y="T3"/>
                </a:cxn>
                <a:cxn ang="0">
                  <a:pos x="T4" y="T5"/>
                </a:cxn>
                <a:cxn ang="0">
                  <a:pos x="T6" y="T7"/>
                </a:cxn>
                <a:cxn ang="0">
                  <a:pos x="T8" y="T9"/>
                </a:cxn>
              </a:cxnLst>
              <a:rect l="0" t="0" r="r" b="b"/>
              <a:pathLst>
                <a:path w="10" h="25">
                  <a:moveTo>
                    <a:pt x="7" y="1"/>
                  </a:moveTo>
                  <a:cubicBezTo>
                    <a:pt x="9" y="1"/>
                    <a:pt x="10" y="7"/>
                    <a:pt x="9" y="13"/>
                  </a:cubicBezTo>
                  <a:cubicBezTo>
                    <a:pt x="9" y="20"/>
                    <a:pt x="6" y="25"/>
                    <a:pt x="4" y="24"/>
                  </a:cubicBezTo>
                  <a:cubicBezTo>
                    <a:pt x="1" y="24"/>
                    <a:pt x="0" y="18"/>
                    <a:pt x="1" y="12"/>
                  </a:cubicBezTo>
                  <a:cubicBezTo>
                    <a:pt x="2" y="5"/>
                    <a:pt x="5" y="0"/>
                    <a:pt x="7" y="1"/>
                  </a:cubicBezTo>
                  <a:close/>
                </a:path>
              </a:pathLst>
            </a:custGeom>
            <a:solidFill>
              <a:schemeClr val="tx1"/>
            </a:solidFill>
            <a:ln w="19050">
              <a:solidFill>
                <a:schemeClr val="tx1"/>
              </a:solidFill>
              <a:round/>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95" name="Freeform 32">
              <a:extLst>
                <a:ext uri="{FF2B5EF4-FFF2-40B4-BE49-F238E27FC236}">
                  <a16:creationId xmlns:a16="http://schemas.microsoft.com/office/drawing/2014/main" id="{8075524B-001D-A1B2-8773-101BD326DD9C}"/>
                </a:ext>
              </a:extLst>
            </p:cNvPr>
            <p:cNvSpPr>
              <a:spLocks/>
            </p:cNvSpPr>
            <p:nvPr/>
          </p:nvSpPr>
          <p:spPr bwMode="auto">
            <a:xfrm>
              <a:off x="10813366" y="3454384"/>
              <a:ext cx="403552" cy="385845"/>
            </a:xfrm>
            <a:custGeom>
              <a:avLst/>
              <a:gdLst>
                <a:gd name="T0" fmla="*/ 117 w 140"/>
                <a:gd name="T1" fmla="*/ 28 h 139"/>
                <a:gd name="T2" fmla="*/ 112 w 140"/>
                <a:gd name="T3" fmla="*/ 116 h 139"/>
                <a:gd name="T4" fmla="*/ 23 w 140"/>
                <a:gd name="T5" fmla="*/ 111 h 139"/>
                <a:gd name="T6" fmla="*/ 28 w 140"/>
                <a:gd name="T7" fmla="*/ 23 h 139"/>
                <a:gd name="T8" fmla="*/ 117 w 140"/>
                <a:gd name="T9" fmla="*/ 28 h 139"/>
              </a:gdLst>
              <a:ahLst/>
              <a:cxnLst>
                <a:cxn ang="0">
                  <a:pos x="T0" y="T1"/>
                </a:cxn>
                <a:cxn ang="0">
                  <a:pos x="T2" y="T3"/>
                </a:cxn>
                <a:cxn ang="0">
                  <a:pos x="T4" y="T5"/>
                </a:cxn>
                <a:cxn ang="0">
                  <a:pos x="T6" y="T7"/>
                </a:cxn>
                <a:cxn ang="0">
                  <a:pos x="T8" y="T9"/>
                </a:cxn>
              </a:cxnLst>
              <a:rect l="0" t="0" r="r" b="b"/>
              <a:pathLst>
                <a:path w="140" h="139">
                  <a:moveTo>
                    <a:pt x="117" y="28"/>
                  </a:moveTo>
                  <a:cubicBezTo>
                    <a:pt x="140" y="54"/>
                    <a:pt x="138" y="93"/>
                    <a:pt x="112" y="116"/>
                  </a:cubicBezTo>
                  <a:cubicBezTo>
                    <a:pt x="86" y="139"/>
                    <a:pt x="46" y="137"/>
                    <a:pt x="23" y="111"/>
                  </a:cubicBezTo>
                  <a:cubicBezTo>
                    <a:pt x="0" y="85"/>
                    <a:pt x="2" y="46"/>
                    <a:pt x="28" y="23"/>
                  </a:cubicBezTo>
                  <a:cubicBezTo>
                    <a:pt x="54" y="0"/>
                    <a:pt x="94" y="2"/>
                    <a:pt x="117" y="28"/>
                  </a:cubicBezTo>
                  <a:close/>
                </a:path>
              </a:pathLst>
            </a:custGeom>
            <a:solidFill>
              <a:schemeClr val="bg1">
                <a:lumMod val="85000"/>
              </a:schemeClr>
            </a:solidFill>
            <a:ln w="19050" cap="flat">
              <a:solidFill>
                <a:schemeClr val="tx1"/>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96" name="Freeform 33">
              <a:extLst>
                <a:ext uri="{FF2B5EF4-FFF2-40B4-BE49-F238E27FC236}">
                  <a16:creationId xmlns:a16="http://schemas.microsoft.com/office/drawing/2014/main" id="{3C6668EE-AF5C-81FF-D502-73A423C991AD}"/>
                </a:ext>
              </a:extLst>
            </p:cNvPr>
            <p:cNvSpPr>
              <a:spLocks/>
            </p:cNvSpPr>
            <p:nvPr/>
          </p:nvSpPr>
          <p:spPr bwMode="auto">
            <a:xfrm>
              <a:off x="11075551" y="3714713"/>
              <a:ext cx="60411" cy="53461"/>
            </a:xfrm>
            <a:custGeom>
              <a:avLst/>
              <a:gdLst>
                <a:gd name="T0" fmla="*/ 19 w 21"/>
                <a:gd name="T1" fmla="*/ 1 h 19"/>
                <a:gd name="T2" fmla="*/ 13 w 21"/>
                <a:gd name="T3" fmla="*/ 12 h 19"/>
                <a:gd name="T4" fmla="*/ 1 w 21"/>
                <a:gd name="T5" fmla="*/ 17 h 19"/>
                <a:gd name="T6" fmla="*/ 8 w 21"/>
                <a:gd name="T7" fmla="*/ 6 h 19"/>
                <a:gd name="T8" fmla="*/ 19 w 21"/>
                <a:gd name="T9" fmla="*/ 1 h 19"/>
              </a:gdLst>
              <a:ahLst/>
              <a:cxnLst>
                <a:cxn ang="0">
                  <a:pos x="T0" y="T1"/>
                </a:cxn>
                <a:cxn ang="0">
                  <a:pos x="T2" y="T3"/>
                </a:cxn>
                <a:cxn ang="0">
                  <a:pos x="T4" y="T5"/>
                </a:cxn>
                <a:cxn ang="0">
                  <a:pos x="T6" y="T7"/>
                </a:cxn>
                <a:cxn ang="0">
                  <a:pos x="T8" y="T9"/>
                </a:cxn>
              </a:cxnLst>
              <a:rect l="0" t="0" r="r" b="b"/>
              <a:pathLst>
                <a:path w="21" h="19">
                  <a:moveTo>
                    <a:pt x="19" y="1"/>
                  </a:moveTo>
                  <a:cubicBezTo>
                    <a:pt x="21" y="3"/>
                    <a:pt x="18" y="8"/>
                    <a:pt x="13" y="12"/>
                  </a:cubicBezTo>
                  <a:cubicBezTo>
                    <a:pt x="8" y="17"/>
                    <a:pt x="3" y="19"/>
                    <a:pt x="1" y="17"/>
                  </a:cubicBezTo>
                  <a:cubicBezTo>
                    <a:pt x="0" y="15"/>
                    <a:pt x="3" y="10"/>
                    <a:pt x="8" y="6"/>
                  </a:cubicBezTo>
                  <a:cubicBezTo>
                    <a:pt x="12" y="2"/>
                    <a:pt x="18" y="0"/>
                    <a:pt x="19" y="1"/>
                  </a:cubicBezTo>
                  <a:close/>
                </a:path>
              </a:pathLst>
            </a:custGeom>
            <a:solidFill>
              <a:schemeClr val="tx1"/>
            </a:solidFill>
            <a:ln w="19050">
              <a:solidFill>
                <a:schemeClr val="tx1"/>
              </a:solidFill>
              <a:round/>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97" name="Freeform 34">
              <a:extLst>
                <a:ext uri="{FF2B5EF4-FFF2-40B4-BE49-F238E27FC236}">
                  <a16:creationId xmlns:a16="http://schemas.microsoft.com/office/drawing/2014/main" id="{D28E89B1-49D9-DB7F-B3E6-504ED2EDB191}"/>
                </a:ext>
              </a:extLst>
            </p:cNvPr>
            <p:cNvSpPr>
              <a:spLocks/>
            </p:cNvSpPr>
            <p:nvPr/>
          </p:nvSpPr>
          <p:spPr bwMode="auto">
            <a:xfrm>
              <a:off x="10781950" y="3034841"/>
              <a:ext cx="408384" cy="397464"/>
            </a:xfrm>
            <a:custGeom>
              <a:avLst/>
              <a:gdLst>
                <a:gd name="T0" fmla="*/ 46 w 142"/>
                <a:gd name="T1" fmla="*/ 14 h 143"/>
                <a:gd name="T2" fmla="*/ 128 w 142"/>
                <a:gd name="T3" fmla="*/ 46 h 143"/>
                <a:gd name="T4" fmla="*/ 96 w 142"/>
                <a:gd name="T5" fmla="*/ 129 h 143"/>
                <a:gd name="T6" fmla="*/ 14 w 142"/>
                <a:gd name="T7" fmla="*/ 96 h 143"/>
                <a:gd name="T8" fmla="*/ 46 w 142"/>
                <a:gd name="T9" fmla="*/ 14 h 143"/>
              </a:gdLst>
              <a:ahLst/>
              <a:cxnLst>
                <a:cxn ang="0">
                  <a:pos x="T0" y="T1"/>
                </a:cxn>
                <a:cxn ang="0">
                  <a:pos x="T2" y="T3"/>
                </a:cxn>
                <a:cxn ang="0">
                  <a:pos x="T4" y="T5"/>
                </a:cxn>
                <a:cxn ang="0">
                  <a:pos x="T6" y="T7"/>
                </a:cxn>
                <a:cxn ang="0">
                  <a:pos x="T8" y="T9"/>
                </a:cxn>
              </a:cxnLst>
              <a:rect l="0" t="0" r="r" b="b"/>
              <a:pathLst>
                <a:path w="142" h="143">
                  <a:moveTo>
                    <a:pt x="46" y="14"/>
                  </a:moveTo>
                  <a:cubicBezTo>
                    <a:pt x="77" y="0"/>
                    <a:pt x="115" y="14"/>
                    <a:pt x="128" y="46"/>
                  </a:cubicBezTo>
                  <a:cubicBezTo>
                    <a:pt x="142" y="78"/>
                    <a:pt x="128" y="115"/>
                    <a:pt x="96" y="129"/>
                  </a:cubicBezTo>
                  <a:cubicBezTo>
                    <a:pt x="65" y="143"/>
                    <a:pt x="28" y="128"/>
                    <a:pt x="14" y="96"/>
                  </a:cubicBezTo>
                  <a:cubicBezTo>
                    <a:pt x="0" y="65"/>
                    <a:pt x="14" y="28"/>
                    <a:pt x="46" y="14"/>
                  </a:cubicBezTo>
                  <a:close/>
                </a:path>
              </a:pathLst>
            </a:custGeom>
            <a:solidFill>
              <a:schemeClr val="bg1">
                <a:lumMod val="85000"/>
              </a:schemeClr>
            </a:solidFill>
            <a:ln w="19050" cap="flat">
              <a:solidFill>
                <a:schemeClr val="tx1"/>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99" name="Freeform 35">
              <a:extLst>
                <a:ext uri="{FF2B5EF4-FFF2-40B4-BE49-F238E27FC236}">
                  <a16:creationId xmlns:a16="http://schemas.microsoft.com/office/drawing/2014/main" id="{B26540F6-833E-21A6-8D6C-E8688C91A851}"/>
                </a:ext>
              </a:extLst>
            </p:cNvPr>
            <p:cNvSpPr>
              <a:spLocks/>
            </p:cNvSpPr>
            <p:nvPr/>
          </p:nvSpPr>
          <p:spPr bwMode="auto">
            <a:xfrm>
              <a:off x="11087636" y="3146411"/>
              <a:ext cx="39872" cy="66243"/>
            </a:xfrm>
            <a:custGeom>
              <a:avLst/>
              <a:gdLst>
                <a:gd name="T0" fmla="*/ 2 w 14"/>
                <a:gd name="T1" fmla="*/ 1 h 24"/>
                <a:gd name="T2" fmla="*/ 10 w 14"/>
                <a:gd name="T3" fmla="*/ 10 h 24"/>
                <a:gd name="T4" fmla="*/ 11 w 14"/>
                <a:gd name="T5" fmla="*/ 23 h 24"/>
                <a:gd name="T6" fmla="*/ 3 w 14"/>
                <a:gd name="T7" fmla="*/ 14 h 24"/>
                <a:gd name="T8" fmla="*/ 2 w 14"/>
                <a:gd name="T9" fmla="*/ 1 h 24"/>
              </a:gdLst>
              <a:ahLst/>
              <a:cxnLst>
                <a:cxn ang="0">
                  <a:pos x="T0" y="T1"/>
                </a:cxn>
                <a:cxn ang="0">
                  <a:pos x="T2" y="T3"/>
                </a:cxn>
                <a:cxn ang="0">
                  <a:pos x="T4" y="T5"/>
                </a:cxn>
                <a:cxn ang="0">
                  <a:pos x="T6" y="T7"/>
                </a:cxn>
                <a:cxn ang="0">
                  <a:pos x="T8" y="T9"/>
                </a:cxn>
              </a:cxnLst>
              <a:rect l="0" t="0" r="r" b="b"/>
              <a:pathLst>
                <a:path w="14" h="24">
                  <a:moveTo>
                    <a:pt x="2" y="1"/>
                  </a:moveTo>
                  <a:cubicBezTo>
                    <a:pt x="4" y="0"/>
                    <a:pt x="8" y="4"/>
                    <a:pt x="10" y="10"/>
                  </a:cubicBezTo>
                  <a:cubicBezTo>
                    <a:pt x="13" y="16"/>
                    <a:pt x="14" y="22"/>
                    <a:pt x="11" y="23"/>
                  </a:cubicBezTo>
                  <a:cubicBezTo>
                    <a:pt x="9" y="24"/>
                    <a:pt x="6" y="20"/>
                    <a:pt x="3" y="14"/>
                  </a:cubicBezTo>
                  <a:cubicBezTo>
                    <a:pt x="0" y="8"/>
                    <a:pt x="0" y="2"/>
                    <a:pt x="2" y="1"/>
                  </a:cubicBezTo>
                  <a:close/>
                </a:path>
              </a:pathLst>
            </a:custGeom>
            <a:solidFill>
              <a:schemeClr val="tx1"/>
            </a:solidFill>
            <a:ln w="19050">
              <a:solidFill>
                <a:schemeClr val="tx1"/>
              </a:solidFill>
              <a:round/>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100" name="Freeform 36">
              <a:extLst>
                <a:ext uri="{FF2B5EF4-FFF2-40B4-BE49-F238E27FC236}">
                  <a16:creationId xmlns:a16="http://schemas.microsoft.com/office/drawing/2014/main" id="{124EAB08-8FD6-5935-783F-6F61D15340B7}"/>
                </a:ext>
              </a:extLst>
            </p:cNvPr>
            <p:cNvSpPr>
              <a:spLocks/>
            </p:cNvSpPr>
            <p:nvPr/>
          </p:nvSpPr>
          <p:spPr bwMode="auto">
            <a:xfrm>
              <a:off x="10519763" y="3124330"/>
              <a:ext cx="408384" cy="393978"/>
            </a:xfrm>
            <a:custGeom>
              <a:avLst/>
              <a:gdLst>
                <a:gd name="T0" fmla="*/ 122 w 142"/>
                <a:gd name="T1" fmla="*/ 108 h 142"/>
                <a:gd name="T2" fmla="*/ 34 w 142"/>
                <a:gd name="T3" fmla="*/ 122 h 142"/>
                <a:gd name="T4" fmla="*/ 20 w 142"/>
                <a:gd name="T5" fmla="*/ 34 h 142"/>
                <a:gd name="T6" fmla="*/ 108 w 142"/>
                <a:gd name="T7" fmla="*/ 20 h 142"/>
                <a:gd name="T8" fmla="*/ 122 w 142"/>
                <a:gd name="T9" fmla="*/ 108 h 142"/>
              </a:gdLst>
              <a:ahLst/>
              <a:cxnLst>
                <a:cxn ang="0">
                  <a:pos x="T0" y="T1"/>
                </a:cxn>
                <a:cxn ang="0">
                  <a:pos x="T2" y="T3"/>
                </a:cxn>
                <a:cxn ang="0">
                  <a:pos x="T4" y="T5"/>
                </a:cxn>
                <a:cxn ang="0">
                  <a:pos x="T6" y="T7"/>
                </a:cxn>
                <a:cxn ang="0">
                  <a:pos x="T8" y="T9"/>
                </a:cxn>
              </a:cxnLst>
              <a:rect l="0" t="0" r="r" b="b"/>
              <a:pathLst>
                <a:path w="142" h="142">
                  <a:moveTo>
                    <a:pt x="122" y="108"/>
                  </a:moveTo>
                  <a:cubicBezTo>
                    <a:pt x="101" y="136"/>
                    <a:pt x="62" y="142"/>
                    <a:pt x="34" y="122"/>
                  </a:cubicBezTo>
                  <a:cubicBezTo>
                    <a:pt x="6" y="102"/>
                    <a:pt x="0" y="62"/>
                    <a:pt x="20" y="34"/>
                  </a:cubicBezTo>
                  <a:cubicBezTo>
                    <a:pt x="40" y="6"/>
                    <a:pt x="80" y="0"/>
                    <a:pt x="108" y="20"/>
                  </a:cubicBezTo>
                  <a:cubicBezTo>
                    <a:pt x="136" y="41"/>
                    <a:pt x="142" y="80"/>
                    <a:pt x="122" y="108"/>
                  </a:cubicBezTo>
                  <a:close/>
                </a:path>
              </a:pathLst>
            </a:custGeom>
            <a:solidFill>
              <a:schemeClr val="bg1">
                <a:lumMod val="85000"/>
              </a:schemeClr>
            </a:solidFill>
            <a:ln w="19050" cap="flat">
              <a:solidFill>
                <a:schemeClr val="tx1"/>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101" name="Freeform 37">
              <a:extLst>
                <a:ext uri="{FF2B5EF4-FFF2-40B4-BE49-F238E27FC236}">
                  <a16:creationId xmlns:a16="http://schemas.microsoft.com/office/drawing/2014/main" id="{90D75DEE-ED0F-3BD2-2A55-24AC2263B89B}"/>
                </a:ext>
              </a:extLst>
            </p:cNvPr>
            <p:cNvSpPr>
              <a:spLocks/>
            </p:cNvSpPr>
            <p:nvPr/>
          </p:nvSpPr>
          <p:spPr bwMode="auto">
            <a:xfrm>
              <a:off x="10617630" y="3400927"/>
              <a:ext cx="62827" cy="49974"/>
            </a:xfrm>
            <a:custGeom>
              <a:avLst/>
              <a:gdLst>
                <a:gd name="T0" fmla="*/ 20 w 22"/>
                <a:gd name="T1" fmla="*/ 16 h 18"/>
                <a:gd name="T2" fmla="*/ 8 w 22"/>
                <a:gd name="T3" fmla="*/ 12 h 18"/>
                <a:gd name="T4" fmla="*/ 1 w 22"/>
                <a:gd name="T5" fmla="*/ 2 h 18"/>
                <a:gd name="T6" fmla="*/ 13 w 22"/>
                <a:gd name="T7" fmla="*/ 5 h 18"/>
                <a:gd name="T8" fmla="*/ 20 w 22"/>
                <a:gd name="T9" fmla="*/ 16 h 18"/>
              </a:gdLst>
              <a:ahLst/>
              <a:cxnLst>
                <a:cxn ang="0">
                  <a:pos x="T0" y="T1"/>
                </a:cxn>
                <a:cxn ang="0">
                  <a:pos x="T2" y="T3"/>
                </a:cxn>
                <a:cxn ang="0">
                  <a:pos x="T4" y="T5"/>
                </a:cxn>
                <a:cxn ang="0">
                  <a:pos x="T6" y="T7"/>
                </a:cxn>
                <a:cxn ang="0">
                  <a:pos x="T8" y="T9"/>
                </a:cxn>
              </a:cxnLst>
              <a:rect l="0" t="0" r="r" b="b"/>
              <a:pathLst>
                <a:path w="22" h="18">
                  <a:moveTo>
                    <a:pt x="20" y="16"/>
                  </a:moveTo>
                  <a:cubicBezTo>
                    <a:pt x="19" y="18"/>
                    <a:pt x="14" y="16"/>
                    <a:pt x="8" y="12"/>
                  </a:cubicBezTo>
                  <a:cubicBezTo>
                    <a:pt x="3" y="8"/>
                    <a:pt x="0" y="4"/>
                    <a:pt x="1" y="2"/>
                  </a:cubicBezTo>
                  <a:cubicBezTo>
                    <a:pt x="2" y="0"/>
                    <a:pt x="8" y="2"/>
                    <a:pt x="13" y="5"/>
                  </a:cubicBezTo>
                  <a:cubicBezTo>
                    <a:pt x="18" y="9"/>
                    <a:pt x="22" y="14"/>
                    <a:pt x="20" y="16"/>
                  </a:cubicBezTo>
                  <a:close/>
                </a:path>
              </a:pathLst>
            </a:custGeom>
            <a:solidFill>
              <a:schemeClr val="tx1"/>
            </a:solidFill>
            <a:ln w="19050">
              <a:solidFill>
                <a:schemeClr val="tx1"/>
              </a:solidFill>
              <a:round/>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102" name="Freeform 38">
              <a:extLst>
                <a:ext uri="{FF2B5EF4-FFF2-40B4-BE49-F238E27FC236}">
                  <a16:creationId xmlns:a16="http://schemas.microsoft.com/office/drawing/2014/main" id="{5E87CD18-35C3-4DC3-289E-07FF8551055B}"/>
                </a:ext>
              </a:extLst>
            </p:cNvPr>
            <p:cNvSpPr>
              <a:spLocks/>
            </p:cNvSpPr>
            <p:nvPr/>
          </p:nvSpPr>
          <p:spPr bwMode="auto">
            <a:xfrm>
              <a:off x="10813366" y="3212654"/>
              <a:ext cx="403552" cy="388166"/>
            </a:xfrm>
            <a:custGeom>
              <a:avLst/>
              <a:gdLst>
                <a:gd name="T0" fmla="*/ 117 w 140"/>
                <a:gd name="T1" fmla="*/ 28 h 140"/>
                <a:gd name="T2" fmla="*/ 112 w 140"/>
                <a:gd name="T3" fmla="*/ 117 h 140"/>
                <a:gd name="T4" fmla="*/ 23 w 140"/>
                <a:gd name="T5" fmla="*/ 112 h 140"/>
                <a:gd name="T6" fmla="*/ 28 w 140"/>
                <a:gd name="T7" fmla="*/ 23 h 140"/>
                <a:gd name="T8" fmla="*/ 117 w 140"/>
                <a:gd name="T9" fmla="*/ 28 h 140"/>
              </a:gdLst>
              <a:ahLst/>
              <a:cxnLst>
                <a:cxn ang="0">
                  <a:pos x="T0" y="T1"/>
                </a:cxn>
                <a:cxn ang="0">
                  <a:pos x="T2" y="T3"/>
                </a:cxn>
                <a:cxn ang="0">
                  <a:pos x="T4" y="T5"/>
                </a:cxn>
                <a:cxn ang="0">
                  <a:pos x="T6" y="T7"/>
                </a:cxn>
                <a:cxn ang="0">
                  <a:pos x="T8" y="T9"/>
                </a:cxn>
              </a:cxnLst>
              <a:rect l="0" t="0" r="r" b="b"/>
              <a:pathLst>
                <a:path w="140" h="140">
                  <a:moveTo>
                    <a:pt x="117" y="28"/>
                  </a:moveTo>
                  <a:cubicBezTo>
                    <a:pt x="140" y="54"/>
                    <a:pt x="138" y="94"/>
                    <a:pt x="112" y="117"/>
                  </a:cubicBezTo>
                  <a:cubicBezTo>
                    <a:pt x="86" y="140"/>
                    <a:pt x="46" y="138"/>
                    <a:pt x="23" y="112"/>
                  </a:cubicBezTo>
                  <a:cubicBezTo>
                    <a:pt x="0" y="86"/>
                    <a:pt x="2" y="46"/>
                    <a:pt x="28" y="23"/>
                  </a:cubicBezTo>
                  <a:cubicBezTo>
                    <a:pt x="54" y="0"/>
                    <a:pt x="94" y="2"/>
                    <a:pt x="117" y="28"/>
                  </a:cubicBezTo>
                  <a:close/>
                </a:path>
              </a:pathLst>
            </a:custGeom>
            <a:solidFill>
              <a:schemeClr val="bg1">
                <a:lumMod val="85000"/>
              </a:schemeClr>
            </a:solidFill>
            <a:ln w="19050" cap="flat">
              <a:solidFill>
                <a:schemeClr val="tx1"/>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103" name="Freeform 39">
              <a:extLst>
                <a:ext uri="{FF2B5EF4-FFF2-40B4-BE49-F238E27FC236}">
                  <a16:creationId xmlns:a16="http://schemas.microsoft.com/office/drawing/2014/main" id="{E24791B7-B3A9-A567-B9F2-986ECACE521E}"/>
                </a:ext>
              </a:extLst>
            </p:cNvPr>
            <p:cNvSpPr>
              <a:spLocks/>
            </p:cNvSpPr>
            <p:nvPr/>
          </p:nvSpPr>
          <p:spPr bwMode="auto">
            <a:xfrm>
              <a:off x="11075551" y="3472981"/>
              <a:ext cx="60411" cy="53461"/>
            </a:xfrm>
            <a:custGeom>
              <a:avLst/>
              <a:gdLst>
                <a:gd name="T0" fmla="*/ 19 w 21"/>
                <a:gd name="T1" fmla="*/ 2 h 19"/>
                <a:gd name="T2" fmla="*/ 13 w 21"/>
                <a:gd name="T3" fmla="*/ 13 h 19"/>
                <a:gd name="T4" fmla="*/ 1 w 21"/>
                <a:gd name="T5" fmla="*/ 17 h 19"/>
                <a:gd name="T6" fmla="*/ 8 w 21"/>
                <a:gd name="T7" fmla="*/ 6 h 19"/>
                <a:gd name="T8" fmla="*/ 19 w 21"/>
                <a:gd name="T9" fmla="*/ 2 h 19"/>
              </a:gdLst>
              <a:ahLst/>
              <a:cxnLst>
                <a:cxn ang="0">
                  <a:pos x="T0" y="T1"/>
                </a:cxn>
                <a:cxn ang="0">
                  <a:pos x="T2" y="T3"/>
                </a:cxn>
                <a:cxn ang="0">
                  <a:pos x="T4" y="T5"/>
                </a:cxn>
                <a:cxn ang="0">
                  <a:pos x="T6" y="T7"/>
                </a:cxn>
                <a:cxn ang="0">
                  <a:pos x="T8" y="T9"/>
                </a:cxn>
              </a:cxnLst>
              <a:rect l="0" t="0" r="r" b="b"/>
              <a:pathLst>
                <a:path w="21" h="19">
                  <a:moveTo>
                    <a:pt x="19" y="2"/>
                  </a:moveTo>
                  <a:cubicBezTo>
                    <a:pt x="21" y="3"/>
                    <a:pt x="18" y="8"/>
                    <a:pt x="13" y="13"/>
                  </a:cubicBezTo>
                  <a:cubicBezTo>
                    <a:pt x="8" y="17"/>
                    <a:pt x="3" y="19"/>
                    <a:pt x="1" y="17"/>
                  </a:cubicBezTo>
                  <a:cubicBezTo>
                    <a:pt x="0" y="16"/>
                    <a:pt x="3" y="11"/>
                    <a:pt x="8" y="6"/>
                  </a:cubicBezTo>
                  <a:cubicBezTo>
                    <a:pt x="12" y="2"/>
                    <a:pt x="18" y="0"/>
                    <a:pt x="19" y="2"/>
                  </a:cubicBezTo>
                  <a:close/>
                </a:path>
              </a:pathLst>
            </a:custGeom>
            <a:solidFill>
              <a:schemeClr val="tx1"/>
            </a:solidFill>
            <a:ln w="19050">
              <a:solidFill>
                <a:schemeClr val="tx1"/>
              </a:solidFill>
              <a:round/>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104" name="Freeform 40">
              <a:extLst>
                <a:ext uri="{FF2B5EF4-FFF2-40B4-BE49-F238E27FC236}">
                  <a16:creationId xmlns:a16="http://schemas.microsoft.com/office/drawing/2014/main" id="{5BB42619-D667-5872-A93B-307E1796E6B7}"/>
                </a:ext>
              </a:extLst>
            </p:cNvPr>
            <p:cNvSpPr>
              <a:spLocks/>
            </p:cNvSpPr>
            <p:nvPr/>
          </p:nvSpPr>
          <p:spPr bwMode="auto">
            <a:xfrm>
              <a:off x="10594671" y="3434631"/>
              <a:ext cx="391468" cy="377706"/>
            </a:xfrm>
            <a:custGeom>
              <a:avLst/>
              <a:gdLst>
                <a:gd name="T0" fmla="*/ 80 w 136"/>
                <a:gd name="T1" fmla="*/ 130 h 136"/>
                <a:gd name="T2" fmla="*/ 6 w 136"/>
                <a:gd name="T3" fmla="*/ 80 h 136"/>
                <a:gd name="T4" fmla="*/ 56 w 136"/>
                <a:gd name="T5" fmla="*/ 6 h 136"/>
                <a:gd name="T6" fmla="*/ 130 w 136"/>
                <a:gd name="T7" fmla="*/ 56 h 136"/>
                <a:gd name="T8" fmla="*/ 80 w 136"/>
                <a:gd name="T9" fmla="*/ 130 h 136"/>
              </a:gdLst>
              <a:ahLst/>
              <a:cxnLst>
                <a:cxn ang="0">
                  <a:pos x="T0" y="T1"/>
                </a:cxn>
                <a:cxn ang="0">
                  <a:pos x="T2" y="T3"/>
                </a:cxn>
                <a:cxn ang="0">
                  <a:pos x="T4" y="T5"/>
                </a:cxn>
                <a:cxn ang="0">
                  <a:pos x="T6" y="T7"/>
                </a:cxn>
                <a:cxn ang="0">
                  <a:pos x="T8" y="T9"/>
                </a:cxn>
              </a:cxnLst>
              <a:rect l="0" t="0" r="r" b="b"/>
              <a:pathLst>
                <a:path w="136" h="136">
                  <a:moveTo>
                    <a:pt x="80" y="130"/>
                  </a:moveTo>
                  <a:cubicBezTo>
                    <a:pt x="46" y="136"/>
                    <a:pt x="13" y="114"/>
                    <a:pt x="6" y="80"/>
                  </a:cubicBezTo>
                  <a:cubicBezTo>
                    <a:pt x="0" y="46"/>
                    <a:pt x="22" y="13"/>
                    <a:pt x="56" y="6"/>
                  </a:cubicBezTo>
                  <a:cubicBezTo>
                    <a:pt x="90" y="0"/>
                    <a:pt x="123" y="22"/>
                    <a:pt x="130" y="56"/>
                  </a:cubicBezTo>
                  <a:cubicBezTo>
                    <a:pt x="136" y="90"/>
                    <a:pt x="114" y="123"/>
                    <a:pt x="80" y="130"/>
                  </a:cubicBezTo>
                  <a:close/>
                </a:path>
              </a:pathLst>
            </a:custGeom>
            <a:solidFill>
              <a:schemeClr val="bg1">
                <a:lumMod val="85000"/>
              </a:schemeClr>
            </a:solidFill>
            <a:ln w="19050" cap="flat">
              <a:solidFill>
                <a:schemeClr val="tx1"/>
              </a:solidFill>
              <a:prstDash val="solid"/>
              <a:miter lim="800000"/>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111" name="Freeform 41">
              <a:extLst>
                <a:ext uri="{FF2B5EF4-FFF2-40B4-BE49-F238E27FC236}">
                  <a16:creationId xmlns:a16="http://schemas.microsoft.com/office/drawing/2014/main" id="{47885E37-0D27-25D8-C3EA-6B58BA1918CB}"/>
                </a:ext>
              </a:extLst>
            </p:cNvPr>
            <p:cNvSpPr>
              <a:spLocks/>
            </p:cNvSpPr>
            <p:nvPr/>
          </p:nvSpPr>
          <p:spPr bwMode="auto">
            <a:xfrm>
              <a:off x="10646627" y="3614766"/>
              <a:ext cx="31414" cy="69731"/>
            </a:xfrm>
            <a:custGeom>
              <a:avLst/>
              <a:gdLst>
                <a:gd name="T0" fmla="*/ 7 w 11"/>
                <a:gd name="T1" fmla="*/ 24 h 25"/>
                <a:gd name="T2" fmla="*/ 1 w 11"/>
                <a:gd name="T3" fmla="*/ 13 h 25"/>
                <a:gd name="T4" fmla="*/ 3 w 11"/>
                <a:gd name="T5" fmla="*/ 1 h 25"/>
                <a:gd name="T6" fmla="*/ 9 w 11"/>
                <a:gd name="T7" fmla="*/ 12 h 25"/>
                <a:gd name="T8" fmla="*/ 7 w 11"/>
                <a:gd name="T9" fmla="*/ 24 h 25"/>
              </a:gdLst>
              <a:ahLst/>
              <a:cxnLst>
                <a:cxn ang="0">
                  <a:pos x="T0" y="T1"/>
                </a:cxn>
                <a:cxn ang="0">
                  <a:pos x="T2" y="T3"/>
                </a:cxn>
                <a:cxn ang="0">
                  <a:pos x="T4" y="T5"/>
                </a:cxn>
                <a:cxn ang="0">
                  <a:pos x="T6" y="T7"/>
                </a:cxn>
                <a:cxn ang="0">
                  <a:pos x="T8" y="T9"/>
                </a:cxn>
              </a:cxnLst>
              <a:rect l="0" t="0" r="r" b="b"/>
              <a:pathLst>
                <a:path w="11" h="25">
                  <a:moveTo>
                    <a:pt x="7" y="24"/>
                  </a:moveTo>
                  <a:cubicBezTo>
                    <a:pt x="5" y="25"/>
                    <a:pt x="2" y="20"/>
                    <a:pt x="1" y="13"/>
                  </a:cubicBezTo>
                  <a:cubicBezTo>
                    <a:pt x="0" y="7"/>
                    <a:pt x="1" y="1"/>
                    <a:pt x="3" y="1"/>
                  </a:cubicBezTo>
                  <a:cubicBezTo>
                    <a:pt x="5" y="0"/>
                    <a:pt x="8" y="5"/>
                    <a:pt x="9" y="12"/>
                  </a:cubicBezTo>
                  <a:cubicBezTo>
                    <a:pt x="11" y="18"/>
                    <a:pt x="10" y="24"/>
                    <a:pt x="7" y="24"/>
                  </a:cubicBezTo>
                  <a:close/>
                </a:path>
              </a:pathLst>
            </a:custGeom>
            <a:solidFill>
              <a:schemeClr val="tx1"/>
            </a:solidFill>
            <a:ln w="19050">
              <a:solidFill>
                <a:schemeClr val="tx1"/>
              </a:solidFill>
              <a:round/>
              <a:headEnd/>
              <a:tailEnd/>
            </a:ln>
          </p:spPr>
          <p:txBody>
            <a:bodyPr vert="horz" wrap="square" lIns="91440" tIns="45721" rIns="91440" bIns="45721" numCol="1" anchor="t" anchorCtr="0" compatLnSpc="1">
              <a:prstTxWarp prst="textNoShape">
                <a:avLst/>
              </a:prstTxWarp>
            </a:bodyP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grpSp>
      <p:sp>
        <p:nvSpPr>
          <p:cNvPr id="115" name="TextBox 114">
            <a:extLst>
              <a:ext uri="{FF2B5EF4-FFF2-40B4-BE49-F238E27FC236}">
                <a16:creationId xmlns:a16="http://schemas.microsoft.com/office/drawing/2014/main" id="{0CEB60EF-157C-1F0D-4170-1CDF60F3BD97}"/>
              </a:ext>
            </a:extLst>
          </p:cNvPr>
          <p:cNvSpPr txBox="1"/>
          <p:nvPr/>
        </p:nvSpPr>
        <p:spPr>
          <a:xfrm>
            <a:off x="522287" y="5257800"/>
            <a:ext cx="11136313" cy="572208"/>
          </a:xfrm>
          <a:prstGeom prst="roundRect">
            <a:avLst>
              <a:gd name="adj" fmla="val 50000"/>
            </a:avLst>
          </a:prstGeom>
          <a:solidFill>
            <a:schemeClr val="tx2"/>
          </a:solidFill>
          <a:ln>
            <a:solidFill>
              <a:schemeClr val="tx2"/>
            </a:solidFill>
          </a:ln>
        </p:spPr>
        <p:txBody>
          <a:bodyPr wrap="square" anchor="ctr">
            <a:noAutofit/>
          </a:bodyPr>
          <a:lstStyle/>
          <a:p>
            <a:pPr algn="ctr"/>
            <a:r>
              <a:rPr kumimoji="0" lang="en-US" sz="1600" b="0" i="0" u="none" strike="noStrike" kern="1200" cap="none" spc="0" normalizeH="0" baseline="0" noProof="0" dirty="0">
                <a:ln>
                  <a:noFill/>
                </a:ln>
                <a:solidFill>
                  <a:srgbClr val="FFFFFF">
                    <a:lumMod val="100000"/>
                  </a:srgbClr>
                </a:solidFill>
                <a:effectLst/>
                <a:uLnTx/>
                <a:uFillTx/>
                <a:latin typeface="+mj-lt"/>
                <a:ea typeface="+mn-ea"/>
                <a:cs typeface="+mn-cs"/>
              </a:rPr>
              <a:t>Appetite-regulating hormones regulate energy balance in response to fasting, </a:t>
            </a:r>
            <a:br>
              <a:rPr kumimoji="0" lang="en-US" sz="1600" b="0" i="0" u="none" strike="noStrike" kern="1200" cap="none" spc="0" normalizeH="0" baseline="0" noProof="0" dirty="0">
                <a:ln>
                  <a:noFill/>
                </a:ln>
                <a:solidFill>
                  <a:srgbClr val="FFFFFF">
                    <a:lumMod val="100000"/>
                  </a:srgbClr>
                </a:solidFill>
                <a:effectLst/>
                <a:uLnTx/>
                <a:uFillTx/>
                <a:latin typeface="+mj-lt"/>
                <a:ea typeface="+mn-ea"/>
                <a:cs typeface="+mn-cs"/>
              </a:rPr>
            </a:br>
            <a:r>
              <a:rPr kumimoji="0" lang="en-US" sz="1600" b="0" i="0" u="none" strike="noStrike" kern="1200" cap="none" spc="0" normalizeH="0" baseline="0" noProof="0" dirty="0">
                <a:ln>
                  <a:noFill/>
                </a:ln>
                <a:solidFill>
                  <a:srgbClr val="FFFFFF">
                    <a:lumMod val="100000"/>
                  </a:srgbClr>
                </a:solidFill>
                <a:effectLst/>
                <a:uLnTx/>
                <a:uFillTx/>
                <a:latin typeface="+mj-lt"/>
                <a:ea typeface="+mn-ea"/>
                <a:cs typeface="+mn-cs"/>
              </a:rPr>
              <a:t>meal intake, and </a:t>
            </a:r>
            <a:r>
              <a:rPr lang="en-US" sz="1600" dirty="0">
                <a:solidFill>
                  <a:srgbClr val="FFFFFF">
                    <a:lumMod val="100000"/>
                  </a:srgbClr>
                </a:solidFill>
                <a:latin typeface="+mj-lt"/>
              </a:rPr>
              <a:t>the </a:t>
            </a:r>
            <a:r>
              <a:rPr kumimoji="0" lang="en-US" sz="1600" b="0" i="0" u="none" strike="noStrike" kern="1200" cap="none" spc="0" normalizeH="0" baseline="0" noProof="0" dirty="0">
                <a:ln>
                  <a:noFill/>
                </a:ln>
                <a:solidFill>
                  <a:srgbClr val="FFFFFF">
                    <a:lumMod val="100000"/>
                  </a:srgbClr>
                </a:solidFill>
                <a:effectLst/>
                <a:uLnTx/>
                <a:uFillTx/>
                <a:latin typeface="+mj-lt"/>
                <a:ea typeface="+mn-ea"/>
                <a:cs typeface="+mn-cs"/>
              </a:rPr>
              <a:t>need to regulate energy stores</a:t>
            </a:r>
            <a:r>
              <a:rPr kumimoji="0" lang="en-US" sz="1600" b="0" i="0" u="none" strike="noStrike" kern="1200" cap="none" spc="0" normalizeH="0" baseline="30000" noProof="0" dirty="0">
                <a:ln>
                  <a:noFill/>
                </a:ln>
                <a:solidFill>
                  <a:srgbClr val="FFFFFF">
                    <a:lumMod val="100000"/>
                  </a:srgbClr>
                </a:solidFill>
                <a:effectLst/>
                <a:uLnTx/>
                <a:uFillTx/>
                <a:latin typeface="+mj-lt"/>
                <a:ea typeface="+mn-ea"/>
                <a:cs typeface="+mn-cs"/>
              </a:rPr>
              <a:t>1–6</a:t>
            </a:r>
            <a:r>
              <a:rPr kumimoji="0" lang="en-US" sz="1600" b="0" i="0" u="none" strike="noStrike" kern="1200" cap="none" spc="0" normalizeH="0" baseline="0" noProof="0" dirty="0">
                <a:ln>
                  <a:noFill/>
                </a:ln>
                <a:solidFill>
                  <a:srgbClr val="FFFFFF">
                    <a:lumMod val="100000"/>
                  </a:srgbClr>
                </a:solidFill>
                <a:effectLst/>
                <a:uLnTx/>
                <a:uFillTx/>
                <a:latin typeface="+mj-lt"/>
                <a:ea typeface="+mn-ea"/>
                <a:cs typeface="+mn-cs"/>
              </a:rPr>
              <a:t> </a:t>
            </a:r>
            <a:endParaRPr lang="en-US" sz="1600" noProof="0" dirty="0">
              <a:latin typeface="+mj-lt"/>
            </a:endParaRPr>
          </a:p>
        </p:txBody>
      </p:sp>
      <p:sp>
        <p:nvSpPr>
          <p:cNvPr id="113" name="TextBox 112">
            <a:extLst>
              <a:ext uri="{FF2B5EF4-FFF2-40B4-BE49-F238E27FC236}">
                <a16:creationId xmlns:a16="http://schemas.microsoft.com/office/drawing/2014/main" id="{B36C4456-3FCA-056B-CD54-3457DAD5C2F1}"/>
              </a:ext>
            </a:extLst>
          </p:cNvPr>
          <p:cNvSpPr txBox="1"/>
          <p:nvPr/>
        </p:nvSpPr>
        <p:spPr>
          <a:xfrm>
            <a:off x="3000375" y="4405231"/>
            <a:ext cx="8658225" cy="590049"/>
          </a:xfrm>
          <a:prstGeom prst="roundRect">
            <a:avLst>
              <a:gd name="adj" fmla="val 50000"/>
            </a:avLst>
          </a:prstGeom>
          <a:solidFill>
            <a:schemeClr val="accent3"/>
          </a:solidFill>
        </p:spPr>
        <p:txBody>
          <a:bodyPr wrap="square" tIns="0" bIns="0" anchor="ctr">
            <a:noAutofit/>
          </a:bodyPr>
          <a:lstStyle/>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sz="1400" b="1" u="none" strike="noStrike" kern="1200" cap="none" spc="0" normalizeH="0" baseline="0" noProof="0" dirty="0">
                <a:ln>
                  <a:noFill/>
                </a:ln>
                <a:solidFill>
                  <a:schemeClr val="bg1"/>
                </a:solidFill>
                <a:effectLst/>
                <a:uLnTx/>
                <a:uFillTx/>
                <a:latin typeface="Arial" panose="020B0604020202020204"/>
                <a:ea typeface="+mn-ea"/>
                <a:cs typeface="Arial" charset="0"/>
              </a:rPr>
              <a:t>Anorexigenic</a:t>
            </a:r>
            <a:b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Arial" charset="0"/>
              </a:rPr>
            </a:br>
            <a:r>
              <a:rPr kumimoji="0" lang="en-US" sz="1400" b="0" u="none" strike="noStrike" kern="1200" cap="none" spc="0" normalizeH="0" baseline="0" noProof="0" dirty="0">
                <a:ln>
                  <a:noFill/>
                </a:ln>
                <a:solidFill>
                  <a:schemeClr val="bg1"/>
                </a:solidFill>
                <a:effectLst/>
                <a:uLnTx/>
                <a:uFillTx/>
                <a:latin typeface="Arial" panose="020B0604020202020204"/>
                <a:ea typeface="+mn-ea"/>
                <a:cs typeface="Arial" charset="0"/>
              </a:rPr>
              <a:t>Decreases appetite</a:t>
            </a:r>
          </a:p>
        </p:txBody>
      </p:sp>
      <p:sp>
        <p:nvSpPr>
          <p:cNvPr id="15" name="TextBox 14">
            <a:extLst>
              <a:ext uri="{FF2B5EF4-FFF2-40B4-BE49-F238E27FC236}">
                <a16:creationId xmlns:a16="http://schemas.microsoft.com/office/drawing/2014/main" id="{33512151-7B06-2B31-88AE-F52EF9125235}"/>
              </a:ext>
            </a:extLst>
          </p:cNvPr>
          <p:cNvSpPr txBox="1"/>
          <p:nvPr/>
        </p:nvSpPr>
        <p:spPr>
          <a:xfrm>
            <a:off x="522288" y="4405231"/>
            <a:ext cx="2327592" cy="590049"/>
          </a:xfrm>
          <a:prstGeom prst="roundRect">
            <a:avLst>
              <a:gd name="adj" fmla="val 50000"/>
            </a:avLst>
          </a:prstGeom>
          <a:solidFill>
            <a:schemeClr val="accent1"/>
          </a:solidFill>
        </p:spPr>
        <p:txBody>
          <a:bodyPr wrap="square" tIns="0" bIns="0" anchor="ctr">
            <a:noAutofit/>
          </a:bodyPr>
          <a:lstStyle/>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Arial" charset="0"/>
              </a:rPr>
              <a:t>Orexigenic</a:t>
            </a:r>
            <a:b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Arial" charset="0"/>
              </a:rPr>
            </a:br>
            <a:r>
              <a:rPr kumimoji="0" lang="en-US" sz="1400" b="0" u="none" strike="noStrike" kern="1200" cap="none" spc="0" normalizeH="0" baseline="0" noProof="0" dirty="0">
                <a:ln>
                  <a:noFill/>
                </a:ln>
                <a:solidFill>
                  <a:schemeClr val="bg1"/>
                </a:solidFill>
                <a:effectLst/>
                <a:uLnTx/>
                <a:uFillTx/>
                <a:latin typeface="Arial" panose="020B0604020202020204"/>
                <a:ea typeface="+mn-ea"/>
                <a:cs typeface="Arial" charset="0"/>
              </a:rPr>
              <a:t>Increases appetite</a:t>
            </a:r>
          </a:p>
        </p:txBody>
      </p:sp>
      <p:sp>
        <p:nvSpPr>
          <p:cNvPr id="2" name="TextBox 1">
            <a:extLst>
              <a:ext uri="{FF2B5EF4-FFF2-40B4-BE49-F238E27FC236}">
                <a16:creationId xmlns:a16="http://schemas.microsoft.com/office/drawing/2014/main" id="{5F94D32D-724E-F1E5-AF98-7C2B93E77789}"/>
              </a:ext>
            </a:extLst>
          </p:cNvPr>
          <p:cNvSpPr txBox="1"/>
          <p:nvPr/>
        </p:nvSpPr>
        <p:spPr>
          <a:xfrm>
            <a:off x="12035481" y="5758249"/>
            <a:ext cx="65" cy="335348"/>
          </a:xfrm>
          <a:prstGeom prst="rect">
            <a:avLst/>
          </a:prstGeom>
          <a:noFill/>
        </p:spPr>
        <p:txBody>
          <a:bodyPr wrap="none" lIns="0" tIns="0" rIns="0" bIns="0" rtlCol="0">
            <a:spAutoFit/>
          </a:bodyPr>
          <a:lstStyle/>
          <a:p>
            <a:pPr algn="l">
              <a:lnSpc>
                <a:spcPct val="120000"/>
              </a:lnSpc>
            </a:pPr>
            <a:endParaRPr lang="en-US" sz="2000" dirty="0">
              <a:solidFill>
                <a:schemeClr val="tx2"/>
              </a:solidFill>
            </a:endParaRPr>
          </a:p>
        </p:txBody>
      </p:sp>
    </p:spTree>
    <p:custDataLst>
      <p:tags r:id="rId1"/>
    </p:custDataLst>
    <p:extLst>
      <p:ext uri="{BB962C8B-B14F-4D97-AF65-F5344CB8AC3E}">
        <p14:creationId xmlns:p14="http://schemas.microsoft.com/office/powerpoint/2010/main" val="99143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CC305-6EBC-4406-B3F6-CA8DC649AB68}"/>
              </a:ext>
            </a:extLst>
          </p:cNvPr>
          <p:cNvSpPr>
            <a:spLocks noGrp="1"/>
          </p:cNvSpPr>
          <p:nvPr>
            <p:ph type="title"/>
          </p:nvPr>
        </p:nvSpPr>
        <p:spPr>
          <a:xfrm>
            <a:off x="213134" y="414320"/>
            <a:ext cx="3998446" cy="5562000"/>
          </a:xfrm>
        </p:spPr>
        <p:txBody>
          <a:bodyPr>
            <a:normAutofit/>
          </a:bodyPr>
          <a:lstStyle/>
          <a:p>
            <a:r>
              <a:rPr lang="en-US" noProof="0" dirty="0"/>
              <a:t>Role of the brain in appetite regulation</a:t>
            </a:r>
          </a:p>
        </p:txBody>
      </p:sp>
      <p:sp>
        <p:nvSpPr>
          <p:cNvPr id="31" name="Rectangle: Rounded Corners 30">
            <a:hlinkClick r:id="rId3" action="ppaction://hlinksldjump"/>
            <a:extLst>
              <a:ext uri="{FF2B5EF4-FFF2-40B4-BE49-F238E27FC236}">
                <a16:creationId xmlns:a16="http://schemas.microsoft.com/office/drawing/2014/main" id="{5243E202-6F20-94E2-83F9-827734E42D40}"/>
              </a:ext>
            </a:extLst>
          </p:cNvPr>
          <p:cNvSpPr/>
          <p:nvPr/>
        </p:nvSpPr>
        <p:spPr>
          <a:xfrm>
            <a:off x="405760" y="2918623"/>
            <a:ext cx="3569356" cy="57320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Homeostatic eating </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‘eating for hunger’</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Rectangle: Rounded Corners 32">
            <a:hlinkClick r:id="rId4" action="ppaction://hlinksldjump"/>
            <a:extLst>
              <a:ext uri="{FF2B5EF4-FFF2-40B4-BE49-F238E27FC236}">
                <a16:creationId xmlns:a16="http://schemas.microsoft.com/office/drawing/2014/main" id="{4E64C485-F4B8-CAEE-BE97-184B0101E1EB}"/>
              </a:ext>
            </a:extLst>
          </p:cNvPr>
          <p:cNvSpPr/>
          <p:nvPr/>
        </p:nvSpPr>
        <p:spPr>
          <a:xfrm>
            <a:off x="405760" y="3709232"/>
            <a:ext cx="3569356" cy="57320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Hedonic eating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‘eating for pleasure’</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Rectangle: Rounded Corners 33">
            <a:hlinkClick r:id="rId5" action="ppaction://hlinksldjump"/>
            <a:extLst>
              <a:ext uri="{FF2B5EF4-FFF2-40B4-BE49-F238E27FC236}">
                <a16:creationId xmlns:a16="http://schemas.microsoft.com/office/drawing/2014/main" id="{BFAB8FD2-4BF9-9E98-C56E-B7AAB0A766CA}"/>
              </a:ext>
            </a:extLst>
          </p:cNvPr>
          <p:cNvSpPr/>
          <p:nvPr/>
        </p:nvSpPr>
        <p:spPr>
          <a:xfrm>
            <a:off x="405760" y="4499842"/>
            <a:ext cx="3569356" cy="57320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Executive function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‘deciding to eat’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Rectangle: Rounded Corners 34">
            <a:extLst>
              <a:ext uri="{FF2B5EF4-FFF2-40B4-BE49-F238E27FC236}">
                <a16:creationId xmlns:a16="http://schemas.microsoft.com/office/drawing/2014/main" id="{E9D1E8A6-271F-6179-6BE2-C56FE0218018}"/>
              </a:ext>
            </a:extLst>
          </p:cNvPr>
          <p:cNvSpPr/>
          <p:nvPr/>
        </p:nvSpPr>
        <p:spPr>
          <a:xfrm>
            <a:off x="405760" y="2030029"/>
            <a:ext cx="3569356" cy="5732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t>Select an item </a:t>
            </a:r>
            <a:b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br>
            <a: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t>to learn more</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Isosceles Triangle 38">
            <a:extLst>
              <a:ext uri="{FF2B5EF4-FFF2-40B4-BE49-F238E27FC236}">
                <a16:creationId xmlns:a16="http://schemas.microsoft.com/office/drawing/2014/main" id="{A9FA9CAE-A6AB-1B87-A039-24CC58093938}"/>
              </a:ext>
            </a:extLst>
          </p:cNvPr>
          <p:cNvSpPr/>
          <p:nvPr/>
        </p:nvSpPr>
        <p:spPr>
          <a:xfrm rot="10800000">
            <a:off x="2074976" y="2580473"/>
            <a:ext cx="233034" cy="200891"/>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44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635BB-1492-79C4-AF75-3E0B5B5D6BD1}"/>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F8937EA8-19B4-6376-2B6F-E27FC470BF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5813" y="3059103"/>
            <a:ext cx="1118915" cy="1118915"/>
          </a:xfrm>
          <a:prstGeom prst="rect">
            <a:avLst/>
          </a:prstGeom>
        </p:spPr>
      </p:pic>
      <p:sp>
        <p:nvSpPr>
          <p:cNvPr id="54" name="Oval 53">
            <a:extLst>
              <a:ext uri="{FF2B5EF4-FFF2-40B4-BE49-F238E27FC236}">
                <a16:creationId xmlns:a16="http://schemas.microsoft.com/office/drawing/2014/main" id="{D6392890-655E-3AF3-214D-1E54BF735325}"/>
              </a:ext>
            </a:extLst>
          </p:cNvPr>
          <p:cNvSpPr/>
          <p:nvPr/>
        </p:nvSpPr>
        <p:spPr>
          <a:xfrm>
            <a:off x="4631242" y="1688911"/>
            <a:ext cx="3480178" cy="3480178"/>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Freeform 134">
            <a:extLst>
              <a:ext uri="{FF2B5EF4-FFF2-40B4-BE49-F238E27FC236}">
                <a16:creationId xmlns:a16="http://schemas.microsoft.com/office/drawing/2014/main" id="{7AE58696-350E-6474-D14C-072F3D94FD4E}"/>
              </a:ext>
            </a:extLst>
          </p:cNvPr>
          <p:cNvSpPr>
            <a:spLocks/>
          </p:cNvSpPr>
          <p:nvPr/>
        </p:nvSpPr>
        <p:spPr bwMode="auto">
          <a:xfrm>
            <a:off x="5001334" y="1394601"/>
            <a:ext cx="2739995" cy="4586909"/>
          </a:xfrm>
          <a:custGeom>
            <a:avLst/>
            <a:gdLst>
              <a:gd name="T0" fmla="*/ 444 w 704"/>
              <a:gd name="T1" fmla="*/ 1189 h 1218"/>
              <a:gd name="T2" fmla="*/ 418 w 704"/>
              <a:gd name="T3" fmla="*/ 1135 h 1218"/>
              <a:gd name="T4" fmla="*/ 412 w 704"/>
              <a:gd name="T5" fmla="*/ 1008 h 1218"/>
              <a:gd name="T6" fmla="*/ 402 w 704"/>
              <a:gd name="T7" fmla="*/ 876 h 1218"/>
              <a:gd name="T8" fmla="*/ 361 w 704"/>
              <a:gd name="T9" fmla="*/ 645 h 1218"/>
              <a:gd name="T10" fmla="*/ 326 w 704"/>
              <a:gd name="T11" fmla="*/ 736 h 1218"/>
              <a:gd name="T12" fmla="*/ 301 w 704"/>
              <a:gd name="T13" fmla="*/ 877 h 1218"/>
              <a:gd name="T14" fmla="*/ 289 w 704"/>
              <a:gd name="T15" fmla="*/ 1014 h 1218"/>
              <a:gd name="T16" fmla="*/ 285 w 704"/>
              <a:gd name="T17" fmla="*/ 1128 h 1218"/>
              <a:gd name="T18" fmla="*/ 254 w 704"/>
              <a:gd name="T19" fmla="*/ 1195 h 1218"/>
              <a:gd name="T20" fmla="*/ 210 w 704"/>
              <a:gd name="T21" fmla="*/ 1209 h 1218"/>
              <a:gd name="T22" fmla="*/ 193 w 704"/>
              <a:gd name="T23" fmla="*/ 1186 h 1218"/>
              <a:gd name="T24" fmla="*/ 234 w 704"/>
              <a:gd name="T25" fmla="*/ 1015 h 1218"/>
              <a:gd name="T26" fmla="*/ 232 w 704"/>
              <a:gd name="T27" fmla="*/ 791 h 1218"/>
              <a:gd name="T28" fmla="*/ 251 w 704"/>
              <a:gd name="T29" fmla="*/ 545 h 1218"/>
              <a:gd name="T30" fmla="*/ 261 w 704"/>
              <a:gd name="T31" fmla="*/ 407 h 1218"/>
              <a:gd name="T32" fmla="*/ 209 w 704"/>
              <a:gd name="T33" fmla="*/ 383 h 1218"/>
              <a:gd name="T34" fmla="*/ 102 w 704"/>
              <a:gd name="T35" fmla="*/ 561 h 1218"/>
              <a:gd name="T36" fmla="*/ 76 w 704"/>
              <a:gd name="T37" fmla="*/ 651 h 1218"/>
              <a:gd name="T38" fmla="*/ 74 w 704"/>
              <a:gd name="T39" fmla="*/ 616 h 1218"/>
              <a:gd name="T40" fmla="*/ 49 w 704"/>
              <a:gd name="T41" fmla="*/ 660 h 1218"/>
              <a:gd name="T42" fmla="*/ 56 w 704"/>
              <a:gd name="T43" fmla="*/ 616 h 1218"/>
              <a:gd name="T44" fmla="*/ 27 w 704"/>
              <a:gd name="T45" fmla="*/ 663 h 1218"/>
              <a:gd name="T46" fmla="*/ 43 w 704"/>
              <a:gd name="T47" fmla="*/ 603 h 1218"/>
              <a:gd name="T48" fmla="*/ 15 w 704"/>
              <a:gd name="T49" fmla="*/ 646 h 1218"/>
              <a:gd name="T50" fmla="*/ 36 w 704"/>
              <a:gd name="T51" fmla="*/ 575 h 1218"/>
              <a:gd name="T52" fmla="*/ 6 w 704"/>
              <a:gd name="T53" fmla="*/ 591 h 1218"/>
              <a:gd name="T54" fmla="*/ 38 w 704"/>
              <a:gd name="T55" fmla="*/ 553 h 1218"/>
              <a:gd name="T56" fmla="*/ 101 w 704"/>
              <a:gd name="T57" fmla="*/ 469 h 1218"/>
              <a:gd name="T58" fmla="*/ 173 w 704"/>
              <a:gd name="T59" fmla="*/ 317 h 1218"/>
              <a:gd name="T60" fmla="*/ 250 w 704"/>
              <a:gd name="T61" fmla="*/ 213 h 1218"/>
              <a:gd name="T62" fmla="*/ 311 w 704"/>
              <a:gd name="T63" fmla="*/ 132 h 1218"/>
              <a:gd name="T64" fmla="*/ 293 w 704"/>
              <a:gd name="T65" fmla="*/ 88 h 1218"/>
              <a:gd name="T66" fmla="*/ 360 w 704"/>
              <a:gd name="T67" fmla="*/ 5 h 1218"/>
              <a:gd name="T68" fmla="*/ 412 w 704"/>
              <a:gd name="T69" fmla="*/ 88 h 1218"/>
              <a:gd name="T70" fmla="*/ 392 w 704"/>
              <a:gd name="T71" fmla="*/ 174 h 1218"/>
              <a:gd name="T72" fmla="*/ 519 w 704"/>
              <a:gd name="T73" fmla="*/ 273 h 1218"/>
              <a:gd name="T74" fmla="*/ 569 w 704"/>
              <a:gd name="T75" fmla="*/ 393 h 1218"/>
              <a:gd name="T76" fmla="*/ 634 w 704"/>
              <a:gd name="T77" fmla="*/ 537 h 1218"/>
              <a:gd name="T78" fmla="*/ 701 w 704"/>
              <a:gd name="T79" fmla="*/ 582 h 1218"/>
              <a:gd name="T80" fmla="*/ 671 w 704"/>
              <a:gd name="T81" fmla="*/ 574 h 1218"/>
              <a:gd name="T82" fmla="*/ 698 w 704"/>
              <a:gd name="T83" fmla="*/ 641 h 1218"/>
              <a:gd name="T84" fmla="*/ 665 w 704"/>
              <a:gd name="T85" fmla="*/ 605 h 1218"/>
              <a:gd name="T86" fmla="*/ 682 w 704"/>
              <a:gd name="T87" fmla="*/ 655 h 1218"/>
              <a:gd name="T88" fmla="*/ 650 w 704"/>
              <a:gd name="T89" fmla="*/ 612 h 1218"/>
              <a:gd name="T90" fmla="*/ 663 w 704"/>
              <a:gd name="T91" fmla="*/ 664 h 1218"/>
              <a:gd name="T92" fmla="*/ 635 w 704"/>
              <a:gd name="T93" fmla="*/ 618 h 1218"/>
              <a:gd name="T94" fmla="*/ 635 w 704"/>
              <a:gd name="T95" fmla="*/ 656 h 1218"/>
              <a:gd name="T96" fmla="*/ 604 w 704"/>
              <a:gd name="T97" fmla="*/ 568 h 1218"/>
              <a:gd name="T98" fmla="*/ 510 w 704"/>
              <a:gd name="T99" fmla="*/ 415 h 1218"/>
              <a:gd name="T100" fmla="*/ 448 w 704"/>
              <a:gd name="T101" fmla="*/ 388 h 1218"/>
              <a:gd name="T102" fmla="*/ 448 w 704"/>
              <a:gd name="T103" fmla="*/ 516 h 1218"/>
              <a:gd name="T104" fmla="*/ 476 w 704"/>
              <a:gd name="T105" fmla="*/ 762 h 1218"/>
              <a:gd name="T106" fmla="*/ 473 w 704"/>
              <a:gd name="T107" fmla="*/ 918 h 1218"/>
              <a:gd name="T108" fmla="*/ 466 w 704"/>
              <a:gd name="T109" fmla="*/ 1108 h 1218"/>
              <a:gd name="T110" fmla="*/ 504 w 704"/>
              <a:gd name="T111" fmla="*/ 1203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4" h="1218">
                <a:moveTo>
                  <a:pt x="483" y="1210"/>
                </a:moveTo>
                <a:cubicBezTo>
                  <a:pt x="475" y="1218"/>
                  <a:pt x="463" y="1216"/>
                  <a:pt x="457" y="1207"/>
                </a:cubicBezTo>
                <a:cubicBezTo>
                  <a:pt x="456" y="1205"/>
                  <a:pt x="455" y="1204"/>
                  <a:pt x="454" y="1203"/>
                </a:cubicBezTo>
                <a:cubicBezTo>
                  <a:pt x="448" y="1200"/>
                  <a:pt x="445" y="1195"/>
                  <a:pt x="444" y="1189"/>
                </a:cubicBezTo>
                <a:cubicBezTo>
                  <a:pt x="442" y="1183"/>
                  <a:pt x="441" y="1177"/>
                  <a:pt x="440" y="1171"/>
                </a:cubicBezTo>
                <a:cubicBezTo>
                  <a:pt x="440" y="1168"/>
                  <a:pt x="438" y="1167"/>
                  <a:pt x="435" y="1166"/>
                </a:cubicBezTo>
                <a:cubicBezTo>
                  <a:pt x="421" y="1161"/>
                  <a:pt x="418" y="1150"/>
                  <a:pt x="418" y="1136"/>
                </a:cubicBezTo>
                <a:cubicBezTo>
                  <a:pt x="418" y="1136"/>
                  <a:pt x="418" y="1135"/>
                  <a:pt x="418" y="1135"/>
                </a:cubicBezTo>
                <a:cubicBezTo>
                  <a:pt x="421" y="1126"/>
                  <a:pt x="423" y="1117"/>
                  <a:pt x="421" y="1107"/>
                </a:cubicBezTo>
                <a:cubicBezTo>
                  <a:pt x="420" y="1104"/>
                  <a:pt x="422" y="1100"/>
                  <a:pt x="423" y="1096"/>
                </a:cubicBezTo>
                <a:cubicBezTo>
                  <a:pt x="426" y="1085"/>
                  <a:pt x="425" y="1073"/>
                  <a:pt x="422" y="1062"/>
                </a:cubicBezTo>
                <a:cubicBezTo>
                  <a:pt x="419" y="1044"/>
                  <a:pt x="415" y="1026"/>
                  <a:pt x="412" y="1008"/>
                </a:cubicBezTo>
                <a:cubicBezTo>
                  <a:pt x="408" y="988"/>
                  <a:pt x="403" y="968"/>
                  <a:pt x="400" y="949"/>
                </a:cubicBezTo>
                <a:cubicBezTo>
                  <a:pt x="398" y="938"/>
                  <a:pt x="399" y="928"/>
                  <a:pt x="400" y="917"/>
                </a:cubicBezTo>
                <a:cubicBezTo>
                  <a:pt x="401" y="906"/>
                  <a:pt x="402" y="894"/>
                  <a:pt x="403" y="882"/>
                </a:cubicBezTo>
                <a:cubicBezTo>
                  <a:pt x="403" y="880"/>
                  <a:pt x="402" y="878"/>
                  <a:pt x="402" y="876"/>
                </a:cubicBezTo>
                <a:cubicBezTo>
                  <a:pt x="398" y="863"/>
                  <a:pt x="395" y="849"/>
                  <a:pt x="392" y="836"/>
                </a:cubicBezTo>
                <a:cubicBezTo>
                  <a:pt x="385" y="814"/>
                  <a:pt x="387" y="790"/>
                  <a:pt x="382" y="767"/>
                </a:cubicBezTo>
                <a:cubicBezTo>
                  <a:pt x="377" y="746"/>
                  <a:pt x="372" y="726"/>
                  <a:pt x="369" y="705"/>
                </a:cubicBezTo>
                <a:cubicBezTo>
                  <a:pt x="365" y="685"/>
                  <a:pt x="364" y="665"/>
                  <a:pt x="361" y="645"/>
                </a:cubicBezTo>
                <a:cubicBezTo>
                  <a:pt x="360" y="639"/>
                  <a:pt x="362" y="632"/>
                  <a:pt x="358" y="627"/>
                </a:cubicBezTo>
                <a:cubicBezTo>
                  <a:pt x="355" y="622"/>
                  <a:pt x="350" y="622"/>
                  <a:pt x="346" y="626"/>
                </a:cubicBezTo>
                <a:cubicBezTo>
                  <a:pt x="341" y="632"/>
                  <a:pt x="342" y="639"/>
                  <a:pt x="342" y="646"/>
                </a:cubicBezTo>
                <a:cubicBezTo>
                  <a:pt x="340" y="676"/>
                  <a:pt x="334" y="706"/>
                  <a:pt x="326" y="736"/>
                </a:cubicBezTo>
                <a:cubicBezTo>
                  <a:pt x="321" y="757"/>
                  <a:pt x="318" y="779"/>
                  <a:pt x="316" y="802"/>
                </a:cubicBezTo>
                <a:cubicBezTo>
                  <a:pt x="315" y="813"/>
                  <a:pt x="313" y="825"/>
                  <a:pt x="311" y="837"/>
                </a:cubicBezTo>
                <a:cubicBezTo>
                  <a:pt x="310" y="842"/>
                  <a:pt x="309" y="848"/>
                  <a:pt x="307" y="854"/>
                </a:cubicBezTo>
                <a:cubicBezTo>
                  <a:pt x="305" y="862"/>
                  <a:pt x="302" y="869"/>
                  <a:pt x="301" y="877"/>
                </a:cubicBezTo>
                <a:cubicBezTo>
                  <a:pt x="300" y="881"/>
                  <a:pt x="301" y="886"/>
                  <a:pt x="301" y="890"/>
                </a:cubicBezTo>
                <a:cubicBezTo>
                  <a:pt x="302" y="906"/>
                  <a:pt x="304" y="921"/>
                  <a:pt x="304" y="937"/>
                </a:cubicBezTo>
                <a:cubicBezTo>
                  <a:pt x="305" y="951"/>
                  <a:pt x="302" y="966"/>
                  <a:pt x="297" y="980"/>
                </a:cubicBezTo>
                <a:cubicBezTo>
                  <a:pt x="294" y="991"/>
                  <a:pt x="292" y="1003"/>
                  <a:pt x="289" y="1014"/>
                </a:cubicBezTo>
                <a:cubicBezTo>
                  <a:pt x="286" y="1030"/>
                  <a:pt x="283" y="1046"/>
                  <a:pt x="280" y="1062"/>
                </a:cubicBezTo>
                <a:cubicBezTo>
                  <a:pt x="277" y="1076"/>
                  <a:pt x="278" y="1090"/>
                  <a:pt x="281" y="1104"/>
                </a:cubicBezTo>
                <a:cubicBezTo>
                  <a:pt x="282" y="1108"/>
                  <a:pt x="281" y="1112"/>
                  <a:pt x="282" y="1116"/>
                </a:cubicBezTo>
                <a:cubicBezTo>
                  <a:pt x="282" y="1120"/>
                  <a:pt x="283" y="1124"/>
                  <a:pt x="285" y="1128"/>
                </a:cubicBezTo>
                <a:cubicBezTo>
                  <a:pt x="289" y="1140"/>
                  <a:pt x="285" y="1154"/>
                  <a:pt x="276" y="1161"/>
                </a:cubicBezTo>
                <a:cubicBezTo>
                  <a:pt x="274" y="1163"/>
                  <a:pt x="271" y="1164"/>
                  <a:pt x="268" y="1164"/>
                </a:cubicBezTo>
                <a:cubicBezTo>
                  <a:pt x="263" y="1165"/>
                  <a:pt x="261" y="1169"/>
                  <a:pt x="260" y="1173"/>
                </a:cubicBezTo>
                <a:cubicBezTo>
                  <a:pt x="258" y="1181"/>
                  <a:pt x="256" y="1188"/>
                  <a:pt x="254" y="1195"/>
                </a:cubicBezTo>
                <a:cubicBezTo>
                  <a:pt x="254" y="1195"/>
                  <a:pt x="254" y="1195"/>
                  <a:pt x="253" y="1195"/>
                </a:cubicBezTo>
                <a:cubicBezTo>
                  <a:pt x="246" y="1202"/>
                  <a:pt x="240" y="1211"/>
                  <a:pt x="229" y="1213"/>
                </a:cubicBezTo>
                <a:cubicBezTo>
                  <a:pt x="228" y="1213"/>
                  <a:pt x="226" y="1213"/>
                  <a:pt x="224" y="1213"/>
                </a:cubicBezTo>
                <a:cubicBezTo>
                  <a:pt x="219" y="1212"/>
                  <a:pt x="215" y="1209"/>
                  <a:pt x="210" y="1209"/>
                </a:cubicBezTo>
                <a:cubicBezTo>
                  <a:pt x="206" y="1209"/>
                  <a:pt x="202" y="1205"/>
                  <a:pt x="199" y="1202"/>
                </a:cubicBezTo>
                <a:cubicBezTo>
                  <a:pt x="198" y="1202"/>
                  <a:pt x="198" y="1201"/>
                  <a:pt x="197" y="1201"/>
                </a:cubicBezTo>
                <a:cubicBezTo>
                  <a:pt x="195" y="1199"/>
                  <a:pt x="192" y="1198"/>
                  <a:pt x="192" y="1196"/>
                </a:cubicBezTo>
                <a:cubicBezTo>
                  <a:pt x="191" y="1193"/>
                  <a:pt x="191" y="1189"/>
                  <a:pt x="193" y="1186"/>
                </a:cubicBezTo>
                <a:cubicBezTo>
                  <a:pt x="196" y="1176"/>
                  <a:pt x="203" y="1168"/>
                  <a:pt x="211" y="1161"/>
                </a:cubicBezTo>
                <a:cubicBezTo>
                  <a:pt x="221" y="1153"/>
                  <a:pt x="226" y="1141"/>
                  <a:pt x="233" y="1130"/>
                </a:cubicBezTo>
                <a:cubicBezTo>
                  <a:pt x="239" y="1121"/>
                  <a:pt x="236" y="1111"/>
                  <a:pt x="237" y="1101"/>
                </a:cubicBezTo>
                <a:cubicBezTo>
                  <a:pt x="240" y="1072"/>
                  <a:pt x="237" y="1044"/>
                  <a:pt x="234" y="1015"/>
                </a:cubicBezTo>
                <a:cubicBezTo>
                  <a:pt x="231" y="991"/>
                  <a:pt x="229" y="967"/>
                  <a:pt x="228" y="943"/>
                </a:cubicBezTo>
                <a:cubicBezTo>
                  <a:pt x="228" y="928"/>
                  <a:pt x="230" y="913"/>
                  <a:pt x="233" y="898"/>
                </a:cubicBezTo>
                <a:cubicBezTo>
                  <a:pt x="238" y="875"/>
                  <a:pt x="239" y="853"/>
                  <a:pt x="239" y="831"/>
                </a:cubicBezTo>
                <a:cubicBezTo>
                  <a:pt x="239" y="817"/>
                  <a:pt x="237" y="804"/>
                  <a:pt x="232" y="791"/>
                </a:cubicBezTo>
                <a:cubicBezTo>
                  <a:pt x="227" y="778"/>
                  <a:pt x="224" y="763"/>
                  <a:pt x="224" y="749"/>
                </a:cubicBezTo>
                <a:cubicBezTo>
                  <a:pt x="224" y="721"/>
                  <a:pt x="223" y="694"/>
                  <a:pt x="224" y="666"/>
                </a:cubicBezTo>
                <a:cubicBezTo>
                  <a:pt x="225" y="649"/>
                  <a:pt x="229" y="632"/>
                  <a:pt x="232" y="615"/>
                </a:cubicBezTo>
                <a:cubicBezTo>
                  <a:pt x="238" y="592"/>
                  <a:pt x="245" y="568"/>
                  <a:pt x="251" y="545"/>
                </a:cubicBezTo>
                <a:cubicBezTo>
                  <a:pt x="253" y="534"/>
                  <a:pt x="254" y="522"/>
                  <a:pt x="256" y="510"/>
                </a:cubicBezTo>
                <a:cubicBezTo>
                  <a:pt x="257" y="502"/>
                  <a:pt x="259" y="494"/>
                  <a:pt x="259" y="486"/>
                </a:cubicBezTo>
                <a:cubicBezTo>
                  <a:pt x="259" y="474"/>
                  <a:pt x="260" y="462"/>
                  <a:pt x="262" y="449"/>
                </a:cubicBezTo>
                <a:cubicBezTo>
                  <a:pt x="265" y="435"/>
                  <a:pt x="263" y="421"/>
                  <a:pt x="261" y="407"/>
                </a:cubicBezTo>
                <a:cubicBezTo>
                  <a:pt x="259" y="395"/>
                  <a:pt x="255" y="383"/>
                  <a:pt x="250" y="371"/>
                </a:cubicBezTo>
                <a:cubicBezTo>
                  <a:pt x="246" y="360"/>
                  <a:pt x="243" y="348"/>
                  <a:pt x="239" y="335"/>
                </a:cubicBezTo>
                <a:cubicBezTo>
                  <a:pt x="237" y="340"/>
                  <a:pt x="235" y="344"/>
                  <a:pt x="232" y="348"/>
                </a:cubicBezTo>
                <a:cubicBezTo>
                  <a:pt x="224" y="360"/>
                  <a:pt x="216" y="371"/>
                  <a:pt x="209" y="383"/>
                </a:cubicBezTo>
                <a:cubicBezTo>
                  <a:pt x="203" y="394"/>
                  <a:pt x="198" y="406"/>
                  <a:pt x="194" y="418"/>
                </a:cubicBezTo>
                <a:cubicBezTo>
                  <a:pt x="185" y="443"/>
                  <a:pt x="173" y="466"/>
                  <a:pt x="156" y="487"/>
                </a:cubicBezTo>
                <a:cubicBezTo>
                  <a:pt x="142" y="503"/>
                  <a:pt x="129" y="519"/>
                  <a:pt x="117" y="535"/>
                </a:cubicBezTo>
                <a:cubicBezTo>
                  <a:pt x="111" y="543"/>
                  <a:pt x="106" y="552"/>
                  <a:pt x="102" y="561"/>
                </a:cubicBezTo>
                <a:cubicBezTo>
                  <a:pt x="100" y="567"/>
                  <a:pt x="101" y="574"/>
                  <a:pt x="99" y="580"/>
                </a:cubicBezTo>
                <a:cubicBezTo>
                  <a:pt x="96" y="592"/>
                  <a:pt x="92" y="603"/>
                  <a:pt x="88" y="614"/>
                </a:cubicBezTo>
                <a:cubicBezTo>
                  <a:pt x="86" y="619"/>
                  <a:pt x="84" y="624"/>
                  <a:pt x="83" y="629"/>
                </a:cubicBezTo>
                <a:cubicBezTo>
                  <a:pt x="80" y="636"/>
                  <a:pt x="78" y="644"/>
                  <a:pt x="76" y="651"/>
                </a:cubicBezTo>
                <a:cubicBezTo>
                  <a:pt x="75" y="654"/>
                  <a:pt x="73" y="656"/>
                  <a:pt x="70" y="655"/>
                </a:cubicBezTo>
                <a:cubicBezTo>
                  <a:pt x="67" y="654"/>
                  <a:pt x="66" y="651"/>
                  <a:pt x="67" y="649"/>
                </a:cubicBezTo>
                <a:cubicBezTo>
                  <a:pt x="68" y="642"/>
                  <a:pt x="70" y="635"/>
                  <a:pt x="71" y="628"/>
                </a:cubicBezTo>
                <a:cubicBezTo>
                  <a:pt x="72" y="624"/>
                  <a:pt x="73" y="620"/>
                  <a:pt x="74" y="616"/>
                </a:cubicBezTo>
                <a:cubicBezTo>
                  <a:pt x="73" y="616"/>
                  <a:pt x="73" y="616"/>
                  <a:pt x="73" y="615"/>
                </a:cubicBezTo>
                <a:cubicBezTo>
                  <a:pt x="72" y="616"/>
                  <a:pt x="70" y="617"/>
                  <a:pt x="70" y="618"/>
                </a:cubicBezTo>
                <a:cubicBezTo>
                  <a:pt x="65" y="629"/>
                  <a:pt x="60" y="639"/>
                  <a:pt x="55" y="650"/>
                </a:cubicBezTo>
                <a:cubicBezTo>
                  <a:pt x="53" y="654"/>
                  <a:pt x="52" y="657"/>
                  <a:pt x="49" y="660"/>
                </a:cubicBezTo>
                <a:cubicBezTo>
                  <a:pt x="48" y="662"/>
                  <a:pt x="45" y="663"/>
                  <a:pt x="43" y="663"/>
                </a:cubicBezTo>
                <a:cubicBezTo>
                  <a:pt x="40" y="662"/>
                  <a:pt x="39" y="660"/>
                  <a:pt x="40" y="657"/>
                </a:cubicBezTo>
                <a:cubicBezTo>
                  <a:pt x="41" y="653"/>
                  <a:pt x="42" y="649"/>
                  <a:pt x="44" y="645"/>
                </a:cubicBezTo>
                <a:cubicBezTo>
                  <a:pt x="48" y="635"/>
                  <a:pt x="52" y="625"/>
                  <a:pt x="56" y="616"/>
                </a:cubicBezTo>
                <a:cubicBezTo>
                  <a:pt x="56" y="614"/>
                  <a:pt x="56" y="613"/>
                  <a:pt x="55" y="611"/>
                </a:cubicBezTo>
                <a:cubicBezTo>
                  <a:pt x="52" y="618"/>
                  <a:pt x="49" y="625"/>
                  <a:pt x="46" y="631"/>
                </a:cubicBezTo>
                <a:cubicBezTo>
                  <a:pt x="42" y="641"/>
                  <a:pt x="38" y="650"/>
                  <a:pt x="33" y="660"/>
                </a:cubicBezTo>
                <a:cubicBezTo>
                  <a:pt x="33" y="662"/>
                  <a:pt x="29" y="663"/>
                  <a:pt x="27" y="663"/>
                </a:cubicBezTo>
                <a:cubicBezTo>
                  <a:pt x="25" y="663"/>
                  <a:pt x="24" y="660"/>
                  <a:pt x="23" y="658"/>
                </a:cubicBezTo>
                <a:cubicBezTo>
                  <a:pt x="22" y="657"/>
                  <a:pt x="23" y="655"/>
                  <a:pt x="23" y="654"/>
                </a:cubicBezTo>
                <a:cubicBezTo>
                  <a:pt x="29" y="639"/>
                  <a:pt x="35" y="624"/>
                  <a:pt x="41" y="609"/>
                </a:cubicBezTo>
                <a:cubicBezTo>
                  <a:pt x="42" y="607"/>
                  <a:pt x="43" y="605"/>
                  <a:pt x="43" y="603"/>
                </a:cubicBezTo>
                <a:cubicBezTo>
                  <a:pt x="43" y="603"/>
                  <a:pt x="42" y="603"/>
                  <a:pt x="42" y="603"/>
                </a:cubicBezTo>
                <a:cubicBezTo>
                  <a:pt x="40" y="606"/>
                  <a:pt x="38" y="609"/>
                  <a:pt x="36" y="612"/>
                </a:cubicBezTo>
                <a:cubicBezTo>
                  <a:pt x="31" y="622"/>
                  <a:pt x="25" y="632"/>
                  <a:pt x="20" y="642"/>
                </a:cubicBezTo>
                <a:cubicBezTo>
                  <a:pt x="19" y="644"/>
                  <a:pt x="16" y="646"/>
                  <a:pt x="15" y="646"/>
                </a:cubicBezTo>
                <a:cubicBezTo>
                  <a:pt x="10" y="648"/>
                  <a:pt x="7" y="643"/>
                  <a:pt x="8" y="638"/>
                </a:cubicBezTo>
                <a:cubicBezTo>
                  <a:pt x="10" y="633"/>
                  <a:pt x="12" y="628"/>
                  <a:pt x="14" y="623"/>
                </a:cubicBezTo>
                <a:cubicBezTo>
                  <a:pt x="20" y="609"/>
                  <a:pt x="27" y="596"/>
                  <a:pt x="33" y="583"/>
                </a:cubicBezTo>
                <a:cubicBezTo>
                  <a:pt x="34" y="580"/>
                  <a:pt x="35" y="578"/>
                  <a:pt x="36" y="575"/>
                </a:cubicBezTo>
                <a:cubicBezTo>
                  <a:pt x="36" y="575"/>
                  <a:pt x="36" y="575"/>
                  <a:pt x="35" y="574"/>
                </a:cubicBezTo>
                <a:cubicBezTo>
                  <a:pt x="32" y="577"/>
                  <a:pt x="29" y="581"/>
                  <a:pt x="25" y="583"/>
                </a:cubicBezTo>
                <a:cubicBezTo>
                  <a:pt x="21" y="586"/>
                  <a:pt x="16" y="589"/>
                  <a:pt x="12" y="591"/>
                </a:cubicBezTo>
                <a:cubicBezTo>
                  <a:pt x="10" y="592"/>
                  <a:pt x="8" y="592"/>
                  <a:pt x="6" y="591"/>
                </a:cubicBezTo>
                <a:cubicBezTo>
                  <a:pt x="4" y="590"/>
                  <a:pt x="2" y="588"/>
                  <a:pt x="1" y="586"/>
                </a:cubicBezTo>
                <a:cubicBezTo>
                  <a:pt x="0" y="585"/>
                  <a:pt x="3" y="582"/>
                  <a:pt x="5" y="581"/>
                </a:cubicBezTo>
                <a:cubicBezTo>
                  <a:pt x="12" y="574"/>
                  <a:pt x="19" y="567"/>
                  <a:pt x="27" y="560"/>
                </a:cubicBezTo>
                <a:cubicBezTo>
                  <a:pt x="30" y="557"/>
                  <a:pt x="34" y="554"/>
                  <a:pt x="38" y="553"/>
                </a:cubicBezTo>
                <a:cubicBezTo>
                  <a:pt x="46" y="549"/>
                  <a:pt x="55" y="548"/>
                  <a:pt x="63" y="545"/>
                </a:cubicBezTo>
                <a:cubicBezTo>
                  <a:pt x="65" y="544"/>
                  <a:pt x="68" y="542"/>
                  <a:pt x="69" y="540"/>
                </a:cubicBezTo>
                <a:cubicBezTo>
                  <a:pt x="74" y="531"/>
                  <a:pt x="79" y="521"/>
                  <a:pt x="84" y="512"/>
                </a:cubicBezTo>
                <a:cubicBezTo>
                  <a:pt x="91" y="499"/>
                  <a:pt x="97" y="484"/>
                  <a:pt x="101" y="469"/>
                </a:cubicBezTo>
                <a:cubicBezTo>
                  <a:pt x="108" y="449"/>
                  <a:pt x="114" y="428"/>
                  <a:pt x="125" y="409"/>
                </a:cubicBezTo>
                <a:cubicBezTo>
                  <a:pt x="130" y="401"/>
                  <a:pt x="136" y="394"/>
                  <a:pt x="140" y="386"/>
                </a:cubicBezTo>
                <a:cubicBezTo>
                  <a:pt x="145" y="377"/>
                  <a:pt x="150" y="367"/>
                  <a:pt x="154" y="358"/>
                </a:cubicBezTo>
                <a:cubicBezTo>
                  <a:pt x="160" y="344"/>
                  <a:pt x="165" y="330"/>
                  <a:pt x="173" y="317"/>
                </a:cubicBezTo>
                <a:cubicBezTo>
                  <a:pt x="178" y="309"/>
                  <a:pt x="182" y="301"/>
                  <a:pt x="182" y="291"/>
                </a:cubicBezTo>
                <a:cubicBezTo>
                  <a:pt x="182" y="279"/>
                  <a:pt x="187" y="268"/>
                  <a:pt x="192" y="257"/>
                </a:cubicBezTo>
                <a:cubicBezTo>
                  <a:pt x="198" y="243"/>
                  <a:pt x="207" y="231"/>
                  <a:pt x="221" y="224"/>
                </a:cubicBezTo>
                <a:cubicBezTo>
                  <a:pt x="230" y="219"/>
                  <a:pt x="240" y="215"/>
                  <a:pt x="250" y="213"/>
                </a:cubicBezTo>
                <a:cubicBezTo>
                  <a:pt x="264" y="210"/>
                  <a:pt x="277" y="205"/>
                  <a:pt x="289" y="198"/>
                </a:cubicBezTo>
                <a:cubicBezTo>
                  <a:pt x="294" y="195"/>
                  <a:pt x="299" y="192"/>
                  <a:pt x="304" y="189"/>
                </a:cubicBezTo>
                <a:cubicBezTo>
                  <a:pt x="310" y="186"/>
                  <a:pt x="313" y="181"/>
                  <a:pt x="313" y="175"/>
                </a:cubicBezTo>
                <a:cubicBezTo>
                  <a:pt x="313" y="160"/>
                  <a:pt x="312" y="146"/>
                  <a:pt x="311" y="132"/>
                </a:cubicBezTo>
                <a:cubicBezTo>
                  <a:pt x="311" y="127"/>
                  <a:pt x="309" y="122"/>
                  <a:pt x="308" y="118"/>
                </a:cubicBezTo>
                <a:cubicBezTo>
                  <a:pt x="305" y="118"/>
                  <a:pt x="303" y="119"/>
                  <a:pt x="301" y="119"/>
                </a:cubicBezTo>
                <a:cubicBezTo>
                  <a:pt x="299" y="118"/>
                  <a:pt x="298" y="115"/>
                  <a:pt x="297" y="112"/>
                </a:cubicBezTo>
                <a:cubicBezTo>
                  <a:pt x="293" y="105"/>
                  <a:pt x="291" y="97"/>
                  <a:pt x="293" y="88"/>
                </a:cubicBezTo>
                <a:cubicBezTo>
                  <a:pt x="294" y="83"/>
                  <a:pt x="297" y="82"/>
                  <a:pt x="301" y="84"/>
                </a:cubicBezTo>
                <a:cubicBezTo>
                  <a:pt x="301" y="80"/>
                  <a:pt x="302" y="75"/>
                  <a:pt x="301" y="71"/>
                </a:cubicBezTo>
                <a:cubicBezTo>
                  <a:pt x="300" y="55"/>
                  <a:pt x="303" y="41"/>
                  <a:pt x="311" y="28"/>
                </a:cubicBezTo>
                <a:cubicBezTo>
                  <a:pt x="323" y="11"/>
                  <a:pt x="343" y="0"/>
                  <a:pt x="360" y="5"/>
                </a:cubicBezTo>
                <a:cubicBezTo>
                  <a:pt x="382" y="11"/>
                  <a:pt x="395" y="26"/>
                  <a:pt x="401" y="47"/>
                </a:cubicBezTo>
                <a:cubicBezTo>
                  <a:pt x="405" y="58"/>
                  <a:pt x="404" y="70"/>
                  <a:pt x="403" y="81"/>
                </a:cubicBezTo>
                <a:cubicBezTo>
                  <a:pt x="403" y="82"/>
                  <a:pt x="403" y="83"/>
                  <a:pt x="403" y="84"/>
                </a:cubicBezTo>
                <a:cubicBezTo>
                  <a:pt x="408" y="81"/>
                  <a:pt x="411" y="83"/>
                  <a:pt x="412" y="88"/>
                </a:cubicBezTo>
                <a:cubicBezTo>
                  <a:pt x="413" y="99"/>
                  <a:pt x="411" y="110"/>
                  <a:pt x="403" y="118"/>
                </a:cubicBezTo>
                <a:cubicBezTo>
                  <a:pt x="403" y="119"/>
                  <a:pt x="399" y="118"/>
                  <a:pt x="396" y="118"/>
                </a:cubicBezTo>
                <a:cubicBezTo>
                  <a:pt x="395" y="125"/>
                  <a:pt x="393" y="134"/>
                  <a:pt x="392" y="143"/>
                </a:cubicBezTo>
                <a:cubicBezTo>
                  <a:pt x="391" y="153"/>
                  <a:pt x="392" y="163"/>
                  <a:pt x="392" y="174"/>
                </a:cubicBezTo>
                <a:cubicBezTo>
                  <a:pt x="391" y="180"/>
                  <a:pt x="394" y="184"/>
                  <a:pt x="399" y="187"/>
                </a:cubicBezTo>
                <a:cubicBezTo>
                  <a:pt x="416" y="198"/>
                  <a:pt x="433" y="208"/>
                  <a:pt x="453" y="212"/>
                </a:cubicBezTo>
                <a:cubicBezTo>
                  <a:pt x="474" y="216"/>
                  <a:pt x="492" y="224"/>
                  <a:pt x="504" y="242"/>
                </a:cubicBezTo>
                <a:cubicBezTo>
                  <a:pt x="510" y="251"/>
                  <a:pt x="515" y="262"/>
                  <a:pt x="519" y="273"/>
                </a:cubicBezTo>
                <a:cubicBezTo>
                  <a:pt x="522" y="280"/>
                  <a:pt x="522" y="288"/>
                  <a:pt x="523" y="296"/>
                </a:cubicBezTo>
                <a:cubicBezTo>
                  <a:pt x="524" y="305"/>
                  <a:pt x="530" y="312"/>
                  <a:pt x="534" y="320"/>
                </a:cubicBezTo>
                <a:cubicBezTo>
                  <a:pt x="540" y="333"/>
                  <a:pt x="546" y="346"/>
                  <a:pt x="551" y="359"/>
                </a:cubicBezTo>
                <a:cubicBezTo>
                  <a:pt x="556" y="371"/>
                  <a:pt x="562" y="382"/>
                  <a:pt x="569" y="393"/>
                </a:cubicBezTo>
                <a:cubicBezTo>
                  <a:pt x="578" y="406"/>
                  <a:pt x="586" y="420"/>
                  <a:pt x="591" y="435"/>
                </a:cubicBezTo>
                <a:cubicBezTo>
                  <a:pt x="599" y="456"/>
                  <a:pt x="606" y="478"/>
                  <a:pt x="615" y="498"/>
                </a:cubicBezTo>
                <a:cubicBezTo>
                  <a:pt x="619" y="510"/>
                  <a:pt x="626" y="521"/>
                  <a:pt x="632" y="533"/>
                </a:cubicBezTo>
                <a:cubicBezTo>
                  <a:pt x="633" y="534"/>
                  <a:pt x="634" y="535"/>
                  <a:pt x="634" y="537"/>
                </a:cubicBezTo>
                <a:cubicBezTo>
                  <a:pt x="636" y="542"/>
                  <a:pt x="640" y="544"/>
                  <a:pt x="645" y="546"/>
                </a:cubicBezTo>
                <a:cubicBezTo>
                  <a:pt x="654" y="548"/>
                  <a:pt x="663" y="552"/>
                  <a:pt x="672" y="556"/>
                </a:cubicBezTo>
                <a:cubicBezTo>
                  <a:pt x="675" y="557"/>
                  <a:pt x="677" y="560"/>
                  <a:pt x="679" y="562"/>
                </a:cubicBezTo>
                <a:cubicBezTo>
                  <a:pt x="686" y="570"/>
                  <a:pt x="693" y="577"/>
                  <a:pt x="701" y="582"/>
                </a:cubicBezTo>
                <a:cubicBezTo>
                  <a:pt x="703" y="583"/>
                  <a:pt x="704" y="586"/>
                  <a:pt x="704" y="587"/>
                </a:cubicBezTo>
                <a:cubicBezTo>
                  <a:pt x="703" y="589"/>
                  <a:pt x="701" y="591"/>
                  <a:pt x="700" y="592"/>
                </a:cubicBezTo>
                <a:cubicBezTo>
                  <a:pt x="692" y="594"/>
                  <a:pt x="686" y="591"/>
                  <a:pt x="681" y="586"/>
                </a:cubicBezTo>
                <a:cubicBezTo>
                  <a:pt x="678" y="582"/>
                  <a:pt x="675" y="578"/>
                  <a:pt x="671" y="574"/>
                </a:cubicBezTo>
                <a:cubicBezTo>
                  <a:pt x="671" y="575"/>
                  <a:pt x="670" y="575"/>
                  <a:pt x="670" y="576"/>
                </a:cubicBezTo>
                <a:cubicBezTo>
                  <a:pt x="672" y="583"/>
                  <a:pt x="675" y="590"/>
                  <a:pt x="678" y="597"/>
                </a:cubicBezTo>
                <a:cubicBezTo>
                  <a:pt x="684" y="609"/>
                  <a:pt x="690" y="622"/>
                  <a:pt x="696" y="634"/>
                </a:cubicBezTo>
                <a:cubicBezTo>
                  <a:pt x="697" y="636"/>
                  <a:pt x="698" y="639"/>
                  <a:pt x="698" y="641"/>
                </a:cubicBezTo>
                <a:cubicBezTo>
                  <a:pt x="698" y="643"/>
                  <a:pt x="697" y="647"/>
                  <a:pt x="695" y="647"/>
                </a:cubicBezTo>
                <a:cubicBezTo>
                  <a:pt x="693" y="648"/>
                  <a:pt x="690" y="647"/>
                  <a:pt x="688" y="646"/>
                </a:cubicBezTo>
                <a:cubicBezTo>
                  <a:pt x="686" y="644"/>
                  <a:pt x="685" y="641"/>
                  <a:pt x="683" y="639"/>
                </a:cubicBezTo>
                <a:cubicBezTo>
                  <a:pt x="677" y="628"/>
                  <a:pt x="671" y="617"/>
                  <a:pt x="665" y="605"/>
                </a:cubicBezTo>
                <a:cubicBezTo>
                  <a:pt x="665" y="605"/>
                  <a:pt x="664" y="604"/>
                  <a:pt x="663" y="604"/>
                </a:cubicBezTo>
                <a:cubicBezTo>
                  <a:pt x="664" y="608"/>
                  <a:pt x="666" y="613"/>
                  <a:pt x="668" y="617"/>
                </a:cubicBezTo>
                <a:cubicBezTo>
                  <a:pt x="670" y="623"/>
                  <a:pt x="673" y="630"/>
                  <a:pt x="676" y="637"/>
                </a:cubicBezTo>
                <a:cubicBezTo>
                  <a:pt x="678" y="643"/>
                  <a:pt x="680" y="649"/>
                  <a:pt x="682" y="655"/>
                </a:cubicBezTo>
                <a:cubicBezTo>
                  <a:pt x="683" y="658"/>
                  <a:pt x="684" y="662"/>
                  <a:pt x="680" y="664"/>
                </a:cubicBezTo>
                <a:cubicBezTo>
                  <a:pt x="677" y="666"/>
                  <a:pt x="673" y="664"/>
                  <a:pt x="671" y="659"/>
                </a:cubicBezTo>
                <a:cubicBezTo>
                  <a:pt x="666" y="649"/>
                  <a:pt x="662" y="638"/>
                  <a:pt x="657" y="627"/>
                </a:cubicBezTo>
                <a:cubicBezTo>
                  <a:pt x="655" y="622"/>
                  <a:pt x="652" y="617"/>
                  <a:pt x="650" y="612"/>
                </a:cubicBezTo>
                <a:cubicBezTo>
                  <a:pt x="649" y="612"/>
                  <a:pt x="649" y="612"/>
                  <a:pt x="649" y="612"/>
                </a:cubicBezTo>
                <a:cubicBezTo>
                  <a:pt x="650" y="615"/>
                  <a:pt x="650" y="618"/>
                  <a:pt x="652" y="621"/>
                </a:cubicBezTo>
                <a:cubicBezTo>
                  <a:pt x="656" y="633"/>
                  <a:pt x="661" y="644"/>
                  <a:pt x="665" y="655"/>
                </a:cubicBezTo>
                <a:cubicBezTo>
                  <a:pt x="667" y="659"/>
                  <a:pt x="667" y="662"/>
                  <a:pt x="663" y="664"/>
                </a:cubicBezTo>
                <a:cubicBezTo>
                  <a:pt x="660" y="666"/>
                  <a:pt x="658" y="664"/>
                  <a:pt x="656" y="661"/>
                </a:cubicBezTo>
                <a:cubicBezTo>
                  <a:pt x="654" y="659"/>
                  <a:pt x="653" y="657"/>
                  <a:pt x="652" y="655"/>
                </a:cubicBezTo>
                <a:cubicBezTo>
                  <a:pt x="648" y="646"/>
                  <a:pt x="645" y="638"/>
                  <a:pt x="641" y="629"/>
                </a:cubicBezTo>
                <a:cubicBezTo>
                  <a:pt x="639" y="626"/>
                  <a:pt x="637" y="622"/>
                  <a:pt x="635" y="618"/>
                </a:cubicBezTo>
                <a:cubicBezTo>
                  <a:pt x="635" y="617"/>
                  <a:pt x="633" y="617"/>
                  <a:pt x="631" y="616"/>
                </a:cubicBezTo>
                <a:cubicBezTo>
                  <a:pt x="634" y="627"/>
                  <a:pt x="636" y="637"/>
                  <a:pt x="638" y="648"/>
                </a:cubicBezTo>
                <a:cubicBezTo>
                  <a:pt x="638" y="649"/>
                  <a:pt x="639" y="651"/>
                  <a:pt x="638" y="652"/>
                </a:cubicBezTo>
                <a:cubicBezTo>
                  <a:pt x="638" y="654"/>
                  <a:pt x="636" y="656"/>
                  <a:pt x="635" y="656"/>
                </a:cubicBezTo>
                <a:cubicBezTo>
                  <a:pt x="633" y="656"/>
                  <a:pt x="631" y="655"/>
                  <a:pt x="630" y="653"/>
                </a:cubicBezTo>
                <a:cubicBezTo>
                  <a:pt x="627" y="644"/>
                  <a:pt x="624" y="635"/>
                  <a:pt x="621" y="627"/>
                </a:cubicBezTo>
                <a:cubicBezTo>
                  <a:pt x="618" y="619"/>
                  <a:pt x="615" y="612"/>
                  <a:pt x="613" y="604"/>
                </a:cubicBezTo>
                <a:cubicBezTo>
                  <a:pt x="609" y="592"/>
                  <a:pt x="604" y="581"/>
                  <a:pt x="604" y="568"/>
                </a:cubicBezTo>
                <a:cubicBezTo>
                  <a:pt x="604" y="564"/>
                  <a:pt x="602" y="561"/>
                  <a:pt x="601" y="558"/>
                </a:cubicBezTo>
                <a:cubicBezTo>
                  <a:pt x="593" y="541"/>
                  <a:pt x="582" y="526"/>
                  <a:pt x="569" y="512"/>
                </a:cubicBezTo>
                <a:cubicBezTo>
                  <a:pt x="557" y="498"/>
                  <a:pt x="546" y="484"/>
                  <a:pt x="535" y="469"/>
                </a:cubicBezTo>
                <a:cubicBezTo>
                  <a:pt x="523" y="453"/>
                  <a:pt x="516" y="434"/>
                  <a:pt x="510" y="415"/>
                </a:cubicBezTo>
                <a:cubicBezTo>
                  <a:pt x="504" y="398"/>
                  <a:pt x="496" y="382"/>
                  <a:pt x="485" y="368"/>
                </a:cubicBezTo>
                <a:cubicBezTo>
                  <a:pt x="478" y="357"/>
                  <a:pt x="472" y="346"/>
                  <a:pt x="465" y="335"/>
                </a:cubicBezTo>
                <a:cubicBezTo>
                  <a:pt x="463" y="344"/>
                  <a:pt x="460" y="353"/>
                  <a:pt x="457" y="362"/>
                </a:cubicBezTo>
                <a:cubicBezTo>
                  <a:pt x="454" y="371"/>
                  <a:pt x="450" y="379"/>
                  <a:pt x="448" y="388"/>
                </a:cubicBezTo>
                <a:cubicBezTo>
                  <a:pt x="444" y="399"/>
                  <a:pt x="442" y="411"/>
                  <a:pt x="440" y="423"/>
                </a:cubicBezTo>
                <a:cubicBezTo>
                  <a:pt x="437" y="436"/>
                  <a:pt x="441" y="450"/>
                  <a:pt x="443" y="463"/>
                </a:cubicBezTo>
                <a:cubicBezTo>
                  <a:pt x="444" y="467"/>
                  <a:pt x="444" y="471"/>
                  <a:pt x="444" y="475"/>
                </a:cubicBezTo>
                <a:cubicBezTo>
                  <a:pt x="442" y="489"/>
                  <a:pt x="446" y="503"/>
                  <a:pt x="448" y="516"/>
                </a:cubicBezTo>
                <a:cubicBezTo>
                  <a:pt x="450" y="527"/>
                  <a:pt x="451" y="538"/>
                  <a:pt x="453" y="548"/>
                </a:cubicBezTo>
                <a:cubicBezTo>
                  <a:pt x="456" y="562"/>
                  <a:pt x="461" y="577"/>
                  <a:pt x="465" y="591"/>
                </a:cubicBezTo>
                <a:cubicBezTo>
                  <a:pt x="472" y="618"/>
                  <a:pt x="477" y="646"/>
                  <a:pt x="479" y="674"/>
                </a:cubicBezTo>
                <a:cubicBezTo>
                  <a:pt x="481" y="704"/>
                  <a:pt x="478" y="733"/>
                  <a:pt x="476" y="762"/>
                </a:cubicBezTo>
                <a:cubicBezTo>
                  <a:pt x="475" y="775"/>
                  <a:pt x="470" y="787"/>
                  <a:pt x="468" y="800"/>
                </a:cubicBezTo>
                <a:cubicBezTo>
                  <a:pt x="466" y="808"/>
                  <a:pt x="464" y="817"/>
                  <a:pt x="464" y="825"/>
                </a:cubicBezTo>
                <a:cubicBezTo>
                  <a:pt x="465" y="844"/>
                  <a:pt x="465" y="862"/>
                  <a:pt x="467" y="881"/>
                </a:cubicBezTo>
                <a:cubicBezTo>
                  <a:pt x="468" y="893"/>
                  <a:pt x="471" y="906"/>
                  <a:pt x="473" y="918"/>
                </a:cubicBezTo>
                <a:cubicBezTo>
                  <a:pt x="477" y="944"/>
                  <a:pt x="475" y="970"/>
                  <a:pt x="471" y="996"/>
                </a:cubicBezTo>
                <a:cubicBezTo>
                  <a:pt x="468" y="1016"/>
                  <a:pt x="467" y="1036"/>
                  <a:pt x="465" y="1056"/>
                </a:cubicBezTo>
                <a:cubicBezTo>
                  <a:pt x="463" y="1073"/>
                  <a:pt x="463" y="1089"/>
                  <a:pt x="466" y="1106"/>
                </a:cubicBezTo>
                <a:cubicBezTo>
                  <a:pt x="466" y="1107"/>
                  <a:pt x="466" y="1107"/>
                  <a:pt x="466" y="1108"/>
                </a:cubicBezTo>
                <a:cubicBezTo>
                  <a:pt x="465" y="1129"/>
                  <a:pt x="476" y="1145"/>
                  <a:pt x="488" y="1160"/>
                </a:cubicBezTo>
                <a:cubicBezTo>
                  <a:pt x="492" y="1165"/>
                  <a:pt x="497" y="1168"/>
                  <a:pt x="501" y="1173"/>
                </a:cubicBezTo>
                <a:cubicBezTo>
                  <a:pt x="505" y="1180"/>
                  <a:pt x="510" y="1186"/>
                  <a:pt x="510" y="1195"/>
                </a:cubicBezTo>
                <a:cubicBezTo>
                  <a:pt x="510" y="1199"/>
                  <a:pt x="509" y="1202"/>
                  <a:pt x="504" y="1203"/>
                </a:cubicBezTo>
                <a:cubicBezTo>
                  <a:pt x="500" y="1204"/>
                  <a:pt x="496" y="1208"/>
                  <a:pt x="492" y="1210"/>
                </a:cubicBezTo>
                <a:cubicBezTo>
                  <a:pt x="489" y="1212"/>
                  <a:pt x="486" y="1213"/>
                  <a:pt x="483" y="1210"/>
                </a:cubicBezTo>
                <a:close/>
              </a:path>
            </a:pathLst>
          </a:custGeom>
          <a:solidFill>
            <a:schemeClr val="bg2">
              <a:lumMod val="60000"/>
              <a:lumOff val="40000"/>
            </a:schemeClr>
          </a:solidFill>
          <a:ln>
            <a:noFill/>
          </a:ln>
          <a:effectLst/>
          <a:scene3d>
            <a:camera prst="orthographicFront">
              <a:rot lat="0" lon="0" rev="0"/>
            </a:camera>
            <a:lightRig rig="threePt" dir="t">
              <a:rot lat="0" lon="0" rev="0"/>
            </a:lightRig>
          </a:scene3d>
          <a:sp3d prstMaterial="flat">
            <a:contourClr>
              <a:srgbClr val="000000"/>
            </a:contourClr>
          </a:sp3d>
        </p:spPr>
        <p:txBody>
          <a:bodyPr vert="horz" wrap="square" lIns="121920" tIns="60960" rIns="121920" bIns="60960" numCol="1" anchor="t" anchorCtr="0" compatLnSpc="1">
            <a:prstTxWarp prst="textNoShape">
              <a:avLst/>
            </a:prstTxWarp>
          </a:bodyPr>
          <a:lstStyle/>
          <a:p>
            <a:pPr marL="0" marR="0" lvl="0" indent="0" algn="l"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1965"/>
              </a:solidFill>
              <a:effectLst/>
              <a:uLnTx/>
              <a:uFillTx/>
              <a:latin typeface="Arial" panose="020B0604020202020204"/>
              <a:ea typeface="+mn-ea"/>
              <a:cs typeface="Arial" charset="0"/>
            </a:endParaRPr>
          </a:p>
        </p:txBody>
      </p:sp>
      <p:sp>
        <p:nvSpPr>
          <p:cNvPr id="2" name="Title 1">
            <a:extLst>
              <a:ext uri="{FF2B5EF4-FFF2-40B4-BE49-F238E27FC236}">
                <a16:creationId xmlns:a16="http://schemas.microsoft.com/office/drawing/2014/main" id="{2D619382-45D1-48C1-28F6-2826E63EC683}"/>
              </a:ext>
            </a:extLst>
          </p:cNvPr>
          <p:cNvSpPr>
            <a:spLocks noGrp="1"/>
          </p:cNvSpPr>
          <p:nvPr>
            <p:ph type="title"/>
          </p:nvPr>
        </p:nvSpPr>
        <p:spPr>
          <a:xfrm>
            <a:off x="213134" y="414320"/>
            <a:ext cx="3998446" cy="5562000"/>
          </a:xfrm>
        </p:spPr>
        <p:txBody>
          <a:bodyPr>
            <a:normAutofit/>
          </a:bodyPr>
          <a:lstStyle/>
          <a:p>
            <a:r>
              <a:rPr lang="en-US" noProof="0" dirty="0"/>
              <a:t>Role of the brain in appetite regulation</a:t>
            </a:r>
          </a:p>
        </p:txBody>
      </p:sp>
      <p:sp>
        <p:nvSpPr>
          <p:cNvPr id="69" name="Text Placeholder 68">
            <a:extLst>
              <a:ext uri="{FF2B5EF4-FFF2-40B4-BE49-F238E27FC236}">
                <a16:creationId xmlns:a16="http://schemas.microsoft.com/office/drawing/2014/main" id="{271567A4-4CE4-3D53-A27D-1D58EE5CF0D8}"/>
              </a:ext>
            </a:extLst>
          </p:cNvPr>
          <p:cNvSpPr>
            <a:spLocks noGrp="1"/>
          </p:cNvSpPr>
          <p:nvPr>
            <p:ph type="body" sz="quarter" idx="13"/>
          </p:nvPr>
        </p:nvSpPr>
        <p:spPr/>
        <p:txBody>
          <a:bodyPr/>
          <a:lstStyle/>
          <a:p>
            <a:r>
              <a:rPr lang="en-US" sz="800" i="0" noProof="0" dirty="0"/>
              <a:t>CCK, cholecystokinin; GI, gastrointestinal; GIP, gastric inhibitory polypeptide; GLP-1, glucagon-like peptide-1; </a:t>
            </a:r>
            <a:r>
              <a:rPr lang="en-US" dirty="0"/>
              <a:t>OXM, oxyntomodulin; </a:t>
            </a:r>
            <a:r>
              <a:rPr lang="en-US" sz="800" i="0" noProof="0" dirty="0"/>
              <a:t>PP, pancreatic polypeptide; PYY, peptide YY. </a:t>
            </a:r>
            <a:br>
              <a:rPr lang="en-US" sz="800" i="0" noProof="0" dirty="0"/>
            </a:br>
            <a:r>
              <a:rPr lang="en-US" sz="800" i="0" noProof="0" dirty="0"/>
              <a:t>Jastreboff AM, Kushner RF. Annu Rev Med 2023;74:125–139.</a:t>
            </a:r>
          </a:p>
        </p:txBody>
      </p:sp>
      <p:sp>
        <p:nvSpPr>
          <p:cNvPr id="8" name="TextBox 7">
            <a:extLst>
              <a:ext uri="{FF2B5EF4-FFF2-40B4-BE49-F238E27FC236}">
                <a16:creationId xmlns:a16="http://schemas.microsoft.com/office/drawing/2014/main" id="{CE307B90-2E94-8E4E-1318-688D7A43D39E}"/>
              </a:ext>
            </a:extLst>
          </p:cNvPr>
          <p:cNvSpPr txBox="1">
            <a:spLocks/>
          </p:cNvSpPr>
          <p:nvPr/>
        </p:nvSpPr>
        <p:spPr>
          <a:xfrm>
            <a:off x="4453407" y="2537529"/>
            <a:ext cx="3758056" cy="954300"/>
          </a:xfrm>
          <a:prstGeom prst="rect">
            <a:avLst/>
          </a:prstGeom>
          <a:solidFill>
            <a:srgbClr val="FFFFFF">
              <a:alpha val="69804"/>
            </a:srgbClr>
          </a:solidFill>
          <a:ln>
            <a:noFill/>
          </a:ln>
        </p:spPr>
        <p:txBody>
          <a:bodyPr wrap="square" rtlCol="0">
            <a:spAutoFit/>
          </a:bodyPr>
          <a:lstStyle>
            <a:defPPr>
              <a:defRPr lang="en-US"/>
            </a:defPPr>
            <a:lvl1pPr>
              <a:defRPr sz="1400" b="1">
                <a:solidFill>
                  <a:schemeClr val="accent1"/>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1965"/>
                </a:solidFill>
                <a:effectLst/>
                <a:uLnTx/>
                <a:uFillTx/>
                <a:latin typeface="Arial" panose="020B0604020202020204"/>
                <a:ea typeface="+mn-ea"/>
                <a:cs typeface="+mn-cs"/>
              </a:rPr>
              <a:t>CCK, GIP, GLP-1, PYY, </a:t>
            </a:r>
            <a:br>
              <a:rPr kumimoji="0" lang="en-US" sz="1867" b="1" i="0" u="none" strike="noStrike" kern="1200" cap="none" spc="0" normalizeH="0" baseline="0" noProof="0" dirty="0">
                <a:ln>
                  <a:noFill/>
                </a:ln>
                <a:solidFill>
                  <a:srgbClr val="001965"/>
                </a:solidFill>
                <a:effectLst/>
                <a:uLnTx/>
                <a:uFillTx/>
                <a:latin typeface="Arial" panose="020B0604020202020204"/>
                <a:ea typeface="+mn-ea"/>
                <a:cs typeface="+mn-cs"/>
              </a:rPr>
            </a:br>
            <a:r>
              <a:rPr kumimoji="0" lang="en-US" sz="1867" b="1" i="0" u="none" strike="noStrike" kern="1200" cap="none" spc="0" normalizeH="0" baseline="0" noProof="0" dirty="0">
                <a:ln>
                  <a:noFill/>
                </a:ln>
                <a:solidFill>
                  <a:srgbClr val="001965"/>
                </a:solidFill>
                <a:effectLst/>
                <a:uLnTx/>
                <a:uFillTx/>
                <a:latin typeface="Arial" panose="020B0604020202020204"/>
                <a:ea typeface="+mn-ea"/>
                <a:cs typeface="+mn-cs"/>
              </a:rPr>
              <a:t>OXM, PP, amylin, insulin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1965"/>
                </a:solidFill>
                <a:effectLst/>
                <a:uLnTx/>
                <a:uFillTx/>
                <a:latin typeface="Arial" panose="020B0604020202020204"/>
                <a:ea typeface="+mn-ea"/>
                <a:cs typeface="+mn-cs"/>
              </a:rPr>
              <a:t>increase satiety</a:t>
            </a:r>
            <a:endParaRPr kumimoji="0" lang="en-US" sz="1867" b="0" i="0" u="none" strike="noStrike" kern="1200" cap="none" spc="0" normalizeH="0" baseline="30000" noProof="0" dirty="0">
              <a:ln>
                <a:noFill/>
              </a:ln>
              <a:solidFill>
                <a:srgbClr val="001965"/>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DB87DE1B-3C6F-CF8D-DED9-A7118F8F12C1}"/>
              </a:ext>
            </a:extLst>
          </p:cNvPr>
          <p:cNvSpPr txBox="1"/>
          <p:nvPr/>
        </p:nvSpPr>
        <p:spPr>
          <a:xfrm>
            <a:off x="4453407" y="3878847"/>
            <a:ext cx="3758056" cy="666977"/>
          </a:xfrm>
          <a:prstGeom prst="rect">
            <a:avLst/>
          </a:prstGeom>
          <a:solidFill>
            <a:srgbClr val="FFFFFF">
              <a:alpha val="69804"/>
            </a:srgbClr>
          </a:solidFill>
          <a:ln>
            <a:noFill/>
          </a:ln>
        </p:spPr>
        <p:txBody>
          <a:bodyPr wrap="square" rtlCol="0">
            <a:spAutoFit/>
          </a:bodyPr>
          <a:lstStyle>
            <a:defPPr>
              <a:defRPr lang="en-US"/>
            </a:defPPr>
            <a:lvl1pPr algn="ctr">
              <a:defRPr sz="1400" b="1">
                <a:solidFill>
                  <a:schemeClr val="accent1"/>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1965"/>
                </a:solidFill>
                <a:effectLst/>
                <a:uLnTx/>
                <a:uFillTx/>
                <a:latin typeface="Arial" panose="020B0604020202020204"/>
                <a:ea typeface="+mn-ea"/>
                <a:cs typeface="+mn-cs"/>
              </a:rPr>
              <a:t>Ghrelin</a:t>
            </a:r>
            <a:br>
              <a:rPr kumimoji="0" lang="en-US" sz="1867" b="1" i="0" u="none" strike="noStrike" kern="1200" cap="none" spc="0" normalizeH="0" baseline="0" noProof="0" dirty="0">
                <a:ln>
                  <a:noFill/>
                </a:ln>
                <a:solidFill>
                  <a:srgbClr val="001965"/>
                </a:solidFill>
                <a:effectLst/>
                <a:uLnTx/>
                <a:uFillTx/>
                <a:latin typeface="Arial" panose="020B0604020202020204"/>
                <a:ea typeface="+mn-ea"/>
                <a:cs typeface="+mn-cs"/>
              </a:rPr>
            </a:br>
            <a:r>
              <a:rPr kumimoji="0" lang="en-US" sz="1867" b="0" i="0" u="none" strike="noStrike" kern="1200" cap="none" spc="0" normalizeH="0" baseline="0" noProof="0" dirty="0">
                <a:ln>
                  <a:noFill/>
                </a:ln>
                <a:solidFill>
                  <a:srgbClr val="001965"/>
                </a:solidFill>
                <a:effectLst/>
                <a:uLnTx/>
                <a:uFillTx/>
                <a:latin typeface="Arial" panose="020B0604020202020204"/>
                <a:ea typeface="+mn-ea"/>
                <a:cs typeface="+mn-cs"/>
              </a:rPr>
              <a:t>increases hunger</a:t>
            </a:r>
          </a:p>
        </p:txBody>
      </p:sp>
      <p:sp>
        <p:nvSpPr>
          <p:cNvPr id="12" name="TextBox 11">
            <a:extLst>
              <a:ext uri="{FF2B5EF4-FFF2-40B4-BE49-F238E27FC236}">
                <a16:creationId xmlns:a16="http://schemas.microsoft.com/office/drawing/2014/main" id="{F5F89B8D-6E9B-78A3-4798-6E92AD6C6DC0}"/>
              </a:ext>
            </a:extLst>
          </p:cNvPr>
          <p:cNvSpPr txBox="1"/>
          <p:nvPr/>
        </p:nvSpPr>
        <p:spPr>
          <a:xfrm>
            <a:off x="9767258" y="2667000"/>
            <a:ext cx="1986330" cy="1600438"/>
          </a:xfrm>
          <a:prstGeom prst="rect">
            <a:avLst/>
          </a:prstGeom>
          <a:noFill/>
        </p:spPr>
        <p:txBody>
          <a:bodyPr wrap="square">
            <a:spAutoFit/>
          </a:bodyPr>
          <a:lstStyle/>
          <a:p>
            <a:r>
              <a:rPr lang="en-US" sz="1400" noProof="0" dirty="0"/>
              <a:t>Though signals originate in the GI tract, it is the handling of these signals in the </a:t>
            </a:r>
            <a:r>
              <a:rPr lang="en-US" sz="1400" b="1" noProof="0" dirty="0">
                <a:solidFill>
                  <a:schemeClr val="accent1"/>
                </a:solidFill>
              </a:rPr>
              <a:t>hypothalamus</a:t>
            </a:r>
            <a:r>
              <a:rPr lang="en-US" sz="1400" noProof="0" dirty="0"/>
              <a:t> and </a:t>
            </a:r>
            <a:r>
              <a:rPr lang="en-US" sz="1400" b="1" noProof="0" dirty="0">
                <a:solidFill>
                  <a:schemeClr val="accent3"/>
                </a:solidFill>
              </a:rPr>
              <a:t>hindbrain</a:t>
            </a:r>
            <a:r>
              <a:rPr lang="en-US" sz="1400" noProof="0" dirty="0"/>
              <a:t> that affects appetite regulation</a:t>
            </a:r>
            <a:endParaRPr lang="en-US" sz="1600" noProof="0" dirty="0"/>
          </a:p>
        </p:txBody>
      </p:sp>
      <p:sp>
        <p:nvSpPr>
          <p:cNvPr id="14" name="Rectangle 13">
            <a:extLst>
              <a:ext uri="{FF2B5EF4-FFF2-40B4-BE49-F238E27FC236}">
                <a16:creationId xmlns:a16="http://schemas.microsoft.com/office/drawing/2014/main" id="{C403108D-030D-F2D5-6DE5-2A0E627874C5}"/>
              </a:ext>
            </a:extLst>
          </p:cNvPr>
          <p:cNvSpPr/>
          <p:nvPr/>
        </p:nvSpPr>
        <p:spPr>
          <a:xfrm>
            <a:off x="8367701" y="2640865"/>
            <a:ext cx="2916006" cy="17866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6" name="Connector: Elbow 15">
            <a:extLst>
              <a:ext uri="{FF2B5EF4-FFF2-40B4-BE49-F238E27FC236}">
                <a16:creationId xmlns:a16="http://schemas.microsoft.com/office/drawing/2014/main" id="{B24D2D04-577D-70F5-51EC-E0DAEE3B555C}"/>
              </a:ext>
            </a:extLst>
          </p:cNvPr>
          <p:cNvCxnSpPr>
            <a:cxnSpLocks/>
          </p:cNvCxnSpPr>
          <p:nvPr/>
        </p:nvCxnSpPr>
        <p:spPr>
          <a:xfrm rot="16200000" flipV="1">
            <a:off x="8493940" y="2729137"/>
            <a:ext cx="182880" cy="731520"/>
          </a:xfrm>
          <a:prstGeom prst="bentConnector2">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B9BB074E-78D8-311A-F696-0DCFF2D1E576}"/>
              </a:ext>
            </a:extLst>
          </p:cNvPr>
          <p:cNvCxnSpPr>
            <a:cxnSpLocks/>
          </p:cNvCxnSpPr>
          <p:nvPr/>
        </p:nvCxnSpPr>
        <p:spPr>
          <a:xfrm rot="5400000">
            <a:off x="8493940" y="3776464"/>
            <a:ext cx="182880" cy="731520"/>
          </a:xfrm>
          <a:prstGeom prst="bentConnector2">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2A224CE-2BEE-B7CB-44EE-B438B02F750B}"/>
              </a:ext>
            </a:extLst>
          </p:cNvPr>
          <p:cNvSpPr/>
          <p:nvPr/>
        </p:nvSpPr>
        <p:spPr>
          <a:xfrm rot="20940000">
            <a:off x="8773872" y="3663458"/>
            <a:ext cx="187036" cy="124691"/>
          </a:xfrm>
          <a:prstGeom prst="ellipse">
            <a:avLst/>
          </a:prstGeom>
          <a:solidFill>
            <a:srgbClr val="2A918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7B2BA229-F02B-F1AE-EE42-D8A8F055375A}"/>
              </a:ext>
            </a:extLst>
          </p:cNvPr>
          <p:cNvSpPr/>
          <p:nvPr/>
        </p:nvSpPr>
        <p:spPr>
          <a:xfrm rot="19413501">
            <a:off x="9010046" y="3742054"/>
            <a:ext cx="260651" cy="212749"/>
          </a:xfrm>
          <a:prstGeom prst="ellipse">
            <a:avLst/>
          </a:prstGeom>
          <a:solidFill>
            <a:schemeClr val="accent3">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Rectangle: Rounded Corners 38">
            <a:hlinkClick r:id="rId5" action="ppaction://hlinksldjump"/>
            <a:extLst>
              <a:ext uri="{FF2B5EF4-FFF2-40B4-BE49-F238E27FC236}">
                <a16:creationId xmlns:a16="http://schemas.microsoft.com/office/drawing/2014/main" id="{69ADC032-1996-0851-6362-EFB9AAD04C26}"/>
              </a:ext>
            </a:extLst>
          </p:cNvPr>
          <p:cNvSpPr/>
          <p:nvPr/>
        </p:nvSpPr>
        <p:spPr>
          <a:xfrm>
            <a:off x="405760" y="2918623"/>
            <a:ext cx="3569356" cy="57320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Homeostatic eating </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‘eating for hunger’</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Rectangle: Rounded Corners 39">
            <a:hlinkClick r:id="rId6" action="ppaction://hlinksldjump"/>
            <a:extLst>
              <a:ext uri="{FF2B5EF4-FFF2-40B4-BE49-F238E27FC236}">
                <a16:creationId xmlns:a16="http://schemas.microsoft.com/office/drawing/2014/main" id="{8B727827-65FE-75C9-DE02-3BD81C220016}"/>
              </a:ext>
            </a:extLst>
          </p:cNvPr>
          <p:cNvSpPr/>
          <p:nvPr/>
        </p:nvSpPr>
        <p:spPr>
          <a:xfrm>
            <a:off x="405760" y="3709232"/>
            <a:ext cx="3569356" cy="57320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chemeClr val="bg1"/>
                </a:solidFill>
                <a:effectLst/>
                <a:uLnTx/>
                <a:uFillTx/>
                <a:latin typeface="Arial" panose="020B0604020202020204"/>
                <a:ea typeface="+mn-ea"/>
                <a:cs typeface="+mn-cs"/>
              </a:rPr>
              <a:t>Hedonic eating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mn-cs"/>
              </a:rPr>
              <a:t>‘eating for pleasure’</a:t>
            </a: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41" name="Rectangle: Rounded Corners 40">
            <a:hlinkClick r:id="rId7" action="ppaction://hlinksldjump"/>
            <a:extLst>
              <a:ext uri="{FF2B5EF4-FFF2-40B4-BE49-F238E27FC236}">
                <a16:creationId xmlns:a16="http://schemas.microsoft.com/office/drawing/2014/main" id="{A021140B-B7DC-4E19-66AA-5A64D2E6419B}"/>
              </a:ext>
            </a:extLst>
          </p:cNvPr>
          <p:cNvSpPr/>
          <p:nvPr/>
        </p:nvSpPr>
        <p:spPr>
          <a:xfrm>
            <a:off x="405760" y="4499842"/>
            <a:ext cx="3569356" cy="57320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Executive function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‘deciding to eat’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Isosceles Triangle 42">
            <a:extLst>
              <a:ext uri="{FF2B5EF4-FFF2-40B4-BE49-F238E27FC236}">
                <a16:creationId xmlns:a16="http://schemas.microsoft.com/office/drawing/2014/main" id="{8E4EBE9E-ED73-5397-EFB4-DF74D6F13D5D}"/>
              </a:ext>
            </a:extLst>
          </p:cNvPr>
          <p:cNvSpPr/>
          <p:nvPr/>
        </p:nvSpPr>
        <p:spPr>
          <a:xfrm rot="10800000">
            <a:off x="2074976" y="2580473"/>
            <a:ext cx="233034" cy="200891"/>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51" name="Straight Connector 50">
            <a:extLst>
              <a:ext uri="{FF2B5EF4-FFF2-40B4-BE49-F238E27FC236}">
                <a16:creationId xmlns:a16="http://schemas.microsoft.com/office/drawing/2014/main" id="{B24E878E-3422-EC27-960F-A96FFC31E23D}"/>
              </a:ext>
            </a:extLst>
          </p:cNvPr>
          <p:cNvCxnSpPr/>
          <p:nvPr/>
        </p:nvCxnSpPr>
        <p:spPr>
          <a:xfrm>
            <a:off x="9025365" y="3669187"/>
            <a:ext cx="781050" cy="0"/>
          </a:xfrm>
          <a:prstGeom prst="line">
            <a:avLst/>
          </a:prstGeom>
          <a:ln w="1270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8D367E-4318-09AD-A1C2-C00251D5BBEC}"/>
              </a:ext>
            </a:extLst>
          </p:cNvPr>
          <p:cNvCxnSpPr>
            <a:cxnSpLocks/>
          </p:cNvCxnSpPr>
          <p:nvPr/>
        </p:nvCxnSpPr>
        <p:spPr>
          <a:xfrm>
            <a:off x="9315877" y="3895086"/>
            <a:ext cx="490538" cy="0"/>
          </a:xfrm>
          <a:prstGeom prst="line">
            <a:avLst/>
          </a:prstGeom>
          <a:ln w="12700">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587AD22D-DE4D-158C-E603-3ADCC990C6E2}"/>
              </a:ext>
            </a:extLst>
          </p:cNvPr>
          <p:cNvSpPr/>
          <p:nvPr/>
        </p:nvSpPr>
        <p:spPr>
          <a:xfrm>
            <a:off x="405760" y="2030029"/>
            <a:ext cx="3569356" cy="5732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t>Select an item </a:t>
            </a:r>
            <a:b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br>
            <a: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t>to learn more</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222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548EF-FBDE-B546-6A77-9A1315E0B361}"/>
            </a:ext>
          </a:extLst>
        </p:cNvPr>
        <p:cNvGrpSpPr/>
        <p:nvPr/>
      </p:nvGrpSpPr>
      <p:grpSpPr>
        <a:xfrm>
          <a:off x="0" y="0"/>
          <a:ext cx="0" cy="0"/>
          <a:chOff x="0" y="0"/>
          <a:chExt cx="0" cy="0"/>
        </a:xfrm>
      </p:grpSpPr>
      <p:sp>
        <p:nvSpPr>
          <p:cNvPr id="32" name="Oval 31">
            <a:extLst>
              <a:ext uri="{FF2B5EF4-FFF2-40B4-BE49-F238E27FC236}">
                <a16:creationId xmlns:a16="http://schemas.microsoft.com/office/drawing/2014/main" id="{FEC1DF06-6859-2E95-56F4-0E04F07FC709}"/>
              </a:ext>
            </a:extLst>
          </p:cNvPr>
          <p:cNvSpPr/>
          <p:nvPr/>
        </p:nvSpPr>
        <p:spPr>
          <a:xfrm>
            <a:off x="6537267" y="930444"/>
            <a:ext cx="3480178" cy="3480178"/>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7ECFB4B-7DD5-2D02-4AF4-FD771FAE44B4}"/>
              </a:ext>
            </a:extLst>
          </p:cNvPr>
          <p:cNvSpPr>
            <a:spLocks noGrp="1"/>
          </p:cNvSpPr>
          <p:nvPr>
            <p:ph type="title"/>
          </p:nvPr>
        </p:nvSpPr>
        <p:spPr>
          <a:xfrm>
            <a:off x="213134" y="414320"/>
            <a:ext cx="3998446" cy="5562000"/>
          </a:xfrm>
        </p:spPr>
        <p:txBody>
          <a:bodyPr>
            <a:normAutofit/>
          </a:bodyPr>
          <a:lstStyle/>
          <a:p>
            <a:r>
              <a:rPr lang="en-US" noProof="0" dirty="0"/>
              <a:t>Role of the brain in appetite regulation</a:t>
            </a:r>
          </a:p>
        </p:txBody>
      </p:sp>
      <p:sp>
        <p:nvSpPr>
          <p:cNvPr id="31" name="Text Placeholder 30">
            <a:extLst>
              <a:ext uri="{FF2B5EF4-FFF2-40B4-BE49-F238E27FC236}">
                <a16:creationId xmlns:a16="http://schemas.microsoft.com/office/drawing/2014/main" id="{24C878C9-236C-0FC7-4FF1-70072F01FDC1}"/>
              </a:ext>
            </a:extLst>
          </p:cNvPr>
          <p:cNvSpPr>
            <a:spLocks noGrp="1"/>
          </p:cNvSpPr>
          <p:nvPr>
            <p:ph type="body" sz="quarter" idx="13"/>
          </p:nvPr>
        </p:nvSpPr>
        <p:spPr/>
        <p:txBody>
          <a:bodyPr/>
          <a:lstStyle/>
          <a:p>
            <a:r>
              <a:rPr lang="en-US" sz="800" i="0" noProof="0" dirty="0"/>
              <a:t>Berridge KC et al. Brain Res 2010;1350:43–64.</a:t>
            </a:r>
          </a:p>
        </p:txBody>
      </p:sp>
      <p:sp>
        <p:nvSpPr>
          <p:cNvPr id="39" name="Rectangle: Rounded Corners 38">
            <a:hlinkClick r:id="rId3" action="ppaction://hlinksldjump"/>
            <a:extLst>
              <a:ext uri="{FF2B5EF4-FFF2-40B4-BE49-F238E27FC236}">
                <a16:creationId xmlns:a16="http://schemas.microsoft.com/office/drawing/2014/main" id="{FA1224F6-D368-68E7-FF88-050B8FC12775}"/>
              </a:ext>
            </a:extLst>
          </p:cNvPr>
          <p:cNvSpPr/>
          <p:nvPr/>
        </p:nvSpPr>
        <p:spPr>
          <a:xfrm>
            <a:off x="405760" y="2918623"/>
            <a:ext cx="3569356" cy="57320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Homeostatic eating </a:t>
            </a:r>
            <a:b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‘eating for hunger’</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Rectangle: Rounded Corners 39">
            <a:hlinkClick r:id="rId4" action="ppaction://hlinksldjump"/>
            <a:extLst>
              <a:ext uri="{FF2B5EF4-FFF2-40B4-BE49-F238E27FC236}">
                <a16:creationId xmlns:a16="http://schemas.microsoft.com/office/drawing/2014/main" id="{FA0908D6-1C81-903F-6621-A894F1006B31}"/>
              </a:ext>
            </a:extLst>
          </p:cNvPr>
          <p:cNvSpPr/>
          <p:nvPr/>
        </p:nvSpPr>
        <p:spPr>
          <a:xfrm>
            <a:off x="405760" y="3709232"/>
            <a:ext cx="3569356" cy="57320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Hedonic eating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‘eating for pleasure’</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1" name="Rectangle: Rounded Corners 40">
            <a:hlinkClick r:id="rId5" action="ppaction://hlinksldjump"/>
            <a:extLst>
              <a:ext uri="{FF2B5EF4-FFF2-40B4-BE49-F238E27FC236}">
                <a16:creationId xmlns:a16="http://schemas.microsoft.com/office/drawing/2014/main" id="{DBFEB4EB-208A-924D-8AEE-9A8CCBE5C43A}"/>
              </a:ext>
            </a:extLst>
          </p:cNvPr>
          <p:cNvSpPr/>
          <p:nvPr/>
        </p:nvSpPr>
        <p:spPr>
          <a:xfrm>
            <a:off x="405760" y="4499842"/>
            <a:ext cx="3569356" cy="57320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200" normalizeH="0" baseline="0" noProof="0" dirty="0">
                <a:ln>
                  <a:noFill/>
                </a:ln>
                <a:solidFill>
                  <a:srgbClr val="FFFFFF"/>
                </a:solidFill>
                <a:effectLst/>
                <a:uLnTx/>
                <a:uFillTx/>
                <a:latin typeface="Arial" panose="020B0604020202020204"/>
                <a:ea typeface="+mn-ea"/>
                <a:cs typeface="+mn-cs"/>
              </a:rPr>
              <a:t>Executive function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‘deciding to eat’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Isosceles Triangle 42">
            <a:extLst>
              <a:ext uri="{FF2B5EF4-FFF2-40B4-BE49-F238E27FC236}">
                <a16:creationId xmlns:a16="http://schemas.microsoft.com/office/drawing/2014/main" id="{A7918A48-249A-52F0-B2F2-0756D12F10FC}"/>
              </a:ext>
            </a:extLst>
          </p:cNvPr>
          <p:cNvSpPr/>
          <p:nvPr/>
        </p:nvSpPr>
        <p:spPr>
          <a:xfrm rot="10800000">
            <a:off x="2074976" y="2580473"/>
            <a:ext cx="233034" cy="200891"/>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7BDE503B-EB60-5BF4-A195-F87429BCDAD1}"/>
              </a:ext>
            </a:extLst>
          </p:cNvPr>
          <p:cNvSpPr txBox="1"/>
          <p:nvPr/>
        </p:nvSpPr>
        <p:spPr>
          <a:xfrm>
            <a:off x="6196487" y="4609014"/>
            <a:ext cx="4161739" cy="1241622"/>
          </a:xfrm>
          <a:prstGeom prst="rect">
            <a:avLst/>
          </a:prstGeom>
          <a:solidFill>
            <a:schemeClr val="bg1">
              <a:alpha val="89000"/>
            </a:schemeClr>
          </a:solid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2A918B"/>
                </a:solidFill>
                <a:effectLst/>
                <a:uLnTx/>
                <a:uFillTx/>
                <a:latin typeface="Arial" panose="020B0604020202020204"/>
                <a:ea typeface="+mn-ea"/>
                <a:cs typeface="+mn-cs"/>
              </a:rPr>
              <a:t>Dopamine</a:t>
            </a:r>
            <a:r>
              <a:rPr kumimoji="0" lang="en-US" sz="1867" b="1" i="0" u="none" strike="noStrike" kern="1200" cap="none" spc="0" normalizeH="0" baseline="0" noProof="0" dirty="0">
                <a:ln>
                  <a:noFill/>
                </a:ln>
                <a:solidFill>
                  <a:srgbClr val="4472C4"/>
                </a:solidFill>
                <a:effectLst/>
                <a:uLnTx/>
                <a:uFillTx/>
                <a:latin typeface="Arial" panose="020B0604020202020204"/>
                <a:ea typeface="+mn-ea"/>
                <a:cs typeface="+mn-cs"/>
              </a:rPr>
              <a:t> </a:t>
            </a:r>
            <a:r>
              <a:rPr kumimoji="0" lang="en-US" sz="1867" b="0" i="0" u="none" strike="noStrike" kern="1200" cap="none" spc="0" normalizeH="0" baseline="0" noProof="0" dirty="0">
                <a:ln>
                  <a:noFill/>
                </a:ln>
                <a:solidFill>
                  <a:srgbClr val="001965"/>
                </a:solidFill>
                <a:effectLst/>
                <a:uLnTx/>
                <a:uFillTx/>
                <a:latin typeface="Arial" panose="020B0604020202020204"/>
                <a:ea typeface="+mn-ea"/>
                <a:cs typeface="+mn-cs"/>
              </a:rPr>
              <a:t>and</a:t>
            </a:r>
            <a:r>
              <a:rPr kumimoji="0" lang="en-US" sz="1867" b="1" i="0" u="none" strike="noStrike" kern="1200" cap="none" spc="0" normalizeH="0" baseline="0" noProof="0" dirty="0">
                <a:ln>
                  <a:noFill/>
                </a:ln>
                <a:solidFill>
                  <a:srgbClr val="4472C4"/>
                </a:solidFill>
                <a:effectLst/>
                <a:uLnTx/>
                <a:uFillTx/>
                <a:latin typeface="Arial" panose="020B0604020202020204"/>
                <a:ea typeface="+mn-ea"/>
                <a:cs typeface="+mn-cs"/>
              </a:rPr>
              <a:t> </a:t>
            </a:r>
            <a:r>
              <a:rPr kumimoji="0" lang="en-US" sz="1867" b="1" i="0" u="none" strike="noStrike" kern="1200" cap="none" spc="0" normalizeH="0" baseline="0" noProof="0" dirty="0">
                <a:ln>
                  <a:noFill/>
                </a:ln>
                <a:solidFill>
                  <a:srgbClr val="2A918B"/>
                </a:solidFill>
                <a:effectLst/>
                <a:uLnTx/>
                <a:uFillTx/>
                <a:latin typeface="Arial" panose="020B0604020202020204"/>
                <a:ea typeface="+mn-ea"/>
                <a:cs typeface="+mn-cs"/>
              </a:rPr>
              <a:t>opioid</a:t>
            </a:r>
            <a:r>
              <a:rPr kumimoji="0" lang="en-US" sz="1867" b="1" i="0" u="none" strike="noStrike" kern="1200" cap="none" spc="0" normalizeH="0" baseline="0" noProof="0" dirty="0">
                <a:ln>
                  <a:noFill/>
                </a:ln>
                <a:solidFill>
                  <a:srgbClr val="4472C4"/>
                </a:solidFill>
                <a:effectLst/>
                <a:uLnTx/>
                <a:uFillTx/>
                <a:latin typeface="Arial" panose="020B0604020202020204"/>
                <a:ea typeface="+mn-ea"/>
                <a:cs typeface="+mn-cs"/>
              </a:rPr>
              <a:t> </a:t>
            </a:r>
            <a:r>
              <a:rPr kumimoji="0" lang="en-US" sz="1867" b="0" i="0" u="none" strike="noStrike" kern="1200" cap="none" spc="0" normalizeH="0" baseline="0" noProof="0" dirty="0">
                <a:ln>
                  <a:noFill/>
                </a:ln>
                <a:solidFill>
                  <a:srgbClr val="001965"/>
                </a:solidFill>
                <a:effectLst/>
                <a:uLnTx/>
                <a:uFillTx/>
                <a:latin typeface="Arial" panose="020B0604020202020204"/>
                <a:ea typeface="+mn-ea"/>
                <a:cs typeface="+mn-cs"/>
              </a:rPr>
              <a:t>and</a:t>
            </a:r>
            <a:r>
              <a:rPr kumimoji="0" lang="en-US" sz="1867" b="1" i="0" u="none" strike="noStrike" kern="1200" cap="none" spc="0" normalizeH="0" baseline="0" noProof="0" dirty="0">
                <a:ln>
                  <a:noFill/>
                </a:ln>
                <a:solidFill>
                  <a:srgbClr val="001965"/>
                </a:solidFill>
                <a:effectLst/>
                <a:uLnTx/>
                <a:uFillTx/>
                <a:latin typeface="Arial" panose="020B0604020202020204"/>
                <a:ea typeface="+mn-ea"/>
                <a:cs typeface="+mn-cs"/>
              </a:rPr>
              <a:t> </a:t>
            </a:r>
            <a:r>
              <a:rPr kumimoji="0" lang="en-US" sz="1867" b="1" i="0" u="none" strike="noStrike" kern="1200" cap="none" spc="0" normalizeH="0" baseline="0" noProof="0" dirty="0">
                <a:ln>
                  <a:noFill/>
                </a:ln>
                <a:solidFill>
                  <a:srgbClr val="2A918B"/>
                </a:solidFill>
                <a:effectLst/>
                <a:uLnTx/>
                <a:uFillTx/>
                <a:latin typeface="Arial" panose="020B0604020202020204"/>
                <a:ea typeface="+mn-ea"/>
                <a:cs typeface="+mn-cs"/>
              </a:rPr>
              <a:t>cannabinoid receptors </a:t>
            </a:r>
            <a:r>
              <a:rPr kumimoji="0" lang="en-US" sz="1867" b="0" i="0" u="none" strike="noStrike" kern="1200" cap="none" spc="0" normalizeH="0" baseline="0" noProof="0" dirty="0">
                <a:ln>
                  <a:noFill/>
                </a:ln>
                <a:solidFill>
                  <a:srgbClr val="001965"/>
                </a:solidFill>
                <a:effectLst/>
                <a:uLnTx/>
                <a:uFillTx/>
                <a:latin typeface="Arial" panose="020B0604020202020204"/>
                <a:ea typeface="+mn-ea"/>
                <a:cs typeface="+mn-cs"/>
              </a:rPr>
              <a:t>control the motivation/drive to eat and the pleasure associated with food</a:t>
            </a:r>
          </a:p>
        </p:txBody>
      </p:sp>
      <p:sp>
        <p:nvSpPr>
          <p:cNvPr id="15" name="Rectangle: Rounded Corners 14">
            <a:extLst>
              <a:ext uri="{FF2B5EF4-FFF2-40B4-BE49-F238E27FC236}">
                <a16:creationId xmlns:a16="http://schemas.microsoft.com/office/drawing/2014/main" id="{AC800C73-4C23-E89B-E59D-8D687DF12F32}"/>
              </a:ext>
            </a:extLst>
          </p:cNvPr>
          <p:cNvSpPr/>
          <p:nvPr/>
        </p:nvSpPr>
        <p:spPr>
          <a:xfrm>
            <a:off x="405760" y="2030029"/>
            <a:ext cx="3569356" cy="5732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t>Select an item </a:t>
            </a:r>
            <a:b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br>
            <a:r>
              <a:rPr kumimoji="0" lang="en-US" sz="1100" b="0" i="0" u="none" strike="noStrike" kern="1200" cap="all" spc="200" normalizeH="0" baseline="0" noProof="0" dirty="0">
                <a:ln>
                  <a:noFill/>
                </a:ln>
                <a:solidFill>
                  <a:srgbClr val="FFFFFF"/>
                </a:solidFill>
                <a:effectLst/>
                <a:uLnTx/>
                <a:uFillTx/>
                <a:latin typeface="Arial" panose="020B0604020202020204"/>
                <a:ea typeface="+mn-ea"/>
                <a:cs typeface="+mn-cs"/>
              </a:rPr>
              <a:t>to learn more</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Graphic 5">
            <a:extLst>
              <a:ext uri="{FF2B5EF4-FFF2-40B4-BE49-F238E27FC236}">
                <a16:creationId xmlns:a16="http://schemas.microsoft.com/office/drawing/2014/main" id="{FD1FB1E1-6437-95E4-53E4-813C3BF36B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8435" y="1140949"/>
            <a:ext cx="3059168" cy="3059168"/>
          </a:xfrm>
          <a:prstGeom prst="rect">
            <a:avLst/>
          </a:prstGeom>
        </p:spPr>
      </p:pic>
    </p:spTree>
    <p:extLst>
      <p:ext uri="{BB962C8B-B14F-4D97-AF65-F5344CB8AC3E}">
        <p14:creationId xmlns:p14="http://schemas.microsoft.com/office/powerpoint/2010/main" val="155990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WER_USER_CONTEXTUAL_SHAPES_AGENDA_DESIGNER" val="{&quot;Divider1&quot;:{&quot;Title&quot;:{&quot;AutoShapeType&quot;:1,&quot;Visible&quot;:-1,&quot;LockAspectRatio&quot;:0,&quot;CanUpdateAdjustments&quot;:true,&quot;Adjustment1&quot;:-1.0,&quot;Adjustment2&quot;:-1.0,&quot;CanManagePosition&quot;:true,&quot;Left&quot;:240.0,&quot;Top&quot;:216.0,&quot;Width&quot;:700.0,&quot;Height&quot;:108.0,&quot;Rotation&quot;:-1.0,&quot;TextFrame2AutoSize&quot;:1,&quot;TextFrame2TextRangeFontName&quot;:&quot;&quot;,&quot;TextFrameMarginTop&quot;:0.0,&quot;TextFrameMarginLeft&quot;:0.0,&quot;TextFrameMarginRight&quot;:0.0,&quot;TextFrameMarginBottom&quot;:0.0,&quot;TextFrameWordWrap&quot;:-1,&quot;TextFrameTextRangeFontSize&quot;:30.0,&quot;TextFrameTextRangeFontColorHexa&quot;:&quot;#001965&quot;,&quot;TextFrameTextRangeFontBold&quot;:0,&quot;TextFrameTextRangeFontItalic&quot;:0,&quot;TextFrameTextRangeFontUnderline&quot;:0,&quot;TextFrameVerticalAnchor&quot;:1,&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Number&quot;:{&quot;AutoShapeType&quot;:1,&quot;Visible&quot;:-1,&quot;LockAspectRatio&quot;:0,&quot;CanUpdateAdjustments&quot;:true,&quot;Adjustment1&quot;:-1.0,&quot;Adjustment2&quot;:-1.0,&quot;CanManagePosition&quot;:true,&quot;Left&quot;:115.2,&quot;Top&quot;:216.0,&quot;Width&quot;:81.0,&quot;Height&quot;:81.0,&quot;Rotation&quot;:-1.0,&quot;TextFrame2AutoSize&quot;:0,&quot;TextFrame2TextRangeFontName&quot;:&quot;&quot;,&quot;TextFrameMarginTop&quot;:0.0,&quot;TextFrameMarginLeft&quot;:0.0,&quot;TextFrameMarginRight&quot;:0.0,&quot;TextFrameMarginBottom&quot;:0.0,&quot;TextFrameWordWrap&quot;:0,&quot;TextFrameTextRangeFontSize&quot;:30.0,&quot;TextFrameTextRangeFontColorHexa&quot;:&quot;#FFFFFF&quot;,&quot;TextFrameTextRangeFontBold&quot;:0,&quot;TextFrameTextRangeFontItalic&quot;:0,&quot;TextFrameTextRangeFontUnderline&quot;:0,&quot;TextFrameVerticalAnchor&quot;:3,&quot;TextFrameHorizontalAnchor&quot;:2,&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true},&quot;Line&quot;:{&quot;AutoShapeType&quot;:1,&quot;Visible&quot;:-1,&quot;LockAspectRatio&quot;:0,&quot;CanUpdateAdjustments&quot;:true,&quot;Adjustment1&quot;:-1.0,&quot;Adjustment2&quot;:-1.0,&quot;CanManagePosition&quot;:true,&quot;Left&quot;:240.0,&quot;Top&quot;:331.0,&quot;Width&quot;:700.0,&quot;Height&quot;:0.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0.0,&quot;LineDashStyle&quot;:1,&quot;LineEndArrowheadStyle&quot;:1,&quot;LineBeginArrowheadStyle&quot;:1,&quot;ShouldSendToBack&quot;:false,&quot;NeedsApplyToAll&quot;:false}},&quot;TableOfContent1&quot;:{&quot;MarginLeft&quot;:76.8,&quot;MarginRight&quot;:76.79999,&quot;MarginTop&quot;:86.4,&quot;MarginBottom&quot;:21.5999756,&quot;ShouldVerticalCenter&quot;:true,&quot;Title&quot;:{&quot;AutoShapeType&quot;:1,&quot;Visible&quot;:-1,&quot;LockAspectRatio&quot;:0,&quot;CanUpdateAdjustments&quot;:true,&quot;Adjustment1&quot;:-1.0,&quot;Adjustment2&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FFFFFF&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Back&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true,&quot;NeedsApplyToAll&quot;:false},&quot;Inactive&quot;:{&quot;AutoShapeType&quot;:1,&quot;Visible&quot;:0,&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null,&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null,&quot;FillTransparency&quot;:0.0,&quot;LineVisible&quot;:-1,&quot;LineForeColorHexa&quot;:null,&quot;LineWeight&quot;:0.0,&quot;LineDashStyle&quot;:1,&quot;LineEndArrowheadStyle&quot;:1,&quot;LineBeginArrowheadStyle&quot;:1,&quot;ShouldSendToBack&quot;:true,&quot;NeedsApplyToAll&quot;:false},&quot;CoverPage&quot;:{&quot;AutoShapeType&quot;:1,&quot;Visible&quot;:0,&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null,&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null,&quot;FillTransparency&quot;:0.0,&quot;LineVisible&quot;:-1,&quot;LineForeColorHexa&quot;:null,&quot;LineWeight&quot;:0.0,&quot;LineDashStyle&quot;:1,&quot;LineEndArrowheadStyle&quot;:1,&quot;LineBeginArrowheadStyle&quot;:1,&quot;ShouldSendToBack&quot;:true,&quot;NeedsApplyToAll&quot;:false}},&quot;Number&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D9D9D9&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false}},&quot;SlideIndex&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TableOfContent3&quot;:{&quot;MarginLeft&quot;:76.8,&quot;MarginRight&quot;:76.8,&quot;MarginTop&quot;:86.4,&quot;MarginBottom&quot;:21.6,&quot;ShouldVerticalCenter&quot;:true,&quot;Title&quot;:{&quot;AutoShapeType&quot;:1,&quot;Visible&quot;:-1,&quot;LockAspectRatio&quot;:0,&quot;CanUpdateAdjustments&quot;:true,&quot;Adjustment1&quot;:-1.0,&quot;Adjustment2&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Inactive&quot;:{&quot;AutoShapeType&quot;:9,&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2EC4B6&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FFFFFF&quot;,&quot;FillTransparency&quot;:0.0,&quot;LineVisible&quot;:-1,&quot;LineForeColorHexa&quot;:&quot;#2EC4B6&quot;,&quot;LineWeight&quot;:2.0,&quot;LineDashStyle&quot;:1,&quot;LineEndArrowheadStyle&quot;:1,&quot;LineBeginArrowheadStyle&quot;:1,&quot;ShouldSendToBack&quot;:false,&quot;NeedsApplyToAll&quot;:false},&quot;CoverPage&quot;:{&quot;AutoShapeType&quot;:9,&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SlideIndex&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Lin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2.0,&quot;LineDashStyle&quot;:1,&quot;LineEndArrowheadStyle&quot;:1,&quot;LineBeginArrowheadStyle&quot;:1,&quot;ShouldSendToBack&quot;:true,&quot;NeedsApplyToAll&quot;:false}},&quot;TableOfContent4&quot;:{&quot;MarginLeft&quot;:76.8,&quot;MarginRight&quot;:76.8,&quot;MarginTop&quot;:86.4,&quot;MarginBottom&quot;:21.6,&quot;ShouldVerticalCenter&quot;:true,&quot;Title&quot;:{&quot;AutoShapeType&quot;:1,&quot;Visible&quot;:-1,&quot;LockAspectRatio&quot;:0,&quot;CanUpdateAdjustments&quot;:true,&quot;Adjustment1&quot;:-1.0,&quot;Adjustment2&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Visible&quot;:-1,&quot;LockAspectRatio&quot;:-1,&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Inactive&quot;:{&quot;AutoShapeType&quot;:9,&quot;Visible&quot;:-1,&quot;LockAspectRatio&quot;:-1,&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2EC4B6&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FFFFFF&quot;,&quot;FillTransparency&quot;:0.0,&quot;LineVisible&quot;:-1,&quot;LineForeColorHexa&quot;:&quot;#2EC4B6&quot;,&quot;LineWeight&quot;:2.0,&quot;LineDashStyle&quot;:1,&quot;LineEndArrowheadStyle&quot;:1,&quot;LineBeginArrowheadStyle&quot;:1,&quot;ShouldSendToBack&quot;:false,&quot;NeedsApplyToAll&quot;:false},&quot;CoverPage&quot;:{&quot;AutoShapeType&quot;:9,&quot;Visible&quot;:-1,&quot;LockAspectRatio&quot;:-1,&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SlideIndex&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Arc&quot;:{&quot;AutoShapeType&quot;:25,&quot;Visible&quot;:-1,&quot;LockAspectRatio&quot;:0,&quot;CanUpdateAdjustments&quot;:fals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2.0,&quot;LineDashStyle&quot;:1,&quot;LineEndArrowheadStyle&quot;:1,&quot;LineBeginArrowheadStyle&quot;:1,&quot;ShouldSendToBack&quot;:true,&quot;NeedsApplyToAll&quot;:false}}}"/>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7.xml><?xml version="1.0" encoding="utf-8"?>
<p:tagLst xmlns:a="http://schemas.openxmlformats.org/drawingml/2006/main" xmlns:r="http://schemas.openxmlformats.org/officeDocument/2006/relationships" xmlns:p="http://schemas.openxmlformats.org/presentationml/2006/main">
  <p:tag name="[SUBGRID]" val="[SubGrid]"/>
</p:tagLst>
</file>

<file path=ppt/tags/tag68.xml><?xml version="1.0" encoding="utf-8"?>
<p:tagLst xmlns:a="http://schemas.openxmlformats.org/drawingml/2006/main" xmlns:r="http://schemas.openxmlformats.org/officeDocument/2006/relationships" xmlns:p="http://schemas.openxmlformats.org/presentationml/2006/main">
  <p:tag name="[SUBGRID]" val="[SubGrid]"/>
</p:tagLst>
</file>

<file path=ppt/tags/tag69.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70.xml><?xml version="1.0" encoding="utf-8"?>
<p:tagLst xmlns:a="http://schemas.openxmlformats.org/drawingml/2006/main" xmlns:r="http://schemas.openxmlformats.org/officeDocument/2006/relationships" xmlns:p="http://schemas.openxmlformats.org/presentationml/2006/main">
  <p:tag name="[SUBGRID]" val="[SubGrid]"/>
</p:tagLst>
</file>

<file path=ppt/tags/tag71.xml><?xml version="1.0" encoding="utf-8"?>
<p:tagLst xmlns:a="http://schemas.openxmlformats.org/drawingml/2006/main" xmlns:r="http://schemas.openxmlformats.org/officeDocument/2006/relationships" xmlns:p="http://schemas.openxmlformats.org/presentationml/2006/main">
  <p:tag name="[SUBGRID]" val="[SubGrid]"/>
</p:tagLst>
</file>

<file path=ppt/tags/tag72.xml><?xml version="1.0" encoding="utf-8"?>
<p:tagLst xmlns:a="http://schemas.openxmlformats.org/drawingml/2006/main" xmlns:r="http://schemas.openxmlformats.org/officeDocument/2006/relationships" xmlns:p="http://schemas.openxmlformats.org/presentationml/2006/main">
  <p:tag name="[SUBGRID]" val="[SubGrid]"/>
</p:tagLst>
</file>

<file path=ppt/tags/tag73.xml><?xml version="1.0" encoding="utf-8"?>
<p:tagLst xmlns:a="http://schemas.openxmlformats.org/drawingml/2006/main" xmlns:r="http://schemas.openxmlformats.org/officeDocument/2006/relationships" xmlns:p="http://schemas.openxmlformats.org/presentationml/2006/main">
  <p:tag name="[SUBGRID]" val="[SubGrid]"/>
</p:tagLst>
</file>

<file path=ppt/tags/tag74.xml><?xml version="1.0" encoding="utf-8"?>
<p:tagLst xmlns:a="http://schemas.openxmlformats.org/drawingml/2006/main" xmlns:r="http://schemas.openxmlformats.org/officeDocument/2006/relationships" xmlns:p="http://schemas.openxmlformats.org/presentationml/2006/main">
  <p:tag name="[SUBGRID]" val="[SubGrid]"/>
</p:tagLst>
</file>

<file path=ppt/tags/tag75.xml><?xml version="1.0" encoding="utf-8"?>
<p:tagLst xmlns:a="http://schemas.openxmlformats.org/drawingml/2006/main" xmlns:r="http://schemas.openxmlformats.org/officeDocument/2006/relationships" xmlns:p="http://schemas.openxmlformats.org/presentationml/2006/main">
  <p:tag name="[SUBGRID]" val="[SubGrid]"/>
</p:tagLst>
</file>

<file path=ppt/tags/tag76.xml><?xml version="1.0" encoding="utf-8"?>
<p:tagLst xmlns:a="http://schemas.openxmlformats.org/drawingml/2006/main" xmlns:r="http://schemas.openxmlformats.org/officeDocument/2006/relationships" xmlns:p="http://schemas.openxmlformats.org/presentationml/2006/main">
  <p:tag name="[SUBGRID]" val="[SubGrid]"/>
</p:tagLst>
</file>

<file path=ppt/tags/tag77.xml><?xml version="1.0" encoding="utf-8"?>
<p:tagLst xmlns:a="http://schemas.openxmlformats.org/drawingml/2006/main" xmlns:r="http://schemas.openxmlformats.org/officeDocument/2006/relationships" xmlns:p="http://schemas.openxmlformats.org/presentationml/2006/main">
  <p:tag name="[SUBGRID]" val="[SubGrid]"/>
</p:tagLst>
</file>

<file path=ppt/tags/tag78.xml><?xml version="1.0" encoding="utf-8"?>
<p:tagLst xmlns:a="http://schemas.openxmlformats.org/drawingml/2006/main" xmlns:r="http://schemas.openxmlformats.org/officeDocument/2006/relationships" xmlns:p="http://schemas.openxmlformats.org/presentationml/2006/main">
  <p:tag name="[SUBGRID]" val="[SubGrid]"/>
</p:tagLst>
</file>

<file path=ppt/tags/tag79.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80.xml><?xml version="1.0" encoding="utf-8"?>
<p:tagLst xmlns:a="http://schemas.openxmlformats.org/drawingml/2006/main" xmlns:r="http://schemas.openxmlformats.org/officeDocument/2006/relationships" xmlns:p="http://schemas.openxmlformats.org/presentationml/2006/main">
  <p:tag name="[SUBGRID]" val="[SubGrid]"/>
</p:tagLst>
</file>

<file path=ppt/tags/tag81.xml><?xml version="1.0" encoding="utf-8"?>
<p:tagLst xmlns:a="http://schemas.openxmlformats.org/drawingml/2006/main" xmlns:r="http://schemas.openxmlformats.org/officeDocument/2006/relationships" xmlns:p="http://schemas.openxmlformats.org/presentationml/2006/main">
  <p:tag name="[SUBGRID]" val="[SubGrid]"/>
</p:tagLst>
</file>

<file path=ppt/tags/tag82.xml><?xml version="1.0" encoding="utf-8"?>
<p:tagLst xmlns:a="http://schemas.openxmlformats.org/drawingml/2006/main" xmlns:r="http://schemas.openxmlformats.org/officeDocument/2006/relationships" xmlns:p="http://schemas.openxmlformats.org/presentationml/2006/main">
  <p:tag name="[SUBGRID]" val="[SubGrid]"/>
</p:tagLst>
</file>

<file path=ppt/tags/tag83.xml><?xml version="1.0" encoding="utf-8"?>
<p:tagLst xmlns:a="http://schemas.openxmlformats.org/drawingml/2006/main" xmlns:r="http://schemas.openxmlformats.org/officeDocument/2006/relationships" xmlns:p="http://schemas.openxmlformats.org/presentationml/2006/main">
  <p:tag name="[SUBGRID]" val="[SubGrid]"/>
</p:tagLst>
</file>

<file path=ppt/tags/tag84.xml><?xml version="1.0" encoding="utf-8"?>
<p:tagLst xmlns:a="http://schemas.openxmlformats.org/drawingml/2006/main" xmlns:r="http://schemas.openxmlformats.org/officeDocument/2006/relationships" xmlns:p="http://schemas.openxmlformats.org/presentationml/2006/main">
  <p:tag name="[SUBGRID]" val="[SubGrid]"/>
</p:tagLst>
</file>

<file path=ppt/tags/tag85.xml><?xml version="1.0" encoding="utf-8"?>
<p:tagLst xmlns:a="http://schemas.openxmlformats.org/drawingml/2006/main" xmlns:r="http://schemas.openxmlformats.org/officeDocument/2006/relationships" xmlns:p="http://schemas.openxmlformats.org/presentationml/2006/main">
  <p:tag name="[SUBGRID]" val="[SubGrid]"/>
</p:tagLst>
</file>

<file path=ppt/tags/tag86.xml><?xml version="1.0" encoding="utf-8"?>
<p:tagLst xmlns:a="http://schemas.openxmlformats.org/drawingml/2006/main" xmlns:r="http://schemas.openxmlformats.org/officeDocument/2006/relationships" xmlns:p="http://schemas.openxmlformats.org/presentationml/2006/main">
  <p:tag name="[SUBGRID]" val="[SubGrid]"/>
</p:tagLst>
</file>

<file path=ppt/tags/tag87.xml><?xml version="1.0" encoding="utf-8"?>
<p:tagLst xmlns:a="http://schemas.openxmlformats.org/drawingml/2006/main" xmlns:r="http://schemas.openxmlformats.org/officeDocument/2006/relationships" xmlns:p="http://schemas.openxmlformats.org/presentationml/2006/main">
  <p:tag name="[SUBGRID]" val="[SubGrid]"/>
</p:tagLst>
</file>

<file path=ppt/tags/tag88.xml><?xml version="1.0" encoding="utf-8"?>
<p:tagLst xmlns:a="http://schemas.openxmlformats.org/drawingml/2006/main" xmlns:r="http://schemas.openxmlformats.org/officeDocument/2006/relationships" xmlns:p="http://schemas.openxmlformats.org/presentationml/2006/main">
  <p:tag name="[SUBGRID]" val="[SubGrid]"/>
</p:tagLst>
</file>

<file path=ppt/tags/tag89.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FORWARD Master Template">
  <a:themeElements>
    <a:clrScheme name="Custom 6">
      <a:dk1>
        <a:srgbClr val="001965"/>
      </a:dk1>
      <a:lt1>
        <a:srgbClr val="FFFFFF"/>
      </a:lt1>
      <a:dk2>
        <a:srgbClr val="001965"/>
      </a:dk2>
      <a:lt2>
        <a:srgbClr val="BEC0D0"/>
      </a:lt2>
      <a:accent1>
        <a:srgbClr val="2A918B"/>
      </a:accent1>
      <a:accent2>
        <a:srgbClr val="939AA7"/>
      </a:accent2>
      <a:accent3>
        <a:srgbClr val="3B97DE"/>
      </a:accent3>
      <a:accent4>
        <a:srgbClr val="005AD2"/>
      </a:accent4>
      <a:accent5>
        <a:srgbClr val="CCC5BD"/>
      </a:accent5>
      <a:accent6>
        <a:srgbClr val="EEA7BF"/>
      </a:accent6>
      <a:hlink>
        <a:srgbClr val="001965"/>
      </a:hlink>
      <a:folHlink>
        <a:srgbClr val="001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Accent 1">
      <a:srgbClr val="001965"/>
    </a:custClr>
    <a:custClr name="Accent 2">
      <a:srgbClr val="005AD2"/>
    </a:custClr>
    <a:custClr name="Accent 3">
      <a:srgbClr val="3B97DE"/>
    </a:custClr>
    <a:custClr name="Accent 4">
      <a:srgbClr val="EEA7BF"/>
    </a:custClr>
    <a:custClr name="Accent 5">
      <a:srgbClr val="2A918B"/>
    </a:custClr>
    <a:custClr name="Accent 6">
      <a:srgbClr val="939AA7"/>
    </a:custClr>
    <a:custClr name="Light 2">
      <a:srgbClr val="CCC5BD"/>
    </a:custClr>
    <a:custClr name="Dark 1">
      <a:srgbClr val="000000"/>
    </a:custClr>
    <a:custClr>
      <a:srgbClr val="FFFFFF"/>
    </a:custClr>
    <a:custClr name="Color has no name">
      <a:srgbClr val="FFFFFF"/>
    </a:custClr>
    <a:custClr name="Color has no name">
      <a:srgbClr val="FFFFFF"/>
    </a:custClr>
    <a:custClr name="Accent 2">
      <a:srgbClr val="99BDED"/>
    </a:custClr>
    <a:custClr name="Accent 3">
      <a:srgbClr val="B1D5F2"/>
    </a:custClr>
    <a:custClr name="Accent 4">
      <a:srgbClr val="F8DCE5"/>
    </a:custClr>
    <a:custClr name="Accent 5">
      <a:srgbClr val="AAD3D1"/>
    </a:custClr>
    <a:custClr name="Accent 6">
      <a:srgbClr val="D4D7DC"/>
    </a:custClr>
    <a:custClr name="Light 2">
      <a:srgbClr val="EBE8E5"/>
    </a:custClr>
    <a:custClr name="Color has no name">
      <a:srgbClr val="FFFFFF"/>
    </a:custClr>
    <a:custClr name="Color has no name">
      <a:srgbClr val="FFFFFF"/>
    </a:custClr>
    <a:custClr name="Color has no name">
      <a:srgbClr val="FFFFFF"/>
    </a:custClr>
    <a:custClr name="Color has no name">
      <a:srgbClr val="FFFFFF"/>
    </a:custClr>
    <a:custClr name="Accent 2">
      <a:srgbClr val="CCDEF6"/>
    </a:custClr>
    <a:custClr name="Accent 3">
      <a:srgbClr val="D8EAF8"/>
    </a:custClr>
    <a:custClr name="Accent 4">
      <a:srgbClr val="FCEDF2"/>
    </a:custClr>
    <a:custClr name="Accent 5">
      <a:srgbClr val="D4E9E8"/>
    </a:custClr>
    <a:custClr name="Accent 6">
      <a:srgbClr val="E9EBED"/>
    </a:custClr>
    <a:custClr name="Light 2">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909C29A5-E88E-48A9-8FEA-98397920CF68}" vid="{8A5C03E6-BC19-4ABC-A5C6-B7977B8DD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D8D124E0800B41AC6992D4AE29DBB9" ma:contentTypeVersion="7" ma:contentTypeDescription="Create a new document." ma:contentTypeScope="" ma:versionID="5d1d173a3691fe61260de076dd751b80">
  <xsd:schema xmlns:xsd="http://www.w3.org/2001/XMLSchema" xmlns:xs="http://www.w3.org/2001/XMLSchema" xmlns:p="http://schemas.microsoft.com/office/2006/metadata/properties" xmlns:ns2="3d6b1136-a40e-46b2-9d95-1587dba324ed" targetNamespace="http://schemas.microsoft.com/office/2006/metadata/properties" ma:root="true" ma:fieldsID="89cc7d38506f89590cf77008d27c2bf6" ns2:_="">
    <xsd:import namespace="3d6b1136-a40e-46b2-9d95-1587dba324e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b1136-a40e-46b2-9d95-1587dba324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6805AE-CE60-4A9E-B5A4-A038934E8EEC}"/>
</file>

<file path=customXml/itemProps2.xml><?xml version="1.0" encoding="utf-8"?>
<ds:datastoreItem xmlns:ds="http://schemas.openxmlformats.org/officeDocument/2006/customXml" ds:itemID="{9BA78137-979B-4722-9C51-24558B5218AB}">
  <ds:schemaRefs>
    <ds:schemaRef ds:uri="http://schemas.microsoft.com/sharepoint/v3/contenttype/forms"/>
  </ds:schemaRefs>
</ds:datastoreItem>
</file>

<file path=customXml/itemProps3.xml><?xml version="1.0" encoding="utf-8"?>
<ds:datastoreItem xmlns:ds="http://schemas.openxmlformats.org/officeDocument/2006/customXml" ds:itemID="{E9786B1F-88E1-45A0-82F9-20D7FD34F087}">
  <ds:schemaRefs>
    <ds:schemaRef ds:uri="http://schemas.microsoft.com/office/2006/documentManagement/types"/>
    <ds:schemaRef ds:uri="http://purl.org/dc/terms/"/>
    <ds:schemaRef ds:uri="http://purl.org/dc/dcmitype/"/>
    <ds:schemaRef ds:uri="40bcddbf-5152-4ba4-91ea-bc5d864a028e"/>
    <ds:schemaRef ds:uri="http://schemas.microsoft.com/office/infopath/2007/PartnerControls"/>
    <ds:schemaRef ds:uri="1ff868c5-2c61-4494-a6ef-a5fad2181b1a"/>
    <ds:schemaRef ds:uri="http://www.w3.org/XML/1998/namespace"/>
    <ds:schemaRef ds:uri="http://schemas.openxmlformats.org/package/2006/metadata/core-properties"/>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f743b317-4758-44cb-8b65-8b43e4619766}" enabled="1" method="Standard" siteId="{fdfed7bd-9f6a-44a1-b694-6e39c468c150}" removed="0"/>
</clbl:labelList>
</file>

<file path=docProps/app.xml><?xml version="1.0" encoding="utf-8"?>
<Properties xmlns="http://schemas.openxmlformats.org/officeDocument/2006/extended-properties" xmlns:vt="http://schemas.openxmlformats.org/officeDocument/2006/docPropsVTypes">
  <Template/>
  <TotalTime>6144</TotalTime>
  <Words>3035</Words>
  <Application>Microsoft Office PowerPoint</Application>
  <PresentationFormat>Widescreen</PresentationFormat>
  <Paragraphs>281</Paragraphs>
  <Slides>21</Slides>
  <Notes>21</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7" baseType="lpstr">
      <vt:lpstr>Apis For Office</vt:lpstr>
      <vt:lpstr>Arial</vt:lpstr>
      <vt:lpstr>Arial Nova Light</vt:lpstr>
      <vt:lpstr>Times New Roman</vt:lpstr>
      <vt:lpstr>1_FORWARD Master Template</vt:lpstr>
      <vt:lpstr>Acrobat Document</vt:lpstr>
      <vt:lpstr>PowerPoint Presentation</vt:lpstr>
      <vt:lpstr>PowerPoint Presentation</vt:lpstr>
      <vt:lpstr>Learning  outcomes</vt:lpstr>
      <vt:lpstr>Body weight regulation Historic perception: Simple as calories in calories out1–3 </vt:lpstr>
      <vt:lpstr>Body weight regulation Holistic view: Appetite regulation via the gut‒brain axis1–6</vt:lpstr>
      <vt:lpstr>Appetite-regulating hormones </vt:lpstr>
      <vt:lpstr>Role of the brain in appetite regulation</vt:lpstr>
      <vt:lpstr>Role of the brain in appetite regulation</vt:lpstr>
      <vt:lpstr>Role of the brain in appetite regulation</vt:lpstr>
      <vt:lpstr>Role of the brain in appetite regulation</vt:lpstr>
      <vt:lpstr>Hormonal appetite signaling1–5</vt:lpstr>
      <vt:lpstr>Neuronal appetite signaling1–5</vt:lpstr>
      <vt:lpstr>Summary of appetite signaling</vt:lpstr>
      <vt:lpstr>  Dysregulation of hunger and satiety mechanisms can  contribute to overeating and obesity development</vt:lpstr>
      <vt:lpstr>Dysregulation of appetite and energy homeostasis and cytokine induced inflammation1–4</vt:lpstr>
      <vt:lpstr>Physiological responses to caloric restriction and weight loss favor weight recurrence1,2</vt:lpstr>
      <vt:lpstr>Weight recurrence after diet-based weight loss intervention</vt:lpstr>
      <vt:lpstr>Postprandial hormonal changes to diet-based weight loss</vt:lpstr>
      <vt:lpstr>Effect of metabolic adaptation on weight management interventions</vt:lpstr>
      <vt:lpstr>Key  takeaways</vt:lpstr>
      <vt:lpstr>Assessments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dc:title>
  <dc:creator>Lisa Thomas</dc:creator>
  <cp:lastModifiedBy>Melissa Lohmann</cp:lastModifiedBy>
  <cp:revision>223</cp:revision>
  <dcterms:created xsi:type="dcterms:W3CDTF">2022-03-01T17:08:55Z</dcterms:created>
  <dcterms:modified xsi:type="dcterms:W3CDTF">2025-12-04T18:36:10Z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0x0101009AD8D124E0800B41AC6992D4AE29DBB9</vt:lpwstr>
  </property>
  <property fmtid="{D5CDD505-2E9C-101B-9397-08002B2CF9AE}" pid="3" name="MediaServiceImageTags">
    <vt:lpwstr/>
  </property>
</Properties>
</file>