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90.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91.xml" ContentType="application/vnd.openxmlformats-officedocument.presentationml.tags+xml"/>
  <Override PartName="/ppt/tags/tag92.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5" Type="http://schemas.openxmlformats.org/officeDocument/2006/relationships/custom-properties" Target="docProps/custom.xml" /><Relationship Id="rId4" Type="http://schemas.openxmlformats.org/officeDocument/2006/relationships/extended-properties" Target="docProps/app.xml" /><Relationship Id="rId6" Type="http://schemas.microsoft.com/office/2020/02/relationships/classificationlabels" Target="docMetadata/LabelInfo.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1" r:id="rId4"/>
  </p:sldMasterIdLst>
  <p:notesMasterIdLst>
    <p:notesMasterId r:id="rId34"/>
  </p:notesMasterIdLst>
  <p:sldIdLst>
    <p:sldId id="261" r:id="rId5"/>
    <p:sldId id="2147374555" r:id="rId6"/>
    <p:sldId id="2147374556" r:id="rId7"/>
    <p:sldId id="2147374501" r:id="rId8"/>
    <p:sldId id="2147374561" r:id="rId9"/>
    <p:sldId id="309" r:id="rId10"/>
    <p:sldId id="2147374507" r:id="rId11"/>
    <p:sldId id="2147374562" r:id="rId12"/>
    <p:sldId id="2147374563" r:id="rId13"/>
    <p:sldId id="2147374516" r:id="rId14"/>
    <p:sldId id="2147374508" r:id="rId15"/>
    <p:sldId id="2147374496" r:id="rId16"/>
    <p:sldId id="2147374564" r:id="rId17"/>
    <p:sldId id="5814" r:id="rId18"/>
    <p:sldId id="2147374586" r:id="rId19"/>
    <p:sldId id="2147374500" r:id="rId20"/>
    <p:sldId id="293" r:id="rId21"/>
    <p:sldId id="2147374587" r:id="rId22"/>
    <p:sldId id="2147374517" r:id="rId23"/>
    <p:sldId id="2147374498" r:id="rId24"/>
    <p:sldId id="2147374565" r:id="rId25"/>
    <p:sldId id="2147374518" r:id="rId26"/>
    <p:sldId id="2147374519" r:id="rId27"/>
    <p:sldId id="2147374566" r:id="rId28"/>
    <p:sldId id="2147374525" r:id="rId29"/>
    <p:sldId id="2147374503" r:id="rId30"/>
    <p:sldId id="2528" r:id="rId31"/>
    <p:sldId id="2134804947" r:id="rId32"/>
    <p:sldId id="2134804952" r:id="rId33"/>
  </p:sldIdLst>
  <p:sldSz cx="12192000" cy="6858000"/>
  <p:notesSz cx="6858000" cy="9144000"/>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and intro" id="{B2BCC8B8-D3DC-4E2A-8EDE-F34547DEB46E}">
          <p14:sldIdLst>
            <p14:sldId id="261"/>
            <p14:sldId id="2147374555"/>
            <p14:sldId id="2147374556"/>
          </p14:sldIdLst>
        </p14:section>
        <p14:section name="Genetics" id="{A5265DC1-A9D0-4E41-86DA-078C1D3EBECF}">
          <p14:sldIdLst>
            <p14:sldId id="2147374501"/>
            <p14:sldId id="2147374561"/>
            <p14:sldId id="309"/>
            <p14:sldId id="2147374507"/>
            <p14:sldId id="2147374562"/>
            <p14:sldId id="2147374563"/>
            <p14:sldId id="2147374516"/>
            <p14:sldId id="2147374508"/>
            <p14:sldId id="2147374496"/>
            <p14:sldId id="2147374564"/>
            <p14:sldId id="5814"/>
            <p14:sldId id="2147374586"/>
            <p14:sldId id="2147374500"/>
            <p14:sldId id="293"/>
            <p14:sldId id="2147374587"/>
            <p14:sldId id="2147374517"/>
            <p14:sldId id="2147374498"/>
            <p14:sldId id="2147374565"/>
          </p14:sldIdLst>
        </p14:section>
        <p14:section name="Environmental and Social" id="{FC7DE249-8B77-4A55-84B8-171379E3C523}">
          <p14:sldIdLst>
            <p14:sldId id="2147374518"/>
            <p14:sldId id="2147374519"/>
            <p14:sldId id="2147374566"/>
            <p14:sldId id="2147374525"/>
            <p14:sldId id="2147374503"/>
            <p14:sldId id="2528"/>
            <p14:sldId id="2134804947"/>
          </p14:sldIdLst>
        </p14:section>
        <p14:section name="Assessment questions" id="{E3896F91-E6DF-4544-97AE-F212329986CD}">
          <p14:sldIdLst>
            <p14:sldId id="2134804952"/>
          </p14:sldIdLst>
        </p14:section>
      </p14:sectionLst>
    </p:ext>
    <p:ext uri="{EFAFB233-063F-42B5-8137-9DF3F51BA10A}">
      <p15:sldGuideLst xmlns:p15="http://schemas.microsoft.com/office/powerpoint/2012/main">
        <p15:guide id="8" pos="336" userDrawn="1">
          <p15:clr>
            <a:srgbClr val="A4A3A4"/>
          </p15:clr>
        </p15:guide>
        <p15:guide id="10" orient="horz" pos="216" userDrawn="1">
          <p15:clr>
            <a:srgbClr val="A4A3A4"/>
          </p15:clr>
        </p15:guide>
        <p15:guide id="13" pos="7344" userDrawn="1">
          <p15:clr>
            <a:srgbClr val="A4A3A4"/>
          </p15:clr>
        </p15:guide>
        <p15:guide id="14"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06AC013-869C-B6EB-DCAC-53190E5C176A}" name="O'Llenecia Walker" initials="OW" userId="S::owalker@sixdegreesmed.com::04887c83-c392-4689-abfd-e284f8142aeb" providerId="AD"/>
  <p188:author id="{30D2AF1C-972C-331F-4446-0D38A947512A}" name="Sally Johnson-Majewski" initials="SJM" userId="Sally Johnson-Majewski" providerId="None"/>
  <p188:author id="{BDB94521-57F1-29B4-4240-578F34024B2B}" name="Martha Downen" initials="MD" userId="S::martha@downenconsults.com::72ea58f5-a10c-443d-bdc1-dd7dddb558b6" providerId="AD"/>
  <p188:author id="{4FB6B23C-2DE5-4E5F-7817-723DFFC851D3}" name="CIR (Cindy Rockoff)" initials="C(R" userId="S::CIR@novonordisk.com::4625a6b0-1628-469a-af8c-a3929d32e6d3" providerId="AD"/>
  <p188:author id="{8065794B-1C42-C3EA-3DA3-523D35A5E89F}" name="mwcollabllc@gmail.com" initials="mw" userId="S::urn:spo:guest#mwcollabllc@gmail.com::" providerId="AD"/>
  <p188:author id="{7F3DA34C-8094-A8C2-2352-0016259BC8A2}" name="A Terry" initials="AT" userId="A Terry" providerId="None"/>
  <p188:author id="{473D5053-9AFB-3D66-95E5-FC4E6E84D316}" name="cornier@musc.edu" initials="co" userId="S::urn:spo:guest#cornier@musc.edu::" providerId="AD"/>
  <p188:author id="{95582667-6102-27E7-ED8E-01A166EB4B6B}" name="Guest User" initials="GU" userId="Guest User" providerId="Windows Live"/>
  <p188:author id="{5681AC69-2D96-BD7A-58A4-AF57D8298DE7}" name="BRSZ (Gabriel Smolarz)" initials="BS" userId="S::brsz_novonordisk.com#ext#@sixdegreesmed.com::fe3a2788-a25e-430b-ab55-086b4040e359" providerId="AD"/>
  <p188:author id="{A8DB9C81-4782-88B5-1578-423CA05C64D9}" name="lisa@grayskalegroup.com" initials="li" userId="S::urn:spo:guest#lisa@grayskalegroup.com::" providerId="AD"/>
  <p188:author id="{53FB578E-439B-66BB-018F-8A201732EE8D}" name="LT (GS)" initials="LT" userId="LT (GS)" providerId="None"/>
  <p188:author id="{AD746296-9BAD-8EAB-FC46-97D0808E8ACD}" name="Robin Edwards" initials="RE" userId="275a01684d148080" providerId="Windows Live"/>
  <p188:author id="{DBC5319F-8119-722E-99E2-C96E7E0C77CE}" name="Nikta Tamashekan" initials="NT" userId="Nikta Tamashekan" providerId="None"/>
  <p188:author id="{660B61A7-3A8D-B6B9-3D5E-57B26B7F5813}" name="Six Degrees Medical " initials="SDM" userId="Six Degrees Medical " providerId="None"/>
  <p188:author id="{EAFBFDC6-5188-E3BB-1EF4-0B4680E9760B}" name="Herron, Genevieve" initials="GH" userId="S::gherron@middlebury.edu::ac43cc25-fc82-4c63-a452-984e5553e0a6" providerId="AD"/>
  <p188:author id="{E260DECF-5D16-C129-D53D-9510B96293D3}" name="Melissa Lohmann" initials="ML" userId="1ab7e9b8f9dc23b1" providerId="Windows Live"/>
  <p188:author id="{0D18BFD0-5F1D-E74B-152D-6F98CA49340B}" name="Robin Edwards" initials="RE" userId="S::RobinEdwards@RobinPresentationDesigner.onmicrosoft.com::9afa29d1-b830-4664-8620-b9cef5a3520b" providerId="AD"/>
  <p188:author id="{C38856D3-27A9-77F2-4676-840C3EB4FE90}" name="jtir@novonordisk.com" initials="jt" userId="S::urn:spo:guest#jtir@novonordisk.com::" providerId="AD"/>
  <p188:author id="{43A959E2-2DDD-0507-DF1B-159094AA8C69}" name="LT" initials="LT" userId="LT" providerId="None"/>
  <p188:author id="{F12158E4-1962-E187-B8D7-238C4D79B815}" name="sally.majewski@hotmail.com" initials="sa" userId="S::urn:spo:guest#sally.majewski@hotmail.com::" providerId="AD"/>
  <p188:author id="{C71BF0EF-F165-52C9-45C1-5E73B47E4C7C}" name="BRSZ (Gabriel Smolarz)" initials="B(S" userId="S::BRSZ@novonordisk.com::0bb70a97-6657-4730-aa20-f334c76ea33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AA214F"/>
    <a:srgbClr val="F2F2F6"/>
    <a:srgbClr val="ED7D31"/>
    <a:srgbClr val="66687B"/>
    <a:srgbClr val="5B9BD5"/>
    <a:srgbClr val="FFFFFF"/>
    <a:srgbClr val="2A918B"/>
    <a:srgbClr val="27B0BB"/>
    <a:srgbClr val="FE90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13" autoAdjust="0"/>
    <p:restoredTop sz="87734" autoAdjust="0"/>
  </p:normalViewPr>
  <p:slideViewPr>
    <p:cSldViewPr snapToGrid="0">
      <p:cViewPr varScale="1">
        <p:scale>
          <a:sx n="85" d="100"/>
          <a:sy n="85" d="100"/>
        </p:scale>
        <p:origin x="852" y="280"/>
      </p:cViewPr>
      <p:guideLst>
        <p:guide pos="336"/>
        <p:guide orient="horz" pos="216"/>
        <p:guide pos="7344"/>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showGuides="1">
      <p:cViewPr varScale="1">
        <p:scale>
          <a:sx n="81" d="100"/>
          <a:sy n="81" d="100"/>
        </p:scale>
        <p:origin x="3260" y="6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gs" Target="tags/tag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5C05D315-F0E8-46B4-81B5-9D21FF04829D}" type="datetimeFigureOut">
              <a:rPr lang="en-CA" smtClean="0"/>
              <a:pPr/>
              <a:t>2025-12-12</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3175">
            <a:solidFill>
              <a:schemeClr val="accent3"/>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0" tIns="45720" rIns="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F55C3A4A-438B-4C02-AD11-AE32F1D429DA}" type="slidenum">
              <a:rPr lang="en-CA" smtClean="0"/>
              <a:pPr/>
              <a:t>‹#›</a:t>
            </a:fld>
            <a:endParaRPr lang="en-CA"/>
          </a:p>
        </p:txBody>
      </p:sp>
    </p:spTree>
    <p:extLst>
      <p:ext uri="{BB962C8B-B14F-4D97-AF65-F5344CB8AC3E}">
        <p14:creationId xmlns:p14="http://schemas.microsoft.com/office/powerpoint/2010/main" val="738258016"/>
      </p:ext>
    </p:extLst>
  </p:cSld>
  <p:clrMap bg1="lt1" tx1="dk1" bg2="lt2" tx2="dk2" accent1="accent1" accent2="accent2" accent3="accent3" accent4="accent4" accent5="accent5" accent6="accent6" hlink="hlink" folHlink="folHlink"/>
  <p:notesStyle>
    <a:lvl1pPr marL="136525" indent="-136525" algn="l" defTabSz="914400" rtl="0" eaLnBrk="1" latinLnBrk="0" hangingPunct="1">
      <a:buFont typeface="Arial" panose="020B0604020202020204" pitchFamily="34" charset="0"/>
      <a:buChar char="•"/>
      <a:defRPr sz="1200" kern="1200">
        <a:solidFill>
          <a:schemeClr val="tx1"/>
        </a:solidFill>
        <a:latin typeface="Arial" panose="020B0604020202020204" pitchFamily="34" charset="0"/>
        <a:ea typeface="+mn-ea"/>
        <a:cs typeface="+mn-cs"/>
      </a:defRPr>
    </a:lvl1pPr>
    <a:lvl2pPr marL="333375" indent="-195263" algn="l" defTabSz="914400" rtl="0" eaLnBrk="1" latinLnBrk="0" hangingPunct="1">
      <a:buFont typeface="Arial" panose="020B0604020202020204" pitchFamily="34" charset="0"/>
      <a:buChar char="−"/>
      <a:defRPr sz="1200" kern="1200">
        <a:solidFill>
          <a:schemeClr val="tx1"/>
        </a:solidFill>
        <a:latin typeface="Arial" panose="020B0604020202020204" pitchFamily="34" charset="0"/>
        <a:ea typeface="+mn-ea"/>
        <a:cs typeface="+mn-cs"/>
      </a:defRPr>
    </a:lvl2pPr>
    <a:lvl3pPr marL="509588" indent="-166688" algn="l" defTabSz="914400" rtl="0" eaLnBrk="1" latinLnBrk="0" hangingPunct="1">
      <a:buFont typeface="Arial" panose="020B0604020202020204" pitchFamily="34" charset="0"/>
      <a:buChar char="•"/>
      <a:defRPr sz="1200" kern="1200">
        <a:solidFill>
          <a:schemeClr val="tx1"/>
        </a:solidFill>
        <a:latin typeface="Arial" panose="020B0604020202020204" pitchFamily="34" charset="0"/>
        <a:ea typeface="+mn-ea"/>
        <a:cs typeface="+mn-cs"/>
      </a:defRPr>
    </a:lvl3pPr>
    <a:lvl4pPr marL="693738" indent="-184150" algn="l" defTabSz="914400" rtl="0" eaLnBrk="1" latinLnBrk="0" hangingPunct="1">
      <a:buFont typeface="Arial" panose="020B0604020202020204" pitchFamily="34" charset="0"/>
      <a:buChar char="−"/>
      <a:defRPr sz="1200" kern="1200">
        <a:solidFill>
          <a:schemeClr val="tx1"/>
        </a:solidFill>
        <a:latin typeface="Arial" panose="020B0604020202020204" pitchFamily="34" charset="0"/>
        <a:ea typeface="+mn-ea"/>
        <a:cs typeface="+mn-cs"/>
      </a:defRPr>
    </a:lvl4pPr>
    <a:lvl5pPr marL="850900" indent="-150813" algn="l" defTabSz="914400" rtl="0" eaLnBrk="1" latinLnBrk="0" hangingPunct="1">
      <a:buFont typeface="Arial" panose="020B0604020202020204" pitchFamily="34" charset="0"/>
      <a:buChar char="•"/>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037D242E-5DB6-44A5-AF82-DD0ECE84457D}" type="slidenum">
              <a:rPr lang="en-CA" smtClean="0"/>
              <a:t>1</a:t>
            </a:fld>
            <a:endParaRPr lang="en-CA"/>
          </a:p>
        </p:txBody>
      </p:sp>
    </p:spTree>
    <p:extLst>
      <p:ext uri="{BB962C8B-B14F-4D97-AF65-F5344CB8AC3E}">
        <p14:creationId xmlns:p14="http://schemas.microsoft.com/office/powerpoint/2010/main" val="24935394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5C3A4A-438B-4C02-AD11-AE32F1D429DA}" type="slidenum">
              <a:rPr lang="en-CA" smtClean="0"/>
              <a:pPr/>
              <a:t>10</a:t>
            </a:fld>
            <a:endParaRPr lang="en-CA"/>
          </a:p>
        </p:txBody>
      </p:sp>
    </p:spTree>
    <p:extLst>
      <p:ext uri="{BB962C8B-B14F-4D97-AF65-F5344CB8AC3E}">
        <p14:creationId xmlns:p14="http://schemas.microsoft.com/office/powerpoint/2010/main" val="3627957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5C3A4A-438B-4C02-AD11-AE32F1D429DA}" type="slidenum">
              <a:rPr lang="en-CA" smtClean="0"/>
              <a:pPr/>
              <a:t>11</a:t>
            </a:fld>
            <a:endParaRPr lang="en-CA"/>
          </a:p>
        </p:txBody>
      </p:sp>
    </p:spTree>
    <p:extLst>
      <p:ext uri="{BB962C8B-B14F-4D97-AF65-F5344CB8AC3E}">
        <p14:creationId xmlns:p14="http://schemas.microsoft.com/office/powerpoint/2010/main" val="1076879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37D242E-5DB6-44A5-AF82-DD0ECE84457D}" type="slidenum">
              <a:rPr lang="en-CA" smtClean="0"/>
              <a:t>12</a:t>
            </a:fld>
            <a:endParaRPr lang="en-CA"/>
          </a:p>
        </p:txBody>
      </p:sp>
    </p:spTree>
    <p:extLst>
      <p:ext uri="{BB962C8B-B14F-4D97-AF65-F5344CB8AC3E}">
        <p14:creationId xmlns:p14="http://schemas.microsoft.com/office/powerpoint/2010/main" val="20804699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5C3A4A-438B-4C02-AD11-AE32F1D429DA}" type="slidenum">
              <a:rPr lang="en-CA" smtClean="0"/>
              <a:pPr/>
              <a:t>13</a:t>
            </a:fld>
            <a:endParaRPr lang="en-CA"/>
          </a:p>
        </p:txBody>
      </p:sp>
    </p:spTree>
    <p:extLst>
      <p:ext uri="{BB962C8B-B14F-4D97-AF65-F5344CB8AC3E}">
        <p14:creationId xmlns:p14="http://schemas.microsoft.com/office/powerpoint/2010/main" val="6705332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5C3A4A-438B-4C02-AD11-AE32F1D429DA}" type="slidenum">
              <a:rPr lang="en-CA" smtClean="0"/>
              <a:pPr/>
              <a:t>14</a:t>
            </a:fld>
            <a:endParaRPr lang="en-CA"/>
          </a:p>
        </p:txBody>
      </p:sp>
    </p:spTree>
    <p:extLst>
      <p:ext uri="{BB962C8B-B14F-4D97-AF65-F5344CB8AC3E}">
        <p14:creationId xmlns:p14="http://schemas.microsoft.com/office/powerpoint/2010/main" val="5905080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64C82D-0922-2783-F3FE-98BFA116E8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1A9D70-8C77-3251-0430-0E95DA4B31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3E0E57-4C8F-3A56-7F1F-8D12D649D310}"/>
              </a:ext>
            </a:extLst>
          </p:cNvPr>
          <p:cNvSpPr>
            <a:spLocks noGrp="1"/>
          </p:cNvSpPr>
          <p:nvPr>
            <p:ph type="body" idx="1"/>
          </p:nvPr>
        </p:nvSpPr>
        <p:spPr/>
        <p:txBody>
          <a:bodyPr/>
          <a:lstStyle/>
          <a:p>
            <a:pPr marL="0" indent="0">
              <a:buNone/>
            </a:pPr>
            <a:r>
              <a:rPr lang="en-GB" b="1" dirty="0"/>
              <a:t>Voice over:</a:t>
            </a:r>
          </a:p>
          <a:p>
            <a:pPr marL="228600" indent="-228600">
              <a:buFont typeface="+mj-lt"/>
              <a:buAutoNum type="arabicPeriod"/>
            </a:pPr>
            <a:r>
              <a:rPr lang="en-US" dirty="0"/>
              <a:t>The underlying cause of genetic obesity primarily involves disruption of the satiety pathway</a:t>
            </a:r>
          </a:p>
          <a:p>
            <a:pPr marL="228600" indent="-228600">
              <a:buFont typeface="+mj-lt"/>
              <a:buAutoNum type="arabicPeriod"/>
            </a:pPr>
            <a:r>
              <a:rPr lang="en-US" dirty="0"/>
              <a:t>Leptin, released from adipocytes, activates the POMC </a:t>
            </a:r>
            <a:r>
              <a:rPr lang="en-GB" dirty="0"/>
              <a:t>neurons in the hypothalamic arcuate nucleus</a:t>
            </a:r>
            <a:endParaRPr lang="en-US" dirty="0"/>
          </a:p>
          <a:p>
            <a:pPr marL="228600" indent="-228600">
              <a:buFont typeface="+mj-lt"/>
              <a:buAutoNum type="arabicPeriod"/>
            </a:pPr>
            <a:r>
              <a:rPr lang="en-US" dirty="0"/>
              <a:t>The POMC </a:t>
            </a:r>
            <a:r>
              <a:rPr lang="en-GB" dirty="0"/>
              <a:t>neurons then produce alpha-melanocyte-stimulating hormone</a:t>
            </a:r>
            <a:endParaRPr lang="en-US" dirty="0"/>
          </a:p>
          <a:p>
            <a:pPr marL="228600" indent="-228600">
              <a:buFont typeface="+mj-lt"/>
              <a:buAutoNum type="arabicPeriod"/>
            </a:pPr>
            <a:r>
              <a:rPr lang="en-GB" dirty="0"/>
              <a:t>Alpha-melanocyte-stimulating hormone activates its receptors on downstream neurons in the hypothalamic paraventricular nucleus </a:t>
            </a:r>
            <a:endParaRPr lang="en-US" dirty="0"/>
          </a:p>
          <a:p>
            <a:pPr marL="228600" indent="-228600">
              <a:buFont typeface="+mj-lt"/>
              <a:buAutoNum type="arabicPeriod"/>
            </a:pPr>
            <a:r>
              <a:rPr lang="en-GB" dirty="0"/>
              <a:t>This results in a signal to decrease food intake and increase energy expenditure </a:t>
            </a:r>
            <a:endParaRPr lang="en-US" dirty="0"/>
          </a:p>
          <a:p>
            <a:pPr marL="228600" indent="-228600">
              <a:buFont typeface="+mj-lt"/>
              <a:buAutoNum type="arabicPeriod"/>
            </a:pPr>
            <a:r>
              <a:rPr lang="en-GB" dirty="0"/>
              <a:t>Mutations in genes in the leptin-melanocortin pathway disrupts hormonal neuronal signaling</a:t>
            </a:r>
            <a:endParaRPr lang="en-US" dirty="0"/>
          </a:p>
          <a:p>
            <a:pPr marL="228600" indent="-228600">
              <a:buFont typeface="+mj-lt"/>
              <a:buAutoNum type="arabicPeriod"/>
            </a:pPr>
            <a:r>
              <a:rPr lang="en-GB" dirty="0"/>
              <a:t>This results in reduced satiety, persistent feelings of hunger, and decreased energy expenditure, leading to severe obesity</a:t>
            </a:r>
            <a:endParaRPr lang="en-US" dirty="0"/>
          </a:p>
          <a:p>
            <a:endParaRPr lang="en-GB" dirty="0"/>
          </a:p>
        </p:txBody>
      </p:sp>
      <p:sp>
        <p:nvSpPr>
          <p:cNvPr id="4" name="Slide Number Placeholder 3">
            <a:extLst>
              <a:ext uri="{FF2B5EF4-FFF2-40B4-BE49-F238E27FC236}">
                <a16:creationId xmlns:a16="http://schemas.microsoft.com/office/drawing/2014/main" id="{FF31437D-A09B-E6A4-F816-715985B0317E}"/>
              </a:ext>
            </a:extLst>
          </p:cNvPr>
          <p:cNvSpPr>
            <a:spLocks noGrp="1"/>
          </p:cNvSpPr>
          <p:nvPr>
            <p:ph type="sldNum" sz="quarter" idx="5"/>
          </p:nvPr>
        </p:nvSpPr>
        <p:spPr/>
        <p:txBody>
          <a:bodyPr/>
          <a:lstStyle/>
          <a:p>
            <a:fld id="{F55C3A4A-438B-4C02-AD11-AE32F1D429DA}" type="slidenum">
              <a:rPr lang="en-CA" smtClean="0"/>
              <a:pPr/>
              <a:t>15</a:t>
            </a:fld>
            <a:endParaRPr lang="en-CA"/>
          </a:p>
        </p:txBody>
      </p:sp>
    </p:spTree>
    <p:extLst>
      <p:ext uri="{BB962C8B-B14F-4D97-AF65-F5344CB8AC3E}">
        <p14:creationId xmlns:p14="http://schemas.microsoft.com/office/powerpoint/2010/main" val="42878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37D242E-5DB6-44A5-AF82-DD0ECE84457D}" type="slidenum">
              <a:rPr lang="en-CA" smtClean="0"/>
              <a:t>16</a:t>
            </a:fld>
            <a:endParaRPr lang="en-CA"/>
          </a:p>
        </p:txBody>
      </p:sp>
    </p:spTree>
    <p:extLst>
      <p:ext uri="{BB962C8B-B14F-4D97-AF65-F5344CB8AC3E}">
        <p14:creationId xmlns:p14="http://schemas.microsoft.com/office/powerpoint/2010/main" val="2312449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Image Placeholder 5">
            <a:extLst>
              <a:ext uri="{FF2B5EF4-FFF2-40B4-BE49-F238E27FC236}">
                <a16:creationId xmlns:a16="http://schemas.microsoft.com/office/drawing/2014/main" id="{B52CC7B8-4957-4255-82D2-37D0E7D4D506}"/>
              </a:ext>
            </a:extLst>
          </p:cNvPr>
          <p:cNvSpPr>
            <a:spLocks noGrp="1" noRot="1" noChangeAspect="1"/>
          </p:cNvSpPr>
          <p:nvPr>
            <p:ph type="sldImg"/>
          </p:nvPr>
        </p:nvSpPr>
        <p:spPr>
          <a:xfrm>
            <a:off x="688975" y="1116013"/>
            <a:ext cx="5489575" cy="3087687"/>
          </a:xfrm>
        </p:spPr>
      </p:sp>
      <p:sp>
        <p:nvSpPr>
          <p:cNvPr id="3" name="Notes Placeholder 2"/>
          <p:cNvSpPr>
            <a:spLocks noGrp="1"/>
          </p:cNvSpPr>
          <p:nvPr>
            <p:ph type="body" idx="1"/>
          </p:nvPr>
        </p:nvSpPr>
        <p:spPr/>
        <p:txBody>
          <a:bodyPr/>
          <a:lstStyle/>
          <a:p>
            <a:endParaRPr lang="en-US" dirty="0"/>
          </a:p>
        </p:txBody>
      </p:sp>
      <p:sp>
        <p:nvSpPr>
          <p:cNvPr id="2" name="Slide Number Placeholder 3">
            <a:extLst>
              <a:ext uri="{FF2B5EF4-FFF2-40B4-BE49-F238E27FC236}">
                <a16:creationId xmlns:a16="http://schemas.microsoft.com/office/drawing/2014/main" id="{D6B1F78C-01A5-1950-6F5C-09A3E963C2DE}"/>
              </a:ext>
            </a:extLst>
          </p:cNvPr>
          <p:cNvSpPr>
            <a:spLocks noGrp="1"/>
          </p:cNvSpPr>
          <p:nvPr>
            <p:ph type="sldNum" sz="quarter" idx="5"/>
          </p:nvPr>
        </p:nvSpPr>
        <p:spPr>
          <a:xfrm>
            <a:off x="3884613" y="8685213"/>
            <a:ext cx="2971800" cy="458787"/>
          </a:xfrm>
        </p:spPr>
        <p:txBody>
          <a:bodyPr/>
          <a:lstStyle/>
          <a:p>
            <a:fld id="{037D242E-5DB6-44A5-AF82-DD0ECE84457D}" type="slidenum">
              <a:rPr lang="en-CA" smtClean="0"/>
              <a:t>17</a:t>
            </a:fld>
            <a:endParaRPr lang="en-CA"/>
          </a:p>
        </p:txBody>
      </p:sp>
    </p:spTree>
    <p:extLst>
      <p:ext uri="{BB962C8B-B14F-4D97-AF65-F5344CB8AC3E}">
        <p14:creationId xmlns:p14="http://schemas.microsoft.com/office/powerpoint/2010/main" val="37656147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55C3A4A-438B-4C02-AD11-AE32F1D429DA}" type="slidenum">
              <a:rPr lang="en-CA" smtClean="0"/>
              <a:pPr/>
              <a:t>18</a:t>
            </a:fld>
            <a:endParaRPr lang="en-CA"/>
          </a:p>
        </p:txBody>
      </p:sp>
    </p:spTree>
    <p:extLst>
      <p:ext uri="{BB962C8B-B14F-4D97-AF65-F5344CB8AC3E}">
        <p14:creationId xmlns:p14="http://schemas.microsoft.com/office/powerpoint/2010/main" val="33474599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3665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5" name="Slide Number Placeholder 3">
            <a:extLst>
              <a:ext uri="{FF2B5EF4-FFF2-40B4-BE49-F238E27FC236}">
                <a16:creationId xmlns:a16="http://schemas.microsoft.com/office/drawing/2014/main" id="{C75E2D2E-42F6-22B0-801B-662139EED2DD}"/>
              </a:ext>
            </a:extLst>
          </p:cNvPr>
          <p:cNvSpPr>
            <a:spLocks noGrp="1"/>
          </p:cNvSpPr>
          <p:nvPr>
            <p:ph type="sldNum" sz="quarter" idx="5"/>
          </p:nvPr>
        </p:nvSpPr>
        <p:spPr>
          <a:xfrm>
            <a:off x="3884613" y="8685213"/>
            <a:ext cx="2971800" cy="458787"/>
          </a:xfrm>
        </p:spPr>
        <p:txBody>
          <a:bodyPr/>
          <a:lstStyle/>
          <a:p>
            <a:fld id="{037D242E-5DB6-44A5-AF82-DD0ECE84457D}" type="slidenum">
              <a:rPr lang="en-CA" smtClean="0"/>
              <a:t>19</a:t>
            </a:fld>
            <a:endParaRPr lang="en-CA"/>
          </a:p>
        </p:txBody>
      </p:sp>
    </p:spTree>
    <p:extLst>
      <p:ext uri="{BB962C8B-B14F-4D97-AF65-F5344CB8AC3E}">
        <p14:creationId xmlns:p14="http://schemas.microsoft.com/office/powerpoint/2010/main" val="1267181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5C3A4A-438B-4C02-AD11-AE32F1D429DA}" type="slidenum">
              <a:rPr lang="en-CA" smtClean="0"/>
              <a:pPr/>
              <a:t>2</a:t>
            </a:fld>
            <a:endParaRPr lang="en-CA"/>
          </a:p>
        </p:txBody>
      </p:sp>
    </p:spTree>
    <p:extLst>
      <p:ext uri="{BB962C8B-B14F-4D97-AF65-F5344CB8AC3E}">
        <p14:creationId xmlns:p14="http://schemas.microsoft.com/office/powerpoint/2010/main" val="10568206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5"/>
          </p:nvPr>
        </p:nvSpPr>
        <p:spPr/>
        <p:txBody>
          <a:bodyPr/>
          <a:lstStyle/>
          <a:p>
            <a:fld id="{037D242E-5DB6-44A5-AF82-DD0ECE84457D}" type="slidenum">
              <a:rPr lang="en-CA" smtClean="0"/>
              <a:t>20</a:t>
            </a:fld>
            <a:endParaRPr lang="en-CA"/>
          </a:p>
        </p:txBody>
      </p:sp>
    </p:spTree>
    <p:extLst>
      <p:ext uri="{BB962C8B-B14F-4D97-AF65-F5344CB8AC3E}">
        <p14:creationId xmlns:p14="http://schemas.microsoft.com/office/powerpoint/2010/main" val="25849976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5C3A4A-438B-4C02-AD11-AE32F1D429DA}" type="slidenum">
              <a:rPr lang="en-CA" smtClean="0"/>
              <a:pPr/>
              <a:t>21</a:t>
            </a:fld>
            <a:endParaRPr lang="en-CA"/>
          </a:p>
        </p:txBody>
      </p:sp>
    </p:spTree>
    <p:extLst>
      <p:ext uri="{BB962C8B-B14F-4D97-AF65-F5344CB8AC3E}">
        <p14:creationId xmlns:p14="http://schemas.microsoft.com/office/powerpoint/2010/main" val="14620853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5C3A4A-438B-4C02-AD11-AE32F1D429DA}" type="slidenum">
              <a:rPr lang="en-CA" smtClean="0"/>
              <a:pPr/>
              <a:t>22</a:t>
            </a:fld>
            <a:endParaRPr lang="en-CA"/>
          </a:p>
        </p:txBody>
      </p:sp>
    </p:spTree>
    <p:extLst>
      <p:ext uri="{BB962C8B-B14F-4D97-AF65-F5344CB8AC3E}">
        <p14:creationId xmlns:p14="http://schemas.microsoft.com/office/powerpoint/2010/main" val="10310405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79DA27-E101-406F-AE1C-9D6671D1FA52}" type="slidenum">
              <a:rPr lang="en-US" smtClean="0"/>
              <a:pPr/>
              <a:t>23</a:t>
            </a:fld>
            <a:endParaRPr lang="en-US"/>
          </a:p>
        </p:txBody>
      </p:sp>
    </p:spTree>
    <p:extLst>
      <p:ext uri="{BB962C8B-B14F-4D97-AF65-F5344CB8AC3E}">
        <p14:creationId xmlns:p14="http://schemas.microsoft.com/office/powerpoint/2010/main" val="40869309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5C3A4A-438B-4C02-AD11-AE32F1D429DA}" type="slidenum">
              <a:rPr lang="en-CA" smtClean="0"/>
              <a:pPr/>
              <a:t>24</a:t>
            </a:fld>
            <a:endParaRPr lang="en-CA"/>
          </a:p>
        </p:txBody>
      </p:sp>
    </p:spTree>
    <p:extLst>
      <p:ext uri="{BB962C8B-B14F-4D97-AF65-F5344CB8AC3E}">
        <p14:creationId xmlns:p14="http://schemas.microsoft.com/office/powerpoint/2010/main" val="27475485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5C3A4A-438B-4C02-AD11-AE32F1D429DA}" type="slidenum">
              <a:rPr lang="en-CA" smtClean="0"/>
              <a:pPr/>
              <a:t>25</a:t>
            </a:fld>
            <a:endParaRPr lang="en-CA"/>
          </a:p>
        </p:txBody>
      </p:sp>
    </p:spTree>
    <p:extLst>
      <p:ext uri="{BB962C8B-B14F-4D97-AF65-F5344CB8AC3E}">
        <p14:creationId xmlns:p14="http://schemas.microsoft.com/office/powerpoint/2010/main" val="41921789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5"/>
          </p:nvPr>
        </p:nvSpPr>
        <p:spPr/>
        <p:txBody>
          <a:bodyPr/>
          <a:lstStyle/>
          <a:p>
            <a:fld id="{037D242E-5DB6-44A5-AF82-DD0ECE84457D}" type="slidenum">
              <a:rPr lang="en-CA" smtClean="0"/>
              <a:t>26</a:t>
            </a:fld>
            <a:endParaRPr lang="en-CA"/>
          </a:p>
        </p:txBody>
      </p:sp>
    </p:spTree>
    <p:extLst>
      <p:ext uri="{BB962C8B-B14F-4D97-AF65-F5344CB8AC3E}">
        <p14:creationId xmlns:p14="http://schemas.microsoft.com/office/powerpoint/2010/main" val="15450829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Image Placeholder 5">
            <a:extLst>
              <a:ext uri="{FF2B5EF4-FFF2-40B4-BE49-F238E27FC236}">
                <a16:creationId xmlns:a16="http://schemas.microsoft.com/office/drawing/2014/main" id="{4FBA28AD-6A07-490A-8D3A-F43D572E6621}"/>
              </a:ext>
            </a:extLst>
          </p:cNvPr>
          <p:cNvSpPr>
            <a:spLocks noGrp="1" noRot="1" noChangeAspect="1"/>
          </p:cNvSpPr>
          <p:nvPr>
            <p:ph type="sldImg"/>
          </p:nvPr>
        </p:nvSpPr>
        <p:spPr>
          <a:xfrm>
            <a:off x="685800" y="1065213"/>
            <a:ext cx="5534025" cy="3113087"/>
          </a:xfrm>
        </p:spPr>
      </p:sp>
      <p:sp>
        <p:nvSpPr>
          <p:cNvPr id="3" name="Notes Placeholder 2"/>
          <p:cNvSpPr>
            <a:spLocks noGrp="1"/>
          </p:cNvSpPr>
          <p:nvPr>
            <p:ph type="body" idx="1"/>
          </p:nvPr>
        </p:nvSpPr>
        <p:spPr/>
        <p:txBody>
          <a:bodyPr/>
          <a:lstStyle/>
          <a:p>
            <a:endParaRPr lang="en-US" dirty="0"/>
          </a:p>
        </p:txBody>
      </p:sp>
      <p:sp>
        <p:nvSpPr>
          <p:cNvPr id="2" name="Slide Number Placeholder 3">
            <a:extLst>
              <a:ext uri="{FF2B5EF4-FFF2-40B4-BE49-F238E27FC236}">
                <a16:creationId xmlns:a16="http://schemas.microsoft.com/office/drawing/2014/main" id="{18E53FB6-5212-A4A9-87E8-6A956112C505}"/>
              </a:ext>
            </a:extLst>
          </p:cNvPr>
          <p:cNvSpPr>
            <a:spLocks noGrp="1"/>
          </p:cNvSpPr>
          <p:nvPr>
            <p:ph type="sldNum" sz="quarter" idx="5"/>
          </p:nvPr>
        </p:nvSpPr>
        <p:spPr>
          <a:xfrm>
            <a:off x="3884613" y="8685213"/>
            <a:ext cx="2971800" cy="458787"/>
          </a:xfrm>
        </p:spPr>
        <p:txBody>
          <a:bodyPr/>
          <a:lstStyle/>
          <a:p>
            <a:fld id="{037D242E-5DB6-44A5-AF82-DD0ECE84457D}" type="slidenum">
              <a:rPr lang="en-CA" smtClean="0"/>
              <a:t>27</a:t>
            </a:fld>
            <a:endParaRPr lang="en-CA"/>
          </a:p>
        </p:txBody>
      </p:sp>
    </p:spTree>
    <p:extLst>
      <p:ext uri="{BB962C8B-B14F-4D97-AF65-F5344CB8AC3E}">
        <p14:creationId xmlns:p14="http://schemas.microsoft.com/office/powerpoint/2010/main" val="15397478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5C3A4A-438B-4C02-AD11-AE32F1D429DA}" type="slidenum">
              <a:rPr lang="en-CA" smtClean="0"/>
              <a:pPr/>
              <a:t>28</a:t>
            </a:fld>
            <a:endParaRPr lang="en-CA"/>
          </a:p>
        </p:txBody>
      </p:sp>
    </p:spTree>
    <p:extLst>
      <p:ext uri="{BB962C8B-B14F-4D97-AF65-F5344CB8AC3E}">
        <p14:creationId xmlns:p14="http://schemas.microsoft.com/office/powerpoint/2010/main" val="40043830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Answer key:</a:t>
            </a:r>
          </a:p>
          <a:p>
            <a:pPr marL="228600" indent="-228600">
              <a:buAutoNum type="arabicPeriod"/>
            </a:pPr>
            <a:r>
              <a:rPr lang="en-GB" b="1" dirty="0">
                <a:highlight>
                  <a:srgbClr val="FFFF00"/>
                </a:highlight>
              </a:rPr>
              <a:t>b</a:t>
            </a:r>
            <a:r>
              <a:rPr lang="en-GB" b="1" dirty="0"/>
              <a:t> </a:t>
            </a:r>
            <a:r>
              <a:rPr lang="en-GB" dirty="0"/>
              <a:t>(slides 9, 13, 14); polygenic obesity is due to the simultaneous presence of DNA variations in multiple genes that control body weight</a:t>
            </a:r>
          </a:p>
          <a:p>
            <a:pPr marL="228600" indent="-228600">
              <a:buAutoNum type="arabicPeriod"/>
            </a:pPr>
            <a:r>
              <a:rPr lang="en-GB" b="1" dirty="0">
                <a:highlight>
                  <a:srgbClr val="FFFF00"/>
                </a:highlight>
              </a:rPr>
              <a:t>b</a:t>
            </a:r>
            <a:r>
              <a:rPr lang="en-GB" dirty="0"/>
              <a:t> (slide 23 and 27); high stress levels can lead to weight gain</a:t>
            </a:r>
          </a:p>
          <a:p>
            <a:pPr marL="228600" indent="-228600">
              <a:buAutoNum type="arabicPeriod"/>
            </a:pPr>
            <a:r>
              <a:rPr lang="en-GB" b="1" dirty="0">
                <a:highlight>
                  <a:srgbClr val="FFFF00"/>
                </a:highlight>
              </a:rPr>
              <a:t>d</a:t>
            </a:r>
            <a:r>
              <a:rPr lang="en-GB" dirty="0"/>
              <a:t> (slides 23 and 24); urban sprawl reduces accessibility to/need for physical activities</a:t>
            </a:r>
          </a:p>
        </p:txBody>
      </p:sp>
      <p:sp>
        <p:nvSpPr>
          <p:cNvPr id="4" name="Slide Number Placeholder 3"/>
          <p:cNvSpPr>
            <a:spLocks noGrp="1"/>
          </p:cNvSpPr>
          <p:nvPr>
            <p:ph type="sldNum" sz="quarter" idx="5"/>
          </p:nvPr>
        </p:nvSpPr>
        <p:spPr/>
        <p:txBody>
          <a:bodyPr/>
          <a:lstStyle/>
          <a:p>
            <a:fld id="{55832E42-BD01-4652-99BC-29345047F757}" type="slidenum">
              <a:rPr lang="en-CA" smtClean="0"/>
              <a:pPr/>
              <a:t>29</a:t>
            </a:fld>
            <a:endParaRPr lang="en-CA"/>
          </a:p>
        </p:txBody>
      </p:sp>
    </p:spTree>
    <p:extLst>
      <p:ext uri="{BB962C8B-B14F-4D97-AF65-F5344CB8AC3E}">
        <p14:creationId xmlns:p14="http://schemas.microsoft.com/office/powerpoint/2010/main" val="460108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55C3A4A-438B-4C02-AD11-AE32F1D429DA}" type="slidenum">
              <a:rPr lang="en-CA" smtClean="0"/>
              <a:pPr/>
              <a:t>3</a:t>
            </a:fld>
            <a:endParaRPr lang="en-CA"/>
          </a:p>
        </p:txBody>
      </p:sp>
    </p:spTree>
    <p:extLst>
      <p:ext uri="{BB962C8B-B14F-4D97-AF65-F5344CB8AC3E}">
        <p14:creationId xmlns:p14="http://schemas.microsoft.com/office/powerpoint/2010/main" val="3537150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37D242E-5DB6-44A5-AF82-DD0ECE84457D}" type="slidenum">
              <a:rPr lang="en-CA" smtClean="0"/>
              <a:t>4</a:t>
            </a:fld>
            <a:endParaRPr lang="en-CA"/>
          </a:p>
        </p:txBody>
      </p:sp>
    </p:spTree>
    <p:extLst>
      <p:ext uri="{BB962C8B-B14F-4D97-AF65-F5344CB8AC3E}">
        <p14:creationId xmlns:p14="http://schemas.microsoft.com/office/powerpoint/2010/main" val="3978095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743450"/>
          </a:xfrm>
        </p:spPr>
        <p:txBody>
          <a:bodyPr/>
          <a:lstStyle/>
          <a:p>
            <a:pPr marL="0" indent="0">
              <a:buNone/>
            </a:pPr>
            <a:r>
              <a:rPr lang="en-CA" b="1" dirty="0">
                <a:cs typeface="Arial" panose="020B0604020202020204" pitchFamily="34" charset="0"/>
              </a:rPr>
              <a:t>SUGGESTED SPEAKER NOTES</a:t>
            </a:r>
            <a:endParaRPr lang="en-CA" dirty="0">
              <a:cs typeface="Arial" panose="020B0604020202020204" pitchFamily="34" charset="0"/>
            </a:endParaRPr>
          </a:p>
          <a:p>
            <a:pPr>
              <a:lnSpc>
                <a:spcPct val="95000"/>
              </a:lnSpc>
              <a:spcBef>
                <a:spcPts val="600"/>
              </a:spcBef>
            </a:pPr>
            <a:r>
              <a:rPr lang="en-US" sz="1200" b="1" dirty="0">
                <a:ea typeface="Verdana" panose="020B0604030504040204" pitchFamily="34" charset="0"/>
                <a:cs typeface="Arial" panose="020B0604020202020204" pitchFamily="34" charset="0"/>
              </a:rPr>
              <a:t>Adipose tissue: </a:t>
            </a:r>
            <a:r>
              <a:rPr lang="en-US" sz="1200" b="0" dirty="0">
                <a:ea typeface="Verdana" panose="020B0604030504040204" pitchFamily="34" charset="0"/>
                <a:cs typeface="Arial" panose="020B0604020202020204" pitchFamily="34" charset="0"/>
              </a:rPr>
              <a:t>Leptin produced mostly by white adipocytes, secretion is positively correlated with lipid content and signals to the hypothalamus to reduce appetite</a:t>
            </a:r>
          </a:p>
          <a:p>
            <a:pPr>
              <a:lnSpc>
                <a:spcPct val="95000"/>
              </a:lnSpc>
              <a:spcBef>
                <a:spcPts val="600"/>
              </a:spcBef>
            </a:pPr>
            <a:r>
              <a:rPr lang="en-US" sz="1200" b="1" dirty="0">
                <a:ea typeface="Verdana" panose="020B0604030504040204" pitchFamily="34" charset="0"/>
                <a:cs typeface="Arial" panose="020B0604020202020204" pitchFamily="34" charset="0"/>
              </a:rPr>
              <a:t>Stomach and intestines: </a:t>
            </a:r>
            <a:r>
              <a:rPr lang="en-US" sz="1200" b="0" dirty="0">
                <a:ea typeface="Verdana" panose="020B0604030504040204" pitchFamily="34" charset="0"/>
                <a:cs typeface="Arial" panose="020B0604020202020204" pitchFamily="34" charset="0"/>
              </a:rPr>
              <a:t>GLP-1, peptide YY, oxyntomodulin, for example, mediate satiety</a:t>
            </a:r>
            <a:endParaRPr lang="en-US" sz="1200" b="1" dirty="0">
              <a:ea typeface="Verdana" panose="020B0604030504040204" pitchFamily="34" charset="0"/>
              <a:cs typeface="Arial" panose="020B0604020202020204" pitchFamily="34" charset="0"/>
            </a:endParaRPr>
          </a:p>
          <a:p>
            <a:pPr>
              <a:lnSpc>
                <a:spcPct val="95000"/>
              </a:lnSpc>
              <a:spcBef>
                <a:spcPts val="600"/>
              </a:spcBef>
            </a:pPr>
            <a:r>
              <a:rPr lang="en-US" sz="1200" b="1" dirty="0">
                <a:ea typeface="Verdana" panose="020B0604030504040204" pitchFamily="34" charset="0"/>
                <a:cs typeface="Arial" panose="020B0604020202020204" pitchFamily="34" charset="0"/>
              </a:rPr>
              <a:t>Pancreas: </a:t>
            </a:r>
            <a:r>
              <a:rPr lang="en-US" sz="1200" b="0" dirty="0">
                <a:ea typeface="Verdana" panose="020B0604030504040204" pitchFamily="34" charset="0"/>
                <a:cs typeface="Arial" panose="020B0604020202020204" pitchFamily="34" charset="0"/>
              </a:rPr>
              <a:t>Pancreatic polypeptide and amylin, for example, mediate satiety</a:t>
            </a:r>
          </a:p>
          <a:p>
            <a:pPr>
              <a:lnSpc>
                <a:spcPct val="95000"/>
              </a:lnSpc>
              <a:spcBef>
                <a:spcPts val="600"/>
              </a:spcBef>
            </a:pPr>
            <a:r>
              <a:rPr lang="en-US" sz="1200" b="1" dirty="0">
                <a:ea typeface="Verdana" panose="020B0604030504040204" pitchFamily="34" charset="0"/>
                <a:cs typeface="Arial" panose="020B0604020202020204" pitchFamily="34" charset="0"/>
              </a:rPr>
              <a:t>Medications</a:t>
            </a:r>
            <a:r>
              <a:rPr lang="en-US" sz="1200" b="0" dirty="0">
                <a:ea typeface="Verdana" panose="020B0604030504040204" pitchFamily="34" charset="0"/>
                <a:cs typeface="Arial" panose="020B0604020202020204" pitchFamily="34" charset="0"/>
              </a:rPr>
              <a:t>: Some medications (e.g., corticosteroids) cause unwanted weight gain in addition to its intended therapeutic effect(s)</a:t>
            </a:r>
          </a:p>
          <a:p>
            <a:pPr>
              <a:lnSpc>
                <a:spcPct val="95000"/>
              </a:lnSpc>
              <a:spcBef>
                <a:spcPts val="600"/>
              </a:spcBef>
            </a:pPr>
            <a:r>
              <a:rPr lang="en-US" sz="1200" b="1" dirty="0">
                <a:ea typeface="Verdana" panose="020B0604030504040204" pitchFamily="34" charset="0"/>
                <a:cs typeface="Arial" panose="020B0604020202020204" pitchFamily="34" charset="0"/>
              </a:rPr>
              <a:t>Hedonic input </a:t>
            </a:r>
            <a:r>
              <a:rPr lang="en-US" sz="1200" b="0" dirty="0">
                <a:ea typeface="Verdana" panose="020B0604030504040204" pitchFamily="34" charset="0"/>
                <a:cs typeface="Arial" panose="020B0604020202020204" pitchFamily="34" charset="0"/>
              </a:rPr>
              <a:t>refers to eating based on pleasure, and is mainly under mesolimbic control, mediated by feelings of wanting or liking to eat</a:t>
            </a:r>
          </a:p>
          <a:p>
            <a:pPr>
              <a:lnSpc>
                <a:spcPct val="95000"/>
              </a:lnSpc>
              <a:spcBef>
                <a:spcPts val="600"/>
              </a:spcBef>
            </a:pPr>
            <a:r>
              <a:rPr lang="en-US" sz="1200" b="1" dirty="0">
                <a:ea typeface="Verdana" panose="020B0604030504040204" pitchFamily="34" charset="0"/>
                <a:cs typeface="Arial" panose="020B0604020202020204" pitchFamily="34" charset="0"/>
              </a:rPr>
              <a:t>Genetics</a:t>
            </a:r>
            <a:r>
              <a:rPr lang="en-US" sz="1200" b="0" dirty="0">
                <a:ea typeface="Verdana" panose="020B0604030504040204" pitchFamily="34" charset="0"/>
                <a:cs typeface="Arial" panose="020B0604020202020204" pitchFamily="34" charset="0"/>
              </a:rPr>
              <a:t>: </a:t>
            </a:r>
            <a:r>
              <a:rPr lang="en-US" b="0" i="0" dirty="0">
                <a:effectLst/>
                <a:cs typeface="Arial" panose="020B0604020202020204" pitchFamily="34" charset="0"/>
              </a:rPr>
              <a:t>Approximately 70–80% of weight variation is attributed to genetic factors. H</a:t>
            </a:r>
            <a:r>
              <a:rPr lang="en-US" sz="1200" b="0" dirty="0">
                <a:ea typeface="Verdana" panose="020B0604030504040204" pitchFamily="34" charset="0"/>
                <a:cs typeface="Arial" panose="020B0604020202020204" pitchFamily="34" charset="0"/>
              </a:rPr>
              <a:t>uman obesity genotypes result from complex </a:t>
            </a:r>
            <a:r>
              <a:rPr lang="en-US" b="0" i="0" dirty="0">
                <a:effectLst/>
                <a:cs typeface="Arial" panose="020B0604020202020204" pitchFamily="34" charset="0"/>
              </a:rPr>
              <a:t>networks of gene–gene and gene–environment interactions with a growing number of obesity-related or obesity-causing genes</a:t>
            </a:r>
            <a:endParaRPr lang="en-US" sz="1200" b="0" dirty="0">
              <a:ea typeface="Verdana" panose="020B0604030504040204" pitchFamily="34" charset="0"/>
              <a:cs typeface="Arial" panose="020B0604020202020204" pitchFamily="34" charset="0"/>
            </a:endParaRPr>
          </a:p>
          <a:p>
            <a:pPr>
              <a:lnSpc>
                <a:spcPct val="95000"/>
              </a:lnSpc>
              <a:spcBef>
                <a:spcPts val="600"/>
              </a:spcBef>
            </a:pPr>
            <a:r>
              <a:rPr lang="en-US" sz="1200" b="1" dirty="0">
                <a:ea typeface="Verdana" panose="020B0604030504040204" pitchFamily="34" charset="0"/>
                <a:cs typeface="Arial" panose="020B0604020202020204" pitchFamily="34" charset="0"/>
              </a:rPr>
              <a:t>Environment:</a:t>
            </a:r>
            <a:r>
              <a:rPr lang="en-US" sz="1200" b="0" dirty="0">
                <a:ea typeface="Verdana" panose="020B0604030504040204" pitchFamily="34" charset="0"/>
                <a:cs typeface="Arial" panose="020B0604020202020204" pitchFamily="34" charset="0"/>
              </a:rPr>
              <a:t> Obesogenic environments are not enough to explain obesity, but early (i.e., prenatal) / general exposure to adverse environments can cause vascular, metabolic, and neuroendocrine adaptations that predispose a person to late-onset diseases, i.e., obesity</a:t>
            </a:r>
            <a:endParaRPr lang="en-CA"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037D242E-5DB6-44A5-AF82-DD0ECE84457D}" type="slidenum">
              <a:rPr lang="en-CA" smtClean="0"/>
              <a:t>5</a:t>
            </a:fld>
            <a:endParaRPr lang="en-CA"/>
          </a:p>
        </p:txBody>
      </p:sp>
    </p:spTree>
    <p:extLst>
      <p:ext uri="{BB962C8B-B14F-4D97-AF65-F5344CB8AC3E}">
        <p14:creationId xmlns:p14="http://schemas.microsoft.com/office/powerpoint/2010/main" val="3584256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CA" b="1" dirty="0">
                <a:cs typeface="Arial" panose="020B0604020202020204" pitchFamily="34" charset="0"/>
              </a:rPr>
              <a:t>SUGGESTED SPEAKER NOTES</a:t>
            </a:r>
            <a:endParaRPr lang="en-CA" dirty="0">
              <a:cs typeface="Arial" panose="020B0604020202020204" pitchFamily="34" charset="0"/>
            </a:endParaRPr>
          </a:p>
          <a:p>
            <a:pPr>
              <a:lnSpc>
                <a:spcPct val="95000"/>
              </a:lnSpc>
              <a:spcBef>
                <a:spcPts val="600"/>
              </a:spcBef>
            </a:pPr>
            <a:r>
              <a:rPr lang="en-US" dirty="0">
                <a:ea typeface="Verdana" panose="020B0604030504040204" pitchFamily="34" charset="0"/>
                <a:cs typeface="Arial" panose="020B0604020202020204" pitchFamily="34" charset="0"/>
              </a:rPr>
              <a:t>One’s unique “genetics” interacts with the “assumed” obesogenic environment (discussed later in this module), which subsequently influences one’s development. The developmental impact on one’s eating behaviors may include resistance to signals of satiety</a:t>
            </a:r>
            <a:endParaRPr lang="en-CA" dirty="0">
              <a:ea typeface="Verdana" panose="020B060403050404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37D242E-5DB6-44A5-AF82-DD0ECE84457D}" type="slidenum">
              <a:rPr lang="en-CA" smtClean="0"/>
              <a:t>6</a:t>
            </a:fld>
            <a:endParaRPr lang="en-CA"/>
          </a:p>
        </p:txBody>
      </p:sp>
    </p:spTree>
    <p:extLst>
      <p:ext uri="{BB962C8B-B14F-4D97-AF65-F5344CB8AC3E}">
        <p14:creationId xmlns:p14="http://schemas.microsoft.com/office/powerpoint/2010/main" val="30576848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37D242E-5DB6-44A5-AF82-DD0ECE84457D}" type="slidenum">
              <a:rPr lang="en-CA" smtClean="0"/>
              <a:t>7</a:t>
            </a:fld>
            <a:endParaRPr lang="en-CA"/>
          </a:p>
        </p:txBody>
      </p:sp>
    </p:spTree>
    <p:extLst>
      <p:ext uri="{BB962C8B-B14F-4D97-AF65-F5344CB8AC3E}">
        <p14:creationId xmlns:p14="http://schemas.microsoft.com/office/powerpoint/2010/main" val="12958684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37D242E-5DB6-44A5-AF82-DD0ECE84457D}" type="slidenum">
              <a:rPr lang="en-CA" smtClean="0"/>
              <a:t>8</a:t>
            </a:fld>
            <a:endParaRPr lang="en-CA"/>
          </a:p>
        </p:txBody>
      </p:sp>
    </p:spTree>
    <p:extLst>
      <p:ext uri="{BB962C8B-B14F-4D97-AF65-F5344CB8AC3E}">
        <p14:creationId xmlns:p14="http://schemas.microsoft.com/office/powerpoint/2010/main" val="23327239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5C3A4A-438B-4C02-AD11-AE32F1D429DA}" type="slidenum">
              <a:rPr lang="en-CA" smtClean="0"/>
              <a:pPr/>
              <a:t>9</a:t>
            </a:fld>
            <a:endParaRPr lang="en-CA"/>
          </a:p>
        </p:txBody>
      </p:sp>
    </p:spTree>
    <p:extLst>
      <p:ext uri="{BB962C8B-B14F-4D97-AF65-F5344CB8AC3E}">
        <p14:creationId xmlns:p14="http://schemas.microsoft.com/office/powerpoint/2010/main" val="6727174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8">
            <a:extLst>
              <a:ext uri="{FF2B5EF4-FFF2-40B4-BE49-F238E27FC236}">
                <a16:creationId xmlns:a16="http://schemas.microsoft.com/office/drawing/2014/main" id="{A04A2FAC-A0EA-2D4A-C472-C61D2BF075E4}"/>
              </a:ext>
            </a:extLst>
          </p:cNvPr>
          <p:cNvSpPr>
            <a:spLocks noGrp="1"/>
          </p:cNvSpPr>
          <p:nvPr>
            <p:ph type="body" sz="quarter" idx="10"/>
          </p:nvPr>
        </p:nvSpPr>
        <p:spPr>
          <a:xfrm>
            <a:off x="553980" y="1910218"/>
            <a:ext cx="5505508" cy="1814512"/>
          </a:xfrm>
        </p:spPr>
        <p:txBody>
          <a:bodyPr anchor="b"/>
          <a:lstStyle>
            <a:lvl1pPr marL="0" indent="0">
              <a:buNone/>
              <a:defRPr sz="3600">
                <a:solidFill>
                  <a:schemeClr val="bg1"/>
                </a:solidFill>
              </a:defRPr>
            </a:lvl1pPr>
          </a:lstStyle>
          <a:p>
            <a:pPr lvl="0"/>
            <a:r>
              <a:rPr lang="en-US" dirty="0"/>
              <a:t>Click to edit Master text styles</a:t>
            </a:r>
          </a:p>
        </p:txBody>
      </p:sp>
      <p:sp>
        <p:nvSpPr>
          <p:cNvPr id="11" name="Text Placeholder 8">
            <a:extLst>
              <a:ext uri="{FF2B5EF4-FFF2-40B4-BE49-F238E27FC236}">
                <a16:creationId xmlns:a16="http://schemas.microsoft.com/office/drawing/2014/main" id="{5FBE5829-B806-81D6-105E-738C6499BE4A}"/>
              </a:ext>
            </a:extLst>
          </p:cNvPr>
          <p:cNvSpPr>
            <a:spLocks noGrp="1"/>
          </p:cNvSpPr>
          <p:nvPr>
            <p:ph type="body" sz="quarter" idx="11"/>
          </p:nvPr>
        </p:nvSpPr>
        <p:spPr>
          <a:xfrm>
            <a:off x="553980" y="3883932"/>
            <a:ext cx="5505508" cy="1655309"/>
          </a:xfrm>
        </p:spPr>
        <p:txBody>
          <a:bodyPr anchor="t"/>
          <a:lstStyle>
            <a:lvl1pPr marL="0" indent="0">
              <a:buNone/>
              <a:defRPr sz="1800" i="0">
                <a:solidFill>
                  <a:schemeClr val="bg1"/>
                </a:solidFill>
              </a:defRPr>
            </a:lvl1pPr>
          </a:lstStyle>
          <a:p>
            <a:pPr lvl="0"/>
            <a:r>
              <a:rPr lang="en-US" dirty="0"/>
              <a:t>Click to edit Master text styles</a:t>
            </a:r>
          </a:p>
        </p:txBody>
      </p:sp>
      <p:pic>
        <p:nvPicPr>
          <p:cNvPr id="10" name="Picture 9" descr="A black and white sign&#10;&#10;Description automatically generated with low confidence">
            <a:extLst>
              <a:ext uri="{FF2B5EF4-FFF2-40B4-BE49-F238E27FC236}">
                <a16:creationId xmlns:a16="http://schemas.microsoft.com/office/drawing/2014/main" id="{C0D68EB5-DC4C-A2E3-4B2A-C1078754EAA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15735" y="4162425"/>
            <a:ext cx="2776184" cy="781050"/>
          </a:xfrm>
          <a:prstGeom prst="rect">
            <a:avLst/>
          </a:prstGeom>
        </p:spPr>
      </p:pic>
    </p:spTree>
    <p:extLst>
      <p:ext uri="{BB962C8B-B14F-4D97-AF65-F5344CB8AC3E}">
        <p14:creationId xmlns:p14="http://schemas.microsoft.com/office/powerpoint/2010/main" val="3139358647"/>
      </p:ext>
    </p:extLst>
  </p:cSld>
  <p:clrMapOvr>
    <a:masterClrMapping/>
  </p:clrMapOvr>
  <p:extLst>
    <p:ext uri="{DCECCB84-F9BA-43D5-87BE-67443E8EF086}">
      <p15:sldGuideLst xmlns:p15="http://schemas.microsoft.com/office/powerpoint/2012/main">
        <p15:guide id="1" pos="3840">
          <p15:clr>
            <a:srgbClr val="FBAE40"/>
          </p15:clr>
        </p15:guide>
        <p15:guide id="3" pos="347">
          <p15:clr>
            <a:srgbClr val="FBAE40"/>
          </p15:clr>
        </p15:guide>
        <p15:guide id="4" pos="749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add title</a:t>
            </a:r>
            <a:endParaRPr lang="en-GB"/>
          </a:p>
        </p:txBody>
      </p:sp>
      <p:sp>
        <p:nvSpPr>
          <p:cNvPr id="6" name="Date Placeholder 5">
            <a:extLst>
              <a:ext uri="{FF2B5EF4-FFF2-40B4-BE49-F238E27FC236}">
                <a16:creationId xmlns:a16="http://schemas.microsoft.com/office/drawing/2014/main" id="{B83BF171-11B0-4BBC-A5E0-54E06540B5CB}"/>
              </a:ext>
            </a:extLst>
          </p:cNvPr>
          <p:cNvSpPr>
            <a:spLocks noGrp="1"/>
          </p:cNvSpPr>
          <p:nvPr>
            <p:ph type="dt" sz="half" idx="10"/>
          </p:nvPr>
        </p:nvSpPr>
        <p:spPr/>
        <p:txBody>
          <a:bodyPr/>
          <a:lstStyle/>
          <a:p>
            <a:fld id="{D8EFBA9E-C030-444A-9468-E2FEE5B115AE}" type="datetime3">
              <a:rPr lang="en-US" smtClean="0"/>
              <a:t>12 December 2025</a:t>
            </a:fld>
            <a:endParaRPr lang="en-GB"/>
          </a:p>
        </p:txBody>
      </p:sp>
      <p:sp>
        <p:nvSpPr>
          <p:cNvPr id="7" name="Footer Placeholder 6">
            <a:extLst>
              <a:ext uri="{FF2B5EF4-FFF2-40B4-BE49-F238E27FC236}">
                <a16:creationId xmlns:a16="http://schemas.microsoft.com/office/drawing/2014/main" id="{DD4BEBA1-3B3D-4B4B-9C17-2B3431510A67}"/>
              </a:ext>
            </a:extLst>
          </p:cNvPr>
          <p:cNvSpPr>
            <a:spLocks noGrp="1"/>
          </p:cNvSpPr>
          <p:nvPr>
            <p:ph type="ftr" sz="quarter" idx="11"/>
          </p:nvPr>
        </p:nvSpPr>
        <p:spPr/>
        <p:txBody>
          <a:bodyPr/>
          <a:lstStyle/>
          <a:p>
            <a:endParaRPr lang="en-GB"/>
          </a:p>
        </p:txBody>
      </p:sp>
      <p:sp>
        <p:nvSpPr>
          <p:cNvPr id="8" name="Slide Number Placeholder 7">
            <a:extLst>
              <a:ext uri="{FF2B5EF4-FFF2-40B4-BE49-F238E27FC236}">
                <a16:creationId xmlns:a16="http://schemas.microsoft.com/office/drawing/2014/main" id="{E4A63ACE-2F21-4C6E-8E2B-F2CF74469B96}"/>
              </a:ext>
            </a:extLst>
          </p:cNvPr>
          <p:cNvSpPr>
            <a:spLocks noGrp="1"/>
          </p:cNvSpPr>
          <p:nvPr>
            <p:ph type="sldNum" sz="quarter" idx="12"/>
          </p:nvPr>
        </p:nvSpPr>
        <p:spPr/>
        <p:txBody>
          <a:bodyPr/>
          <a:lstStyle/>
          <a:p>
            <a:fld id="{23AA811B-2EBD-4900-905E-5BE206449611}" type="slidenum">
              <a:rPr lang="en-GB" smtClean="0"/>
              <a:t>‹#›</a:t>
            </a:fld>
            <a:endParaRPr lang="en-GB"/>
          </a:p>
        </p:txBody>
      </p:sp>
      <p:sp>
        <p:nvSpPr>
          <p:cNvPr id="10" name="Text Placeholder 4">
            <a:extLst>
              <a:ext uri="{FF2B5EF4-FFF2-40B4-BE49-F238E27FC236}">
                <a16:creationId xmlns:a16="http://schemas.microsoft.com/office/drawing/2014/main" id="{C135AE9C-0192-4702-9483-2D7F66625848}"/>
              </a:ext>
            </a:extLst>
          </p:cNvPr>
          <p:cNvSpPr>
            <a:spLocks noGrp="1"/>
          </p:cNvSpPr>
          <p:nvPr>
            <p:ph type="body" sz="quarter" idx="13" hasCustomPrompt="1"/>
          </p:nvPr>
        </p:nvSpPr>
        <p:spPr>
          <a:xfrm>
            <a:off x="647999" y="6210000"/>
            <a:ext cx="8652000" cy="324000"/>
          </a:xfrm>
        </p:spPr>
        <p:txBody>
          <a:bodyPr vert="horz" lIns="0" tIns="0" rIns="0" bIns="0" rtlCol="0" anchor="b">
            <a:noAutofit/>
          </a:bodyPr>
          <a:lstStyle>
            <a:lvl1pPr marL="0" indent="0">
              <a:buNone/>
              <a:defRPr lang="en-GB" sz="1050" i="1" dirty="0"/>
            </a:lvl1pPr>
          </a:lstStyle>
          <a:p>
            <a:pPr marL="269993" lvl="0" indent="-269993"/>
            <a:r>
              <a:rPr lang="en-GB"/>
              <a:t>Insert notes</a:t>
            </a:r>
          </a:p>
        </p:txBody>
      </p:sp>
      <p:cxnSp>
        <p:nvCxnSpPr>
          <p:cNvPr id="3" name="Straight Connector 2">
            <a:extLst>
              <a:ext uri="{FF2B5EF4-FFF2-40B4-BE49-F238E27FC236}">
                <a16:creationId xmlns:a16="http://schemas.microsoft.com/office/drawing/2014/main" id="{542C862E-76CC-B158-970F-E3D16217959C}"/>
              </a:ext>
            </a:extLst>
          </p:cNvPr>
          <p:cNvCxnSpPr/>
          <p:nvPr userDrawn="1"/>
        </p:nvCxnSpPr>
        <p:spPr>
          <a:xfrm>
            <a:off x="-42672" y="-48768"/>
            <a:ext cx="12344400" cy="699211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887460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add title</a:t>
            </a:r>
            <a:endParaRPr lang="en-GB"/>
          </a:p>
        </p:txBody>
      </p:sp>
      <p:sp>
        <p:nvSpPr>
          <p:cNvPr id="6" name="Date Placeholder 5">
            <a:extLst>
              <a:ext uri="{FF2B5EF4-FFF2-40B4-BE49-F238E27FC236}">
                <a16:creationId xmlns:a16="http://schemas.microsoft.com/office/drawing/2014/main" id="{B83BF171-11B0-4BBC-A5E0-54E06540B5CB}"/>
              </a:ext>
            </a:extLst>
          </p:cNvPr>
          <p:cNvSpPr>
            <a:spLocks noGrp="1"/>
          </p:cNvSpPr>
          <p:nvPr>
            <p:ph type="dt" sz="half" idx="10"/>
          </p:nvPr>
        </p:nvSpPr>
        <p:spPr/>
        <p:txBody>
          <a:bodyPr/>
          <a:lstStyle/>
          <a:p>
            <a:fld id="{D8EFBA9E-C030-444A-9468-E2FEE5B115AE}" type="datetime3">
              <a:rPr lang="en-US" smtClean="0"/>
              <a:t>12 December 2025</a:t>
            </a:fld>
            <a:endParaRPr lang="en-GB"/>
          </a:p>
        </p:txBody>
      </p:sp>
      <p:sp>
        <p:nvSpPr>
          <p:cNvPr id="7" name="Footer Placeholder 6">
            <a:extLst>
              <a:ext uri="{FF2B5EF4-FFF2-40B4-BE49-F238E27FC236}">
                <a16:creationId xmlns:a16="http://schemas.microsoft.com/office/drawing/2014/main" id="{DD4BEBA1-3B3D-4B4B-9C17-2B3431510A67}"/>
              </a:ext>
            </a:extLst>
          </p:cNvPr>
          <p:cNvSpPr>
            <a:spLocks noGrp="1"/>
          </p:cNvSpPr>
          <p:nvPr>
            <p:ph type="ftr" sz="quarter" idx="11"/>
          </p:nvPr>
        </p:nvSpPr>
        <p:spPr/>
        <p:txBody>
          <a:bodyPr/>
          <a:lstStyle/>
          <a:p>
            <a:endParaRPr lang="en-GB"/>
          </a:p>
        </p:txBody>
      </p:sp>
      <p:sp>
        <p:nvSpPr>
          <p:cNvPr id="8" name="Slide Number Placeholder 7">
            <a:extLst>
              <a:ext uri="{FF2B5EF4-FFF2-40B4-BE49-F238E27FC236}">
                <a16:creationId xmlns:a16="http://schemas.microsoft.com/office/drawing/2014/main" id="{E4A63ACE-2F21-4C6E-8E2B-F2CF74469B96}"/>
              </a:ext>
            </a:extLst>
          </p:cNvPr>
          <p:cNvSpPr>
            <a:spLocks noGrp="1"/>
          </p:cNvSpPr>
          <p:nvPr>
            <p:ph type="sldNum" sz="quarter" idx="12"/>
          </p:nvPr>
        </p:nvSpPr>
        <p:spPr/>
        <p:txBody>
          <a:bodyPr/>
          <a:lstStyle/>
          <a:p>
            <a:fld id="{23AA811B-2EBD-4900-905E-5BE206449611}" type="slidenum">
              <a:rPr lang="en-GB" smtClean="0"/>
              <a:t>‹#›</a:t>
            </a:fld>
            <a:endParaRPr lang="en-GB"/>
          </a:p>
        </p:txBody>
      </p:sp>
      <p:sp>
        <p:nvSpPr>
          <p:cNvPr id="10" name="Text Placeholder 4">
            <a:extLst>
              <a:ext uri="{FF2B5EF4-FFF2-40B4-BE49-F238E27FC236}">
                <a16:creationId xmlns:a16="http://schemas.microsoft.com/office/drawing/2014/main" id="{C135AE9C-0192-4702-9483-2D7F66625848}"/>
              </a:ext>
            </a:extLst>
          </p:cNvPr>
          <p:cNvSpPr>
            <a:spLocks noGrp="1"/>
          </p:cNvSpPr>
          <p:nvPr>
            <p:ph type="body" sz="quarter" idx="13" hasCustomPrompt="1"/>
          </p:nvPr>
        </p:nvSpPr>
        <p:spPr>
          <a:xfrm>
            <a:off x="647999" y="6210000"/>
            <a:ext cx="8652000" cy="324000"/>
          </a:xfrm>
        </p:spPr>
        <p:txBody>
          <a:bodyPr vert="horz" lIns="0" tIns="0" rIns="0" bIns="0" rtlCol="0" anchor="b">
            <a:noAutofit/>
          </a:bodyPr>
          <a:lstStyle>
            <a:lvl1pPr marL="0" indent="0">
              <a:buNone/>
              <a:defRPr lang="en-GB" sz="1050" i="1" dirty="0"/>
            </a:lvl1pPr>
          </a:lstStyle>
          <a:p>
            <a:pPr marL="269993" lvl="0" indent="-269993"/>
            <a:r>
              <a:rPr lang="en-GB"/>
              <a:t>Insert notes</a:t>
            </a:r>
          </a:p>
        </p:txBody>
      </p:sp>
      <p:cxnSp>
        <p:nvCxnSpPr>
          <p:cNvPr id="3" name="Straight Connector 2">
            <a:extLst>
              <a:ext uri="{FF2B5EF4-FFF2-40B4-BE49-F238E27FC236}">
                <a16:creationId xmlns:a16="http://schemas.microsoft.com/office/drawing/2014/main" id="{BDD36A81-14DD-C482-485C-B15E9790F68F}"/>
              </a:ext>
            </a:extLst>
          </p:cNvPr>
          <p:cNvCxnSpPr/>
          <p:nvPr userDrawn="1"/>
        </p:nvCxnSpPr>
        <p:spPr>
          <a:xfrm>
            <a:off x="-42672" y="-48768"/>
            <a:ext cx="12344400" cy="699211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3045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90668-148F-4493-82AB-9AF132BA83C6}"/>
              </a:ext>
            </a:extLst>
          </p:cNvPr>
          <p:cNvSpPr>
            <a:spLocks noGrp="1"/>
          </p:cNvSpPr>
          <p:nvPr>
            <p:ph type="title"/>
          </p:nvPr>
        </p:nvSpPr>
        <p:spPr/>
        <p:txBody>
          <a:bodyPr/>
          <a:lstStyle/>
          <a:p>
            <a:r>
              <a:rPr lang="en-US"/>
              <a:t>Click to edit Master title style</a:t>
            </a:r>
            <a:endParaRPr lang="en-CA"/>
          </a:p>
        </p:txBody>
      </p:sp>
      <p:sp>
        <p:nvSpPr>
          <p:cNvPr id="4" name="Text Placeholder 4">
            <a:extLst>
              <a:ext uri="{FF2B5EF4-FFF2-40B4-BE49-F238E27FC236}">
                <a16:creationId xmlns:a16="http://schemas.microsoft.com/office/drawing/2014/main" id="{4AC8FED8-495A-3A22-B8D5-B68A708BDF93}"/>
              </a:ext>
            </a:extLst>
          </p:cNvPr>
          <p:cNvSpPr>
            <a:spLocks noGrp="1"/>
          </p:cNvSpPr>
          <p:nvPr>
            <p:ph type="body" sz="quarter" idx="13" hasCustomPrompt="1"/>
          </p:nvPr>
        </p:nvSpPr>
        <p:spPr>
          <a:xfrm>
            <a:off x="536240" y="6020060"/>
            <a:ext cx="10896000" cy="324000"/>
          </a:xfrm>
        </p:spPr>
        <p:txBody>
          <a:bodyPr vert="horz" lIns="0" tIns="0" rIns="0" bIns="0" rtlCol="0" anchor="b">
            <a:noAutofit/>
          </a:bodyPr>
          <a:lstStyle>
            <a:lvl1pPr marL="0" indent="0">
              <a:buNone/>
              <a:defRPr lang="en-GB" sz="800" i="0" dirty="0"/>
            </a:lvl1pPr>
          </a:lstStyle>
          <a:p>
            <a:pPr marL="269993" lvl="0" indent="-269993"/>
            <a:r>
              <a:rPr lang="en-GB"/>
              <a:t>Insert notes</a:t>
            </a:r>
          </a:p>
        </p:txBody>
      </p:sp>
    </p:spTree>
    <p:extLst>
      <p:ext uri="{BB962C8B-B14F-4D97-AF65-F5344CB8AC3E}">
        <p14:creationId xmlns:p14="http://schemas.microsoft.com/office/powerpoint/2010/main" val="3534402761"/>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plit Layout 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E7C9FB-125E-2FD9-3DF3-743247610BF8}"/>
              </a:ext>
            </a:extLst>
          </p:cNvPr>
          <p:cNvSpPr/>
          <p:nvPr userDrawn="1"/>
        </p:nvSpPr>
        <p:spPr>
          <a:xfrm rot="10800000">
            <a:off x="5494020" y="-1"/>
            <a:ext cx="669798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2" name="Title 1">
            <a:extLst>
              <a:ext uri="{FF2B5EF4-FFF2-40B4-BE49-F238E27FC236}">
                <a16:creationId xmlns:a16="http://schemas.microsoft.com/office/drawing/2014/main" id="{7CC90668-148F-4493-82AB-9AF132BA83C6}"/>
              </a:ext>
            </a:extLst>
          </p:cNvPr>
          <p:cNvSpPr>
            <a:spLocks noGrp="1"/>
          </p:cNvSpPr>
          <p:nvPr>
            <p:ph type="title"/>
          </p:nvPr>
        </p:nvSpPr>
        <p:spPr>
          <a:xfrm>
            <a:off x="536240" y="414320"/>
            <a:ext cx="4630120" cy="5562000"/>
          </a:xfrm>
        </p:spPr>
        <p:txBody>
          <a:bodyPr anchor="ctr"/>
          <a:lstStyle>
            <a:lvl1pPr>
              <a:defRPr>
                <a:solidFill>
                  <a:schemeClr val="tx1"/>
                </a:solidFill>
              </a:defRPr>
            </a:lvl1pPr>
          </a:lstStyle>
          <a:p>
            <a:r>
              <a:rPr lang="en-US" dirty="0"/>
              <a:t>Click to edit Master title style</a:t>
            </a:r>
            <a:endParaRPr lang="en-CA" dirty="0"/>
          </a:p>
        </p:txBody>
      </p:sp>
      <p:sp>
        <p:nvSpPr>
          <p:cNvPr id="3" name="Content Placeholder 2">
            <a:extLst>
              <a:ext uri="{FF2B5EF4-FFF2-40B4-BE49-F238E27FC236}">
                <a16:creationId xmlns:a16="http://schemas.microsoft.com/office/drawing/2014/main" id="{E917A454-11CE-4911-8072-E36A62CC890F}"/>
              </a:ext>
            </a:extLst>
          </p:cNvPr>
          <p:cNvSpPr>
            <a:spLocks noGrp="1"/>
          </p:cNvSpPr>
          <p:nvPr>
            <p:ph idx="1"/>
          </p:nvPr>
        </p:nvSpPr>
        <p:spPr>
          <a:xfrm>
            <a:off x="5854400" y="414320"/>
            <a:ext cx="5577840" cy="5562000"/>
          </a:xfrm>
        </p:spPr>
        <p:txBody>
          <a:bodyPr anchor="ctr"/>
          <a:lstStyle>
            <a:lvl1pPr>
              <a:defRPr>
                <a:solidFill>
                  <a:schemeClr val="bg1"/>
                </a:solidFill>
              </a:defRPr>
            </a:lvl1pPr>
            <a:lvl2pPr>
              <a:defRPr>
                <a:solidFill>
                  <a:schemeClr val="bg1"/>
                </a:solidFill>
              </a:defRPr>
            </a:lvl2pPr>
            <a:lvl3pP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pic>
        <p:nvPicPr>
          <p:cNvPr id="5" name="Picture 4" descr="A black and white sign&#10;&#10;Description automatically generated with low confidence">
            <a:extLst>
              <a:ext uri="{FF2B5EF4-FFF2-40B4-BE49-F238E27FC236}">
                <a16:creationId xmlns:a16="http://schemas.microsoft.com/office/drawing/2014/main" id="{1B80BD61-E30F-2A95-C59D-CEDFE22944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75" y="6324604"/>
            <a:ext cx="1368625" cy="385048"/>
          </a:xfrm>
          <a:prstGeom prst="rect">
            <a:avLst/>
          </a:prstGeom>
        </p:spPr>
      </p:pic>
      <p:sp>
        <p:nvSpPr>
          <p:cNvPr id="7" name="Rectangle: Rounded Corners 6">
            <a:extLst>
              <a:ext uri="{FF2B5EF4-FFF2-40B4-BE49-F238E27FC236}">
                <a16:creationId xmlns:a16="http://schemas.microsoft.com/office/drawing/2014/main" id="{B5843F24-14ED-1567-865A-B1BE6586FD9D}"/>
              </a:ext>
            </a:extLst>
          </p:cNvPr>
          <p:cNvSpPr/>
          <p:nvPr userDrawn="1"/>
        </p:nvSpPr>
        <p:spPr>
          <a:xfrm>
            <a:off x="10406766" y="102833"/>
            <a:ext cx="1669241" cy="414319"/>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r"/>
            <a:fld id="{D480EB9D-6FFB-4D18-8E39-690EB422845D}" type="slidenum">
              <a:rPr lang="en-GB" sz="1600" b="0" noProof="0" smtClean="0"/>
              <a:t>‹#›</a:t>
            </a:fld>
            <a:endParaRPr lang="en-GB" sz="1600" b="0" noProof="0" dirty="0"/>
          </a:p>
        </p:txBody>
      </p:sp>
      <p:sp>
        <p:nvSpPr>
          <p:cNvPr id="9" name="Text Placeholder 4">
            <a:extLst>
              <a:ext uri="{FF2B5EF4-FFF2-40B4-BE49-F238E27FC236}">
                <a16:creationId xmlns:a16="http://schemas.microsoft.com/office/drawing/2014/main" id="{BA02ACCB-FF32-050F-F2FD-3596172EA62D}"/>
              </a:ext>
            </a:extLst>
          </p:cNvPr>
          <p:cNvSpPr>
            <a:spLocks noGrp="1"/>
          </p:cNvSpPr>
          <p:nvPr>
            <p:ph type="body" sz="quarter" idx="13" hasCustomPrompt="1"/>
          </p:nvPr>
        </p:nvSpPr>
        <p:spPr>
          <a:xfrm>
            <a:off x="5854400" y="6401983"/>
            <a:ext cx="4893527" cy="324000"/>
          </a:xfrm>
        </p:spPr>
        <p:txBody>
          <a:bodyPr vert="horz" lIns="0" tIns="0" rIns="0" bIns="0" rtlCol="0" anchor="b">
            <a:noAutofit/>
          </a:bodyPr>
          <a:lstStyle>
            <a:lvl1pPr marL="0" indent="0">
              <a:buNone/>
              <a:defRPr lang="en-GB" sz="800" i="0" dirty="0">
                <a:solidFill>
                  <a:schemeClr val="bg1"/>
                </a:solidFill>
              </a:defRPr>
            </a:lvl1pPr>
          </a:lstStyle>
          <a:p>
            <a:pPr marL="269993" lvl="0" indent="-269993"/>
            <a:r>
              <a:rPr lang="en-GB"/>
              <a:t>Insert notes</a:t>
            </a:r>
          </a:p>
        </p:txBody>
      </p:sp>
      <p:pic>
        <p:nvPicPr>
          <p:cNvPr id="10" name="Picture 9" descr="A black and white sign&#10;&#10;Description automatically generated with low confidence">
            <a:extLst>
              <a:ext uri="{FF2B5EF4-FFF2-40B4-BE49-F238E27FC236}">
                <a16:creationId xmlns:a16="http://schemas.microsoft.com/office/drawing/2014/main" id="{0078288B-17C4-AEC1-5B44-26B83BFF65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47927" y="6339844"/>
            <a:ext cx="1368625" cy="385048"/>
          </a:xfrm>
          <a:prstGeom prst="rect">
            <a:avLst/>
          </a:prstGeom>
        </p:spPr>
      </p:pic>
      <p:sp>
        <p:nvSpPr>
          <p:cNvPr id="11" name="Rectangle: Rounded Corners 10">
            <a:extLst>
              <a:ext uri="{FF2B5EF4-FFF2-40B4-BE49-F238E27FC236}">
                <a16:creationId xmlns:a16="http://schemas.microsoft.com/office/drawing/2014/main" id="{5DA240E1-0B91-4A52-DA71-F69600B6FA6D}"/>
              </a:ext>
            </a:extLst>
          </p:cNvPr>
          <p:cNvSpPr/>
          <p:nvPr userDrawn="1"/>
        </p:nvSpPr>
        <p:spPr>
          <a:xfrm>
            <a:off x="9192768" y="102833"/>
            <a:ext cx="2355466" cy="41431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GB" sz="1400" cap="all" spc="100" baseline="0" noProof="0" dirty="0">
                <a:solidFill>
                  <a:schemeClr val="tx1"/>
                </a:solidFill>
              </a:rPr>
              <a:t>Pathophysiology</a:t>
            </a:r>
            <a:r>
              <a:rPr lang="en-GB" sz="1400" spc="100" baseline="0" noProof="0" dirty="0">
                <a:solidFill>
                  <a:schemeClr val="tx1"/>
                </a:solidFill>
              </a:rPr>
              <a:t>​</a:t>
            </a:r>
            <a:endParaRPr lang="en-GB" sz="1400" b="1" noProof="0" dirty="0">
              <a:solidFill>
                <a:schemeClr val="tx1"/>
              </a:solidFill>
            </a:endParaRPr>
          </a:p>
        </p:txBody>
      </p:sp>
    </p:spTree>
    <p:extLst>
      <p:ext uri="{BB962C8B-B14F-4D97-AF65-F5344CB8AC3E}">
        <p14:creationId xmlns:p14="http://schemas.microsoft.com/office/powerpoint/2010/main" val="3888141834"/>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plit Layout Colou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E7C9FB-125E-2FD9-3DF3-743247610BF8}"/>
              </a:ext>
            </a:extLst>
          </p:cNvPr>
          <p:cNvSpPr/>
          <p:nvPr userDrawn="1"/>
        </p:nvSpPr>
        <p:spPr>
          <a:xfrm>
            <a:off x="0" y="0"/>
            <a:ext cx="557784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2" name="Title 1">
            <a:extLst>
              <a:ext uri="{FF2B5EF4-FFF2-40B4-BE49-F238E27FC236}">
                <a16:creationId xmlns:a16="http://schemas.microsoft.com/office/drawing/2014/main" id="{7CC90668-148F-4493-82AB-9AF132BA83C6}"/>
              </a:ext>
            </a:extLst>
          </p:cNvPr>
          <p:cNvSpPr>
            <a:spLocks noGrp="1"/>
          </p:cNvSpPr>
          <p:nvPr>
            <p:ph type="title"/>
          </p:nvPr>
        </p:nvSpPr>
        <p:spPr>
          <a:xfrm>
            <a:off x="536240" y="414320"/>
            <a:ext cx="4630120" cy="5562000"/>
          </a:xfrm>
        </p:spPr>
        <p:txBody>
          <a:bodyPr anchor="ctr"/>
          <a:lstStyle>
            <a:lvl1pPr>
              <a:defRPr>
                <a:solidFill>
                  <a:schemeClr val="bg1"/>
                </a:solidFill>
              </a:defRPr>
            </a:lvl1pPr>
          </a:lstStyle>
          <a:p>
            <a:r>
              <a:rPr lang="en-US" dirty="0"/>
              <a:t>Click to edit Master title style</a:t>
            </a:r>
            <a:endParaRPr lang="en-CA" dirty="0"/>
          </a:p>
        </p:txBody>
      </p:sp>
      <p:sp>
        <p:nvSpPr>
          <p:cNvPr id="3" name="Content Placeholder 2">
            <a:extLst>
              <a:ext uri="{FF2B5EF4-FFF2-40B4-BE49-F238E27FC236}">
                <a16:creationId xmlns:a16="http://schemas.microsoft.com/office/drawing/2014/main" id="{E917A454-11CE-4911-8072-E36A62CC890F}"/>
              </a:ext>
            </a:extLst>
          </p:cNvPr>
          <p:cNvSpPr>
            <a:spLocks noGrp="1"/>
          </p:cNvSpPr>
          <p:nvPr>
            <p:ph idx="1"/>
          </p:nvPr>
        </p:nvSpPr>
        <p:spPr>
          <a:xfrm>
            <a:off x="5854400" y="414320"/>
            <a:ext cx="5577840" cy="5562000"/>
          </a:xfrm>
        </p:spPr>
        <p:txBody>
          <a:bodyPr anchor="ctr"/>
          <a:lstStyle>
            <a:lvl1pPr>
              <a:defRPr>
                <a:solidFill>
                  <a:schemeClr val="tx1"/>
                </a:solidFill>
              </a:defRPr>
            </a:lvl1pPr>
            <a:lvl2pPr>
              <a:defRPr>
                <a:solidFill>
                  <a:schemeClr val="tx1"/>
                </a:solidFill>
              </a:defRPr>
            </a:lvl2pPr>
            <a:lvl3pPr>
              <a:defRPr>
                <a:solidFill>
                  <a:schemeClr val="tx1"/>
                </a:solidFill>
              </a:defRPr>
            </a:lvl3pPr>
          </a:lstStyle>
          <a:p>
            <a:pPr lvl="0"/>
            <a:r>
              <a:rPr lang="en-US" dirty="0"/>
              <a:t>Click to edit Master text styles</a:t>
            </a:r>
          </a:p>
          <a:p>
            <a:pPr lvl="1"/>
            <a:r>
              <a:rPr lang="en-US" dirty="0"/>
              <a:t>Second level</a:t>
            </a:r>
          </a:p>
          <a:p>
            <a:pPr lvl="2"/>
            <a:r>
              <a:rPr lang="en-US" dirty="0"/>
              <a:t>Third level</a:t>
            </a:r>
          </a:p>
        </p:txBody>
      </p:sp>
      <p:sp>
        <p:nvSpPr>
          <p:cNvPr id="7" name="Rectangle: Rounded Corners 6">
            <a:extLst>
              <a:ext uri="{FF2B5EF4-FFF2-40B4-BE49-F238E27FC236}">
                <a16:creationId xmlns:a16="http://schemas.microsoft.com/office/drawing/2014/main" id="{5AE96110-CFA7-98D2-9389-37DB37699819}"/>
              </a:ext>
            </a:extLst>
          </p:cNvPr>
          <p:cNvSpPr/>
          <p:nvPr userDrawn="1"/>
        </p:nvSpPr>
        <p:spPr>
          <a:xfrm>
            <a:off x="10406766" y="102833"/>
            <a:ext cx="1669241" cy="414319"/>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r"/>
            <a:fld id="{D480EB9D-6FFB-4D18-8E39-690EB422845D}" type="slidenum">
              <a:rPr lang="en-GB" sz="1600" b="0" noProof="0" smtClean="0"/>
              <a:t>‹#›</a:t>
            </a:fld>
            <a:endParaRPr lang="en-GB" sz="1600" b="0" noProof="0" dirty="0"/>
          </a:p>
        </p:txBody>
      </p:sp>
      <p:sp>
        <p:nvSpPr>
          <p:cNvPr id="9" name="Text Placeholder 4">
            <a:extLst>
              <a:ext uri="{FF2B5EF4-FFF2-40B4-BE49-F238E27FC236}">
                <a16:creationId xmlns:a16="http://schemas.microsoft.com/office/drawing/2014/main" id="{B511BDAC-A7E9-8605-7131-93B5D0D02E76}"/>
              </a:ext>
            </a:extLst>
          </p:cNvPr>
          <p:cNvSpPr>
            <a:spLocks noGrp="1"/>
          </p:cNvSpPr>
          <p:nvPr>
            <p:ph type="body" sz="quarter" idx="13" hasCustomPrompt="1"/>
          </p:nvPr>
        </p:nvSpPr>
        <p:spPr>
          <a:xfrm>
            <a:off x="5854400" y="6401983"/>
            <a:ext cx="5577840" cy="324000"/>
          </a:xfrm>
        </p:spPr>
        <p:txBody>
          <a:bodyPr vert="horz" lIns="0" tIns="0" rIns="0" bIns="0" rtlCol="0" anchor="b">
            <a:noAutofit/>
          </a:bodyPr>
          <a:lstStyle>
            <a:lvl1pPr marL="0" indent="0">
              <a:buNone/>
              <a:defRPr lang="en-GB" sz="800" i="0" dirty="0">
                <a:solidFill>
                  <a:schemeClr val="tx1"/>
                </a:solidFill>
              </a:defRPr>
            </a:lvl1pPr>
          </a:lstStyle>
          <a:p>
            <a:pPr marL="269993" lvl="0" indent="-269993"/>
            <a:r>
              <a:rPr lang="en-GB" dirty="0"/>
              <a:t>Insert notes</a:t>
            </a:r>
          </a:p>
        </p:txBody>
      </p:sp>
      <p:pic>
        <p:nvPicPr>
          <p:cNvPr id="6" name="Picture 5" descr="A black and white sign&#10;&#10;Description automatically generated with low confidence">
            <a:extLst>
              <a:ext uri="{FF2B5EF4-FFF2-40B4-BE49-F238E27FC236}">
                <a16:creationId xmlns:a16="http://schemas.microsoft.com/office/drawing/2014/main" id="{3CCF2D27-6A7E-125E-2090-35C5E0EB27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75" y="6339844"/>
            <a:ext cx="1368625" cy="385048"/>
          </a:xfrm>
          <a:prstGeom prst="rect">
            <a:avLst/>
          </a:prstGeom>
        </p:spPr>
      </p:pic>
      <p:sp>
        <p:nvSpPr>
          <p:cNvPr id="8" name="Rectangle: Rounded Corners 7">
            <a:extLst>
              <a:ext uri="{FF2B5EF4-FFF2-40B4-BE49-F238E27FC236}">
                <a16:creationId xmlns:a16="http://schemas.microsoft.com/office/drawing/2014/main" id="{7B9FB003-C316-EB39-D5F7-142D50FFB6FF}"/>
              </a:ext>
            </a:extLst>
          </p:cNvPr>
          <p:cNvSpPr/>
          <p:nvPr userDrawn="1"/>
        </p:nvSpPr>
        <p:spPr>
          <a:xfrm>
            <a:off x="9192768" y="102833"/>
            <a:ext cx="2355466" cy="414319"/>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GB" sz="1400" cap="all" spc="100" baseline="0" noProof="0" dirty="0"/>
              <a:t>Pathophysiology</a:t>
            </a:r>
            <a:r>
              <a:rPr lang="en-GB" sz="1400" spc="100" baseline="0" noProof="0" dirty="0"/>
              <a:t>​</a:t>
            </a:r>
            <a:endParaRPr lang="en-GB" sz="1400" b="1" noProof="0" dirty="0"/>
          </a:p>
        </p:txBody>
      </p:sp>
    </p:spTree>
    <p:extLst>
      <p:ext uri="{BB962C8B-B14F-4D97-AF65-F5344CB8AC3E}">
        <p14:creationId xmlns:p14="http://schemas.microsoft.com/office/powerpoint/2010/main" val="413717140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Split Layout Colou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5F23BD9-21BC-9AD6-C1A7-C35F566A0BD0}"/>
              </a:ext>
            </a:extLst>
          </p:cNvPr>
          <p:cNvSpPr/>
          <p:nvPr userDrawn="1"/>
        </p:nvSpPr>
        <p:spPr>
          <a:xfrm>
            <a:off x="5577840" y="0"/>
            <a:ext cx="661416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4" name="Rectangle 3">
            <a:extLst>
              <a:ext uri="{FF2B5EF4-FFF2-40B4-BE49-F238E27FC236}">
                <a16:creationId xmlns:a16="http://schemas.microsoft.com/office/drawing/2014/main" id="{05E7C9FB-125E-2FD9-3DF3-743247610BF8}"/>
              </a:ext>
            </a:extLst>
          </p:cNvPr>
          <p:cNvSpPr/>
          <p:nvPr userDrawn="1"/>
        </p:nvSpPr>
        <p:spPr>
          <a:xfrm>
            <a:off x="0" y="0"/>
            <a:ext cx="4424714"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2" name="Title 1">
            <a:extLst>
              <a:ext uri="{FF2B5EF4-FFF2-40B4-BE49-F238E27FC236}">
                <a16:creationId xmlns:a16="http://schemas.microsoft.com/office/drawing/2014/main" id="{7CC90668-148F-4493-82AB-9AF132BA83C6}"/>
              </a:ext>
            </a:extLst>
          </p:cNvPr>
          <p:cNvSpPr>
            <a:spLocks noGrp="1"/>
          </p:cNvSpPr>
          <p:nvPr>
            <p:ph type="title"/>
          </p:nvPr>
        </p:nvSpPr>
        <p:spPr>
          <a:xfrm>
            <a:off x="213134" y="414320"/>
            <a:ext cx="3998446" cy="5562000"/>
          </a:xfrm>
        </p:spPr>
        <p:txBody>
          <a:bodyPr anchor="t"/>
          <a:lstStyle>
            <a:lvl1pPr algn="ctr">
              <a:defRPr>
                <a:solidFill>
                  <a:schemeClr val="bg1"/>
                </a:solidFill>
              </a:defRPr>
            </a:lvl1pPr>
          </a:lstStyle>
          <a:p>
            <a:r>
              <a:rPr lang="en-US" dirty="0"/>
              <a:t>Click to edit Master title style</a:t>
            </a:r>
            <a:endParaRPr lang="en-CA" dirty="0"/>
          </a:p>
        </p:txBody>
      </p:sp>
      <p:sp>
        <p:nvSpPr>
          <p:cNvPr id="3" name="Content Placeholder 2">
            <a:extLst>
              <a:ext uri="{FF2B5EF4-FFF2-40B4-BE49-F238E27FC236}">
                <a16:creationId xmlns:a16="http://schemas.microsoft.com/office/drawing/2014/main" id="{E917A454-11CE-4911-8072-E36A62CC890F}"/>
              </a:ext>
            </a:extLst>
          </p:cNvPr>
          <p:cNvSpPr>
            <a:spLocks noGrp="1"/>
          </p:cNvSpPr>
          <p:nvPr>
            <p:ph idx="1"/>
          </p:nvPr>
        </p:nvSpPr>
        <p:spPr>
          <a:xfrm>
            <a:off x="4565863" y="414320"/>
            <a:ext cx="6866377" cy="5562000"/>
          </a:xfrm>
        </p:spPr>
        <p:txBody>
          <a:bodyPr anchor="ctr"/>
          <a:lstStyle>
            <a:lvl1pPr>
              <a:defRPr>
                <a:solidFill>
                  <a:schemeClr val="tx1"/>
                </a:solidFill>
              </a:defRPr>
            </a:lvl1pPr>
            <a:lvl2pPr>
              <a:defRPr>
                <a:solidFill>
                  <a:schemeClr val="tx1"/>
                </a:solidFill>
              </a:defRPr>
            </a:lvl2pPr>
            <a:lvl3pPr>
              <a:defRPr>
                <a:solidFill>
                  <a:schemeClr val="tx1"/>
                </a:solidFill>
              </a:defRPr>
            </a:lvl3pPr>
          </a:lstStyle>
          <a:p>
            <a:pPr lvl="0"/>
            <a:r>
              <a:rPr lang="en-US" dirty="0"/>
              <a:t>Click to edit Master text styles</a:t>
            </a:r>
          </a:p>
          <a:p>
            <a:pPr lvl="1"/>
            <a:r>
              <a:rPr lang="en-US" dirty="0"/>
              <a:t>Second level</a:t>
            </a:r>
          </a:p>
          <a:p>
            <a:pPr lvl="2"/>
            <a:r>
              <a:rPr lang="en-US" dirty="0"/>
              <a:t>Third level</a:t>
            </a:r>
          </a:p>
        </p:txBody>
      </p:sp>
      <p:sp>
        <p:nvSpPr>
          <p:cNvPr id="7" name="Rectangle: Rounded Corners 6">
            <a:extLst>
              <a:ext uri="{FF2B5EF4-FFF2-40B4-BE49-F238E27FC236}">
                <a16:creationId xmlns:a16="http://schemas.microsoft.com/office/drawing/2014/main" id="{0D8FEFDC-8097-C8E0-7872-E40962FCD507}"/>
              </a:ext>
            </a:extLst>
          </p:cNvPr>
          <p:cNvSpPr/>
          <p:nvPr userDrawn="1"/>
        </p:nvSpPr>
        <p:spPr>
          <a:xfrm>
            <a:off x="10406766" y="102833"/>
            <a:ext cx="1669241" cy="414319"/>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r"/>
            <a:fld id="{D480EB9D-6FFB-4D18-8E39-690EB422845D}" type="slidenum">
              <a:rPr lang="en-GB" sz="1600" b="0" noProof="0" smtClean="0"/>
              <a:t>‹#›</a:t>
            </a:fld>
            <a:endParaRPr lang="en-GB" sz="1600" b="0" noProof="0" dirty="0"/>
          </a:p>
        </p:txBody>
      </p:sp>
      <p:sp>
        <p:nvSpPr>
          <p:cNvPr id="9" name="Text Placeholder 4">
            <a:extLst>
              <a:ext uri="{FF2B5EF4-FFF2-40B4-BE49-F238E27FC236}">
                <a16:creationId xmlns:a16="http://schemas.microsoft.com/office/drawing/2014/main" id="{3AB91836-7546-5272-AE91-CCF5245ABE55}"/>
              </a:ext>
            </a:extLst>
          </p:cNvPr>
          <p:cNvSpPr>
            <a:spLocks noGrp="1"/>
          </p:cNvSpPr>
          <p:nvPr>
            <p:ph type="body" sz="quarter" idx="13" hasCustomPrompt="1"/>
          </p:nvPr>
        </p:nvSpPr>
        <p:spPr>
          <a:xfrm>
            <a:off x="4565863" y="6401983"/>
            <a:ext cx="6866377" cy="324000"/>
          </a:xfrm>
        </p:spPr>
        <p:txBody>
          <a:bodyPr vert="horz" lIns="0" tIns="0" rIns="0" bIns="0" rtlCol="0" anchor="b">
            <a:noAutofit/>
          </a:bodyPr>
          <a:lstStyle>
            <a:lvl1pPr marL="0" indent="0">
              <a:buNone/>
              <a:defRPr lang="en-GB" sz="800" i="0" dirty="0">
                <a:solidFill>
                  <a:schemeClr val="tx1"/>
                </a:solidFill>
              </a:defRPr>
            </a:lvl1pPr>
          </a:lstStyle>
          <a:p>
            <a:pPr marL="269993" lvl="0" indent="-269993"/>
            <a:r>
              <a:rPr lang="en-GB" dirty="0"/>
              <a:t>Insert notes</a:t>
            </a:r>
          </a:p>
        </p:txBody>
      </p:sp>
      <p:pic>
        <p:nvPicPr>
          <p:cNvPr id="11" name="Picture 10" descr="A black and white sign&#10;&#10;Description automatically generated with low confidence">
            <a:extLst>
              <a:ext uri="{FF2B5EF4-FFF2-40B4-BE49-F238E27FC236}">
                <a16:creationId xmlns:a16="http://schemas.microsoft.com/office/drawing/2014/main" id="{CD514EE2-2D7B-F98A-056E-F86464C0F4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75" y="6339844"/>
            <a:ext cx="1368625" cy="385048"/>
          </a:xfrm>
          <a:prstGeom prst="rect">
            <a:avLst/>
          </a:prstGeom>
        </p:spPr>
      </p:pic>
      <p:sp>
        <p:nvSpPr>
          <p:cNvPr id="8" name="Rectangle: Rounded Corners 7">
            <a:extLst>
              <a:ext uri="{FF2B5EF4-FFF2-40B4-BE49-F238E27FC236}">
                <a16:creationId xmlns:a16="http://schemas.microsoft.com/office/drawing/2014/main" id="{6E294BA6-2FC7-442F-AE71-646FC6345E05}"/>
              </a:ext>
            </a:extLst>
          </p:cNvPr>
          <p:cNvSpPr/>
          <p:nvPr userDrawn="1"/>
        </p:nvSpPr>
        <p:spPr>
          <a:xfrm>
            <a:off x="9192768" y="102833"/>
            <a:ext cx="2355466" cy="414319"/>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GB" sz="1400" cap="all" spc="100" baseline="0" noProof="0" dirty="0"/>
              <a:t>Pathophysiology</a:t>
            </a:r>
            <a:r>
              <a:rPr lang="en-GB" sz="1400" spc="100" baseline="0" noProof="0" dirty="0"/>
              <a:t>​</a:t>
            </a:r>
            <a:endParaRPr lang="en-GB" sz="1400" b="1" noProof="0" dirty="0"/>
          </a:p>
        </p:txBody>
      </p:sp>
    </p:spTree>
    <p:extLst>
      <p:ext uri="{BB962C8B-B14F-4D97-AF65-F5344CB8AC3E}">
        <p14:creationId xmlns:p14="http://schemas.microsoft.com/office/powerpoint/2010/main" val="2791001705"/>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hapter title C">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DA72EFBB-976D-4927-BF45-927AC39B027F}"/>
              </a:ext>
            </a:extLst>
          </p:cNvPr>
          <p:cNvSpPr/>
          <p:nvPr userDrawn="1"/>
        </p:nvSpPr>
        <p:spPr>
          <a:xfrm>
            <a:off x="8166646" y="1"/>
            <a:ext cx="4025355" cy="6857999"/>
          </a:xfrm>
          <a:custGeom>
            <a:avLst/>
            <a:gdLst>
              <a:gd name="connsiteX0" fmla="*/ 145156 w 4025355"/>
              <a:gd name="connsiteY0" fmla="*/ 0 h 6857999"/>
              <a:gd name="connsiteX1" fmla="*/ 4025355 w 4025355"/>
              <a:gd name="connsiteY1" fmla="*/ 0 h 6857999"/>
              <a:gd name="connsiteX2" fmla="*/ 4025355 w 4025355"/>
              <a:gd name="connsiteY2" fmla="*/ 6857999 h 6857999"/>
              <a:gd name="connsiteX3" fmla="*/ 284539 w 4025355"/>
              <a:gd name="connsiteY3" fmla="*/ 6857999 h 6857999"/>
              <a:gd name="connsiteX4" fmla="*/ 943899 w 4025355"/>
              <a:gd name="connsiteY4" fmla="*/ 6164826 h 6857999"/>
              <a:gd name="connsiteX5" fmla="*/ 2861187 w 4025355"/>
              <a:gd name="connsiteY5" fmla="*/ 4807974 h 6857999"/>
              <a:gd name="connsiteX6" fmla="*/ 2861187 w 4025355"/>
              <a:gd name="connsiteY6" fmla="*/ 2536723 h 6857999"/>
              <a:gd name="connsiteX7" fmla="*/ 0 w 4025355"/>
              <a:gd name="connsiteY7" fmla="*/ 100289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5355" h="6857999">
                <a:moveTo>
                  <a:pt x="145156" y="0"/>
                </a:moveTo>
                <a:lnTo>
                  <a:pt x="4025355" y="0"/>
                </a:lnTo>
                <a:lnTo>
                  <a:pt x="4025355" y="6857999"/>
                </a:lnTo>
                <a:lnTo>
                  <a:pt x="284539" y="6857999"/>
                </a:lnTo>
                <a:lnTo>
                  <a:pt x="943899" y="6164826"/>
                </a:lnTo>
                <a:lnTo>
                  <a:pt x="2861187" y="4807974"/>
                </a:lnTo>
                <a:lnTo>
                  <a:pt x="2861187" y="2536723"/>
                </a:lnTo>
                <a:lnTo>
                  <a:pt x="0" y="1002890"/>
                </a:lnTo>
                <a:close/>
              </a:path>
            </a:pathLst>
          </a:custGeom>
          <a:gradFill flip="none" rotWithShape="1">
            <a:gsLst>
              <a:gs pos="0">
                <a:schemeClr val="accent5"/>
              </a:gs>
              <a:gs pos="98947">
                <a:schemeClr val="accent5">
                  <a:lumMod val="20000"/>
                  <a:lumOff val="80000"/>
                </a:schemeClr>
              </a:gs>
              <a:gs pos="75000">
                <a:schemeClr val="accent5">
                  <a:lumMod val="40000"/>
                  <a:lumOff val="60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en-CA" sz="2000" noProof="0" err="1"/>
          </a:p>
        </p:txBody>
      </p:sp>
      <p:pic>
        <p:nvPicPr>
          <p:cNvPr id="12" name="Picture 11" descr="Icon&#10;&#10;Description automatically generated">
            <a:extLst>
              <a:ext uri="{FF2B5EF4-FFF2-40B4-BE49-F238E27FC236}">
                <a16:creationId xmlns:a16="http://schemas.microsoft.com/office/drawing/2014/main" id="{B799C62F-5C00-45DA-96C0-50494CE7E3DB}"/>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48682" t="28326" r="18100" b="28326"/>
          <a:stretch/>
        </p:blipFill>
        <p:spPr>
          <a:xfrm>
            <a:off x="8166644" y="0"/>
            <a:ext cx="4025356" cy="6858000"/>
          </a:xfrm>
          <a:custGeom>
            <a:avLst/>
            <a:gdLst>
              <a:gd name="connsiteX0" fmla="*/ 0 w 4025356"/>
              <a:gd name="connsiteY0" fmla="*/ 0 h 6858000"/>
              <a:gd name="connsiteX1" fmla="*/ 4025356 w 4025356"/>
              <a:gd name="connsiteY1" fmla="*/ 0 h 6858000"/>
              <a:gd name="connsiteX2" fmla="*/ 4025356 w 4025356"/>
              <a:gd name="connsiteY2" fmla="*/ 6858000 h 6858000"/>
              <a:gd name="connsiteX3" fmla="*/ 0 w 402535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025356" h="6858000">
                <a:moveTo>
                  <a:pt x="0" y="0"/>
                </a:moveTo>
                <a:lnTo>
                  <a:pt x="4025356" y="0"/>
                </a:lnTo>
                <a:lnTo>
                  <a:pt x="4025356" y="6858000"/>
                </a:lnTo>
                <a:lnTo>
                  <a:pt x="0" y="6858000"/>
                </a:lnTo>
                <a:close/>
              </a:path>
            </a:pathLst>
          </a:custGeom>
        </p:spPr>
      </p:pic>
      <p:pic>
        <p:nvPicPr>
          <p:cNvPr id="3" name="Picture 2" descr="Icon&#10;&#10;Description automatically generated">
            <a:extLst>
              <a:ext uri="{FF2B5EF4-FFF2-40B4-BE49-F238E27FC236}">
                <a16:creationId xmlns:a16="http://schemas.microsoft.com/office/drawing/2014/main" id="{4B7108A3-61C7-C25C-D687-58DC2E87E13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8202" b="18901"/>
          <a:stretch/>
        </p:blipFill>
        <p:spPr>
          <a:xfrm>
            <a:off x="4438404" y="1"/>
            <a:ext cx="8232887" cy="6858000"/>
          </a:xfrm>
          <a:prstGeom prst="rect">
            <a:avLst/>
          </a:prstGeom>
        </p:spPr>
      </p:pic>
      <p:sp>
        <p:nvSpPr>
          <p:cNvPr id="8" name="Text Placeholder 8">
            <a:extLst>
              <a:ext uri="{FF2B5EF4-FFF2-40B4-BE49-F238E27FC236}">
                <a16:creationId xmlns:a16="http://schemas.microsoft.com/office/drawing/2014/main" id="{50D6E265-044F-3637-29A4-B80A7B148DE6}"/>
              </a:ext>
            </a:extLst>
          </p:cNvPr>
          <p:cNvSpPr>
            <a:spLocks noGrp="1"/>
          </p:cNvSpPr>
          <p:nvPr>
            <p:ph type="body" sz="quarter" idx="10"/>
          </p:nvPr>
        </p:nvSpPr>
        <p:spPr>
          <a:xfrm>
            <a:off x="855662" y="1910218"/>
            <a:ext cx="7156223" cy="1814512"/>
          </a:xfrm>
        </p:spPr>
        <p:txBody>
          <a:bodyPr anchor="b"/>
          <a:lstStyle>
            <a:lvl1pPr marL="0" indent="0">
              <a:buNone/>
              <a:defRPr sz="4000"/>
            </a:lvl1pPr>
          </a:lstStyle>
          <a:p>
            <a:pPr lvl="0"/>
            <a:r>
              <a:rPr lang="en-US"/>
              <a:t>Click to edit Master text styles</a:t>
            </a:r>
          </a:p>
        </p:txBody>
      </p:sp>
      <p:sp>
        <p:nvSpPr>
          <p:cNvPr id="11" name="Text Placeholder 8">
            <a:extLst>
              <a:ext uri="{FF2B5EF4-FFF2-40B4-BE49-F238E27FC236}">
                <a16:creationId xmlns:a16="http://schemas.microsoft.com/office/drawing/2014/main" id="{B3DFEF7D-3522-2D43-5DAD-9BCAB8AAA6CF}"/>
              </a:ext>
            </a:extLst>
          </p:cNvPr>
          <p:cNvSpPr>
            <a:spLocks noGrp="1"/>
          </p:cNvSpPr>
          <p:nvPr>
            <p:ph type="body" sz="quarter" idx="11"/>
          </p:nvPr>
        </p:nvSpPr>
        <p:spPr>
          <a:xfrm>
            <a:off x="855662" y="3883932"/>
            <a:ext cx="7156223" cy="1655309"/>
          </a:xfrm>
        </p:spPr>
        <p:txBody>
          <a:bodyPr anchor="t"/>
          <a:lstStyle>
            <a:lvl1pPr marL="0" indent="0">
              <a:buNone/>
              <a:defRPr sz="2000" i="1">
                <a:solidFill>
                  <a:schemeClr val="accent4"/>
                </a:solidFill>
              </a:defRPr>
            </a:lvl1pPr>
          </a:lstStyle>
          <a:p>
            <a:pPr lvl="0"/>
            <a:r>
              <a:rPr lang="en-US"/>
              <a:t>Click to edit Master text styles</a:t>
            </a:r>
          </a:p>
        </p:txBody>
      </p:sp>
      <p:pic>
        <p:nvPicPr>
          <p:cNvPr id="7" name="Picture 6" descr="A black and white sign&#10;&#10;Description automatically generated with low confidence">
            <a:extLst>
              <a:ext uri="{FF2B5EF4-FFF2-40B4-BE49-F238E27FC236}">
                <a16:creationId xmlns:a16="http://schemas.microsoft.com/office/drawing/2014/main" id="{17F4CB69-0E80-620D-9602-FF397FC9B63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61705" y="6072757"/>
            <a:ext cx="1695016" cy="476875"/>
          </a:xfrm>
          <a:prstGeom prst="rect">
            <a:avLst/>
          </a:prstGeom>
        </p:spPr>
      </p:pic>
      <p:cxnSp>
        <p:nvCxnSpPr>
          <p:cNvPr id="4" name="Straight Connector 3">
            <a:extLst>
              <a:ext uri="{FF2B5EF4-FFF2-40B4-BE49-F238E27FC236}">
                <a16:creationId xmlns:a16="http://schemas.microsoft.com/office/drawing/2014/main" id="{38509D54-05F1-5645-1AC0-D603A24A4354}"/>
              </a:ext>
            </a:extLst>
          </p:cNvPr>
          <p:cNvCxnSpPr/>
          <p:nvPr userDrawn="1"/>
        </p:nvCxnSpPr>
        <p:spPr>
          <a:xfrm>
            <a:off x="-42672" y="-48768"/>
            <a:ext cx="12344400" cy="699211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2514162"/>
      </p:ext>
    </p:extLst>
  </p:cSld>
  <p:clrMapOvr>
    <a:masterClrMapping/>
  </p:clrMapOvr>
  <p:extLst>
    <p:ext uri="{DCECCB84-F9BA-43D5-87BE-67443E8EF086}">
      <p15:sldGuideLst xmlns:p15="http://schemas.microsoft.com/office/powerpoint/2012/main">
        <p15:guide id="1" pos="7673">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add title</a:t>
            </a:r>
            <a:endParaRPr lang="en-GB"/>
          </a:p>
        </p:txBody>
      </p:sp>
      <p:sp>
        <p:nvSpPr>
          <p:cNvPr id="6" name="Date Placeholder 5">
            <a:extLst>
              <a:ext uri="{FF2B5EF4-FFF2-40B4-BE49-F238E27FC236}">
                <a16:creationId xmlns:a16="http://schemas.microsoft.com/office/drawing/2014/main" id="{B83BF171-11B0-4BBC-A5E0-54E06540B5CB}"/>
              </a:ext>
            </a:extLst>
          </p:cNvPr>
          <p:cNvSpPr>
            <a:spLocks noGrp="1"/>
          </p:cNvSpPr>
          <p:nvPr>
            <p:ph type="dt" sz="half" idx="10"/>
          </p:nvPr>
        </p:nvSpPr>
        <p:spPr/>
        <p:txBody>
          <a:bodyPr/>
          <a:lstStyle/>
          <a:p>
            <a:fld id="{D8EFBA9E-C030-444A-9468-E2FEE5B115AE}" type="datetime3">
              <a:rPr lang="en-US" smtClean="0"/>
              <a:t>12 December 2025</a:t>
            </a:fld>
            <a:endParaRPr lang="en-GB"/>
          </a:p>
        </p:txBody>
      </p:sp>
      <p:sp>
        <p:nvSpPr>
          <p:cNvPr id="7" name="Footer Placeholder 6">
            <a:extLst>
              <a:ext uri="{FF2B5EF4-FFF2-40B4-BE49-F238E27FC236}">
                <a16:creationId xmlns:a16="http://schemas.microsoft.com/office/drawing/2014/main" id="{DD4BEBA1-3B3D-4B4B-9C17-2B3431510A67}"/>
              </a:ext>
            </a:extLst>
          </p:cNvPr>
          <p:cNvSpPr>
            <a:spLocks noGrp="1"/>
          </p:cNvSpPr>
          <p:nvPr>
            <p:ph type="ftr" sz="quarter" idx="11"/>
          </p:nvPr>
        </p:nvSpPr>
        <p:spPr/>
        <p:txBody>
          <a:bodyPr/>
          <a:lstStyle/>
          <a:p>
            <a:endParaRPr lang="en-GB"/>
          </a:p>
        </p:txBody>
      </p:sp>
      <p:sp>
        <p:nvSpPr>
          <p:cNvPr id="8" name="Slide Number Placeholder 7">
            <a:extLst>
              <a:ext uri="{FF2B5EF4-FFF2-40B4-BE49-F238E27FC236}">
                <a16:creationId xmlns:a16="http://schemas.microsoft.com/office/drawing/2014/main" id="{E4A63ACE-2F21-4C6E-8E2B-F2CF74469B96}"/>
              </a:ext>
            </a:extLst>
          </p:cNvPr>
          <p:cNvSpPr>
            <a:spLocks noGrp="1"/>
          </p:cNvSpPr>
          <p:nvPr>
            <p:ph type="sldNum" sz="quarter" idx="12"/>
          </p:nvPr>
        </p:nvSpPr>
        <p:spPr/>
        <p:txBody>
          <a:bodyPr/>
          <a:lstStyle/>
          <a:p>
            <a:fld id="{23AA811B-2EBD-4900-905E-5BE206449611}" type="slidenum">
              <a:rPr lang="en-GB" smtClean="0"/>
              <a:t>‹#›</a:t>
            </a:fld>
            <a:endParaRPr lang="en-GB"/>
          </a:p>
        </p:txBody>
      </p:sp>
      <p:sp>
        <p:nvSpPr>
          <p:cNvPr id="10" name="Text Placeholder 4">
            <a:extLst>
              <a:ext uri="{FF2B5EF4-FFF2-40B4-BE49-F238E27FC236}">
                <a16:creationId xmlns:a16="http://schemas.microsoft.com/office/drawing/2014/main" id="{C135AE9C-0192-4702-9483-2D7F66625848}"/>
              </a:ext>
            </a:extLst>
          </p:cNvPr>
          <p:cNvSpPr>
            <a:spLocks noGrp="1"/>
          </p:cNvSpPr>
          <p:nvPr>
            <p:ph type="body" sz="quarter" idx="13" hasCustomPrompt="1"/>
          </p:nvPr>
        </p:nvSpPr>
        <p:spPr>
          <a:xfrm>
            <a:off x="647999" y="6210000"/>
            <a:ext cx="8652000" cy="324000"/>
          </a:xfrm>
        </p:spPr>
        <p:txBody>
          <a:bodyPr vert="horz" lIns="0" tIns="0" rIns="0" bIns="0" rtlCol="0" anchor="b">
            <a:noAutofit/>
          </a:bodyPr>
          <a:lstStyle>
            <a:lvl1pPr marL="0" indent="0">
              <a:buNone/>
              <a:defRPr lang="en-GB" sz="1050" i="1" dirty="0"/>
            </a:lvl1pPr>
          </a:lstStyle>
          <a:p>
            <a:pPr marL="269993" lvl="0" indent="-269993"/>
            <a:r>
              <a:rPr lang="en-GB"/>
              <a:t>Insert notes</a:t>
            </a:r>
          </a:p>
        </p:txBody>
      </p:sp>
      <p:cxnSp>
        <p:nvCxnSpPr>
          <p:cNvPr id="3" name="Straight Connector 2">
            <a:extLst>
              <a:ext uri="{FF2B5EF4-FFF2-40B4-BE49-F238E27FC236}">
                <a16:creationId xmlns:a16="http://schemas.microsoft.com/office/drawing/2014/main" id="{62D5318D-D799-8136-D11B-B38E44C33AF7}"/>
              </a:ext>
            </a:extLst>
          </p:cNvPr>
          <p:cNvCxnSpPr/>
          <p:nvPr userDrawn="1"/>
        </p:nvCxnSpPr>
        <p:spPr>
          <a:xfrm>
            <a:off x="-42672" y="-48768"/>
            <a:ext cx="12344400" cy="699211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28449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add title</a:t>
            </a:r>
            <a:endParaRPr lang="en-GB"/>
          </a:p>
        </p:txBody>
      </p:sp>
      <p:sp>
        <p:nvSpPr>
          <p:cNvPr id="6" name="Date Placeholder 5">
            <a:extLst>
              <a:ext uri="{FF2B5EF4-FFF2-40B4-BE49-F238E27FC236}">
                <a16:creationId xmlns:a16="http://schemas.microsoft.com/office/drawing/2014/main" id="{B83BF171-11B0-4BBC-A5E0-54E06540B5CB}"/>
              </a:ext>
            </a:extLst>
          </p:cNvPr>
          <p:cNvSpPr>
            <a:spLocks noGrp="1"/>
          </p:cNvSpPr>
          <p:nvPr>
            <p:ph type="dt" sz="half" idx="10"/>
          </p:nvPr>
        </p:nvSpPr>
        <p:spPr/>
        <p:txBody>
          <a:bodyPr/>
          <a:lstStyle/>
          <a:p>
            <a:fld id="{D8EFBA9E-C030-444A-9468-E2FEE5B115AE}" type="datetime3">
              <a:rPr lang="en-US" smtClean="0"/>
              <a:t>12 December 2025</a:t>
            </a:fld>
            <a:endParaRPr lang="en-GB"/>
          </a:p>
        </p:txBody>
      </p:sp>
      <p:sp>
        <p:nvSpPr>
          <p:cNvPr id="7" name="Footer Placeholder 6">
            <a:extLst>
              <a:ext uri="{FF2B5EF4-FFF2-40B4-BE49-F238E27FC236}">
                <a16:creationId xmlns:a16="http://schemas.microsoft.com/office/drawing/2014/main" id="{DD4BEBA1-3B3D-4B4B-9C17-2B3431510A67}"/>
              </a:ext>
            </a:extLst>
          </p:cNvPr>
          <p:cNvSpPr>
            <a:spLocks noGrp="1"/>
          </p:cNvSpPr>
          <p:nvPr>
            <p:ph type="ftr" sz="quarter" idx="11"/>
          </p:nvPr>
        </p:nvSpPr>
        <p:spPr/>
        <p:txBody>
          <a:bodyPr/>
          <a:lstStyle/>
          <a:p>
            <a:endParaRPr lang="en-GB"/>
          </a:p>
        </p:txBody>
      </p:sp>
      <p:sp>
        <p:nvSpPr>
          <p:cNvPr id="8" name="Slide Number Placeholder 7">
            <a:extLst>
              <a:ext uri="{FF2B5EF4-FFF2-40B4-BE49-F238E27FC236}">
                <a16:creationId xmlns:a16="http://schemas.microsoft.com/office/drawing/2014/main" id="{E4A63ACE-2F21-4C6E-8E2B-F2CF74469B96}"/>
              </a:ext>
            </a:extLst>
          </p:cNvPr>
          <p:cNvSpPr>
            <a:spLocks noGrp="1"/>
          </p:cNvSpPr>
          <p:nvPr>
            <p:ph type="sldNum" sz="quarter" idx="12"/>
          </p:nvPr>
        </p:nvSpPr>
        <p:spPr/>
        <p:txBody>
          <a:bodyPr/>
          <a:lstStyle/>
          <a:p>
            <a:fld id="{23AA811B-2EBD-4900-905E-5BE206449611}" type="slidenum">
              <a:rPr lang="en-GB" smtClean="0"/>
              <a:t>‹#›</a:t>
            </a:fld>
            <a:endParaRPr lang="en-GB"/>
          </a:p>
        </p:txBody>
      </p:sp>
      <p:sp>
        <p:nvSpPr>
          <p:cNvPr id="10" name="Text Placeholder 4">
            <a:extLst>
              <a:ext uri="{FF2B5EF4-FFF2-40B4-BE49-F238E27FC236}">
                <a16:creationId xmlns:a16="http://schemas.microsoft.com/office/drawing/2014/main" id="{C135AE9C-0192-4702-9483-2D7F66625848}"/>
              </a:ext>
            </a:extLst>
          </p:cNvPr>
          <p:cNvSpPr>
            <a:spLocks noGrp="1"/>
          </p:cNvSpPr>
          <p:nvPr>
            <p:ph type="body" sz="quarter" idx="13" hasCustomPrompt="1"/>
          </p:nvPr>
        </p:nvSpPr>
        <p:spPr>
          <a:xfrm>
            <a:off x="647999" y="6210000"/>
            <a:ext cx="8652000" cy="324000"/>
          </a:xfrm>
        </p:spPr>
        <p:txBody>
          <a:bodyPr vert="horz" lIns="0" tIns="0" rIns="0" bIns="0" rtlCol="0" anchor="b">
            <a:noAutofit/>
          </a:bodyPr>
          <a:lstStyle>
            <a:lvl1pPr marL="0" indent="0">
              <a:buNone/>
              <a:defRPr lang="en-GB" sz="1050" i="1" dirty="0"/>
            </a:lvl1pPr>
          </a:lstStyle>
          <a:p>
            <a:pPr marL="269993" lvl="0" indent="-269993"/>
            <a:r>
              <a:rPr lang="en-GB"/>
              <a:t>Insert notes</a:t>
            </a:r>
          </a:p>
        </p:txBody>
      </p:sp>
      <p:cxnSp>
        <p:nvCxnSpPr>
          <p:cNvPr id="3" name="Straight Connector 2">
            <a:extLst>
              <a:ext uri="{FF2B5EF4-FFF2-40B4-BE49-F238E27FC236}">
                <a16:creationId xmlns:a16="http://schemas.microsoft.com/office/drawing/2014/main" id="{4D2BAB63-8E1D-B34E-FCA6-BFDD252E7677}"/>
              </a:ext>
            </a:extLst>
          </p:cNvPr>
          <p:cNvCxnSpPr/>
          <p:nvPr userDrawn="1"/>
        </p:nvCxnSpPr>
        <p:spPr>
          <a:xfrm>
            <a:off x="-42672" y="-48768"/>
            <a:ext cx="12344400" cy="699211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68534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add title</a:t>
            </a:r>
            <a:endParaRPr lang="en-GB"/>
          </a:p>
        </p:txBody>
      </p:sp>
      <p:sp>
        <p:nvSpPr>
          <p:cNvPr id="6" name="Date Placeholder 5">
            <a:extLst>
              <a:ext uri="{FF2B5EF4-FFF2-40B4-BE49-F238E27FC236}">
                <a16:creationId xmlns:a16="http://schemas.microsoft.com/office/drawing/2014/main" id="{B83BF171-11B0-4BBC-A5E0-54E06540B5CB}"/>
              </a:ext>
            </a:extLst>
          </p:cNvPr>
          <p:cNvSpPr>
            <a:spLocks noGrp="1"/>
          </p:cNvSpPr>
          <p:nvPr>
            <p:ph type="dt" sz="half" idx="10"/>
          </p:nvPr>
        </p:nvSpPr>
        <p:spPr/>
        <p:txBody>
          <a:bodyPr/>
          <a:lstStyle/>
          <a:p>
            <a:fld id="{D8EFBA9E-C030-444A-9468-E2FEE5B115AE}" type="datetime3">
              <a:rPr lang="en-US" smtClean="0"/>
              <a:t>12 December 2025</a:t>
            </a:fld>
            <a:endParaRPr lang="en-GB"/>
          </a:p>
        </p:txBody>
      </p:sp>
      <p:sp>
        <p:nvSpPr>
          <p:cNvPr id="7" name="Footer Placeholder 6">
            <a:extLst>
              <a:ext uri="{FF2B5EF4-FFF2-40B4-BE49-F238E27FC236}">
                <a16:creationId xmlns:a16="http://schemas.microsoft.com/office/drawing/2014/main" id="{DD4BEBA1-3B3D-4B4B-9C17-2B3431510A67}"/>
              </a:ext>
            </a:extLst>
          </p:cNvPr>
          <p:cNvSpPr>
            <a:spLocks noGrp="1"/>
          </p:cNvSpPr>
          <p:nvPr>
            <p:ph type="ftr" sz="quarter" idx="11"/>
          </p:nvPr>
        </p:nvSpPr>
        <p:spPr/>
        <p:txBody>
          <a:bodyPr/>
          <a:lstStyle/>
          <a:p>
            <a:endParaRPr lang="en-GB"/>
          </a:p>
        </p:txBody>
      </p:sp>
      <p:sp>
        <p:nvSpPr>
          <p:cNvPr id="8" name="Slide Number Placeholder 7">
            <a:extLst>
              <a:ext uri="{FF2B5EF4-FFF2-40B4-BE49-F238E27FC236}">
                <a16:creationId xmlns:a16="http://schemas.microsoft.com/office/drawing/2014/main" id="{E4A63ACE-2F21-4C6E-8E2B-F2CF74469B96}"/>
              </a:ext>
            </a:extLst>
          </p:cNvPr>
          <p:cNvSpPr>
            <a:spLocks noGrp="1"/>
          </p:cNvSpPr>
          <p:nvPr>
            <p:ph type="sldNum" sz="quarter" idx="12"/>
          </p:nvPr>
        </p:nvSpPr>
        <p:spPr/>
        <p:txBody>
          <a:bodyPr/>
          <a:lstStyle/>
          <a:p>
            <a:fld id="{23AA811B-2EBD-4900-905E-5BE206449611}" type="slidenum">
              <a:rPr lang="en-GB" smtClean="0"/>
              <a:t>‹#›</a:t>
            </a:fld>
            <a:endParaRPr lang="en-GB"/>
          </a:p>
        </p:txBody>
      </p:sp>
      <p:sp>
        <p:nvSpPr>
          <p:cNvPr id="10" name="Text Placeholder 4">
            <a:extLst>
              <a:ext uri="{FF2B5EF4-FFF2-40B4-BE49-F238E27FC236}">
                <a16:creationId xmlns:a16="http://schemas.microsoft.com/office/drawing/2014/main" id="{C135AE9C-0192-4702-9483-2D7F66625848}"/>
              </a:ext>
            </a:extLst>
          </p:cNvPr>
          <p:cNvSpPr>
            <a:spLocks noGrp="1"/>
          </p:cNvSpPr>
          <p:nvPr>
            <p:ph type="body" sz="quarter" idx="13" hasCustomPrompt="1"/>
          </p:nvPr>
        </p:nvSpPr>
        <p:spPr>
          <a:xfrm>
            <a:off x="647999" y="6210000"/>
            <a:ext cx="8652000" cy="324000"/>
          </a:xfrm>
        </p:spPr>
        <p:txBody>
          <a:bodyPr vert="horz" lIns="0" tIns="0" rIns="0" bIns="0" rtlCol="0" anchor="b">
            <a:noAutofit/>
          </a:bodyPr>
          <a:lstStyle>
            <a:lvl1pPr marL="0" indent="0">
              <a:buNone/>
              <a:defRPr lang="en-GB" sz="1050" i="1" dirty="0"/>
            </a:lvl1pPr>
          </a:lstStyle>
          <a:p>
            <a:pPr marL="269993" lvl="0" indent="-269993"/>
            <a:r>
              <a:rPr lang="en-GB"/>
              <a:t>Insert notes</a:t>
            </a:r>
          </a:p>
        </p:txBody>
      </p:sp>
      <p:cxnSp>
        <p:nvCxnSpPr>
          <p:cNvPr id="3" name="Straight Connector 2">
            <a:extLst>
              <a:ext uri="{FF2B5EF4-FFF2-40B4-BE49-F238E27FC236}">
                <a16:creationId xmlns:a16="http://schemas.microsoft.com/office/drawing/2014/main" id="{AEB70B37-71F3-975D-1A09-729F74367A94}"/>
              </a:ext>
            </a:extLst>
          </p:cNvPr>
          <p:cNvCxnSpPr/>
          <p:nvPr userDrawn="1"/>
        </p:nvCxnSpPr>
        <p:spPr>
          <a:xfrm>
            <a:off x="-42672" y="-48768"/>
            <a:ext cx="12344400" cy="699211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07176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tags" Target="../tags/tag15.xml"/><Relationship Id="rId21" Type="http://schemas.openxmlformats.org/officeDocument/2006/relationships/tags" Target="../tags/tag10.xml"/><Relationship Id="rId42" Type="http://schemas.openxmlformats.org/officeDocument/2006/relationships/tags" Target="../tags/tag31.xml"/><Relationship Id="rId47" Type="http://schemas.openxmlformats.org/officeDocument/2006/relationships/tags" Target="../tags/tag36.xml"/><Relationship Id="rId63" Type="http://schemas.openxmlformats.org/officeDocument/2006/relationships/tags" Target="../tags/tag52.xml"/><Relationship Id="rId68" Type="http://schemas.openxmlformats.org/officeDocument/2006/relationships/tags" Target="../tags/tag57.xml"/><Relationship Id="rId84" Type="http://schemas.openxmlformats.org/officeDocument/2006/relationships/tags" Target="../tags/tag73.xml"/><Relationship Id="rId89" Type="http://schemas.openxmlformats.org/officeDocument/2006/relationships/tags" Target="../tags/tag78.xml"/><Relationship Id="rId16" Type="http://schemas.openxmlformats.org/officeDocument/2006/relationships/tags" Target="../tags/tag5.xml"/><Relationship Id="rId11" Type="http://schemas.openxmlformats.org/officeDocument/2006/relationships/slideLayout" Target="../slideLayouts/slideLayout11.xml"/><Relationship Id="rId32" Type="http://schemas.openxmlformats.org/officeDocument/2006/relationships/tags" Target="../tags/tag21.xml"/><Relationship Id="rId37" Type="http://schemas.openxmlformats.org/officeDocument/2006/relationships/tags" Target="../tags/tag26.xml"/><Relationship Id="rId53" Type="http://schemas.openxmlformats.org/officeDocument/2006/relationships/tags" Target="../tags/tag42.xml"/><Relationship Id="rId58" Type="http://schemas.openxmlformats.org/officeDocument/2006/relationships/tags" Target="../tags/tag47.xml"/><Relationship Id="rId74" Type="http://schemas.openxmlformats.org/officeDocument/2006/relationships/tags" Target="../tags/tag63.xml"/><Relationship Id="rId79" Type="http://schemas.openxmlformats.org/officeDocument/2006/relationships/tags" Target="../tags/tag68.xml"/><Relationship Id="rId5" Type="http://schemas.openxmlformats.org/officeDocument/2006/relationships/slideLayout" Target="../slideLayouts/slideLayout5.xml"/><Relationship Id="rId90" Type="http://schemas.openxmlformats.org/officeDocument/2006/relationships/tags" Target="../tags/tag79.xml"/><Relationship Id="rId95" Type="http://schemas.openxmlformats.org/officeDocument/2006/relationships/tags" Target="../tags/tag84.xml"/><Relationship Id="rId22" Type="http://schemas.openxmlformats.org/officeDocument/2006/relationships/tags" Target="../tags/tag11.xml"/><Relationship Id="rId27" Type="http://schemas.openxmlformats.org/officeDocument/2006/relationships/tags" Target="../tags/tag16.xml"/><Relationship Id="rId43" Type="http://schemas.openxmlformats.org/officeDocument/2006/relationships/tags" Target="../tags/tag32.xml"/><Relationship Id="rId48" Type="http://schemas.openxmlformats.org/officeDocument/2006/relationships/tags" Target="../tags/tag37.xml"/><Relationship Id="rId64" Type="http://schemas.openxmlformats.org/officeDocument/2006/relationships/tags" Target="../tags/tag53.xml"/><Relationship Id="rId69" Type="http://schemas.openxmlformats.org/officeDocument/2006/relationships/tags" Target="../tags/tag58.xml"/><Relationship Id="rId80" Type="http://schemas.openxmlformats.org/officeDocument/2006/relationships/tags" Target="../tags/tag69.xml"/><Relationship Id="rId85" Type="http://schemas.openxmlformats.org/officeDocument/2006/relationships/tags" Target="../tags/tag74.xml"/><Relationship Id="rId12" Type="http://schemas.openxmlformats.org/officeDocument/2006/relationships/theme" Target="../theme/theme1.xml"/><Relationship Id="rId17" Type="http://schemas.openxmlformats.org/officeDocument/2006/relationships/tags" Target="../tags/tag6.xml"/><Relationship Id="rId25" Type="http://schemas.openxmlformats.org/officeDocument/2006/relationships/tags" Target="../tags/tag14.xml"/><Relationship Id="rId33" Type="http://schemas.openxmlformats.org/officeDocument/2006/relationships/tags" Target="../tags/tag22.xml"/><Relationship Id="rId38" Type="http://schemas.openxmlformats.org/officeDocument/2006/relationships/tags" Target="../tags/tag27.xml"/><Relationship Id="rId46" Type="http://schemas.openxmlformats.org/officeDocument/2006/relationships/tags" Target="../tags/tag35.xml"/><Relationship Id="rId59" Type="http://schemas.openxmlformats.org/officeDocument/2006/relationships/tags" Target="../tags/tag48.xml"/><Relationship Id="rId67" Type="http://schemas.openxmlformats.org/officeDocument/2006/relationships/tags" Target="../tags/tag56.xml"/><Relationship Id="rId20" Type="http://schemas.openxmlformats.org/officeDocument/2006/relationships/tags" Target="../tags/tag9.xml"/><Relationship Id="rId41" Type="http://schemas.openxmlformats.org/officeDocument/2006/relationships/tags" Target="../tags/tag30.xml"/><Relationship Id="rId54" Type="http://schemas.openxmlformats.org/officeDocument/2006/relationships/tags" Target="../tags/tag43.xml"/><Relationship Id="rId62" Type="http://schemas.openxmlformats.org/officeDocument/2006/relationships/tags" Target="../tags/tag51.xml"/><Relationship Id="rId70" Type="http://schemas.openxmlformats.org/officeDocument/2006/relationships/tags" Target="../tags/tag59.xml"/><Relationship Id="rId75" Type="http://schemas.openxmlformats.org/officeDocument/2006/relationships/tags" Target="../tags/tag64.xml"/><Relationship Id="rId83" Type="http://schemas.openxmlformats.org/officeDocument/2006/relationships/tags" Target="../tags/tag72.xml"/><Relationship Id="rId88" Type="http://schemas.openxmlformats.org/officeDocument/2006/relationships/tags" Target="../tags/tag77.xml"/><Relationship Id="rId91" Type="http://schemas.openxmlformats.org/officeDocument/2006/relationships/tags" Target="../tags/tag80.xml"/><Relationship Id="rId96" Type="http://schemas.openxmlformats.org/officeDocument/2006/relationships/tags" Target="../tags/tag8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tags" Target="../tags/tag4.xml"/><Relationship Id="rId23" Type="http://schemas.openxmlformats.org/officeDocument/2006/relationships/tags" Target="../tags/tag12.xml"/><Relationship Id="rId28" Type="http://schemas.openxmlformats.org/officeDocument/2006/relationships/tags" Target="../tags/tag17.xml"/><Relationship Id="rId36" Type="http://schemas.openxmlformats.org/officeDocument/2006/relationships/tags" Target="../tags/tag25.xml"/><Relationship Id="rId49" Type="http://schemas.openxmlformats.org/officeDocument/2006/relationships/tags" Target="../tags/tag38.xml"/><Relationship Id="rId57" Type="http://schemas.openxmlformats.org/officeDocument/2006/relationships/tags" Target="../tags/tag46.xml"/><Relationship Id="rId10" Type="http://schemas.openxmlformats.org/officeDocument/2006/relationships/slideLayout" Target="../slideLayouts/slideLayout10.xml"/><Relationship Id="rId31" Type="http://schemas.openxmlformats.org/officeDocument/2006/relationships/tags" Target="../tags/tag20.xml"/><Relationship Id="rId44" Type="http://schemas.openxmlformats.org/officeDocument/2006/relationships/tags" Target="../tags/tag33.xml"/><Relationship Id="rId52" Type="http://schemas.openxmlformats.org/officeDocument/2006/relationships/tags" Target="../tags/tag41.xml"/><Relationship Id="rId60" Type="http://schemas.openxmlformats.org/officeDocument/2006/relationships/tags" Target="../tags/tag49.xml"/><Relationship Id="rId65" Type="http://schemas.openxmlformats.org/officeDocument/2006/relationships/tags" Target="../tags/tag54.xml"/><Relationship Id="rId73" Type="http://schemas.openxmlformats.org/officeDocument/2006/relationships/tags" Target="../tags/tag62.xml"/><Relationship Id="rId78" Type="http://schemas.openxmlformats.org/officeDocument/2006/relationships/tags" Target="../tags/tag67.xml"/><Relationship Id="rId81" Type="http://schemas.openxmlformats.org/officeDocument/2006/relationships/tags" Target="../tags/tag70.xml"/><Relationship Id="rId86" Type="http://schemas.openxmlformats.org/officeDocument/2006/relationships/tags" Target="../tags/tag75.xml"/><Relationship Id="rId94" Type="http://schemas.openxmlformats.org/officeDocument/2006/relationships/tags" Target="../tags/tag83.xml"/><Relationship Id="rId99" Type="http://schemas.openxmlformats.org/officeDocument/2006/relationships/tags" Target="../tags/tag88.xml"/><Relationship Id="rId10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tags" Target="../tags/tag2.xml"/><Relationship Id="rId18" Type="http://schemas.openxmlformats.org/officeDocument/2006/relationships/tags" Target="../tags/tag7.xml"/><Relationship Id="rId39" Type="http://schemas.openxmlformats.org/officeDocument/2006/relationships/tags" Target="../tags/tag28.xml"/><Relationship Id="rId34" Type="http://schemas.openxmlformats.org/officeDocument/2006/relationships/tags" Target="../tags/tag23.xml"/><Relationship Id="rId50" Type="http://schemas.openxmlformats.org/officeDocument/2006/relationships/tags" Target="../tags/tag39.xml"/><Relationship Id="rId55" Type="http://schemas.openxmlformats.org/officeDocument/2006/relationships/tags" Target="../tags/tag44.xml"/><Relationship Id="rId76" Type="http://schemas.openxmlformats.org/officeDocument/2006/relationships/tags" Target="../tags/tag65.xml"/><Relationship Id="rId97" Type="http://schemas.openxmlformats.org/officeDocument/2006/relationships/tags" Target="../tags/tag86.xml"/><Relationship Id="rId7" Type="http://schemas.openxmlformats.org/officeDocument/2006/relationships/slideLayout" Target="../slideLayouts/slideLayout7.xml"/><Relationship Id="rId71" Type="http://schemas.openxmlformats.org/officeDocument/2006/relationships/tags" Target="../tags/tag60.xml"/><Relationship Id="rId92" Type="http://schemas.openxmlformats.org/officeDocument/2006/relationships/tags" Target="../tags/tag81.xml"/><Relationship Id="rId2" Type="http://schemas.openxmlformats.org/officeDocument/2006/relationships/slideLayout" Target="../slideLayouts/slideLayout2.xml"/><Relationship Id="rId29" Type="http://schemas.openxmlformats.org/officeDocument/2006/relationships/tags" Target="../tags/tag18.xml"/><Relationship Id="rId24" Type="http://schemas.openxmlformats.org/officeDocument/2006/relationships/tags" Target="../tags/tag13.xml"/><Relationship Id="rId40" Type="http://schemas.openxmlformats.org/officeDocument/2006/relationships/tags" Target="../tags/tag29.xml"/><Relationship Id="rId45" Type="http://schemas.openxmlformats.org/officeDocument/2006/relationships/tags" Target="../tags/tag34.xml"/><Relationship Id="rId66" Type="http://schemas.openxmlformats.org/officeDocument/2006/relationships/tags" Target="../tags/tag55.xml"/><Relationship Id="rId87" Type="http://schemas.openxmlformats.org/officeDocument/2006/relationships/tags" Target="../tags/tag76.xml"/><Relationship Id="rId61" Type="http://schemas.openxmlformats.org/officeDocument/2006/relationships/tags" Target="../tags/tag50.xml"/><Relationship Id="rId82" Type="http://schemas.openxmlformats.org/officeDocument/2006/relationships/tags" Target="../tags/tag71.xml"/><Relationship Id="rId19" Type="http://schemas.openxmlformats.org/officeDocument/2006/relationships/tags" Target="../tags/tag8.xml"/><Relationship Id="rId14" Type="http://schemas.openxmlformats.org/officeDocument/2006/relationships/tags" Target="../tags/tag3.xml"/><Relationship Id="rId30" Type="http://schemas.openxmlformats.org/officeDocument/2006/relationships/tags" Target="../tags/tag19.xml"/><Relationship Id="rId35" Type="http://schemas.openxmlformats.org/officeDocument/2006/relationships/tags" Target="../tags/tag24.xml"/><Relationship Id="rId56" Type="http://schemas.openxmlformats.org/officeDocument/2006/relationships/tags" Target="../tags/tag45.xml"/><Relationship Id="rId77" Type="http://schemas.openxmlformats.org/officeDocument/2006/relationships/tags" Target="../tags/tag66.xml"/><Relationship Id="rId100" Type="http://schemas.openxmlformats.org/officeDocument/2006/relationships/tags" Target="../tags/tag89.xml"/><Relationship Id="rId8" Type="http://schemas.openxmlformats.org/officeDocument/2006/relationships/slideLayout" Target="../slideLayouts/slideLayout8.xml"/><Relationship Id="rId51" Type="http://schemas.openxmlformats.org/officeDocument/2006/relationships/tags" Target="../tags/tag40.xml"/><Relationship Id="rId72" Type="http://schemas.openxmlformats.org/officeDocument/2006/relationships/tags" Target="../tags/tag61.xml"/><Relationship Id="rId93" Type="http://schemas.openxmlformats.org/officeDocument/2006/relationships/tags" Target="../tags/tag82.xml"/><Relationship Id="rId98" Type="http://schemas.openxmlformats.org/officeDocument/2006/relationships/tags" Target="../tags/tag87.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95330BF5-0E49-6F2F-FBFB-A4C627C5AEFD}"/>
              </a:ext>
            </a:extLst>
          </p:cNvPr>
          <p:cNvSpPr/>
          <p:nvPr userDrawn="1"/>
        </p:nvSpPr>
        <p:spPr>
          <a:xfrm>
            <a:off x="10406766" y="102833"/>
            <a:ext cx="1669241" cy="414319"/>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r"/>
            <a:fld id="{D480EB9D-6FFB-4D18-8E39-690EB422845D}" type="slidenum">
              <a:rPr lang="en-GB" sz="1600" b="0" noProof="0" smtClean="0"/>
              <a:t>‹#›</a:t>
            </a:fld>
            <a:endParaRPr lang="en-GB" sz="1600" b="0" noProof="0" dirty="0"/>
          </a:p>
        </p:txBody>
      </p:sp>
      <p:sp>
        <p:nvSpPr>
          <p:cNvPr id="3" name="Text Placeholder 2"/>
          <p:cNvSpPr>
            <a:spLocks noGrp="1"/>
          </p:cNvSpPr>
          <p:nvPr>
            <p:ph type="body" idx="1"/>
          </p:nvPr>
        </p:nvSpPr>
        <p:spPr>
          <a:xfrm>
            <a:off x="536240" y="1661160"/>
            <a:ext cx="10896000" cy="4315160"/>
          </a:xfrm>
          <a:prstGeom prst="rect">
            <a:avLst/>
          </a:prstGeom>
        </p:spPr>
        <p:txBody>
          <a:bodyPr vert="horz" lIns="0" tIns="0" rIns="0" bIns="0" rtlCol="0">
            <a:noAutofit/>
          </a:bodyPr>
          <a:lstStyle/>
          <a:p>
            <a:pPr lvl="0"/>
            <a:r>
              <a:rPr lang="en-GB" noProof="0" dirty="0"/>
              <a:t>Level 1</a:t>
            </a:r>
          </a:p>
          <a:p>
            <a:pPr lvl="1"/>
            <a:r>
              <a:rPr lang="en-GB" noProof="0" dirty="0"/>
              <a:t>Level 2</a:t>
            </a:r>
          </a:p>
          <a:p>
            <a:pPr lvl="2"/>
            <a:r>
              <a:rPr lang="en-GB" noProof="0" dirty="0"/>
              <a:t>Level 3</a:t>
            </a:r>
          </a:p>
        </p:txBody>
      </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536240" y="414320"/>
            <a:ext cx="10896000" cy="1082209"/>
          </a:xfrm>
          <a:prstGeom prst="rect">
            <a:avLst/>
          </a:prstGeom>
        </p:spPr>
        <p:txBody>
          <a:bodyPr vert="horz" lIns="0" tIns="0" rIns="0" bIns="0" rtlCol="0" anchor="b" anchorCtr="0">
            <a:noAutofit/>
          </a:bodyPr>
          <a:lstStyle/>
          <a:p>
            <a:r>
              <a:rPr lang="en-GB" dirty="0"/>
              <a:t>Click to edit Master title style</a:t>
            </a:r>
          </a:p>
        </p:txBody>
      </p:sp>
      <p:sp>
        <p:nvSpPr>
          <p:cNvPr id="4" name="[WorkArea]" descr="&lt;?xml version=&quot;1.0&quot; encoding=&quot;utf-16&quot;?&gt;&#10;&lt;GridTheme xmlns:xsi=&quot;http://www.w3.org/2001/XMLSchema-instance&quot; xmlns:xsd=&quot;http://www.w3.org/2001/XMLSchema&quot;&gt;&#10;  &lt;GuideLines /&gt;&#10;  &lt;SubGrids&gt;&#10;    &lt;SubGrid&gt;&#10;      &lt;Left&gt;25.51181&lt;/Left&gt;&#10;      &lt;Top&gt;25.51181&lt;/Top&gt;&#10;      &lt;Width&gt;25.51181&lt;/Width&gt;&#10;      &lt;Height&gt;25.51181&lt;/Height&gt;&#10;    &lt;/SubGrid&gt;&#10;    &lt;SubGrid&gt;&#10;      &lt;Left&gt;51.02362&lt;/Left&gt;&#10;      &lt;Top&gt;25.51181&lt;/Top&gt;&#10;      &lt;Width&gt;151.1811&lt;/Width&gt;&#10;      &lt;Height&gt;25.51181&lt;/Height&gt;&#10;    &lt;/SubGrid&gt;&#10;    &lt;SubGrid&gt;&#10;      &lt;Left&gt;202.204727&lt;/Left&gt;&#10;      &lt;Top&gt;25.51181&lt;/Top&gt;&#10;      &lt;Width&gt;25.51181&lt;/Width&gt;&#10;      &lt;Height&gt;25.51181&lt;/Height&gt;&#10;    &lt;/SubGrid&gt;&#10;    &lt;SubGrid&gt;&#10;      &lt;Left&gt;227.716537&lt;/Left&gt;&#10;      &lt;Top&gt;25.51181&lt;/Top&gt;&#10;      &lt;Width&gt;151.1811&lt;/Width&gt;&#10;      &lt;Height&gt;25.51181&lt;/Height&gt;&#10;    &lt;/SubGrid&gt;&#10;    &lt;SubGrid&gt;&#10;      &lt;Left&gt;378.897644&lt;/Left&gt;&#10;      &lt;Top&gt;25.51181&lt;/Top&gt;&#10;      &lt;Width&gt;25.51181&lt;/Width&gt;&#10;      &lt;Height&gt;25.51181&lt;/Height&gt;&#10;    &lt;/SubGrid&gt;&#10;    &lt;SubGrid&gt;&#10;      &lt;Left&gt;404.409454&lt;/Left&gt;&#10;      &lt;Top&gt;25.51181&lt;/Top&gt;&#10;      &lt;Width&gt;151.1811&lt;/Width&gt;&#10;      &lt;Height&gt;25.51181&lt;/Height&gt;&#10;    &lt;/SubGrid&gt;&#10;    &lt;SubGrid&gt;&#10;      &lt;Left&gt;555.5906&lt;/Left&gt;&#10;      &lt;Top&gt;25.51181&lt;/Top&gt;&#10;      &lt;Width&gt;25.51181&lt;/Width&gt;&#10;      &lt;Height&gt;25.51181&lt;/Height&gt;&#10;    &lt;/SubGrid&gt;&#10;    &lt;SubGrid&gt;&#10;      &lt;Left&gt;581.102356&lt;/Left&gt;&#10;      &lt;Top&gt;25.51181&lt;/Top&gt;&#10;      &lt;Width&gt;151.1811&lt;/Width&gt;&#10;      &lt;Height&gt;25.51181&lt;/Height&gt;&#10;    &lt;/SubGrid&gt;&#10;    &lt;SubGrid&gt;&#10;      &lt;Left&gt;732.283447&lt;/Left&gt;&#10;      &lt;Top&gt;25.51181&lt;/Top&gt;&#10;      &lt;Width&gt;25.51181&lt;/Width&gt;&#10;      &lt;Height&gt;25.51181&lt;/Height&gt;&#10;    &lt;/SubGrid&gt;&#10;    &lt;SubGrid&gt;&#10;      &lt;Left&gt;757.7953&lt;/Left&gt;&#10;      &lt;Top&gt;25.51181&lt;/Top&gt;&#10;      &lt;Width&gt;151.1811&lt;/Width&gt;&#10;      &lt;Height&gt;25.51181&lt;/Height&gt;&#10;    &lt;/SubGrid&gt;&#10;    &lt;SubGrid&gt;&#10;      &lt;Left&gt;908.9764&lt;/Left&gt;&#10;      &lt;Top&gt;25.51181&lt;/Top&gt;&#10;      &lt;Width&gt;25.51181&lt;/Width&gt;&#10;      &lt;Height&gt;25.51181&lt;/Height&gt;&#10;    &lt;/SubGrid&gt;&#10;    &lt;SubGrid&gt;&#10;      &lt;Left&gt;25.51181&lt;/Left&gt;&#10;      &lt;Top&gt;218.976379&lt;/Top&gt;&#10;      &lt;Width&gt;25.51181&lt;/Width&gt;&#10;      &lt;Height&gt;25.51181&lt;/Height&gt;&#10;    &lt;/SubGrid&gt;&#10;    &lt;SubGrid&gt;&#10;      &lt;Left&gt;25.51181&lt;/Left&gt;&#10;      &lt;Top&gt;244.48819&lt;/Top&gt;&#10;      &lt;Width&gt;25.51181&lt;/Width&gt;&#10;      &lt;Height&gt;25.51181&lt;/Height&gt;&#10;    &lt;/SubGrid&gt;&#10;    &lt;SubGrid&gt;&#10;      &lt;Left&gt;25.51181&lt;/Left&gt;&#10;      &lt;Top&gt;270&lt;/Top&gt;&#10;      &lt;Width&gt;25.51181&lt;/Width&gt;&#10;      &lt;Height&gt;25.51181&lt;/Height&gt;&#10;    &lt;/SubGrid&gt;&#10;    &lt;SubGrid&gt;&#10;      &lt;Left&gt;25.51181&lt;/Left&gt;&#10;      &lt;Top&gt;295.5118&lt;/Top&gt;&#10;      &lt;Width&gt;25.51181&lt;/Width&gt;&#10;      &lt;Height&gt;25.51181&lt;/Height&gt;&#10;    &lt;/SubGrid&gt;&#10;    &lt;SubGrid&gt;&#10;      &lt;Left&gt;51.02362&lt;/Left&gt;&#10;      &lt;Top&gt;295.5118&lt;/Top&gt;&#10;      &lt;Width&gt;151.1811&lt;/Width&gt;&#10;      &lt;Height&gt;25.51181&lt;/Height&gt;&#10;    &lt;/SubGrid&gt;&#10;    &lt;SubGrid&gt;&#10;      &lt;Left&gt;202.204727&lt;/Left&gt;&#10;      &lt;Top&gt;295.5118&lt;/Top&gt;&#10;      &lt;Width&gt;25.51181&lt;/Width&gt;&#10;      &lt;Height&gt;25.51181&lt;/Height&gt;&#10;    &lt;/SubGrid&gt;&#10;    &lt;SubGrid&gt;&#10;      &lt;Left&gt;51.02362&lt;/Left&gt;&#10;      &lt;Top&gt;270&lt;/Top&gt;&#10;      &lt;Width&gt;151.1811&lt;/Width&gt;&#10;      &lt;Height&gt;25.51181&lt;/Height&gt;&#10;    &lt;/SubGrid&gt;&#10;    &lt;SubGrid&gt;&#10;      &lt;Left&gt;202.204727&lt;/Left&gt;&#10;      &lt;Top&gt;270&lt;/Top&gt;&#10;      &lt;Width&gt;25.51181&lt;/Width&gt;&#10;      &lt;Height&gt;25.51181&lt;/Height&gt;&#10;    &lt;/SubGrid&gt;&#10;    &lt;SubGrid&gt;&#10;      &lt;Left&gt;51.02362&lt;/Left&gt;&#10;      &lt;Top&gt;244.48819&lt;/Top&gt;&#10;      &lt;Width&gt;151.1811&lt;/Width&gt;&#10;      &lt;Height&gt;25.51181&lt;/Height&gt;&#10;    &lt;/SubGrid&gt;&#10;    &lt;SubGrid&gt;&#10;      &lt;Left&gt;202.204727&lt;/Left&gt;&#10;      &lt;Top&gt;244.48819&lt;/Top&gt;&#10;      &lt;Width&gt;25.51181&lt;/Width&gt;&#10;      &lt;Height&gt;25.51181&lt;/Height&gt;&#10;    &lt;/SubGrid&gt;&#10;    &lt;SubGrid&gt;&#10;      &lt;Left&gt;51.02362&lt;/Left&gt;&#10;      &lt;Top&gt;218.976379&lt;/Top&gt;&#10;      &lt;Width&gt;151.1811&lt;/Width&gt;&#10;      &lt;Height&gt;25.51181&lt;/Height&gt;&#10;    &lt;/SubGrid&gt;&#10;    &lt;SubGrid&gt;&#10;      &lt;Left&gt;202.204727&lt;/Left&gt;&#10;      &lt;Top&gt;218.976379&lt;/Top&gt;&#10;      &lt;Width&gt;25.51181&lt;/Width&gt;&#10;      &lt;Height&gt;25.51181&lt;/Height&gt;&#10;    &lt;/SubGrid&gt;&#10;    &lt;SubGrid&gt;&#10;      &lt;Left&gt;25.51181&lt;/Left&gt;&#10;      &lt;Top&gt;488.976379&lt;/Top&gt;&#10;      &lt;Width&gt;25.51181&lt;/Width&gt;&#10;      &lt;Height&gt;25.51181&lt;/Height&gt;&#10;    &lt;/SubGrid&gt;&#10;    &lt;SubGrid&gt;&#10;      &lt;Left&gt;51.02362&lt;/Left&gt;&#10;      &lt;Top&gt;488.976379&lt;/Top&gt;&#10;      &lt;Width&gt;151.1811&lt;/Width&gt;&#10;      &lt;Height&gt;25.51181&lt;/Height&gt;&#10;    &lt;/SubGrid&gt;&#10;    &lt;SubGrid&gt;&#10;      &lt;Left&gt;202.204727&lt;/Left&gt;&#10;      &lt;Top&gt;488.976379&lt;/Top&gt;&#10;      &lt;Width&gt;25.51181&lt;/Width&gt;&#10;      &lt;Height&gt;25.51181&lt;/Height&gt;&#10;    &lt;/SubGrid&gt;&#10;    &lt;SubGrid&gt;&#10;      &lt;Left&gt;227.716537&lt;/Left&gt;&#10;      &lt;Top&gt;488.976379&lt;/Top&gt;&#10;      &lt;Width&gt;151.1811&lt;/Width&gt;&#10;      &lt;Height&gt;25.51181&lt;/Height&gt;&#10;    &lt;/SubGrid&gt;&#10;    &lt;SubGrid&gt;&#10;      &lt;Left&gt;378.897644&lt;/Left&gt;&#10;      &lt;Top&gt;488.976379&lt;/Top&gt;&#10;      &lt;Width&gt;25.51181&lt;/Width&gt;&#10;      &lt;Height&gt;25.51181&lt;/Height&gt;&#10;    &lt;/SubGrid&gt;&#10;    &lt;SubGrid&gt;&#10;      &lt;Left&gt;404.409454&lt;/Left&gt;&#10;      &lt;Top&gt;488.976379&lt;/Top&gt;&#10;      &lt;Width&gt;151.1811&lt;/Width&gt;&#10;      &lt;Height&gt;25.51181&lt;/Height&gt;&#10;    &lt;/SubGrid&gt;&#10;    &lt;SubGrid&gt;&#10;      &lt;Left&gt;555.5906&lt;/Left&gt;&#10;      &lt;Top&gt;488.976379&lt;/Top&gt;&#10;      &lt;Width&gt;25.51181&lt;/Width&gt;&#10;      &lt;Height&gt;25.51181&lt;/Height&gt;&#10;    &lt;/SubGrid&gt;&#10;    &lt;SubGrid&gt;&#10;      &lt;Left&gt;581.102356&lt;/Left&gt;&#10;      &lt;Top&gt;488.976379&lt;/Top&gt;&#10;      &lt;Width&gt;151.1811&lt;/Width&gt;&#10;      &lt;Height&gt;25.51181&lt;/Height&gt;&#10;    &lt;/SubGrid&gt;&#10;    &lt;SubGrid&gt;&#10;      &lt;Left&gt;732.283447&lt;/Left&gt;&#10;      &lt;Top&gt;488.976379&lt;/Top&gt;&#10;      &lt;Width&gt;25.51181&lt;/Width&gt;&#10;      &lt;Height&gt;25.51181&lt;/Height&gt;&#10;    &lt;/SubGrid&gt;&#10;    &lt;SubGrid&gt;&#10;      &lt;Left&gt;757.7953&lt;/Left&gt;&#10;      &lt;Top&gt;488.976379&lt;/Top&gt;&#10;      &lt;Width&gt;151.1811&lt;/Width&gt;&#10;      &lt;Height&gt;25.51181&lt;/Height&gt;&#10;    &lt;/SubGrid&gt;&#10;    &lt;SubGrid&gt;&#10;      &lt;Left&gt;908.9764&lt;/Left&gt;&#10;      &lt;Top&gt;488.976379&lt;/Top&gt;&#10;      &lt;Width&gt;25.51181&lt;/Width&gt;&#10;      &lt;Height&gt;25.51181&lt;/Height&gt;&#10;    &lt;/SubGrid&gt;&#10;    &lt;SubGrid&gt;&#10;      &lt;Left&gt;227.716537&lt;/Left&gt;&#10;      &lt;Top&gt;295.5118&lt;/Top&gt;&#10;      &lt;Width&gt;151.1811&lt;/Width&gt;&#10;      &lt;Height&gt;25.51181&lt;/Height&gt;&#10;    &lt;/SubGrid&gt;&#10;    &lt;SubGrid&gt;&#10;      &lt;Left&gt;378.897644&lt;/Left&gt;&#10;      &lt;Top&gt;295.5118&lt;/Top&gt;&#10;      &lt;Width&gt;25.51181&lt;/Width&gt;&#10;      &lt;Height&gt;25.51181&lt;/Height&gt;&#10;    &lt;/SubGrid&gt;&#10;    &lt;SubGrid&gt;&#10;      &lt;Left&gt;227.716537&lt;/Left&gt;&#10;      &lt;Top&gt;270&lt;/Top&gt;&#10;      &lt;Width&gt;151.1811&lt;/Width&gt;&#10;      &lt;Height&gt;25.51181&lt;/Height&gt;&#10;    &lt;/SubGrid&gt;&#10;    &lt;SubGrid&gt;&#10;      &lt;Left&gt;378.897644&lt;/Left&gt;&#10;      &lt;Top&gt;270&lt;/Top&gt;&#10;      &lt;Width&gt;25.51181&lt;/Width&gt;&#10;      &lt;Height&gt;25.51181&lt;/Height&gt;&#10;    &lt;/SubGrid&gt;&#10;    &lt;SubGrid&gt;&#10;      &lt;Left&gt;227.716537&lt;/Left&gt;&#10;      &lt;Top&gt;244.48819&lt;/Top&gt;&#10;      &lt;Width&gt;151.1811&lt;/Width&gt;&#10;      &lt;Height&gt;25.51181&lt;/Height&gt;&#10;    &lt;/SubGrid&gt;&#10;    &lt;SubGrid&gt;&#10;      &lt;Left&gt;378.897644&lt;/Left&gt;&#10;      &lt;Top&gt;244.48819&lt;/Top&gt;&#10;      &lt;Width&gt;25.51181&lt;/Width&gt;&#10;      &lt;Height&gt;25.51181&lt;/Height&gt;&#10;    &lt;/SubGrid&gt;&#10;    &lt;SubGrid&gt;&#10;      &lt;Left&gt;227.716537&lt;/Left&gt;&#10;      &lt;Top&gt;218.976379&lt;/Top&gt;&#10;      &lt;Width&gt;151.1811&lt;/Width&gt;&#10;      &lt;Height&gt;25.51181&lt;/Height&gt;&#10;    &lt;/SubGrid&gt;&#10;    &lt;SubGrid&gt;&#10;      &lt;Left&gt;378.897644&lt;/Left&gt;&#10;      &lt;Top&gt;218.976379&lt;/Top&gt;&#10;      &lt;Width&gt;25.51181&lt;/Width&gt;&#10;      &lt;Height&gt;25.51181&lt;/Height&gt;&#10;    &lt;/SubGrid&gt;&#10;    &lt;SubGrid&gt;&#10;      &lt;Left&gt;404.409454&lt;/Left&gt;&#10;      &lt;Top&gt;295.5118&lt;/Top&gt;&#10;      &lt;Width&gt;151.1811&lt;/Width&gt;&#10;      &lt;Height&gt;25.51181&lt;/Height&gt;&#10;    &lt;/SubGrid&gt;&#10;    &lt;SubGrid&gt;&#10;      &lt;Left&gt;555.5906&lt;/Left&gt;&#10;      &lt;Top&gt;295.5118&lt;/Top&gt;&#10;      &lt;Width&gt;25.51181&lt;/Width&gt;&#10;      &lt;Height&gt;25.51181&lt;/Height&gt;&#10;    &lt;/SubGrid&gt;&#10;    &lt;SubGrid&gt;&#10;      &lt;Left&gt;404.409454&lt;/Left&gt;&#10;      &lt;Top&gt;270&lt;/Top&gt;&#10;      &lt;Width&gt;151.1811&lt;/Width&gt;&#10;      &lt;Height&gt;25.51181&lt;/Height&gt;&#10;    &lt;/SubGrid&gt;&#10;    &lt;SubGrid&gt;&#10;      &lt;Left&gt;555.5906&lt;/Left&gt;&#10;      &lt;Top&gt;270&lt;/Top&gt;&#10;      &lt;Width&gt;25.51181&lt;/Width&gt;&#10;      &lt;Height&gt;25.51181&lt;/Height&gt;&#10;    &lt;/SubGrid&gt;&#10;    &lt;SubGrid&gt;&#10;      &lt;Left&gt;404.409454&lt;/Left&gt;&#10;      &lt;Top&gt;244.48819&lt;/Top&gt;&#10;      &lt;Width&gt;151.1811&lt;/Width&gt;&#10;      &lt;Height&gt;25.51181&lt;/Height&gt;&#10;    &lt;/SubGrid&gt;&#10;    &lt;SubGrid&gt;&#10;      &lt;Left&gt;555.5906&lt;/Left&gt;&#10;      &lt;Top&gt;244.48819&lt;/Top&gt;&#10;      &lt;Width&gt;25.51181&lt;/Width&gt;&#10;      &lt;Height&gt;25.51181&lt;/Height&gt;&#10;    &lt;/SubGrid&gt;&#10;    &lt;SubGrid&gt;&#10;      &lt;Left&gt;404.409454&lt;/Left&gt;&#10;      &lt;Top&gt;218.976379&lt;/Top&gt;&#10;      &lt;Width&gt;151.1811&lt;/Width&gt;&#10;      &lt;Height&gt;25.51181&lt;/Height&gt;&#10;    &lt;/SubGrid&gt;&#10;    &lt;SubGrid&gt;&#10;      &lt;Left&gt;555.5906&lt;/Left&gt;&#10;      &lt;Top&gt;218.976379&lt;/Top&gt;&#10;      &lt;Width&gt;25.51181&lt;/Width&gt;&#10;      &lt;Height&gt;25.51181&lt;/Height&gt;&#10;    &lt;/SubGrid&gt;&#10;    &lt;SubGrid&gt;&#10;      &lt;Left&gt;581.102356&lt;/Left&gt;&#10;      &lt;Top&gt;295.5118&lt;/Top&gt;&#10;      &lt;Width&gt;151.1811&lt;/Width&gt;&#10;      &lt;Height&gt;25.51181&lt;/Height&gt;&#10;    &lt;/SubGrid&gt;&#10;    &lt;SubGrid&gt;&#10;      &lt;Left&gt;732.283447&lt;/Left&gt;&#10;      &lt;Top&gt;295.5118&lt;/Top&gt;&#10;      &lt;Width&gt;25.51181&lt;/Width&gt;&#10;      &lt;Height&gt;25.51181&lt;/Height&gt;&#10;    &lt;/SubGrid&gt;&#10;    &lt;SubGrid&gt;&#10;      &lt;Left&gt;581.102356&lt;/Left&gt;&#10;      &lt;Top&gt;270&lt;/Top&gt;&#10;      &lt;Width&gt;151.1811&lt;/Width&gt;&#10;      &lt;Height&gt;25.51181&lt;/Height&gt;&#10;    &lt;/SubGrid&gt;&#10;    &lt;SubGrid&gt;&#10;      &lt;Left&gt;732.283447&lt;/Left&gt;&#10;      &lt;Top&gt;270&lt;/Top&gt;&#10;      &lt;Width&gt;25.51181&lt;/Width&gt;&#10;      &lt;Height&gt;25.51181&lt;/Height&gt;&#10;    &lt;/SubGrid&gt;&#10;    &lt;SubGrid&gt;&#10;      &lt;Left&gt;581.102356&lt;/Left&gt;&#10;      &lt;Top&gt;244.48819&lt;/Top&gt;&#10;      &lt;Width&gt;151.1811&lt;/Width&gt;&#10;      &lt;Height&gt;25.51181&lt;/Height&gt;&#10;    &lt;/SubGrid&gt;&#10;    &lt;SubGrid&gt;&#10;      &lt;Left&gt;732.283447&lt;/Left&gt;&#10;      &lt;Top&gt;244.48819&lt;/Top&gt;&#10;      &lt;Width&gt;25.51181&lt;/Width&gt;&#10;      &lt;Height&gt;25.51181&lt;/Height&gt;&#10;    &lt;/SubGrid&gt;&#10;    &lt;SubGrid&gt;&#10;      &lt;Left&gt;581.102356&lt;/Left&gt;&#10;      &lt;Top&gt;218.976379&lt;/Top&gt;&#10;      &lt;Width&gt;151.1811&lt;/Width&gt;&#10;      &lt;Height&gt;25.51181&lt;/Height&gt;&#10;    &lt;/SubGrid&gt;&#10;    &lt;SubGrid&gt;&#10;      &lt;Left&gt;732.283447&lt;/Left&gt;&#10;      &lt;Top&gt;218.976379&lt;/Top&gt;&#10;      &lt;Width&gt;25.51181&lt;/Width&gt;&#10;      &lt;Height&gt;25.51181&lt;/Height&gt;&#10;    &lt;/SubGrid&gt;&#10;    &lt;SubGrid&gt;&#10;      &lt;Left&gt;757.7953&lt;/Left&gt;&#10;      &lt;Top&gt;295.5118&lt;/Top&gt;&#10;      &lt;Width&gt;151.1811&lt;/Width&gt;&#10;      &lt;Height&gt;25.51181&lt;/Height&gt;&#10;    &lt;/SubGrid&gt;&#10;    &lt;SubGrid&gt;&#10;      &lt;Left&gt;908.9764&lt;/Left&gt;&#10;      &lt;Top&gt;295.5118&lt;/Top&gt;&#10;      &lt;Width&gt;25.51181&lt;/Width&gt;&#10;      &lt;Height&gt;25.51181&lt;/Height&gt;&#10;    &lt;/SubGrid&gt;&#10;    &lt;SubGrid&gt;&#10;      &lt;Left&gt;757.7953&lt;/Left&gt;&#10;      &lt;Top&gt;270&lt;/Top&gt;&#10;      &lt;Width&gt;151.1811&lt;/Width&gt;&#10;      &lt;Height&gt;25.51181&lt;/Height&gt;&#10;    &lt;/SubGrid&gt;&#10;    &lt;SubGrid&gt;&#10;      &lt;Left&gt;908.9764&lt;/Left&gt;&#10;      &lt;Top&gt;270&lt;/Top&gt;&#10;      &lt;Width&gt;25.51181&lt;/Width&gt;&#10;      &lt;Height&gt;25.51181&lt;/Height&gt;&#10;    &lt;/SubGrid&gt;&#10;    &lt;SubGrid&gt;&#10;      &lt;Left&gt;757.7953&lt;/Left&gt;&#10;      &lt;Top&gt;244.48819&lt;/Top&gt;&#10;      &lt;Width&gt;151.1811&lt;/Width&gt;&#10;      &lt;Height&gt;25.51181&lt;/Height&gt;&#10;    &lt;/SubGrid&gt;&#10;    &lt;SubGrid&gt;&#10;      &lt;Left&gt;908.9764&lt;/Left&gt;&#10;      &lt;Top&gt;244.48819&lt;/Top&gt;&#10;      &lt;Width&gt;25.51181&lt;/Width&gt;&#10;      &lt;Height&gt;25.51181&lt;/Height&gt;&#10;    &lt;/SubGrid&gt;&#10;    &lt;SubGrid&gt;&#10;      &lt;Left&gt;757.7953&lt;/Left&gt;&#10;      &lt;Top&gt;218.976379&lt;/Top&gt;&#10;      &lt;Width&gt;151.1811&lt;/Width&gt;&#10;      &lt;Height&gt;25.51181&lt;/Height&gt;&#10;    &lt;/SubGrid&gt;&#10;    &lt;SubGrid&gt;&#10;      &lt;Left&gt;908.9764&lt;/Left&gt;&#10;      &lt;Top&gt;218.976379&lt;/Top&gt;&#10;      &lt;Width&gt;25.51181&lt;/Width&gt;&#10;      &lt;Height&gt;25.51181&lt;/Height&gt;&#10;    &lt;/SubGrid&gt;&#10;    &lt;SubGrid&gt;&#10;      &lt;Left&gt;25.51181&lt;/Left&gt;&#10;      &lt;Top&gt;51.02362&lt;/Top&gt;&#10;      &lt;Width&gt;25.51181&lt;/Width&gt;&#10;      &lt;Height&gt;167.952759&lt;/Height&gt;&#10;    &lt;/SubGrid&gt;&#10;    &lt;SubGrid&gt;&#10;      &lt;Left&gt;202.204727&lt;/Left&gt;&#10;      &lt;Top&gt;51.02362&lt;/Top&gt;&#10;      &lt;Width&gt;25.51181&lt;/Width&gt;&#10;      &lt;Height&gt;167.952759&lt;/Height&gt;&#10;    &lt;/SubGrid&gt;&#10;    &lt;SubGrid&gt;&#10;      &lt;Left&gt;378.897644&lt;/Left&gt;&#10;      &lt;Top&gt;51.02362&lt;/Top&gt;&#10;      &lt;Width&gt;25.51181&lt;/Width&gt;&#10;      &lt;Height&gt;167.952759&lt;/Height&gt;&#10;    &lt;/SubGrid&gt;&#10;    &lt;SubGrid&gt;&#10;      &lt;Left&gt;555.5906&lt;/Left&gt;&#10;      &lt;Top&gt;51.02362&lt;/Top&gt;&#10;      &lt;Width&gt;25.51181&lt;/Width&gt;&#10;      &lt;Height&gt;167.952759&lt;/Height&gt;&#10;    &lt;/SubGrid&gt;&#10;    &lt;SubGrid&gt;&#10;      &lt;Left&gt;732.283447&lt;/Left&gt;&#10;      &lt;Top&gt;51.02362&lt;/Top&gt;&#10;      &lt;Width&gt;25.51181&lt;/Width&gt;&#10;      &lt;Height&gt;167.952759&lt;/Height&gt;&#10;    &lt;/SubGrid&gt;&#10;    &lt;SubGrid&gt;&#10;      &lt;Left&gt;908.9764&lt;/Left&gt;&#10;      &lt;Top&gt;51.02362&lt;/Top&gt;&#10;      &lt;Width&gt;25.51181&lt;/Width&gt;&#10;      &lt;Height&gt;167.952759&lt;/Height&gt;&#10;    &lt;/SubGrid&gt;&#10;    &lt;SubGrid&gt;&#10;      &lt;Left&gt;25.51181&lt;/Left&gt;&#10;      &lt;Top&gt;321.023621&lt;/Top&gt;&#10;      &lt;Width&gt;25.51181&lt;/Width&gt;&#10;      &lt;Height&gt;167.952759&lt;/Height&gt;&#10;    &lt;/SubGrid&gt;&#10;    &lt;SubGrid&gt;&#10;      &lt;Left&gt;202.204727&lt;/Left&gt;&#10;      &lt;Top&gt;321.023621&lt;/Top&gt;&#10;      &lt;Width&gt;25.51181&lt;/Width&gt;&#10;      &lt;Height&gt;167.952759&lt;/Height&gt;&#10;    &lt;/SubGrid&gt;&#10;    &lt;SubGrid&gt;&#10;      &lt;Left&gt;378.897644&lt;/Left&gt;&#10;      &lt;Top&gt;321.023621&lt;/Top&gt;&#10;      &lt;Width&gt;25.51181&lt;/Width&gt;&#10;      &lt;Height&gt;167.952759&lt;/Height&gt;&#10;    &lt;/SubGrid&gt;&#10;    &lt;SubGrid&gt;&#10;      &lt;Left&gt;555.5906&lt;/Left&gt;&#10;      &lt;Top&gt;321.023621&lt;/Top&gt;&#10;      &lt;Width&gt;25.51181&lt;/Width&gt;&#10;      &lt;Height&gt;167.952759&lt;/Height&gt;&#10;    &lt;/SubGrid&gt;&#10;    &lt;SubGrid&gt;&#10;      &lt;Left&gt;732.283447&lt;/Left&gt;&#10;      &lt;Top&gt;321.023621&lt;/Top&gt;&#10;      &lt;Width&gt;25.51181&lt;/Width&gt;&#10;      &lt;Height&gt;167.952759&lt;/Height&gt;&#10;    &lt;/SubGrid&gt;&#10;    &lt;SubGrid&gt;&#10;      &lt;Left&gt;908.9764&lt;/Left&gt;&#10;      &lt;Top&gt;321.023621&lt;/Top&gt;&#10;      &lt;Width&gt;25.51181&lt;/Width&gt;&#10;      &lt;Height&gt;167.952759&lt;/Height&gt;&#10;    &lt;/SubGrid&gt;&#10;    &lt;SubGrid&gt;&#10;      &lt;Left&gt;51.02362&lt;/Left&gt;&#10;      &lt;Top&gt;51.02362&lt;/Top&gt;&#10;      &lt;Width&gt;151.1811&lt;/Width&gt;&#10;      &lt;Height&gt;167.952759&lt;/Height&gt;&#10;    &lt;/SubGrid&gt;&#10;    &lt;SubGrid&gt;&#10;      &lt;Left&gt;227.716537&lt;/Left&gt;&#10;      &lt;Top&gt;51.02362&lt;/Top&gt;&#10;      &lt;Width&gt;151.1811&lt;/Width&gt;&#10;      &lt;Height&gt;167.952759&lt;/Height&gt;&#10;    &lt;/SubGrid&gt;&#10;    &lt;SubGrid&gt;&#10;      &lt;Left&gt;404.409454&lt;/Left&gt;&#10;      &lt;Top&gt;51.02362&lt;/Top&gt;&#10;      &lt;Width&gt;151.1811&lt;/Width&gt;&#10;      &lt;Height&gt;167.952759&lt;/Height&gt;&#10;    &lt;/SubGrid&gt;&#10;    &lt;SubGrid&gt;&#10;      &lt;Left&gt;581.102356&lt;/Left&gt;&#10;      &lt;Top&gt;51.02362&lt;/Top&gt;&#10;      &lt;Width&gt;151.1811&lt;/Width&gt;&#10;      &lt;Height&gt;167.952759&lt;/Height&gt;&#10;    &lt;/SubGrid&gt;&#10;    &lt;SubGrid&gt;&#10;      &lt;Left&gt;757.7953&lt;/Left&gt;&#10;      &lt;Top&gt;51.02362&lt;/Top&gt;&#10;      &lt;Width&gt;151.1811&lt;/Width&gt;&#10;      &lt;Height&gt;167.952759&lt;/Height&gt;&#10;    &lt;/SubGrid&gt;&#10;    &lt;SubGrid&gt;&#10;      &lt;Left&gt;51.02362&lt;/Left&gt;&#10;      &lt;Top&gt;321.023621&lt;/Top&gt;&#10;      &lt;Width&gt;151.1811&lt;/Width&gt;&#10;      &lt;Height&gt;167.952759&lt;/Height&gt;&#10;    &lt;/SubGrid&gt;&#10;    &lt;SubGrid&gt;&#10;      &lt;Left&gt;227.716537&lt;/Left&gt;&#10;      &lt;Top&gt;321.023621&lt;/Top&gt;&#10;      &lt;Width&gt;151.1811&lt;/Width&gt;&#10;      &lt;Height&gt;167.952759&lt;/Height&gt;&#10;    &lt;/SubGrid&gt;&#10;    &lt;SubGrid&gt;&#10;      &lt;Left&gt;404.409454&lt;/Left&gt;&#10;      &lt;Top&gt;321.023621&lt;/Top&gt;&#10;      &lt;Width&gt;151.1811&lt;/Width&gt;&#10;      &lt;Height&gt;167.952759&lt;/Height&gt;&#10;    &lt;/SubGrid&gt;&#10;    &lt;SubGrid&gt;&#10;      &lt;Left&gt;581.102356&lt;/Left&gt;&#10;      &lt;Top&gt;321.023621&lt;/Top&gt;&#10;      &lt;Width&gt;151.1811&lt;/Width&gt;&#10;      &lt;Height&gt;167.952759&lt;/Height&gt;&#10;    &lt;/SubGrid&gt;&#10;    &lt;SubGrid&gt;&#10;      &lt;Left&gt;757.7953&lt;/Left&gt;&#10;      &lt;Top&gt;321.023621&lt;/Top&gt;&#10;      &lt;Width&gt;151.1811&lt;/Width&gt;&#10;      &lt;Height&gt;167.952759&lt;/Height&gt;&#10;    &lt;/SubGrid&gt;&#10;  &lt;/SubGrids&gt;&#10;  &lt;WorkArea&gt;&#10;    &lt;Top&gt;25.51181&lt;/Top&gt;&#10;    &lt;Left&gt;25.51181&lt;/Left&gt;&#10;    &lt;Width&gt;908.9764&lt;/Width&gt;&#10;    &lt;Height&gt;488.976379&lt;/Height&gt;&#10;  &lt;/WorkArea&gt;&#10;  &lt;AspectW&gt;-1&lt;/AspectW&gt;&#10;  &lt;AspectH&gt;-1&lt;/AspectH&gt;&#10;  &lt;Width&gt;960&lt;/Width&gt;&#10;  &lt;Height&gt;540&lt;/Height&gt;&#10;  &lt;HGap&gt;5&lt;/HGap&gt;&#10;  &lt;VGap&gt;5&lt;/VGap&gt;&#10;  &lt;OfficeVersion&gt;-1&lt;/OfficeVersion&gt;&#10;&lt;/GridTheme&gt;" hidden="1">
            <a:extLst>
              <a:ext uri="{FF2B5EF4-FFF2-40B4-BE49-F238E27FC236}">
                <a16:creationId xmlns:a16="http://schemas.microsoft.com/office/drawing/2014/main" id="{F5F0A4E1-4330-49F4-88F5-A83195F8511C}"/>
              </a:ext>
            </a:extLst>
          </p:cNvPr>
          <p:cNvSpPr/>
          <p:nvPr userDrawn="1"/>
        </p:nvSpPr>
        <p:spPr>
          <a:xfrm>
            <a:off x="324000" y="324000"/>
            <a:ext cx="11544000" cy="6210000"/>
          </a:xfrm>
          <a:prstGeom prst="rect">
            <a:avLst/>
          </a:prstGeom>
          <a:solidFill>
            <a:srgbClr val="E6E6E6"/>
          </a:solidFill>
          <a:ln w="31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5" name="Rectangle 4" hidden="1">
            <a:extLst>
              <a:ext uri="{FF2B5EF4-FFF2-40B4-BE49-F238E27FC236}">
                <a16:creationId xmlns:a16="http://schemas.microsoft.com/office/drawing/2014/main" id="{F30BD45F-E3FD-4877-8E01-D258D6C49ED2}"/>
              </a:ext>
            </a:extLst>
          </p:cNvPr>
          <p:cNvSpPr/>
          <p:nvPr userDrawn="1">
            <p:custDataLst>
              <p:tags r:id="rId13"/>
            </p:custDataLst>
          </p:nvPr>
        </p:nvSpPr>
        <p:spPr>
          <a:xfrm>
            <a:off x="324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6" name="Rectangle 5" hidden="1">
            <a:extLst>
              <a:ext uri="{FF2B5EF4-FFF2-40B4-BE49-F238E27FC236}">
                <a16:creationId xmlns:a16="http://schemas.microsoft.com/office/drawing/2014/main" id="{61F8F4EB-98F9-49C6-AD23-0434FEEA7DAD}"/>
              </a:ext>
            </a:extLst>
          </p:cNvPr>
          <p:cNvSpPr/>
          <p:nvPr userDrawn="1">
            <p:custDataLst>
              <p:tags r:id="rId14"/>
            </p:custDataLst>
          </p:nvPr>
        </p:nvSpPr>
        <p:spPr>
          <a:xfrm>
            <a:off x="648000" y="324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0" name="Rectangle 9" hidden="1">
            <a:extLst>
              <a:ext uri="{FF2B5EF4-FFF2-40B4-BE49-F238E27FC236}">
                <a16:creationId xmlns:a16="http://schemas.microsoft.com/office/drawing/2014/main" id="{5461F43A-D29F-4117-83B4-78ECC6A90694}"/>
              </a:ext>
            </a:extLst>
          </p:cNvPr>
          <p:cNvSpPr/>
          <p:nvPr userDrawn="1">
            <p:custDataLst>
              <p:tags r:id="rId15"/>
            </p:custDataLst>
          </p:nvPr>
        </p:nvSpPr>
        <p:spPr>
          <a:xfrm>
            <a:off x="2568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1" name="Rectangle 10" hidden="1">
            <a:extLst>
              <a:ext uri="{FF2B5EF4-FFF2-40B4-BE49-F238E27FC236}">
                <a16:creationId xmlns:a16="http://schemas.microsoft.com/office/drawing/2014/main" id="{3885B838-2022-4A1F-A84B-BB1127E2EE43}"/>
              </a:ext>
            </a:extLst>
          </p:cNvPr>
          <p:cNvSpPr/>
          <p:nvPr userDrawn="1">
            <p:custDataLst>
              <p:tags r:id="rId16"/>
            </p:custDataLst>
          </p:nvPr>
        </p:nvSpPr>
        <p:spPr>
          <a:xfrm>
            <a:off x="2892000" y="324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2" name="Rectangle 11" hidden="1">
            <a:extLst>
              <a:ext uri="{FF2B5EF4-FFF2-40B4-BE49-F238E27FC236}">
                <a16:creationId xmlns:a16="http://schemas.microsoft.com/office/drawing/2014/main" id="{AC6417FB-6B96-4CAA-9A61-CE3C85379335}"/>
              </a:ext>
            </a:extLst>
          </p:cNvPr>
          <p:cNvSpPr/>
          <p:nvPr userDrawn="1">
            <p:custDataLst>
              <p:tags r:id="rId17"/>
            </p:custDataLst>
          </p:nvPr>
        </p:nvSpPr>
        <p:spPr>
          <a:xfrm>
            <a:off x="4812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3" name="Rectangle 12" hidden="1">
            <a:extLst>
              <a:ext uri="{FF2B5EF4-FFF2-40B4-BE49-F238E27FC236}">
                <a16:creationId xmlns:a16="http://schemas.microsoft.com/office/drawing/2014/main" id="{88F2338E-050E-4997-B5FD-16609E6B05AC}"/>
              </a:ext>
            </a:extLst>
          </p:cNvPr>
          <p:cNvSpPr/>
          <p:nvPr userDrawn="1">
            <p:custDataLst>
              <p:tags r:id="rId18"/>
            </p:custDataLst>
          </p:nvPr>
        </p:nvSpPr>
        <p:spPr>
          <a:xfrm>
            <a:off x="5136000" y="324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4" name="Rectangle 13" hidden="1">
            <a:extLst>
              <a:ext uri="{FF2B5EF4-FFF2-40B4-BE49-F238E27FC236}">
                <a16:creationId xmlns:a16="http://schemas.microsoft.com/office/drawing/2014/main" id="{65330914-84C1-4EFF-8088-9FF9153B21A3}"/>
              </a:ext>
            </a:extLst>
          </p:cNvPr>
          <p:cNvSpPr/>
          <p:nvPr userDrawn="1">
            <p:custDataLst>
              <p:tags r:id="rId19"/>
            </p:custDataLst>
          </p:nvPr>
        </p:nvSpPr>
        <p:spPr>
          <a:xfrm>
            <a:off x="7056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5" name="Rectangle 14" hidden="1">
            <a:extLst>
              <a:ext uri="{FF2B5EF4-FFF2-40B4-BE49-F238E27FC236}">
                <a16:creationId xmlns:a16="http://schemas.microsoft.com/office/drawing/2014/main" id="{0D9F1F0C-68CC-4F13-A58D-7D5850D6BABB}"/>
              </a:ext>
            </a:extLst>
          </p:cNvPr>
          <p:cNvSpPr/>
          <p:nvPr userDrawn="1">
            <p:custDataLst>
              <p:tags r:id="rId20"/>
            </p:custDataLst>
          </p:nvPr>
        </p:nvSpPr>
        <p:spPr>
          <a:xfrm>
            <a:off x="7380000" y="324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6" name="Rectangle 15" hidden="1">
            <a:extLst>
              <a:ext uri="{FF2B5EF4-FFF2-40B4-BE49-F238E27FC236}">
                <a16:creationId xmlns:a16="http://schemas.microsoft.com/office/drawing/2014/main" id="{FCD1A103-17AC-4A34-8A1D-92E20B67C019}"/>
              </a:ext>
            </a:extLst>
          </p:cNvPr>
          <p:cNvSpPr/>
          <p:nvPr userDrawn="1">
            <p:custDataLst>
              <p:tags r:id="rId21"/>
            </p:custDataLst>
          </p:nvPr>
        </p:nvSpPr>
        <p:spPr>
          <a:xfrm>
            <a:off x="9300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7" name="Rectangle 16" hidden="1">
            <a:extLst>
              <a:ext uri="{FF2B5EF4-FFF2-40B4-BE49-F238E27FC236}">
                <a16:creationId xmlns:a16="http://schemas.microsoft.com/office/drawing/2014/main" id="{6D17E478-3C99-48E5-91A4-253FD970A082}"/>
              </a:ext>
            </a:extLst>
          </p:cNvPr>
          <p:cNvSpPr/>
          <p:nvPr userDrawn="1">
            <p:custDataLst>
              <p:tags r:id="rId22"/>
            </p:custDataLst>
          </p:nvPr>
        </p:nvSpPr>
        <p:spPr>
          <a:xfrm>
            <a:off x="9624000" y="324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8" name="Rectangle 17" hidden="1">
            <a:extLst>
              <a:ext uri="{FF2B5EF4-FFF2-40B4-BE49-F238E27FC236}">
                <a16:creationId xmlns:a16="http://schemas.microsoft.com/office/drawing/2014/main" id="{ACBDE3FC-87C8-4EA6-8040-812BA3745D76}"/>
              </a:ext>
            </a:extLst>
          </p:cNvPr>
          <p:cNvSpPr/>
          <p:nvPr userDrawn="1">
            <p:custDataLst>
              <p:tags r:id="rId23"/>
            </p:custDataLst>
          </p:nvPr>
        </p:nvSpPr>
        <p:spPr>
          <a:xfrm>
            <a:off x="11544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9" name="Rectangle 18" hidden="1">
            <a:extLst>
              <a:ext uri="{FF2B5EF4-FFF2-40B4-BE49-F238E27FC236}">
                <a16:creationId xmlns:a16="http://schemas.microsoft.com/office/drawing/2014/main" id="{994EE5B0-B3FC-43D9-8B31-B03CA4819265}"/>
              </a:ext>
            </a:extLst>
          </p:cNvPr>
          <p:cNvSpPr/>
          <p:nvPr userDrawn="1">
            <p:custDataLst>
              <p:tags r:id="rId24"/>
            </p:custDataLst>
          </p:nvPr>
        </p:nvSpPr>
        <p:spPr>
          <a:xfrm>
            <a:off x="324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20" name="Rectangle 19" hidden="1">
            <a:extLst>
              <a:ext uri="{FF2B5EF4-FFF2-40B4-BE49-F238E27FC236}">
                <a16:creationId xmlns:a16="http://schemas.microsoft.com/office/drawing/2014/main" id="{71B943CE-F983-40CB-852B-B348DA0EECF9}"/>
              </a:ext>
            </a:extLst>
          </p:cNvPr>
          <p:cNvSpPr/>
          <p:nvPr userDrawn="1">
            <p:custDataLst>
              <p:tags r:id="rId25"/>
            </p:custDataLst>
          </p:nvPr>
        </p:nvSpPr>
        <p:spPr>
          <a:xfrm>
            <a:off x="324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21" name="Rectangle 20" hidden="1">
            <a:extLst>
              <a:ext uri="{FF2B5EF4-FFF2-40B4-BE49-F238E27FC236}">
                <a16:creationId xmlns:a16="http://schemas.microsoft.com/office/drawing/2014/main" id="{195AE9FF-57B5-4B28-95BD-65EB616F8339}"/>
              </a:ext>
            </a:extLst>
          </p:cNvPr>
          <p:cNvSpPr/>
          <p:nvPr userDrawn="1">
            <p:custDataLst>
              <p:tags r:id="rId26"/>
            </p:custDataLst>
          </p:nvPr>
        </p:nvSpPr>
        <p:spPr>
          <a:xfrm>
            <a:off x="324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22" name="Rectangle 21" hidden="1">
            <a:extLst>
              <a:ext uri="{FF2B5EF4-FFF2-40B4-BE49-F238E27FC236}">
                <a16:creationId xmlns:a16="http://schemas.microsoft.com/office/drawing/2014/main" id="{09C4273C-D9B3-4E1C-BECF-E403BC0FED81}"/>
              </a:ext>
            </a:extLst>
          </p:cNvPr>
          <p:cNvSpPr/>
          <p:nvPr userDrawn="1">
            <p:custDataLst>
              <p:tags r:id="rId27"/>
            </p:custDataLst>
          </p:nvPr>
        </p:nvSpPr>
        <p:spPr>
          <a:xfrm>
            <a:off x="324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23" name="Rectangle 22" hidden="1">
            <a:extLst>
              <a:ext uri="{FF2B5EF4-FFF2-40B4-BE49-F238E27FC236}">
                <a16:creationId xmlns:a16="http://schemas.microsoft.com/office/drawing/2014/main" id="{D61A9C98-DFAC-4C93-9FC3-FA4B7268AFD4}"/>
              </a:ext>
            </a:extLst>
          </p:cNvPr>
          <p:cNvSpPr/>
          <p:nvPr userDrawn="1">
            <p:custDataLst>
              <p:tags r:id="rId28"/>
            </p:custDataLst>
          </p:nvPr>
        </p:nvSpPr>
        <p:spPr>
          <a:xfrm>
            <a:off x="648000" y="3753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24" name="Rectangle 23" hidden="1">
            <a:extLst>
              <a:ext uri="{FF2B5EF4-FFF2-40B4-BE49-F238E27FC236}">
                <a16:creationId xmlns:a16="http://schemas.microsoft.com/office/drawing/2014/main" id="{2738953D-847C-44BC-BB1D-3E35D57608D4}"/>
              </a:ext>
            </a:extLst>
          </p:cNvPr>
          <p:cNvSpPr/>
          <p:nvPr userDrawn="1">
            <p:custDataLst>
              <p:tags r:id="rId29"/>
            </p:custDataLst>
          </p:nvPr>
        </p:nvSpPr>
        <p:spPr>
          <a:xfrm>
            <a:off x="2568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25" name="Rectangle 24" hidden="1">
            <a:extLst>
              <a:ext uri="{FF2B5EF4-FFF2-40B4-BE49-F238E27FC236}">
                <a16:creationId xmlns:a16="http://schemas.microsoft.com/office/drawing/2014/main" id="{A85DD5C0-07B7-493F-ACD2-090488BDD5B6}"/>
              </a:ext>
            </a:extLst>
          </p:cNvPr>
          <p:cNvSpPr/>
          <p:nvPr userDrawn="1">
            <p:custDataLst>
              <p:tags r:id="rId30"/>
            </p:custDataLst>
          </p:nvPr>
        </p:nvSpPr>
        <p:spPr>
          <a:xfrm>
            <a:off x="648000" y="3429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37" name="Rectangle 36" hidden="1">
            <a:extLst>
              <a:ext uri="{FF2B5EF4-FFF2-40B4-BE49-F238E27FC236}">
                <a16:creationId xmlns:a16="http://schemas.microsoft.com/office/drawing/2014/main" id="{2D03EC4E-106A-492D-9392-E8DAE462F1BE}"/>
              </a:ext>
            </a:extLst>
          </p:cNvPr>
          <p:cNvSpPr/>
          <p:nvPr userDrawn="1">
            <p:custDataLst>
              <p:tags r:id="rId31"/>
            </p:custDataLst>
          </p:nvPr>
        </p:nvSpPr>
        <p:spPr>
          <a:xfrm>
            <a:off x="2568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45" name="Rectangle 44" hidden="1">
            <a:extLst>
              <a:ext uri="{FF2B5EF4-FFF2-40B4-BE49-F238E27FC236}">
                <a16:creationId xmlns:a16="http://schemas.microsoft.com/office/drawing/2014/main" id="{20022031-21E7-4D6F-92EB-D2DDACC3013D}"/>
              </a:ext>
            </a:extLst>
          </p:cNvPr>
          <p:cNvSpPr/>
          <p:nvPr userDrawn="1">
            <p:custDataLst>
              <p:tags r:id="rId32"/>
            </p:custDataLst>
          </p:nvPr>
        </p:nvSpPr>
        <p:spPr>
          <a:xfrm>
            <a:off x="648000" y="3105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46" name="Rectangle 45" hidden="1">
            <a:extLst>
              <a:ext uri="{FF2B5EF4-FFF2-40B4-BE49-F238E27FC236}">
                <a16:creationId xmlns:a16="http://schemas.microsoft.com/office/drawing/2014/main" id="{0D8C0033-6DD1-44FA-8D1E-C266A6CB5E58}"/>
              </a:ext>
            </a:extLst>
          </p:cNvPr>
          <p:cNvSpPr/>
          <p:nvPr userDrawn="1">
            <p:custDataLst>
              <p:tags r:id="rId33"/>
            </p:custDataLst>
          </p:nvPr>
        </p:nvSpPr>
        <p:spPr>
          <a:xfrm>
            <a:off x="2568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47" name="Rectangle 46" hidden="1">
            <a:extLst>
              <a:ext uri="{FF2B5EF4-FFF2-40B4-BE49-F238E27FC236}">
                <a16:creationId xmlns:a16="http://schemas.microsoft.com/office/drawing/2014/main" id="{5405C511-8E76-4F70-B418-D42EFC88B59C}"/>
              </a:ext>
            </a:extLst>
          </p:cNvPr>
          <p:cNvSpPr/>
          <p:nvPr userDrawn="1">
            <p:custDataLst>
              <p:tags r:id="rId34"/>
            </p:custDataLst>
          </p:nvPr>
        </p:nvSpPr>
        <p:spPr>
          <a:xfrm>
            <a:off x="648000" y="2781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48" name="Rectangle 47" hidden="1">
            <a:extLst>
              <a:ext uri="{FF2B5EF4-FFF2-40B4-BE49-F238E27FC236}">
                <a16:creationId xmlns:a16="http://schemas.microsoft.com/office/drawing/2014/main" id="{3A318B50-011A-4077-B856-5AA6365091AC}"/>
              </a:ext>
            </a:extLst>
          </p:cNvPr>
          <p:cNvSpPr/>
          <p:nvPr userDrawn="1">
            <p:custDataLst>
              <p:tags r:id="rId35"/>
            </p:custDataLst>
          </p:nvPr>
        </p:nvSpPr>
        <p:spPr>
          <a:xfrm>
            <a:off x="2568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49" name="Rectangle 48" hidden="1">
            <a:extLst>
              <a:ext uri="{FF2B5EF4-FFF2-40B4-BE49-F238E27FC236}">
                <a16:creationId xmlns:a16="http://schemas.microsoft.com/office/drawing/2014/main" id="{6A2BCA5B-FE07-43B1-A4B7-31BD6164A6E4}"/>
              </a:ext>
            </a:extLst>
          </p:cNvPr>
          <p:cNvSpPr/>
          <p:nvPr userDrawn="1">
            <p:custDataLst>
              <p:tags r:id="rId36"/>
            </p:custDataLst>
          </p:nvPr>
        </p:nvSpPr>
        <p:spPr>
          <a:xfrm>
            <a:off x="324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50" name="Rectangle 49" hidden="1">
            <a:extLst>
              <a:ext uri="{FF2B5EF4-FFF2-40B4-BE49-F238E27FC236}">
                <a16:creationId xmlns:a16="http://schemas.microsoft.com/office/drawing/2014/main" id="{5C40FFBD-7783-45AC-8A2B-097F0420F8BE}"/>
              </a:ext>
            </a:extLst>
          </p:cNvPr>
          <p:cNvSpPr/>
          <p:nvPr userDrawn="1">
            <p:custDataLst>
              <p:tags r:id="rId37"/>
            </p:custDataLst>
          </p:nvPr>
        </p:nvSpPr>
        <p:spPr>
          <a:xfrm>
            <a:off x="648000" y="6210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51" name="Rectangle 50" hidden="1">
            <a:extLst>
              <a:ext uri="{FF2B5EF4-FFF2-40B4-BE49-F238E27FC236}">
                <a16:creationId xmlns:a16="http://schemas.microsoft.com/office/drawing/2014/main" id="{4CEBE773-5EE2-48C7-957B-8390AB5ACC07}"/>
              </a:ext>
            </a:extLst>
          </p:cNvPr>
          <p:cNvSpPr/>
          <p:nvPr userDrawn="1">
            <p:custDataLst>
              <p:tags r:id="rId38"/>
            </p:custDataLst>
          </p:nvPr>
        </p:nvSpPr>
        <p:spPr>
          <a:xfrm>
            <a:off x="2568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52" name="Rectangle 51" hidden="1">
            <a:extLst>
              <a:ext uri="{FF2B5EF4-FFF2-40B4-BE49-F238E27FC236}">
                <a16:creationId xmlns:a16="http://schemas.microsoft.com/office/drawing/2014/main" id="{A88B1085-4452-48B2-ABE2-B39A1F2C8B5C}"/>
              </a:ext>
            </a:extLst>
          </p:cNvPr>
          <p:cNvSpPr/>
          <p:nvPr userDrawn="1">
            <p:custDataLst>
              <p:tags r:id="rId39"/>
            </p:custDataLst>
          </p:nvPr>
        </p:nvSpPr>
        <p:spPr>
          <a:xfrm>
            <a:off x="2892000" y="6210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53" name="Rectangle 52" hidden="1">
            <a:extLst>
              <a:ext uri="{FF2B5EF4-FFF2-40B4-BE49-F238E27FC236}">
                <a16:creationId xmlns:a16="http://schemas.microsoft.com/office/drawing/2014/main" id="{35677462-D07F-483C-9C29-E04937D96970}"/>
              </a:ext>
            </a:extLst>
          </p:cNvPr>
          <p:cNvSpPr/>
          <p:nvPr userDrawn="1">
            <p:custDataLst>
              <p:tags r:id="rId40"/>
            </p:custDataLst>
          </p:nvPr>
        </p:nvSpPr>
        <p:spPr>
          <a:xfrm>
            <a:off x="4812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54" name="Rectangle 53" hidden="1">
            <a:extLst>
              <a:ext uri="{FF2B5EF4-FFF2-40B4-BE49-F238E27FC236}">
                <a16:creationId xmlns:a16="http://schemas.microsoft.com/office/drawing/2014/main" id="{719982BD-DEFC-4091-A576-C424DBA3C4DD}"/>
              </a:ext>
            </a:extLst>
          </p:cNvPr>
          <p:cNvSpPr/>
          <p:nvPr userDrawn="1">
            <p:custDataLst>
              <p:tags r:id="rId41"/>
            </p:custDataLst>
          </p:nvPr>
        </p:nvSpPr>
        <p:spPr>
          <a:xfrm>
            <a:off x="5136000" y="6210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55" name="Rectangle 54" hidden="1">
            <a:extLst>
              <a:ext uri="{FF2B5EF4-FFF2-40B4-BE49-F238E27FC236}">
                <a16:creationId xmlns:a16="http://schemas.microsoft.com/office/drawing/2014/main" id="{09DABF0B-9E1E-4C4B-B44A-B858D0F51253}"/>
              </a:ext>
            </a:extLst>
          </p:cNvPr>
          <p:cNvSpPr/>
          <p:nvPr userDrawn="1">
            <p:custDataLst>
              <p:tags r:id="rId42"/>
            </p:custDataLst>
          </p:nvPr>
        </p:nvSpPr>
        <p:spPr>
          <a:xfrm>
            <a:off x="7056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56" name="Rectangle 55" hidden="1">
            <a:extLst>
              <a:ext uri="{FF2B5EF4-FFF2-40B4-BE49-F238E27FC236}">
                <a16:creationId xmlns:a16="http://schemas.microsoft.com/office/drawing/2014/main" id="{4C2D3A6A-66FD-4AEE-8C1E-B6E5EECF6AC4}"/>
              </a:ext>
            </a:extLst>
          </p:cNvPr>
          <p:cNvSpPr/>
          <p:nvPr userDrawn="1">
            <p:custDataLst>
              <p:tags r:id="rId43"/>
            </p:custDataLst>
          </p:nvPr>
        </p:nvSpPr>
        <p:spPr>
          <a:xfrm>
            <a:off x="7380000" y="6210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57" name="Rectangle 56" hidden="1">
            <a:extLst>
              <a:ext uri="{FF2B5EF4-FFF2-40B4-BE49-F238E27FC236}">
                <a16:creationId xmlns:a16="http://schemas.microsoft.com/office/drawing/2014/main" id="{2D1F338B-CF9E-4B33-946A-4DB709760AF6}"/>
              </a:ext>
            </a:extLst>
          </p:cNvPr>
          <p:cNvSpPr/>
          <p:nvPr userDrawn="1">
            <p:custDataLst>
              <p:tags r:id="rId44"/>
            </p:custDataLst>
          </p:nvPr>
        </p:nvSpPr>
        <p:spPr>
          <a:xfrm>
            <a:off x="9300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58" name="Rectangle 57" hidden="1">
            <a:extLst>
              <a:ext uri="{FF2B5EF4-FFF2-40B4-BE49-F238E27FC236}">
                <a16:creationId xmlns:a16="http://schemas.microsoft.com/office/drawing/2014/main" id="{C62DDC7A-A75D-47D1-8199-CF07F2BDFB07}"/>
              </a:ext>
            </a:extLst>
          </p:cNvPr>
          <p:cNvSpPr/>
          <p:nvPr userDrawn="1">
            <p:custDataLst>
              <p:tags r:id="rId45"/>
            </p:custDataLst>
          </p:nvPr>
        </p:nvSpPr>
        <p:spPr>
          <a:xfrm>
            <a:off x="9624000" y="6210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59" name="Rectangle 58" hidden="1">
            <a:extLst>
              <a:ext uri="{FF2B5EF4-FFF2-40B4-BE49-F238E27FC236}">
                <a16:creationId xmlns:a16="http://schemas.microsoft.com/office/drawing/2014/main" id="{58B5BE77-B2A7-4D7F-8E0B-C3E954ED65B5}"/>
              </a:ext>
            </a:extLst>
          </p:cNvPr>
          <p:cNvSpPr/>
          <p:nvPr userDrawn="1">
            <p:custDataLst>
              <p:tags r:id="rId46"/>
            </p:custDataLst>
          </p:nvPr>
        </p:nvSpPr>
        <p:spPr>
          <a:xfrm>
            <a:off x="11544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60" name="Rectangle 59" hidden="1">
            <a:extLst>
              <a:ext uri="{FF2B5EF4-FFF2-40B4-BE49-F238E27FC236}">
                <a16:creationId xmlns:a16="http://schemas.microsoft.com/office/drawing/2014/main" id="{FCFBBBC3-8FB6-4FAC-ADAD-D2D96E64A22C}"/>
              </a:ext>
            </a:extLst>
          </p:cNvPr>
          <p:cNvSpPr/>
          <p:nvPr userDrawn="1">
            <p:custDataLst>
              <p:tags r:id="rId47"/>
            </p:custDataLst>
          </p:nvPr>
        </p:nvSpPr>
        <p:spPr>
          <a:xfrm>
            <a:off x="2892000" y="3753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61" name="Rectangle 60" hidden="1">
            <a:extLst>
              <a:ext uri="{FF2B5EF4-FFF2-40B4-BE49-F238E27FC236}">
                <a16:creationId xmlns:a16="http://schemas.microsoft.com/office/drawing/2014/main" id="{2C5A7DD2-B5CE-413A-9B54-583BA9EBCDFF}"/>
              </a:ext>
            </a:extLst>
          </p:cNvPr>
          <p:cNvSpPr/>
          <p:nvPr userDrawn="1">
            <p:custDataLst>
              <p:tags r:id="rId48"/>
            </p:custDataLst>
          </p:nvPr>
        </p:nvSpPr>
        <p:spPr>
          <a:xfrm>
            <a:off x="4812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62" name="Rectangle 61" hidden="1">
            <a:extLst>
              <a:ext uri="{FF2B5EF4-FFF2-40B4-BE49-F238E27FC236}">
                <a16:creationId xmlns:a16="http://schemas.microsoft.com/office/drawing/2014/main" id="{D9461BA4-4B7F-4140-AC43-136B90730752}"/>
              </a:ext>
            </a:extLst>
          </p:cNvPr>
          <p:cNvSpPr/>
          <p:nvPr userDrawn="1">
            <p:custDataLst>
              <p:tags r:id="rId49"/>
            </p:custDataLst>
          </p:nvPr>
        </p:nvSpPr>
        <p:spPr>
          <a:xfrm>
            <a:off x="2892000" y="3429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63" name="Rectangle 62" hidden="1">
            <a:extLst>
              <a:ext uri="{FF2B5EF4-FFF2-40B4-BE49-F238E27FC236}">
                <a16:creationId xmlns:a16="http://schemas.microsoft.com/office/drawing/2014/main" id="{DEB946CF-96A1-4659-9385-72D850C9C025}"/>
              </a:ext>
            </a:extLst>
          </p:cNvPr>
          <p:cNvSpPr/>
          <p:nvPr userDrawn="1">
            <p:custDataLst>
              <p:tags r:id="rId50"/>
            </p:custDataLst>
          </p:nvPr>
        </p:nvSpPr>
        <p:spPr>
          <a:xfrm>
            <a:off x="4812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64" name="Rectangle 63" hidden="1">
            <a:extLst>
              <a:ext uri="{FF2B5EF4-FFF2-40B4-BE49-F238E27FC236}">
                <a16:creationId xmlns:a16="http://schemas.microsoft.com/office/drawing/2014/main" id="{742C5205-4F49-47AB-B503-BC7F63858642}"/>
              </a:ext>
            </a:extLst>
          </p:cNvPr>
          <p:cNvSpPr/>
          <p:nvPr userDrawn="1">
            <p:custDataLst>
              <p:tags r:id="rId51"/>
            </p:custDataLst>
          </p:nvPr>
        </p:nvSpPr>
        <p:spPr>
          <a:xfrm>
            <a:off x="2892000" y="3105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65" name="Rectangle 64" hidden="1">
            <a:extLst>
              <a:ext uri="{FF2B5EF4-FFF2-40B4-BE49-F238E27FC236}">
                <a16:creationId xmlns:a16="http://schemas.microsoft.com/office/drawing/2014/main" id="{5B2DC920-B604-43E9-ADC1-B26167353D44}"/>
              </a:ext>
            </a:extLst>
          </p:cNvPr>
          <p:cNvSpPr/>
          <p:nvPr userDrawn="1">
            <p:custDataLst>
              <p:tags r:id="rId52"/>
            </p:custDataLst>
          </p:nvPr>
        </p:nvSpPr>
        <p:spPr>
          <a:xfrm>
            <a:off x="4812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66" name="Rectangle 65" hidden="1">
            <a:extLst>
              <a:ext uri="{FF2B5EF4-FFF2-40B4-BE49-F238E27FC236}">
                <a16:creationId xmlns:a16="http://schemas.microsoft.com/office/drawing/2014/main" id="{419CE6B2-B4FC-4BBD-937B-2FAF2EC436EB}"/>
              </a:ext>
            </a:extLst>
          </p:cNvPr>
          <p:cNvSpPr/>
          <p:nvPr userDrawn="1">
            <p:custDataLst>
              <p:tags r:id="rId53"/>
            </p:custDataLst>
          </p:nvPr>
        </p:nvSpPr>
        <p:spPr>
          <a:xfrm>
            <a:off x="2892000" y="2781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67" name="Rectangle 66" hidden="1">
            <a:extLst>
              <a:ext uri="{FF2B5EF4-FFF2-40B4-BE49-F238E27FC236}">
                <a16:creationId xmlns:a16="http://schemas.microsoft.com/office/drawing/2014/main" id="{24F744BF-7A2A-44A1-99AF-BF4D80F50B40}"/>
              </a:ext>
            </a:extLst>
          </p:cNvPr>
          <p:cNvSpPr/>
          <p:nvPr userDrawn="1">
            <p:custDataLst>
              <p:tags r:id="rId54"/>
            </p:custDataLst>
          </p:nvPr>
        </p:nvSpPr>
        <p:spPr>
          <a:xfrm>
            <a:off x="4812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68" name="Rectangle 67" hidden="1">
            <a:extLst>
              <a:ext uri="{FF2B5EF4-FFF2-40B4-BE49-F238E27FC236}">
                <a16:creationId xmlns:a16="http://schemas.microsoft.com/office/drawing/2014/main" id="{4A561C12-BD2C-4ABE-9ACE-047842A9B253}"/>
              </a:ext>
            </a:extLst>
          </p:cNvPr>
          <p:cNvSpPr/>
          <p:nvPr userDrawn="1">
            <p:custDataLst>
              <p:tags r:id="rId55"/>
            </p:custDataLst>
          </p:nvPr>
        </p:nvSpPr>
        <p:spPr>
          <a:xfrm>
            <a:off x="5136000" y="3753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69" name="Rectangle 68" hidden="1">
            <a:extLst>
              <a:ext uri="{FF2B5EF4-FFF2-40B4-BE49-F238E27FC236}">
                <a16:creationId xmlns:a16="http://schemas.microsoft.com/office/drawing/2014/main" id="{1F79B3EE-7015-44C0-B98B-D7976E3CC6C0}"/>
              </a:ext>
            </a:extLst>
          </p:cNvPr>
          <p:cNvSpPr/>
          <p:nvPr userDrawn="1">
            <p:custDataLst>
              <p:tags r:id="rId56"/>
            </p:custDataLst>
          </p:nvPr>
        </p:nvSpPr>
        <p:spPr>
          <a:xfrm>
            <a:off x="7056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70" name="Rectangle 69" hidden="1">
            <a:extLst>
              <a:ext uri="{FF2B5EF4-FFF2-40B4-BE49-F238E27FC236}">
                <a16:creationId xmlns:a16="http://schemas.microsoft.com/office/drawing/2014/main" id="{55195DF3-05B5-49EC-8E2A-6D131BFB07E4}"/>
              </a:ext>
            </a:extLst>
          </p:cNvPr>
          <p:cNvSpPr/>
          <p:nvPr userDrawn="1">
            <p:custDataLst>
              <p:tags r:id="rId57"/>
            </p:custDataLst>
          </p:nvPr>
        </p:nvSpPr>
        <p:spPr>
          <a:xfrm>
            <a:off x="5136000" y="3429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71" name="Rectangle 70" hidden="1">
            <a:extLst>
              <a:ext uri="{FF2B5EF4-FFF2-40B4-BE49-F238E27FC236}">
                <a16:creationId xmlns:a16="http://schemas.microsoft.com/office/drawing/2014/main" id="{6C7ACCBF-3785-451F-8D26-06EB8169ED29}"/>
              </a:ext>
            </a:extLst>
          </p:cNvPr>
          <p:cNvSpPr/>
          <p:nvPr userDrawn="1">
            <p:custDataLst>
              <p:tags r:id="rId58"/>
            </p:custDataLst>
          </p:nvPr>
        </p:nvSpPr>
        <p:spPr>
          <a:xfrm>
            <a:off x="7056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72" name="Rectangle 71" hidden="1">
            <a:extLst>
              <a:ext uri="{FF2B5EF4-FFF2-40B4-BE49-F238E27FC236}">
                <a16:creationId xmlns:a16="http://schemas.microsoft.com/office/drawing/2014/main" id="{0DB1FB36-F0B8-4569-B24C-A7FE882E3A0D}"/>
              </a:ext>
            </a:extLst>
          </p:cNvPr>
          <p:cNvSpPr/>
          <p:nvPr userDrawn="1">
            <p:custDataLst>
              <p:tags r:id="rId59"/>
            </p:custDataLst>
          </p:nvPr>
        </p:nvSpPr>
        <p:spPr>
          <a:xfrm>
            <a:off x="5136000" y="3105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73" name="Rectangle 72" hidden="1">
            <a:extLst>
              <a:ext uri="{FF2B5EF4-FFF2-40B4-BE49-F238E27FC236}">
                <a16:creationId xmlns:a16="http://schemas.microsoft.com/office/drawing/2014/main" id="{A16BF7E9-5EB1-4763-B3B3-B9BDDFCE9368}"/>
              </a:ext>
            </a:extLst>
          </p:cNvPr>
          <p:cNvSpPr/>
          <p:nvPr userDrawn="1">
            <p:custDataLst>
              <p:tags r:id="rId60"/>
            </p:custDataLst>
          </p:nvPr>
        </p:nvSpPr>
        <p:spPr>
          <a:xfrm>
            <a:off x="7056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74" name="Rectangle 73" hidden="1">
            <a:extLst>
              <a:ext uri="{FF2B5EF4-FFF2-40B4-BE49-F238E27FC236}">
                <a16:creationId xmlns:a16="http://schemas.microsoft.com/office/drawing/2014/main" id="{B859330A-8EF0-4EC1-8579-E436CA633192}"/>
              </a:ext>
            </a:extLst>
          </p:cNvPr>
          <p:cNvSpPr/>
          <p:nvPr userDrawn="1">
            <p:custDataLst>
              <p:tags r:id="rId61"/>
            </p:custDataLst>
          </p:nvPr>
        </p:nvSpPr>
        <p:spPr>
          <a:xfrm>
            <a:off x="5136000" y="2781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75" name="Rectangle 74" hidden="1">
            <a:extLst>
              <a:ext uri="{FF2B5EF4-FFF2-40B4-BE49-F238E27FC236}">
                <a16:creationId xmlns:a16="http://schemas.microsoft.com/office/drawing/2014/main" id="{28ADAA1F-5B13-4CA7-92F6-B9BD284DD1E1}"/>
              </a:ext>
            </a:extLst>
          </p:cNvPr>
          <p:cNvSpPr/>
          <p:nvPr userDrawn="1">
            <p:custDataLst>
              <p:tags r:id="rId62"/>
            </p:custDataLst>
          </p:nvPr>
        </p:nvSpPr>
        <p:spPr>
          <a:xfrm>
            <a:off x="7056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76" name="Rectangle 75" hidden="1">
            <a:extLst>
              <a:ext uri="{FF2B5EF4-FFF2-40B4-BE49-F238E27FC236}">
                <a16:creationId xmlns:a16="http://schemas.microsoft.com/office/drawing/2014/main" id="{D063FCBC-0F82-4BF7-A4F3-63086372BCA1}"/>
              </a:ext>
            </a:extLst>
          </p:cNvPr>
          <p:cNvSpPr/>
          <p:nvPr userDrawn="1">
            <p:custDataLst>
              <p:tags r:id="rId63"/>
            </p:custDataLst>
          </p:nvPr>
        </p:nvSpPr>
        <p:spPr>
          <a:xfrm>
            <a:off x="7380000" y="3753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77" name="Rectangle 76" hidden="1">
            <a:extLst>
              <a:ext uri="{FF2B5EF4-FFF2-40B4-BE49-F238E27FC236}">
                <a16:creationId xmlns:a16="http://schemas.microsoft.com/office/drawing/2014/main" id="{CE645546-D2AC-47E6-9FEE-B872688AACBC}"/>
              </a:ext>
            </a:extLst>
          </p:cNvPr>
          <p:cNvSpPr/>
          <p:nvPr userDrawn="1">
            <p:custDataLst>
              <p:tags r:id="rId64"/>
            </p:custDataLst>
          </p:nvPr>
        </p:nvSpPr>
        <p:spPr>
          <a:xfrm>
            <a:off x="9300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78" name="Rectangle 77" hidden="1">
            <a:extLst>
              <a:ext uri="{FF2B5EF4-FFF2-40B4-BE49-F238E27FC236}">
                <a16:creationId xmlns:a16="http://schemas.microsoft.com/office/drawing/2014/main" id="{67D40869-4909-44AB-ADF7-F7E881C8F368}"/>
              </a:ext>
            </a:extLst>
          </p:cNvPr>
          <p:cNvSpPr/>
          <p:nvPr userDrawn="1">
            <p:custDataLst>
              <p:tags r:id="rId65"/>
            </p:custDataLst>
          </p:nvPr>
        </p:nvSpPr>
        <p:spPr>
          <a:xfrm>
            <a:off x="7380000" y="3429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79" name="Rectangle 78" hidden="1">
            <a:extLst>
              <a:ext uri="{FF2B5EF4-FFF2-40B4-BE49-F238E27FC236}">
                <a16:creationId xmlns:a16="http://schemas.microsoft.com/office/drawing/2014/main" id="{135A9F82-A30E-49D6-85D5-F27123AF0F10}"/>
              </a:ext>
            </a:extLst>
          </p:cNvPr>
          <p:cNvSpPr/>
          <p:nvPr userDrawn="1">
            <p:custDataLst>
              <p:tags r:id="rId66"/>
            </p:custDataLst>
          </p:nvPr>
        </p:nvSpPr>
        <p:spPr>
          <a:xfrm>
            <a:off x="9300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80" name="Rectangle 79" hidden="1">
            <a:extLst>
              <a:ext uri="{FF2B5EF4-FFF2-40B4-BE49-F238E27FC236}">
                <a16:creationId xmlns:a16="http://schemas.microsoft.com/office/drawing/2014/main" id="{95983F4E-3EE6-4BD7-AD35-C47ED01C5ED4}"/>
              </a:ext>
            </a:extLst>
          </p:cNvPr>
          <p:cNvSpPr/>
          <p:nvPr userDrawn="1">
            <p:custDataLst>
              <p:tags r:id="rId67"/>
            </p:custDataLst>
          </p:nvPr>
        </p:nvSpPr>
        <p:spPr>
          <a:xfrm>
            <a:off x="7380000" y="3105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81" name="Rectangle 80" hidden="1">
            <a:extLst>
              <a:ext uri="{FF2B5EF4-FFF2-40B4-BE49-F238E27FC236}">
                <a16:creationId xmlns:a16="http://schemas.microsoft.com/office/drawing/2014/main" id="{F717EFA4-0ED4-4A46-9AFD-0F0A6E65D253}"/>
              </a:ext>
            </a:extLst>
          </p:cNvPr>
          <p:cNvSpPr/>
          <p:nvPr userDrawn="1">
            <p:custDataLst>
              <p:tags r:id="rId68"/>
            </p:custDataLst>
          </p:nvPr>
        </p:nvSpPr>
        <p:spPr>
          <a:xfrm>
            <a:off x="9300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82" name="Rectangle 81" hidden="1">
            <a:extLst>
              <a:ext uri="{FF2B5EF4-FFF2-40B4-BE49-F238E27FC236}">
                <a16:creationId xmlns:a16="http://schemas.microsoft.com/office/drawing/2014/main" id="{6E85224F-39CC-4044-9201-BDF5309E2509}"/>
              </a:ext>
            </a:extLst>
          </p:cNvPr>
          <p:cNvSpPr/>
          <p:nvPr userDrawn="1">
            <p:custDataLst>
              <p:tags r:id="rId69"/>
            </p:custDataLst>
          </p:nvPr>
        </p:nvSpPr>
        <p:spPr>
          <a:xfrm>
            <a:off x="7380000" y="2781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83" name="Rectangle 82" hidden="1">
            <a:extLst>
              <a:ext uri="{FF2B5EF4-FFF2-40B4-BE49-F238E27FC236}">
                <a16:creationId xmlns:a16="http://schemas.microsoft.com/office/drawing/2014/main" id="{C5FFBE79-1CFF-48A7-9FA3-6763881AA963}"/>
              </a:ext>
            </a:extLst>
          </p:cNvPr>
          <p:cNvSpPr/>
          <p:nvPr userDrawn="1">
            <p:custDataLst>
              <p:tags r:id="rId70"/>
            </p:custDataLst>
          </p:nvPr>
        </p:nvSpPr>
        <p:spPr>
          <a:xfrm>
            <a:off x="9300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84" name="Rectangle 83" hidden="1">
            <a:extLst>
              <a:ext uri="{FF2B5EF4-FFF2-40B4-BE49-F238E27FC236}">
                <a16:creationId xmlns:a16="http://schemas.microsoft.com/office/drawing/2014/main" id="{C7039B6D-AC56-40A5-858D-599754E1E0AD}"/>
              </a:ext>
            </a:extLst>
          </p:cNvPr>
          <p:cNvSpPr/>
          <p:nvPr userDrawn="1">
            <p:custDataLst>
              <p:tags r:id="rId71"/>
            </p:custDataLst>
          </p:nvPr>
        </p:nvSpPr>
        <p:spPr>
          <a:xfrm>
            <a:off x="9624000" y="3753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85" name="Rectangle 84" hidden="1">
            <a:extLst>
              <a:ext uri="{FF2B5EF4-FFF2-40B4-BE49-F238E27FC236}">
                <a16:creationId xmlns:a16="http://schemas.microsoft.com/office/drawing/2014/main" id="{71018EC8-1FEE-415C-B1E0-DAFC251C6F4F}"/>
              </a:ext>
            </a:extLst>
          </p:cNvPr>
          <p:cNvSpPr/>
          <p:nvPr userDrawn="1">
            <p:custDataLst>
              <p:tags r:id="rId72"/>
            </p:custDataLst>
          </p:nvPr>
        </p:nvSpPr>
        <p:spPr>
          <a:xfrm>
            <a:off x="11544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86" name="Rectangle 85" hidden="1">
            <a:extLst>
              <a:ext uri="{FF2B5EF4-FFF2-40B4-BE49-F238E27FC236}">
                <a16:creationId xmlns:a16="http://schemas.microsoft.com/office/drawing/2014/main" id="{33D0B803-F928-4AB8-9FA8-7A2550C65926}"/>
              </a:ext>
            </a:extLst>
          </p:cNvPr>
          <p:cNvSpPr/>
          <p:nvPr userDrawn="1">
            <p:custDataLst>
              <p:tags r:id="rId73"/>
            </p:custDataLst>
          </p:nvPr>
        </p:nvSpPr>
        <p:spPr>
          <a:xfrm>
            <a:off x="9624000" y="3429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87" name="Rectangle 86" hidden="1">
            <a:extLst>
              <a:ext uri="{FF2B5EF4-FFF2-40B4-BE49-F238E27FC236}">
                <a16:creationId xmlns:a16="http://schemas.microsoft.com/office/drawing/2014/main" id="{A74BCB38-7D1D-4BB9-94CE-ADBDC5DAB010}"/>
              </a:ext>
            </a:extLst>
          </p:cNvPr>
          <p:cNvSpPr/>
          <p:nvPr userDrawn="1">
            <p:custDataLst>
              <p:tags r:id="rId74"/>
            </p:custDataLst>
          </p:nvPr>
        </p:nvSpPr>
        <p:spPr>
          <a:xfrm>
            <a:off x="11544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88" name="Rectangle 87" hidden="1">
            <a:extLst>
              <a:ext uri="{FF2B5EF4-FFF2-40B4-BE49-F238E27FC236}">
                <a16:creationId xmlns:a16="http://schemas.microsoft.com/office/drawing/2014/main" id="{6E6BC775-1DC0-42CB-BA95-EB6F78CFD0FE}"/>
              </a:ext>
            </a:extLst>
          </p:cNvPr>
          <p:cNvSpPr/>
          <p:nvPr userDrawn="1">
            <p:custDataLst>
              <p:tags r:id="rId75"/>
            </p:custDataLst>
          </p:nvPr>
        </p:nvSpPr>
        <p:spPr>
          <a:xfrm>
            <a:off x="9624000" y="3105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89" name="Rectangle 88" hidden="1">
            <a:extLst>
              <a:ext uri="{FF2B5EF4-FFF2-40B4-BE49-F238E27FC236}">
                <a16:creationId xmlns:a16="http://schemas.microsoft.com/office/drawing/2014/main" id="{95792BBB-2B34-4739-8C69-B66E64F8A279}"/>
              </a:ext>
            </a:extLst>
          </p:cNvPr>
          <p:cNvSpPr/>
          <p:nvPr userDrawn="1">
            <p:custDataLst>
              <p:tags r:id="rId76"/>
            </p:custDataLst>
          </p:nvPr>
        </p:nvSpPr>
        <p:spPr>
          <a:xfrm>
            <a:off x="11544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90" name="Rectangle 89" hidden="1">
            <a:extLst>
              <a:ext uri="{FF2B5EF4-FFF2-40B4-BE49-F238E27FC236}">
                <a16:creationId xmlns:a16="http://schemas.microsoft.com/office/drawing/2014/main" id="{E8FDD868-6922-48B4-976C-6F9677663DAF}"/>
              </a:ext>
            </a:extLst>
          </p:cNvPr>
          <p:cNvSpPr/>
          <p:nvPr userDrawn="1">
            <p:custDataLst>
              <p:tags r:id="rId77"/>
            </p:custDataLst>
          </p:nvPr>
        </p:nvSpPr>
        <p:spPr>
          <a:xfrm>
            <a:off x="9624000" y="2781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91" name="Rectangle 90" hidden="1">
            <a:extLst>
              <a:ext uri="{FF2B5EF4-FFF2-40B4-BE49-F238E27FC236}">
                <a16:creationId xmlns:a16="http://schemas.microsoft.com/office/drawing/2014/main" id="{E3A8AF86-B9FD-4654-82BA-248AF9D72F7C}"/>
              </a:ext>
            </a:extLst>
          </p:cNvPr>
          <p:cNvSpPr/>
          <p:nvPr userDrawn="1">
            <p:custDataLst>
              <p:tags r:id="rId78"/>
            </p:custDataLst>
          </p:nvPr>
        </p:nvSpPr>
        <p:spPr>
          <a:xfrm>
            <a:off x="11544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92" name="Rectangle 91" hidden="1">
            <a:extLst>
              <a:ext uri="{FF2B5EF4-FFF2-40B4-BE49-F238E27FC236}">
                <a16:creationId xmlns:a16="http://schemas.microsoft.com/office/drawing/2014/main" id="{F1579785-2978-4428-A96D-6D6718940F9D}"/>
              </a:ext>
            </a:extLst>
          </p:cNvPr>
          <p:cNvSpPr/>
          <p:nvPr userDrawn="1">
            <p:custDataLst>
              <p:tags r:id="rId79"/>
            </p:custDataLst>
          </p:nvPr>
        </p:nvSpPr>
        <p:spPr>
          <a:xfrm>
            <a:off x="324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93" name="Rectangle 92" hidden="1">
            <a:extLst>
              <a:ext uri="{FF2B5EF4-FFF2-40B4-BE49-F238E27FC236}">
                <a16:creationId xmlns:a16="http://schemas.microsoft.com/office/drawing/2014/main" id="{0584FA97-4AB6-4A5E-91FB-95E9E602EA26}"/>
              </a:ext>
            </a:extLst>
          </p:cNvPr>
          <p:cNvSpPr/>
          <p:nvPr userDrawn="1">
            <p:custDataLst>
              <p:tags r:id="rId80"/>
            </p:custDataLst>
          </p:nvPr>
        </p:nvSpPr>
        <p:spPr>
          <a:xfrm>
            <a:off x="2568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94" name="Rectangle 93" hidden="1">
            <a:extLst>
              <a:ext uri="{FF2B5EF4-FFF2-40B4-BE49-F238E27FC236}">
                <a16:creationId xmlns:a16="http://schemas.microsoft.com/office/drawing/2014/main" id="{A48EE25C-475F-4316-B6A2-011BEE3BCD92}"/>
              </a:ext>
            </a:extLst>
          </p:cNvPr>
          <p:cNvSpPr/>
          <p:nvPr userDrawn="1">
            <p:custDataLst>
              <p:tags r:id="rId81"/>
            </p:custDataLst>
          </p:nvPr>
        </p:nvSpPr>
        <p:spPr>
          <a:xfrm>
            <a:off x="4812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95" name="Rectangle 94" hidden="1">
            <a:extLst>
              <a:ext uri="{FF2B5EF4-FFF2-40B4-BE49-F238E27FC236}">
                <a16:creationId xmlns:a16="http://schemas.microsoft.com/office/drawing/2014/main" id="{7E857FE4-C9A3-45B7-B041-66EE09495EEC}"/>
              </a:ext>
            </a:extLst>
          </p:cNvPr>
          <p:cNvSpPr/>
          <p:nvPr userDrawn="1">
            <p:custDataLst>
              <p:tags r:id="rId82"/>
            </p:custDataLst>
          </p:nvPr>
        </p:nvSpPr>
        <p:spPr>
          <a:xfrm>
            <a:off x="7056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96" name="Rectangle 95" hidden="1">
            <a:extLst>
              <a:ext uri="{FF2B5EF4-FFF2-40B4-BE49-F238E27FC236}">
                <a16:creationId xmlns:a16="http://schemas.microsoft.com/office/drawing/2014/main" id="{9B5A1CBD-EB02-4B45-AF38-AAD0F53B4AD5}"/>
              </a:ext>
            </a:extLst>
          </p:cNvPr>
          <p:cNvSpPr/>
          <p:nvPr userDrawn="1">
            <p:custDataLst>
              <p:tags r:id="rId83"/>
            </p:custDataLst>
          </p:nvPr>
        </p:nvSpPr>
        <p:spPr>
          <a:xfrm>
            <a:off x="9300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97" name="Rectangle 96" hidden="1">
            <a:extLst>
              <a:ext uri="{FF2B5EF4-FFF2-40B4-BE49-F238E27FC236}">
                <a16:creationId xmlns:a16="http://schemas.microsoft.com/office/drawing/2014/main" id="{B80B4760-EF40-4F2E-9A91-131FFC1E37B4}"/>
              </a:ext>
            </a:extLst>
          </p:cNvPr>
          <p:cNvSpPr/>
          <p:nvPr userDrawn="1">
            <p:custDataLst>
              <p:tags r:id="rId84"/>
            </p:custDataLst>
          </p:nvPr>
        </p:nvSpPr>
        <p:spPr>
          <a:xfrm>
            <a:off x="11544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98" name="Rectangle 97" hidden="1">
            <a:extLst>
              <a:ext uri="{FF2B5EF4-FFF2-40B4-BE49-F238E27FC236}">
                <a16:creationId xmlns:a16="http://schemas.microsoft.com/office/drawing/2014/main" id="{8E8A7F77-3721-4815-B970-1D077CD2DA75}"/>
              </a:ext>
            </a:extLst>
          </p:cNvPr>
          <p:cNvSpPr/>
          <p:nvPr userDrawn="1">
            <p:custDataLst>
              <p:tags r:id="rId85"/>
            </p:custDataLst>
          </p:nvPr>
        </p:nvSpPr>
        <p:spPr>
          <a:xfrm>
            <a:off x="324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99" name="Rectangle 98" hidden="1">
            <a:extLst>
              <a:ext uri="{FF2B5EF4-FFF2-40B4-BE49-F238E27FC236}">
                <a16:creationId xmlns:a16="http://schemas.microsoft.com/office/drawing/2014/main" id="{55C42CA1-292D-4FB8-8399-74D1AD374EBE}"/>
              </a:ext>
            </a:extLst>
          </p:cNvPr>
          <p:cNvSpPr/>
          <p:nvPr userDrawn="1">
            <p:custDataLst>
              <p:tags r:id="rId86"/>
            </p:custDataLst>
          </p:nvPr>
        </p:nvSpPr>
        <p:spPr>
          <a:xfrm>
            <a:off x="2568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00" name="Rectangle 99" hidden="1">
            <a:extLst>
              <a:ext uri="{FF2B5EF4-FFF2-40B4-BE49-F238E27FC236}">
                <a16:creationId xmlns:a16="http://schemas.microsoft.com/office/drawing/2014/main" id="{76F4910F-0223-4A58-B2B3-CC1032CA6A96}"/>
              </a:ext>
            </a:extLst>
          </p:cNvPr>
          <p:cNvSpPr/>
          <p:nvPr userDrawn="1">
            <p:custDataLst>
              <p:tags r:id="rId87"/>
            </p:custDataLst>
          </p:nvPr>
        </p:nvSpPr>
        <p:spPr>
          <a:xfrm>
            <a:off x="4812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01" name="Rectangle 100" hidden="1">
            <a:extLst>
              <a:ext uri="{FF2B5EF4-FFF2-40B4-BE49-F238E27FC236}">
                <a16:creationId xmlns:a16="http://schemas.microsoft.com/office/drawing/2014/main" id="{309CA6FE-3AA4-4E04-82CE-33A9467E0E6A}"/>
              </a:ext>
            </a:extLst>
          </p:cNvPr>
          <p:cNvSpPr/>
          <p:nvPr userDrawn="1">
            <p:custDataLst>
              <p:tags r:id="rId88"/>
            </p:custDataLst>
          </p:nvPr>
        </p:nvSpPr>
        <p:spPr>
          <a:xfrm>
            <a:off x="7056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02" name="Rectangle 101" hidden="1">
            <a:extLst>
              <a:ext uri="{FF2B5EF4-FFF2-40B4-BE49-F238E27FC236}">
                <a16:creationId xmlns:a16="http://schemas.microsoft.com/office/drawing/2014/main" id="{D3FAE458-E122-4E17-A2BB-860390DB639B}"/>
              </a:ext>
            </a:extLst>
          </p:cNvPr>
          <p:cNvSpPr/>
          <p:nvPr userDrawn="1">
            <p:custDataLst>
              <p:tags r:id="rId89"/>
            </p:custDataLst>
          </p:nvPr>
        </p:nvSpPr>
        <p:spPr>
          <a:xfrm>
            <a:off x="9300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03" name="Rectangle 102" hidden="1">
            <a:extLst>
              <a:ext uri="{FF2B5EF4-FFF2-40B4-BE49-F238E27FC236}">
                <a16:creationId xmlns:a16="http://schemas.microsoft.com/office/drawing/2014/main" id="{09CCF6D6-3C14-49F1-9CCF-BB2BB02BA463}"/>
              </a:ext>
            </a:extLst>
          </p:cNvPr>
          <p:cNvSpPr/>
          <p:nvPr userDrawn="1">
            <p:custDataLst>
              <p:tags r:id="rId90"/>
            </p:custDataLst>
          </p:nvPr>
        </p:nvSpPr>
        <p:spPr>
          <a:xfrm>
            <a:off x="11544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04" name="Rectangle 103" hidden="1">
            <a:extLst>
              <a:ext uri="{FF2B5EF4-FFF2-40B4-BE49-F238E27FC236}">
                <a16:creationId xmlns:a16="http://schemas.microsoft.com/office/drawing/2014/main" id="{89199ED3-108C-4CB1-85A2-7274AF6D76B6}"/>
              </a:ext>
            </a:extLst>
          </p:cNvPr>
          <p:cNvSpPr/>
          <p:nvPr userDrawn="1">
            <p:custDataLst>
              <p:tags r:id="rId91"/>
            </p:custDataLst>
          </p:nvPr>
        </p:nvSpPr>
        <p:spPr>
          <a:xfrm>
            <a:off x="648000" y="648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05" name="Rectangle 104" hidden="1">
            <a:extLst>
              <a:ext uri="{FF2B5EF4-FFF2-40B4-BE49-F238E27FC236}">
                <a16:creationId xmlns:a16="http://schemas.microsoft.com/office/drawing/2014/main" id="{F4889CBE-7887-46C6-99BA-4A154FF96016}"/>
              </a:ext>
            </a:extLst>
          </p:cNvPr>
          <p:cNvSpPr/>
          <p:nvPr userDrawn="1">
            <p:custDataLst>
              <p:tags r:id="rId92"/>
            </p:custDataLst>
          </p:nvPr>
        </p:nvSpPr>
        <p:spPr>
          <a:xfrm>
            <a:off x="2892000" y="648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06" name="Rectangle 105" hidden="1">
            <a:extLst>
              <a:ext uri="{FF2B5EF4-FFF2-40B4-BE49-F238E27FC236}">
                <a16:creationId xmlns:a16="http://schemas.microsoft.com/office/drawing/2014/main" id="{2714EDDA-63CD-4C57-BF1D-55D84EF7DA1C}"/>
              </a:ext>
            </a:extLst>
          </p:cNvPr>
          <p:cNvSpPr/>
          <p:nvPr userDrawn="1">
            <p:custDataLst>
              <p:tags r:id="rId93"/>
            </p:custDataLst>
          </p:nvPr>
        </p:nvSpPr>
        <p:spPr>
          <a:xfrm>
            <a:off x="5136000" y="648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07" name="Rectangle 106" hidden="1">
            <a:extLst>
              <a:ext uri="{FF2B5EF4-FFF2-40B4-BE49-F238E27FC236}">
                <a16:creationId xmlns:a16="http://schemas.microsoft.com/office/drawing/2014/main" id="{5A4A540B-AB24-4508-BDE2-193816CE6C2F}"/>
              </a:ext>
            </a:extLst>
          </p:cNvPr>
          <p:cNvSpPr/>
          <p:nvPr userDrawn="1">
            <p:custDataLst>
              <p:tags r:id="rId94"/>
            </p:custDataLst>
          </p:nvPr>
        </p:nvSpPr>
        <p:spPr>
          <a:xfrm>
            <a:off x="7380000" y="648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08" name="Rectangle 107" hidden="1">
            <a:extLst>
              <a:ext uri="{FF2B5EF4-FFF2-40B4-BE49-F238E27FC236}">
                <a16:creationId xmlns:a16="http://schemas.microsoft.com/office/drawing/2014/main" id="{2E588317-42FC-4AFD-BF07-4EEAEA17B0FB}"/>
              </a:ext>
            </a:extLst>
          </p:cNvPr>
          <p:cNvSpPr/>
          <p:nvPr userDrawn="1">
            <p:custDataLst>
              <p:tags r:id="rId95"/>
            </p:custDataLst>
          </p:nvPr>
        </p:nvSpPr>
        <p:spPr>
          <a:xfrm>
            <a:off x="9624000" y="648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09" name="Rectangle 108" hidden="1">
            <a:extLst>
              <a:ext uri="{FF2B5EF4-FFF2-40B4-BE49-F238E27FC236}">
                <a16:creationId xmlns:a16="http://schemas.microsoft.com/office/drawing/2014/main" id="{409B9FF3-D5DB-4C25-942C-75E24E0BD588}"/>
              </a:ext>
            </a:extLst>
          </p:cNvPr>
          <p:cNvSpPr/>
          <p:nvPr userDrawn="1">
            <p:custDataLst>
              <p:tags r:id="rId96"/>
            </p:custDataLst>
          </p:nvPr>
        </p:nvSpPr>
        <p:spPr>
          <a:xfrm>
            <a:off x="648000" y="4077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10" name="Rectangle 109" hidden="1">
            <a:extLst>
              <a:ext uri="{FF2B5EF4-FFF2-40B4-BE49-F238E27FC236}">
                <a16:creationId xmlns:a16="http://schemas.microsoft.com/office/drawing/2014/main" id="{B34EB183-B95A-4A10-93F6-B2E688291320}"/>
              </a:ext>
            </a:extLst>
          </p:cNvPr>
          <p:cNvSpPr/>
          <p:nvPr userDrawn="1">
            <p:custDataLst>
              <p:tags r:id="rId97"/>
            </p:custDataLst>
          </p:nvPr>
        </p:nvSpPr>
        <p:spPr>
          <a:xfrm>
            <a:off x="2892000" y="4077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11" name="Rectangle 110" hidden="1">
            <a:extLst>
              <a:ext uri="{FF2B5EF4-FFF2-40B4-BE49-F238E27FC236}">
                <a16:creationId xmlns:a16="http://schemas.microsoft.com/office/drawing/2014/main" id="{9445802B-D13B-4448-BCCA-EAC068866CD3}"/>
              </a:ext>
            </a:extLst>
          </p:cNvPr>
          <p:cNvSpPr/>
          <p:nvPr userDrawn="1">
            <p:custDataLst>
              <p:tags r:id="rId98"/>
            </p:custDataLst>
          </p:nvPr>
        </p:nvSpPr>
        <p:spPr>
          <a:xfrm>
            <a:off x="5136000" y="4077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12" name="Rectangle 111" hidden="1">
            <a:extLst>
              <a:ext uri="{FF2B5EF4-FFF2-40B4-BE49-F238E27FC236}">
                <a16:creationId xmlns:a16="http://schemas.microsoft.com/office/drawing/2014/main" id="{C10B3B33-18E6-4256-821F-887D5B33BF81}"/>
              </a:ext>
            </a:extLst>
          </p:cNvPr>
          <p:cNvSpPr/>
          <p:nvPr userDrawn="1">
            <p:custDataLst>
              <p:tags r:id="rId99"/>
            </p:custDataLst>
          </p:nvPr>
        </p:nvSpPr>
        <p:spPr>
          <a:xfrm>
            <a:off x="7380000" y="4077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13" name="Rectangle 112" hidden="1">
            <a:extLst>
              <a:ext uri="{FF2B5EF4-FFF2-40B4-BE49-F238E27FC236}">
                <a16:creationId xmlns:a16="http://schemas.microsoft.com/office/drawing/2014/main" id="{C76950B1-616E-4DAB-A1C9-C18FEC9C31D4}"/>
              </a:ext>
            </a:extLst>
          </p:cNvPr>
          <p:cNvSpPr/>
          <p:nvPr userDrawn="1">
            <p:custDataLst>
              <p:tags r:id="rId100"/>
            </p:custDataLst>
          </p:nvPr>
        </p:nvSpPr>
        <p:spPr>
          <a:xfrm>
            <a:off x="9624000" y="4077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15" name="Tagline" descr="{&quot;templafy&quot;:{&quot;id&quot;:&quot;1abbc6e5-7f90-4ec7-bd50-37662db4c5b8&quot;}}" title="Form.PLogoChoice.PLogoInsertion">
            <a:extLst>
              <a:ext uri="{FF2B5EF4-FFF2-40B4-BE49-F238E27FC236}">
                <a16:creationId xmlns:a16="http://schemas.microsoft.com/office/drawing/2014/main" id="{1090779A-FA30-4EF9-809F-763A92C81AB1}"/>
              </a:ext>
            </a:extLst>
          </p:cNvPr>
          <p:cNvSpPr/>
          <p:nvPr userDrawn="1"/>
        </p:nvSpPr>
        <p:spPr>
          <a:xfrm>
            <a:off x="9240657" y="5336923"/>
            <a:ext cx="2760847" cy="1309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s-ES_tradnl" sz="2000" noProof="0" err="1"/>
          </a:p>
        </p:txBody>
      </p:sp>
      <p:cxnSp>
        <p:nvCxnSpPr>
          <p:cNvPr id="8" name="Straight Connector 7">
            <a:extLst>
              <a:ext uri="{FF2B5EF4-FFF2-40B4-BE49-F238E27FC236}">
                <a16:creationId xmlns:a16="http://schemas.microsoft.com/office/drawing/2014/main" id="{40343992-1AE0-73F4-85AF-D861DD270DD9}"/>
              </a:ext>
            </a:extLst>
          </p:cNvPr>
          <p:cNvCxnSpPr>
            <a:cxnSpLocks/>
          </p:cNvCxnSpPr>
          <p:nvPr userDrawn="1"/>
        </p:nvCxnSpPr>
        <p:spPr>
          <a:xfrm>
            <a:off x="0" y="1577187"/>
            <a:ext cx="12192000" cy="0"/>
          </a:xfrm>
          <a:prstGeom prst="line">
            <a:avLst/>
          </a:prstGeom>
          <a:ln w="19050">
            <a:gradFill>
              <a:gsLst>
                <a:gs pos="0">
                  <a:schemeClr val="tx2"/>
                </a:gs>
                <a:gs pos="83000">
                  <a:schemeClr val="tx1"/>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1053B5F5-B62E-9FE5-4D99-CF716497E430}"/>
              </a:ext>
            </a:extLst>
          </p:cNvPr>
          <p:cNvSpPr/>
          <p:nvPr userDrawn="1"/>
        </p:nvSpPr>
        <p:spPr>
          <a:xfrm>
            <a:off x="9192768" y="102833"/>
            <a:ext cx="2355466" cy="414319"/>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GB" sz="1400" cap="all" spc="100" baseline="0" noProof="0" dirty="0"/>
              <a:t>Pathophysiology</a:t>
            </a:r>
            <a:r>
              <a:rPr lang="en-GB" sz="1400" spc="100" baseline="0" noProof="0" dirty="0"/>
              <a:t>​</a:t>
            </a:r>
            <a:endParaRPr lang="en-GB" sz="1400" b="1" noProof="0" dirty="0"/>
          </a:p>
        </p:txBody>
      </p:sp>
      <p:sp>
        <p:nvSpPr>
          <p:cNvPr id="2" name="Rectangle 1">
            <a:extLst>
              <a:ext uri="{FF2B5EF4-FFF2-40B4-BE49-F238E27FC236}">
                <a16:creationId xmlns:a16="http://schemas.microsoft.com/office/drawing/2014/main" id="{E836D366-32A8-25C2-A0D0-29D0675E1F80}"/>
              </a:ext>
            </a:extLst>
          </p:cNvPr>
          <p:cNvSpPr/>
          <p:nvPr userDrawn="1"/>
        </p:nvSpPr>
        <p:spPr>
          <a:xfrm>
            <a:off x="0" y="6443680"/>
            <a:ext cx="12192000" cy="414319"/>
          </a:xfrm>
          <a:prstGeom prst="rect">
            <a:avLst/>
          </a:prstGeom>
          <a:gradFill flip="none" rotWithShape="1">
            <a:gsLst>
              <a:gs pos="71600">
                <a:schemeClr val="tx1"/>
              </a:gs>
              <a:gs pos="0">
                <a:schemeClr val="tx1"/>
              </a:gs>
              <a:gs pos="100000">
                <a:schemeClr val="accent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pic>
        <p:nvPicPr>
          <p:cNvPr id="9" name="Picture 8" descr="A black and white sign&#10;&#10;Description automatically generated with low confidence">
            <a:extLst>
              <a:ext uri="{FF2B5EF4-FFF2-40B4-BE49-F238E27FC236}">
                <a16:creationId xmlns:a16="http://schemas.microsoft.com/office/drawing/2014/main" id="{4BCB4E48-F428-6152-114B-4A96935D2253}"/>
              </a:ext>
            </a:extLst>
          </p:cNvPr>
          <p:cNvPicPr>
            <a:picLocks noChangeAspect="1"/>
          </p:cNvPicPr>
          <p:nvPr userDrawn="1"/>
        </p:nvPicPr>
        <p:blipFill>
          <a:blip r:embed="rId101">
            <a:extLst>
              <a:ext uri="{28A0092B-C50C-407E-A947-70E740481C1C}">
                <a14:useLocalDpi xmlns:a14="http://schemas.microsoft.com/office/drawing/2010/main" val="0"/>
              </a:ext>
            </a:extLst>
          </a:blip>
          <a:stretch>
            <a:fillRect/>
          </a:stretch>
        </p:blipFill>
        <p:spPr>
          <a:xfrm>
            <a:off x="11007011" y="6506176"/>
            <a:ext cx="994493" cy="279790"/>
          </a:xfrm>
          <a:prstGeom prst="rect">
            <a:avLst/>
          </a:prstGeom>
        </p:spPr>
      </p:pic>
    </p:spTree>
    <p:extLst>
      <p:ext uri="{BB962C8B-B14F-4D97-AF65-F5344CB8AC3E}">
        <p14:creationId xmlns:p14="http://schemas.microsoft.com/office/powerpoint/2010/main" val="2074751699"/>
      </p:ext>
    </p:extLst>
  </p:cSld>
  <p:clrMap bg1="lt1" tx1="dk1" bg2="lt2" tx2="dk2" accent1="accent1" accent2="accent2" accent3="accent3" accent4="accent4" accent5="accent5" accent6="accent6" hlink="hlink" folHlink="folHlink"/>
  <p:sldLayoutIdLst>
    <p:sldLayoutId id="2147483786" r:id="rId1"/>
    <p:sldLayoutId id="2147483789" r:id="rId2"/>
    <p:sldLayoutId id="2147483790" r:id="rId3"/>
    <p:sldLayoutId id="2147483791" r:id="rId4"/>
    <p:sldLayoutId id="2147483792" r:id="rId5"/>
    <p:sldLayoutId id="2147483794" r:id="rId6"/>
    <p:sldLayoutId id="2147483797" r:id="rId7"/>
    <p:sldLayoutId id="2147483798" r:id="rId8"/>
    <p:sldLayoutId id="2147483799" r:id="rId9"/>
    <p:sldLayoutId id="2147483800" r:id="rId10"/>
    <p:sldLayoutId id="2147483801" r:id="rId11"/>
  </p:sldLayoutIdLst>
  <p:hf sldNum="0" hdr="0" ftr="0" dt="0"/>
  <p:txStyles>
    <p:titleStyle>
      <a:lvl1pPr algn="l" defTabSz="914332" rtl="0" eaLnBrk="1" latinLnBrk="0" hangingPunct="1">
        <a:lnSpc>
          <a:spcPct val="100000"/>
        </a:lnSpc>
        <a:spcBef>
          <a:spcPct val="0"/>
        </a:spcBef>
        <a:buNone/>
        <a:defRPr sz="3200" kern="1200">
          <a:solidFill>
            <a:schemeClr val="tx2"/>
          </a:solidFill>
          <a:latin typeface="+mj-lt"/>
          <a:ea typeface="+mj-ea"/>
          <a:cs typeface="+mj-cs"/>
        </a:defRPr>
      </a:lvl1pPr>
    </p:titleStyle>
    <p:bodyStyle>
      <a:lvl1pPr marL="269980" indent="-269980" algn="l" defTabSz="914332" rtl="0" eaLnBrk="1" latinLnBrk="0" hangingPunct="1">
        <a:lnSpc>
          <a:spcPct val="100000"/>
        </a:lnSpc>
        <a:spcBef>
          <a:spcPts val="0"/>
        </a:spcBef>
        <a:spcAft>
          <a:spcPts val="600"/>
        </a:spcAft>
        <a:buFont typeface="Arial" panose="020B0604020202020204" pitchFamily="34" charset="0"/>
        <a:buChar char="•"/>
        <a:defRPr sz="2400" kern="1200">
          <a:solidFill>
            <a:schemeClr val="tx2"/>
          </a:solidFill>
          <a:latin typeface="+mn-lt"/>
          <a:ea typeface="+mn-ea"/>
          <a:cs typeface="+mn-cs"/>
        </a:defRPr>
      </a:lvl1pPr>
      <a:lvl2pPr marL="539960" indent="-269980" algn="l" defTabSz="914332" rtl="0" eaLnBrk="1" latinLnBrk="0" hangingPunct="1">
        <a:lnSpc>
          <a:spcPct val="100000"/>
        </a:lnSpc>
        <a:spcBef>
          <a:spcPts val="0"/>
        </a:spcBef>
        <a:spcAft>
          <a:spcPts val="600"/>
        </a:spcAft>
        <a:buFont typeface="Arial" panose="020B0604020202020204" pitchFamily="34" charset="0"/>
        <a:buChar char="−"/>
        <a:defRPr sz="1800" kern="1200">
          <a:solidFill>
            <a:schemeClr val="tx2"/>
          </a:solidFill>
          <a:latin typeface="+mn-lt"/>
          <a:ea typeface="+mn-ea"/>
          <a:cs typeface="+mn-cs"/>
        </a:defRPr>
      </a:lvl2pPr>
      <a:lvl3pPr marL="809940" indent="-269980" algn="l" defTabSz="914332" rtl="0" eaLnBrk="1" latinLnBrk="0" hangingPunct="1">
        <a:lnSpc>
          <a:spcPct val="100000"/>
        </a:lnSpc>
        <a:spcBef>
          <a:spcPts val="0"/>
        </a:spcBef>
        <a:spcAft>
          <a:spcPts val="600"/>
        </a:spcAft>
        <a:buFont typeface="Arial" panose="020B0604020202020204" pitchFamily="34" charset="0"/>
        <a:buChar char="•"/>
        <a:defRPr sz="1500" kern="1200">
          <a:solidFill>
            <a:schemeClr val="tx2"/>
          </a:solidFill>
          <a:latin typeface="+mn-lt"/>
          <a:ea typeface="+mn-ea"/>
          <a:cs typeface="+mn-cs"/>
        </a:defRPr>
      </a:lvl3pPr>
      <a:lvl4pPr marL="0" indent="0" algn="l" defTabSz="914332" rtl="0" eaLnBrk="1" latinLnBrk="0" hangingPunct="1">
        <a:lnSpc>
          <a:spcPct val="100000"/>
        </a:lnSpc>
        <a:spcBef>
          <a:spcPts val="1200"/>
        </a:spcBef>
        <a:spcAft>
          <a:spcPts val="1200"/>
        </a:spcAft>
        <a:buFont typeface="Arial" panose="020B0604020202020204" pitchFamily="34" charset="0"/>
        <a:buNone/>
        <a:defRPr sz="1867" b="1" kern="1200">
          <a:solidFill>
            <a:schemeClr val="tx2"/>
          </a:solidFill>
          <a:latin typeface="+mn-lt"/>
          <a:ea typeface="+mn-ea"/>
          <a:cs typeface="+mn-cs"/>
        </a:defRPr>
      </a:lvl4pPr>
      <a:lvl5pPr marL="0" indent="0" algn="l" defTabSz="914332" rtl="0" eaLnBrk="1" latinLnBrk="0" hangingPunct="1">
        <a:lnSpc>
          <a:spcPct val="100000"/>
        </a:lnSpc>
        <a:spcBef>
          <a:spcPts val="300"/>
        </a:spcBef>
        <a:spcAft>
          <a:spcPts val="600"/>
        </a:spcAft>
        <a:buFont typeface="Arial" panose="020B0604020202020204" pitchFamily="34" charset="0"/>
        <a:buChar char="​"/>
        <a:tabLst/>
        <a:defRPr sz="1867" kern="1200">
          <a:solidFill>
            <a:schemeClr val="tx2"/>
          </a:solidFill>
          <a:latin typeface="+mn-lt"/>
          <a:ea typeface="+mn-ea"/>
          <a:cs typeface="+mn-cs"/>
        </a:defRPr>
      </a:lvl5pPr>
      <a:lvl6pPr marL="0" indent="0" algn="l" defTabSz="914332" rtl="0" eaLnBrk="1" latinLnBrk="0" hangingPunct="1">
        <a:lnSpc>
          <a:spcPct val="100000"/>
        </a:lnSpc>
        <a:spcBef>
          <a:spcPts val="1200"/>
        </a:spcBef>
        <a:spcAft>
          <a:spcPts val="1200"/>
        </a:spcAft>
        <a:buFont typeface="Arial" panose="020B0604020202020204" pitchFamily="34" charset="0"/>
        <a:buChar char="​"/>
        <a:defRPr sz="1067" b="1" kern="1200">
          <a:solidFill>
            <a:schemeClr val="tx2"/>
          </a:solidFill>
          <a:latin typeface="+mn-lt"/>
          <a:ea typeface="+mn-ea"/>
          <a:cs typeface="+mn-cs"/>
        </a:defRPr>
      </a:lvl6pPr>
      <a:lvl7pPr marL="0" indent="0" algn="l" defTabSz="914332" rtl="0" eaLnBrk="1" latinLnBrk="0" hangingPunct="1">
        <a:lnSpc>
          <a:spcPct val="100000"/>
        </a:lnSpc>
        <a:spcBef>
          <a:spcPts val="300"/>
        </a:spcBef>
        <a:spcAft>
          <a:spcPts val="600"/>
        </a:spcAft>
        <a:buFont typeface="Arial" panose="020B0604020202020204" pitchFamily="34" charset="0"/>
        <a:buChar char="​"/>
        <a:defRPr sz="1067" b="0" kern="1200" baseline="0">
          <a:solidFill>
            <a:schemeClr val="tx2"/>
          </a:solidFill>
          <a:latin typeface="+mn-lt"/>
          <a:ea typeface="+mn-ea"/>
          <a:cs typeface="+mn-cs"/>
        </a:defRPr>
      </a:lvl7pPr>
      <a:lvl8pPr marL="179988" indent="-179988" algn="l" defTabSz="914332" rtl="0" eaLnBrk="1" latinLnBrk="0" hangingPunct="1">
        <a:lnSpc>
          <a:spcPct val="100000"/>
        </a:lnSpc>
        <a:spcBef>
          <a:spcPts val="300"/>
        </a:spcBef>
        <a:spcAft>
          <a:spcPts val="600"/>
        </a:spcAft>
        <a:buFont typeface="Arial" panose="020B0604020202020204" pitchFamily="34" charset="0"/>
        <a:buChar char="•"/>
        <a:defRPr sz="1067" kern="1200">
          <a:solidFill>
            <a:schemeClr val="tx2"/>
          </a:solidFill>
          <a:latin typeface="+mn-lt"/>
          <a:ea typeface="+mn-ea"/>
          <a:cs typeface="+mn-cs"/>
        </a:defRPr>
      </a:lvl8pPr>
      <a:lvl9pPr marL="0" indent="0" algn="l" defTabSz="914332" rtl="0" eaLnBrk="1" latinLnBrk="0" hangingPunct="1">
        <a:lnSpc>
          <a:spcPct val="100000"/>
        </a:lnSpc>
        <a:spcBef>
          <a:spcPts val="0"/>
        </a:spcBef>
        <a:spcAft>
          <a:spcPts val="1200"/>
        </a:spcAft>
        <a:buFont typeface="Arial" panose="020B0604020202020204" pitchFamily="34" charset="0"/>
        <a:buChar char="​"/>
        <a:defRPr sz="4267" kern="1200" baseline="0">
          <a:solidFill>
            <a:schemeClr val="tx2"/>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6.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8.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9.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28.sv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90.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3.svg"/></Relationships>
</file>

<file path=ppt/slides/_rels/slide19.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cdc.gov/obesity/index.html"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1.sv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3.sv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55.sv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hyperlink" Target="https://www.cdc.gov/bmi/adult-calculator/bmi-categories.html?CDC_AAref_Val=https://www.cdc.gov/obesity/basics/adult-defining.html"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www.endocrine.org/-/media/endocrine/files/obesity/obesity-playbook-final_use.pdf" TargetMode="External"/><Relationship Id="rId5" Type="http://schemas.openxmlformats.org/officeDocument/2006/relationships/hyperlink" Target="https://www.ama-assn.org/delivering-care/public-health/ama-use-bmi-alone-imperfect-clinical-measure" TargetMode="External"/><Relationship Id="rId4" Type="http://schemas.openxmlformats.org/officeDocument/2006/relationships/image" Target="../media/image12.svg"/></Relationships>
</file>

<file path=ppt/slides/_rels/slide5.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9.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3">
            <a:extLst>
              <a:ext uri="{FF2B5EF4-FFF2-40B4-BE49-F238E27FC236}">
                <a16:creationId xmlns:a16="http://schemas.microsoft.com/office/drawing/2014/main" id="{A861D477-0C88-41E4-9567-E1CA91B5733E}"/>
              </a:ext>
            </a:extLst>
          </p:cNvPr>
          <p:cNvSpPr txBox="1">
            <a:spLocks/>
          </p:cNvSpPr>
          <p:nvPr/>
        </p:nvSpPr>
        <p:spPr>
          <a:xfrm>
            <a:off x="1084874" y="1826582"/>
            <a:ext cx="7156223" cy="3277009"/>
          </a:xfrm>
          <a:prstGeom prst="rect">
            <a:avLst/>
          </a:prstGeom>
        </p:spPr>
        <p:txBody>
          <a:bodyPr vert="horz" lIns="0" tIns="0" rIns="0" bIns="0" rtlCol="0" anchor="b">
            <a:noAutofit/>
          </a:bodyPr>
          <a:lstStyle>
            <a:lvl1pPr marL="0" indent="0" algn="l" defTabSz="914332" rtl="0" eaLnBrk="1" latinLnBrk="0" hangingPunct="1">
              <a:lnSpc>
                <a:spcPct val="100000"/>
              </a:lnSpc>
              <a:spcBef>
                <a:spcPts val="300"/>
              </a:spcBef>
              <a:spcAft>
                <a:spcPts val="600"/>
              </a:spcAft>
              <a:buFont typeface="Arial" panose="020B0604020202020204" pitchFamily="34" charset="0"/>
              <a:buNone/>
              <a:defRPr sz="4000" kern="1200">
                <a:solidFill>
                  <a:schemeClr val="tx2"/>
                </a:solidFill>
                <a:latin typeface="+mn-lt"/>
                <a:ea typeface="+mn-ea"/>
                <a:cs typeface="+mn-cs"/>
              </a:defRPr>
            </a:lvl1pPr>
            <a:lvl2pPr marL="539960" indent="-269980" algn="l" defTabSz="914332" rtl="0" eaLnBrk="1" latinLnBrk="0" hangingPunct="1">
              <a:lnSpc>
                <a:spcPct val="100000"/>
              </a:lnSpc>
              <a:spcBef>
                <a:spcPts val="300"/>
              </a:spcBef>
              <a:spcAft>
                <a:spcPts val="600"/>
              </a:spcAft>
              <a:buFont typeface="Arial" panose="020B0604020202020204" pitchFamily="34" charset="0"/>
              <a:buChar char="•"/>
              <a:defRPr sz="1800" kern="1200">
                <a:solidFill>
                  <a:schemeClr val="tx2"/>
                </a:solidFill>
                <a:latin typeface="+mn-lt"/>
                <a:ea typeface="+mn-ea"/>
                <a:cs typeface="+mn-cs"/>
              </a:defRPr>
            </a:lvl2pPr>
            <a:lvl3pPr marL="809940" indent="-269980" algn="l" defTabSz="914332" rtl="0" eaLnBrk="1" latinLnBrk="0" hangingPunct="1">
              <a:lnSpc>
                <a:spcPct val="100000"/>
              </a:lnSpc>
              <a:spcBef>
                <a:spcPts val="300"/>
              </a:spcBef>
              <a:spcAft>
                <a:spcPts val="600"/>
              </a:spcAft>
              <a:buFont typeface="Arial" panose="020B0604020202020204" pitchFamily="34" charset="0"/>
              <a:buChar char="•"/>
              <a:defRPr sz="1500" kern="1200">
                <a:solidFill>
                  <a:schemeClr val="tx2"/>
                </a:solidFill>
                <a:latin typeface="+mn-lt"/>
                <a:ea typeface="+mn-ea"/>
                <a:cs typeface="+mn-cs"/>
              </a:defRPr>
            </a:lvl3pPr>
            <a:lvl4pPr marL="0" indent="0" algn="l" defTabSz="914332" rtl="0" eaLnBrk="1" latinLnBrk="0" hangingPunct="1">
              <a:lnSpc>
                <a:spcPct val="100000"/>
              </a:lnSpc>
              <a:spcBef>
                <a:spcPts val="1200"/>
              </a:spcBef>
              <a:spcAft>
                <a:spcPts val="1200"/>
              </a:spcAft>
              <a:buFont typeface="Arial" panose="020B0604020202020204" pitchFamily="34" charset="0"/>
              <a:buChar char="​"/>
              <a:defRPr sz="1867" b="1" kern="1200">
                <a:solidFill>
                  <a:schemeClr val="tx2"/>
                </a:solidFill>
                <a:latin typeface="+mn-lt"/>
                <a:ea typeface="+mn-ea"/>
                <a:cs typeface="+mn-cs"/>
              </a:defRPr>
            </a:lvl4pPr>
            <a:lvl5pPr marL="0" indent="0" algn="l" defTabSz="914332" rtl="0" eaLnBrk="1" latinLnBrk="0" hangingPunct="1">
              <a:lnSpc>
                <a:spcPct val="100000"/>
              </a:lnSpc>
              <a:spcBef>
                <a:spcPts val="300"/>
              </a:spcBef>
              <a:spcAft>
                <a:spcPts val="600"/>
              </a:spcAft>
              <a:buFont typeface="Arial" panose="020B0604020202020204" pitchFamily="34" charset="0"/>
              <a:buChar char="​"/>
              <a:tabLst/>
              <a:defRPr sz="1867" kern="1200">
                <a:solidFill>
                  <a:schemeClr val="tx2"/>
                </a:solidFill>
                <a:latin typeface="+mn-lt"/>
                <a:ea typeface="+mn-ea"/>
                <a:cs typeface="+mn-cs"/>
              </a:defRPr>
            </a:lvl5pPr>
            <a:lvl6pPr marL="0" indent="0" algn="l" defTabSz="914332" rtl="0" eaLnBrk="1" latinLnBrk="0" hangingPunct="1">
              <a:lnSpc>
                <a:spcPct val="100000"/>
              </a:lnSpc>
              <a:spcBef>
                <a:spcPts val="1200"/>
              </a:spcBef>
              <a:spcAft>
                <a:spcPts val="1200"/>
              </a:spcAft>
              <a:buFont typeface="Arial" panose="020B0604020202020204" pitchFamily="34" charset="0"/>
              <a:buChar char="​"/>
              <a:defRPr sz="1067" b="1" kern="1200">
                <a:solidFill>
                  <a:schemeClr val="tx2"/>
                </a:solidFill>
                <a:latin typeface="+mn-lt"/>
                <a:ea typeface="+mn-ea"/>
                <a:cs typeface="+mn-cs"/>
              </a:defRPr>
            </a:lvl6pPr>
            <a:lvl7pPr marL="0" indent="0" algn="l" defTabSz="914332" rtl="0" eaLnBrk="1" latinLnBrk="0" hangingPunct="1">
              <a:lnSpc>
                <a:spcPct val="100000"/>
              </a:lnSpc>
              <a:spcBef>
                <a:spcPts val="300"/>
              </a:spcBef>
              <a:spcAft>
                <a:spcPts val="600"/>
              </a:spcAft>
              <a:buFont typeface="Arial" panose="020B0604020202020204" pitchFamily="34" charset="0"/>
              <a:buChar char="​"/>
              <a:defRPr sz="1067" b="0" kern="1200" baseline="0">
                <a:solidFill>
                  <a:schemeClr val="tx2"/>
                </a:solidFill>
                <a:latin typeface="+mn-lt"/>
                <a:ea typeface="+mn-ea"/>
                <a:cs typeface="+mn-cs"/>
              </a:defRPr>
            </a:lvl7pPr>
            <a:lvl8pPr marL="179988" indent="-179988" algn="l" defTabSz="914332" rtl="0" eaLnBrk="1" latinLnBrk="0" hangingPunct="1">
              <a:lnSpc>
                <a:spcPct val="100000"/>
              </a:lnSpc>
              <a:spcBef>
                <a:spcPts val="300"/>
              </a:spcBef>
              <a:spcAft>
                <a:spcPts val="600"/>
              </a:spcAft>
              <a:buFont typeface="Arial" panose="020B0604020202020204" pitchFamily="34" charset="0"/>
              <a:buChar char="•"/>
              <a:defRPr sz="1067" kern="1200">
                <a:solidFill>
                  <a:schemeClr val="tx2"/>
                </a:solidFill>
                <a:latin typeface="+mn-lt"/>
                <a:ea typeface="+mn-ea"/>
                <a:cs typeface="+mn-cs"/>
              </a:defRPr>
            </a:lvl8pPr>
            <a:lvl9pPr marL="0" indent="0" algn="l" defTabSz="914332" rtl="0" eaLnBrk="1" latinLnBrk="0" hangingPunct="1">
              <a:lnSpc>
                <a:spcPct val="100000"/>
              </a:lnSpc>
              <a:spcBef>
                <a:spcPts val="0"/>
              </a:spcBef>
              <a:spcAft>
                <a:spcPts val="1200"/>
              </a:spcAft>
              <a:buFont typeface="Arial" panose="020B0604020202020204" pitchFamily="34" charset="0"/>
              <a:buChar char="​"/>
              <a:defRPr sz="4267" kern="1200" baseline="0">
                <a:solidFill>
                  <a:schemeClr val="tx2"/>
                </a:solidFill>
                <a:latin typeface="+mn-lt"/>
                <a:ea typeface="+mn-ea"/>
                <a:cs typeface="+mn-cs"/>
              </a:defRPr>
            </a:lvl9pPr>
          </a:lstStyle>
          <a:p>
            <a:pPr marL="0" marR="0" lvl="0" indent="0" algn="l" defTabSz="914332" rtl="0" eaLnBrk="1" fontAlgn="auto" latinLnBrk="0" hangingPunct="1">
              <a:lnSpc>
                <a:spcPct val="100000"/>
              </a:lnSpc>
              <a:spcBef>
                <a:spcPts val="300"/>
              </a:spcBef>
              <a:spcAft>
                <a:spcPts val="600"/>
              </a:spcAft>
              <a:buClrTx/>
              <a:buSzTx/>
              <a:buFont typeface="Arial" panose="020B0604020202020204" pitchFamily="34" charset="0"/>
              <a:buNone/>
              <a:tabLst/>
              <a:defRPr/>
            </a:pPr>
            <a:endParaRPr kumimoji="0" lang="en-US" sz="6200" b="1" i="0" u="none" strike="noStrike" kern="1200" cap="none" spc="0" normalizeH="0" baseline="0" noProof="0" dirty="0">
              <a:ln>
                <a:noFill/>
              </a:ln>
              <a:solidFill>
                <a:srgbClr val="263C50"/>
              </a:solidFill>
              <a:effectLst/>
              <a:uLnTx/>
              <a:uFillTx/>
              <a:latin typeface="Arial" panose="020B0604020202020204" pitchFamily="34" charset="0"/>
              <a:ea typeface="+mn-ea"/>
              <a:cs typeface="+mn-cs"/>
            </a:endParaRPr>
          </a:p>
        </p:txBody>
      </p:sp>
      <p:sp>
        <p:nvSpPr>
          <p:cNvPr id="3" name="Text Placeholder 13">
            <a:extLst>
              <a:ext uri="{FF2B5EF4-FFF2-40B4-BE49-F238E27FC236}">
                <a16:creationId xmlns:a16="http://schemas.microsoft.com/office/drawing/2014/main" id="{EC3A9B72-5A34-4394-B24D-D0036BDBE46A}"/>
              </a:ext>
            </a:extLst>
          </p:cNvPr>
          <p:cNvSpPr txBox="1">
            <a:spLocks/>
          </p:cNvSpPr>
          <p:nvPr/>
        </p:nvSpPr>
        <p:spPr>
          <a:xfrm>
            <a:off x="1146420" y="5165540"/>
            <a:ext cx="5546703" cy="592183"/>
          </a:xfrm>
          <a:prstGeom prst="rect">
            <a:avLst/>
          </a:prstGeom>
        </p:spPr>
        <p:txBody>
          <a:bodyPr vert="horz" lIns="0" tIns="0" rIns="0" bIns="0" rtlCol="0" anchor="b">
            <a:noAutofit/>
          </a:bodyPr>
          <a:lstStyle>
            <a:lvl1pPr marL="0" indent="0" algn="l" defTabSz="914332" rtl="0" eaLnBrk="1" latinLnBrk="0" hangingPunct="1">
              <a:lnSpc>
                <a:spcPct val="100000"/>
              </a:lnSpc>
              <a:spcBef>
                <a:spcPts val="300"/>
              </a:spcBef>
              <a:spcAft>
                <a:spcPts val="600"/>
              </a:spcAft>
              <a:buFont typeface="Arial" panose="020B0604020202020204" pitchFamily="34" charset="0"/>
              <a:buNone/>
              <a:defRPr sz="4000" kern="1200">
                <a:solidFill>
                  <a:schemeClr val="tx2"/>
                </a:solidFill>
                <a:latin typeface="+mn-lt"/>
                <a:ea typeface="+mn-ea"/>
                <a:cs typeface="+mn-cs"/>
              </a:defRPr>
            </a:lvl1pPr>
            <a:lvl2pPr marL="539960" indent="-269980" algn="l" defTabSz="914332" rtl="0" eaLnBrk="1" latinLnBrk="0" hangingPunct="1">
              <a:lnSpc>
                <a:spcPct val="100000"/>
              </a:lnSpc>
              <a:spcBef>
                <a:spcPts val="300"/>
              </a:spcBef>
              <a:spcAft>
                <a:spcPts val="600"/>
              </a:spcAft>
              <a:buFont typeface="Arial" panose="020B0604020202020204" pitchFamily="34" charset="0"/>
              <a:buChar char="•"/>
              <a:defRPr sz="1800" kern="1200">
                <a:solidFill>
                  <a:schemeClr val="tx2"/>
                </a:solidFill>
                <a:latin typeface="+mn-lt"/>
                <a:ea typeface="+mn-ea"/>
                <a:cs typeface="+mn-cs"/>
              </a:defRPr>
            </a:lvl2pPr>
            <a:lvl3pPr marL="809940" indent="-269980" algn="l" defTabSz="914332" rtl="0" eaLnBrk="1" latinLnBrk="0" hangingPunct="1">
              <a:lnSpc>
                <a:spcPct val="100000"/>
              </a:lnSpc>
              <a:spcBef>
                <a:spcPts val="300"/>
              </a:spcBef>
              <a:spcAft>
                <a:spcPts val="600"/>
              </a:spcAft>
              <a:buFont typeface="Arial" panose="020B0604020202020204" pitchFamily="34" charset="0"/>
              <a:buChar char="•"/>
              <a:defRPr sz="1500" kern="1200">
                <a:solidFill>
                  <a:schemeClr val="tx2"/>
                </a:solidFill>
                <a:latin typeface="+mn-lt"/>
                <a:ea typeface="+mn-ea"/>
                <a:cs typeface="+mn-cs"/>
              </a:defRPr>
            </a:lvl3pPr>
            <a:lvl4pPr marL="0" indent="0" algn="l" defTabSz="914332" rtl="0" eaLnBrk="1" latinLnBrk="0" hangingPunct="1">
              <a:lnSpc>
                <a:spcPct val="100000"/>
              </a:lnSpc>
              <a:spcBef>
                <a:spcPts val="1200"/>
              </a:spcBef>
              <a:spcAft>
                <a:spcPts val="1200"/>
              </a:spcAft>
              <a:buFont typeface="Arial" panose="020B0604020202020204" pitchFamily="34" charset="0"/>
              <a:buChar char="​"/>
              <a:defRPr sz="1867" b="1" kern="1200">
                <a:solidFill>
                  <a:schemeClr val="tx2"/>
                </a:solidFill>
                <a:latin typeface="+mn-lt"/>
                <a:ea typeface="+mn-ea"/>
                <a:cs typeface="+mn-cs"/>
              </a:defRPr>
            </a:lvl4pPr>
            <a:lvl5pPr marL="0" indent="0" algn="l" defTabSz="914332" rtl="0" eaLnBrk="1" latinLnBrk="0" hangingPunct="1">
              <a:lnSpc>
                <a:spcPct val="100000"/>
              </a:lnSpc>
              <a:spcBef>
                <a:spcPts val="300"/>
              </a:spcBef>
              <a:spcAft>
                <a:spcPts val="600"/>
              </a:spcAft>
              <a:buFont typeface="Arial" panose="020B0604020202020204" pitchFamily="34" charset="0"/>
              <a:buChar char="​"/>
              <a:tabLst/>
              <a:defRPr sz="1867" kern="1200">
                <a:solidFill>
                  <a:schemeClr val="tx2"/>
                </a:solidFill>
                <a:latin typeface="+mn-lt"/>
                <a:ea typeface="+mn-ea"/>
                <a:cs typeface="+mn-cs"/>
              </a:defRPr>
            </a:lvl5pPr>
            <a:lvl6pPr marL="0" indent="0" algn="l" defTabSz="914332" rtl="0" eaLnBrk="1" latinLnBrk="0" hangingPunct="1">
              <a:lnSpc>
                <a:spcPct val="100000"/>
              </a:lnSpc>
              <a:spcBef>
                <a:spcPts val="1200"/>
              </a:spcBef>
              <a:spcAft>
                <a:spcPts val="1200"/>
              </a:spcAft>
              <a:buFont typeface="Arial" panose="020B0604020202020204" pitchFamily="34" charset="0"/>
              <a:buChar char="​"/>
              <a:defRPr sz="1067" b="1" kern="1200">
                <a:solidFill>
                  <a:schemeClr val="tx2"/>
                </a:solidFill>
                <a:latin typeface="+mn-lt"/>
                <a:ea typeface="+mn-ea"/>
                <a:cs typeface="+mn-cs"/>
              </a:defRPr>
            </a:lvl6pPr>
            <a:lvl7pPr marL="0" indent="0" algn="l" defTabSz="914332" rtl="0" eaLnBrk="1" latinLnBrk="0" hangingPunct="1">
              <a:lnSpc>
                <a:spcPct val="100000"/>
              </a:lnSpc>
              <a:spcBef>
                <a:spcPts val="300"/>
              </a:spcBef>
              <a:spcAft>
                <a:spcPts val="600"/>
              </a:spcAft>
              <a:buFont typeface="Arial" panose="020B0604020202020204" pitchFamily="34" charset="0"/>
              <a:buChar char="​"/>
              <a:defRPr sz="1067" b="0" kern="1200" baseline="0">
                <a:solidFill>
                  <a:schemeClr val="tx2"/>
                </a:solidFill>
                <a:latin typeface="+mn-lt"/>
                <a:ea typeface="+mn-ea"/>
                <a:cs typeface="+mn-cs"/>
              </a:defRPr>
            </a:lvl7pPr>
            <a:lvl8pPr marL="179988" indent="-179988" algn="l" defTabSz="914332" rtl="0" eaLnBrk="1" latinLnBrk="0" hangingPunct="1">
              <a:lnSpc>
                <a:spcPct val="100000"/>
              </a:lnSpc>
              <a:spcBef>
                <a:spcPts val="300"/>
              </a:spcBef>
              <a:spcAft>
                <a:spcPts val="600"/>
              </a:spcAft>
              <a:buFont typeface="Arial" panose="020B0604020202020204" pitchFamily="34" charset="0"/>
              <a:buChar char="•"/>
              <a:defRPr sz="1067" kern="1200">
                <a:solidFill>
                  <a:schemeClr val="tx2"/>
                </a:solidFill>
                <a:latin typeface="+mn-lt"/>
                <a:ea typeface="+mn-ea"/>
                <a:cs typeface="+mn-cs"/>
              </a:defRPr>
            </a:lvl8pPr>
            <a:lvl9pPr marL="0" indent="0" algn="l" defTabSz="914332" rtl="0" eaLnBrk="1" latinLnBrk="0" hangingPunct="1">
              <a:lnSpc>
                <a:spcPct val="100000"/>
              </a:lnSpc>
              <a:spcBef>
                <a:spcPts val="0"/>
              </a:spcBef>
              <a:spcAft>
                <a:spcPts val="1200"/>
              </a:spcAft>
              <a:buFont typeface="Arial" panose="020B0604020202020204" pitchFamily="34" charset="0"/>
              <a:buChar char="​"/>
              <a:defRPr sz="4267" kern="1200" baseline="0">
                <a:solidFill>
                  <a:schemeClr val="tx2"/>
                </a:solidFill>
                <a:latin typeface="+mn-lt"/>
                <a:ea typeface="+mn-ea"/>
                <a:cs typeface="+mn-cs"/>
              </a:defRPr>
            </a:lvl9pPr>
          </a:lstStyle>
          <a:p>
            <a:pPr marL="0" marR="0" lvl="0" indent="0" algn="l" defTabSz="914332" rtl="0" eaLnBrk="1" fontAlgn="auto" latinLnBrk="0" hangingPunct="1">
              <a:lnSpc>
                <a:spcPct val="100000"/>
              </a:lnSpc>
              <a:spcBef>
                <a:spcPts val="300"/>
              </a:spcBef>
              <a:spcAft>
                <a:spcPts val="600"/>
              </a:spcAft>
              <a:buClrTx/>
              <a:buSzTx/>
              <a:buFont typeface="Arial" panose="020B0604020202020204" pitchFamily="34" charset="0"/>
              <a:buNone/>
              <a:tabLst/>
              <a:defRPr/>
            </a:pPr>
            <a:endParaRPr kumimoji="0" lang="en-US" sz="4000" b="0" i="0" u="none" strike="noStrike" kern="1200" cap="none" spc="0" normalizeH="0" baseline="0" noProof="0" dirty="0">
              <a:ln>
                <a:noFill/>
              </a:ln>
              <a:solidFill>
                <a:srgbClr val="263C50"/>
              </a:solidFill>
              <a:effectLst/>
              <a:uLnTx/>
              <a:uFillTx/>
              <a:latin typeface="Arial" panose="020B0604020202020204" pitchFamily="34" charset="0"/>
              <a:ea typeface="+mn-ea"/>
              <a:cs typeface="+mn-cs"/>
            </a:endParaRPr>
          </a:p>
        </p:txBody>
      </p:sp>
      <p:sp>
        <p:nvSpPr>
          <p:cNvPr id="15" name="Text Placeholder 14">
            <a:extLst>
              <a:ext uri="{FF2B5EF4-FFF2-40B4-BE49-F238E27FC236}">
                <a16:creationId xmlns:a16="http://schemas.microsoft.com/office/drawing/2014/main" id="{DB686B6D-0D6B-47F7-44A6-84354BB9DA2C}"/>
              </a:ext>
            </a:extLst>
          </p:cNvPr>
          <p:cNvSpPr>
            <a:spLocks noGrp="1"/>
          </p:cNvSpPr>
          <p:nvPr>
            <p:ph type="body" sz="quarter" idx="10"/>
          </p:nvPr>
        </p:nvSpPr>
        <p:spPr>
          <a:xfrm>
            <a:off x="554038" y="1909763"/>
            <a:ext cx="6549622" cy="1814512"/>
          </a:xfrm>
        </p:spPr>
        <p:txBody>
          <a:bodyPr/>
          <a:lstStyle/>
          <a:p>
            <a:r>
              <a:rPr lang="en-US" noProof="0" dirty="0"/>
              <a:t>Pathophysiology of Obesity: </a:t>
            </a:r>
            <a:br>
              <a:rPr lang="en-US" noProof="0" dirty="0"/>
            </a:br>
            <a:r>
              <a:rPr lang="en-US" noProof="0" dirty="0"/>
              <a:t>Genetic, Environmental, and Social Causes</a:t>
            </a:r>
          </a:p>
        </p:txBody>
      </p:sp>
      <p:sp>
        <p:nvSpPr>
          <p:cNvPr id="16" name="Text Placeholder 15">
            <a:extLst>
              <a:ext uri="{FF2B5EF4-FFF2-40B4-BE49-F238E27FC236}">
                <a16:creationId xmlns:a16="http://schemas.microsoft.com/office/drawing/2014/main" id="{8A5C4366-527C-D7CC-59CE-44CA42661863}"/>
              </a:ext>
            </a:extLst>
          </p:cNvPr>
          <p:cNvSpPr>
            <a:spLocks noGrp="1"/>
          </p:cNvSpPr>
          <p:nvPr>
            <p:ph type="body" sz="quarter" idx="11"/>
          </p:nvPr>
        </p:nvSpPr>
        <p:spPr>
          <a:xfrm>
            <a:off x="553980" y="3883932"/>
            <a:ext cx="5505508" cy="1655309"/>
          </a:xfrm>
        </p:spPr>
        <p:txBody>
          <a:bodyPr/>
          <a:lstStyle/>
          <a:p>
            <a:r>
              <a:rPr lang="en-US" noProof="0" dirty="0"/>
              <a:t>Module 3</a:t>
            </a:r>
          </a:p>
          <a:p>
            <a:endParaRPr lang="en-US" noProof="0" dirty="0"/>
          </a:p>
        </p:txBody>
      </p:sp>
    </p:spTree>
    <p:extLst>
      <p:ext uri="{BB962C8B-B14F-4D97-AF65-F5344CB8AC3E}">
        <p14:creationId xmlns:p14="http://schemas.microsoft.com/office/powerpoint/2010/main" val="617489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B7749-A77F-330E-F85C-7634A646EAC9}"/>
              </a:ext>
            </a:extLst>
          </p:cNvPr>
          <p:cNvSpPr>
            <a:spLocks noGrp="1"/>
          </p:cNvSpPr>
          <p:nvPr>
            <p:ph type="title"/>
          </p:nvPr>
        </p:nvSpPr>
        <p:spPr>
          <a:xfrm>
            <a:off x="536240" y="414320"/>
            <a:ext cx="10896000" cy="1082209"/>
          </a:xfrm>
        </p:spPr>
        <p:txBody>
          <a:bodyPr/>
          <a:lstStyle/>
          <a:p>
            <a:r>
              <a:rPr lang="en-US" noProof="0" dirty="0"/>
              <a:t>Spillover effect of free fatty acids</a:t>
            </a:r>
          </a:p>
        </p:txBody>
      </p:sp>
      <p:sp>
        <p:nvSpPr>
          <p:cNvPr id="3" name="Text Placeholder 2">
            <a:extLst>
              <a:ext uri="{FF2B5EF4-FFF2-40B4-BE49-F238E27FC236}">
                <a16:creationId xmlns:a16="http://schemas.microsoft.com/office/drawing/2014/main" id="{A40B57FE-67C8-8A42-69BF-FDDA6C09D7D4}"/>
              </a:ext>
            </a:extLst>
          </p:cNvPr>
          <p:cNvSpPr>
            <a:spLocks noGrp="1"/>
          </p:cNvSpPr>
          <p:nvPr>
            <p:ph type="body" sz="quarter" idx="13"/>
          </p:nvPr>
        </p:nvSpPr>
        <p:spPr>
          <a:xfrm>
            <a:off x="536240" y="6020060"/>
            <a:ext cx="10896000" cy="324000"/>
          </a:xfrm>
        </p:spPr>
        <p:txBody>
          <a:bodyPr/>
          <a:lstStyle/>
          <a:p>
            <a:r>
              <a:rPr lang="en-US" noProof="0" dirty="0"/>
              <a:t>FFA, free fatty acid; SAT, subcutaneous adipose tissue; VAT, visceral adipose tissue.</a:t>
            </a:r>
            <a:br>
              <a:rPr lang="en-US" noProof="0" dirty="0"/>
            </a:br>
            <a:r>
              <a:rPr lang="en-US" noProof="0" dirty="0"/>
              <a:t>1. Puga GM et al. J </a:t>
            </a:r>
            <a:r>
              <a:rPr lang="en-US" noProof="0" dirty="0" err="1"/>
              <a:t>Nutr</a:t>
            </a:r>
            <a:r>
              <a:rPr lang="en-US" noProof="0" dirty="0"/>
              <a:t> 2012;142:1806–1811; 2. Almandoz JP et al. Diabetes 2013;62:1897–1903; 3. Santillana N et al. Nutrients 2023;15:1722.</a:t>
            </a:r>
          </a:p>
        </p:txBody>
      </p:sp>
      <p:sp>
        <p:nvSpPr>
          <p:cNvPr id="16" name="Rectangle 15">
            <a:extLst>
              <a:ext uri="{FF2B5EF4-FFF2-40B4-BE49-F238E27FC236}">
                <a16:creationId xmlns:a16="http://schemas.microsoft.com/office/drawing/2014/main" id="{17F0F7BF-ED92-76CB-D11A-61428DB016C1}"/>
              </a:ext>
            </a:extLst>
          </p:cNvPr>
          <p:cNvSpPr/>
          <p:nvPr/>
        </p:nvSpPr>
        <p:spPr>
          <a:xfrm>
            <a:off x="4458426" y="1814513"/>
            <a:ext cx="3275148" cy="373827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algn="ctr"/>
            <a:endParaRPr lang="en-US" sz="2000" noProof="0" dirty="0"/>
          </a:p>
        </p:txBody>
      </p:sp>
      <p:sp>
        <p:nvSpPr>
          <p:cNvPr id="18" name="Rectangle 17">
            <a:extLst>
              <a:ext uri="{FF2B5EF4-FFF2-40B4-BE49-F238E27FC236}">
                <a16:creationId xmlns:a16="http://schemas.microsoft.com/office/drawing/2014/main" id="{811E4B36-B67E-F614-78F9-247A458905DB}"/>
              </a:ext>
            </a:extLst>
          </p:cNvPr>
          <p:cNvSpPr/>
          <p:nvPr/>
        </p:nvSpPr>
        <p:spPr>
          <a:xfrm>
            <a:off x="741784" y="1814513"/>
            <a:ext cx="3476846" cy="3738271"/>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457200" rtlCol="0" anchor="ctr"/>
          <a:lstStyle/>
          <a:p>
            <a:pPr algn="ctr"/>
            <a:r>
              <a:rPr lang="en-US" sz="2000" noProof="0" dirty="0">
                <a:solidFill>
                  <a:schemeClr val="tx1"/>
                </a:solidFill>
              </a:rPr>
              <a:t>Excess dietary fat impacts plasma FFA concentrations as a result of the </a:t>
            </a:r>
            <a:br>
              <a:rPr lang="en-US" sz="2000" noProof="0" dirty="0">
                <a:solidFill>
                  <a:schemeClr val="tx1"/>
                </a:solidFill>
              </a:rPr>
            </a:br>
            <a:r>
              <a:rPr lang="en-US" sz="2000" noProof="0" dirty="0">
                <a:solidFill>
                  <a:schemeClr val="tx1"/>
                </a:solidFill>
              </a:rPr>
              <a:t>“spillover” effect, in which </a:t>
            </a:r>
            <a:r>
              <a:rPr lang="en-US" sz="2000" b="1" noProof="0" dirty="0">
                <a:solidFill>
                  <a:schemeClr val="tx1"/>
                </a:solidFill>
              </a:rPr>
              <a:t>diet-derived fatty acids </a:t>
            </a:r>
            <a:br>
              <a:rPr lang="en-US" sz="2000" b="1" noProof="0" dirty="0">
                <a:solidFill>
                  <a:schemeClr val="tx1"/>
                </a:solidFill>
              </a:rPr>
            </a:br>
            <a:r>
              <a:rPr lang="en-US" sz="2000" b="1" noProof="0" dirty="0">
                <a:solidFill>
                  <a:schemeClr val="tx1"/>
                </a:solidFill>
              </a:rPr>
              <a:t>add to the circulating FFA in the plasma</a:t>
            </a:r>
            <a:r>
              <a:rPr lang="en-US" sz="2000" baseline="30000" noProof="0" dirty="0">
                <a:solidFill>
                  <a:schemeClr val="tx1"/>
                </a:solidFill>
              </a:rPr>
              <a:t>1</a:t>
            </a:r>
            <a:endParaRPr lang="en-US" sz="2000" noProof="0" dirty="0">
              <a:solidFill>
                <a:schemeClr val="tx1"/>
              </a:solidFill>
            </a:endParaRPr>
          </a:p>
        </p:txBody>
      </p:sp>
      <p:sp>
        <p:nvSpPr>
          <p:cNvPr id="19" name="TextBox 18">
            <a:extLst>
              <a:ext uri="{FF2B5EF4-FFF2-40B4-BE49-F238E27FC236}">
                <a16:creationId xmlns:a16="http://schemas.microsoft.com/office/drawing/2014/main" id="{92494920-D9AE-D1F1-273F-77D6140C218D}"/>
              </a:ext>
            </a:extLst>
          </p:cNvPr>
          <p:cNvSpPr txBox="1"/>
          <p:nvPr/>
        </p:nvSpPr>
        <p:spPr>
          <a:xfrm>
            <a:off x="4440450" y="2149427"/>
            <a:ext cx="3293124" cy="2862322"/>
          </a:xfrm>
          <a:prstGeom prst="rect">
            <a:avLst/>
          </a:prstGeom>
          <a:noFill/>
        </p:spPr>
        <p:txBody>
          <a:bodyPr wrap="square" lIns="91440" tIns="45720" rIns="91440" bIns="45720" rtlCol="0" anchor="t">
            <a:spAutoFit/>
          </a:bodyPr>
          <a:lstStyle/>
          <a:p>
            <a:pPr algn="ctr">
              <a:spcAft>
                <a:spcPts val="1200"/>
              </a:spcAft>
            </a:pPr>
            <a:r>
              <a:rPr lang="en-US" sz="2000" b="1" noProof="0" dirty="0"/>
              <a:t>Increased FFA </a:t>
            </a:r>
            <a:br>
              <a:rPr lang="en-US" sz="2000" b="1" noProof="0" dirty="0"/>
            </a:br>
            <a:r>
              <a:rPr lang="en-US" sz="2000" b="1" noProof="0" dirty="0"/>
              <a:t>availability </a:t>
            </a:r>
            <a:br>
              <a:rPr lang="en-US" sz="2000" b="1" noProof="0" dirty="0"/>
            </a:br>
            <a:r>
              <a:rPr lang="en-US" sz="2000" noProof="0" dirty="0"/>
              <a:t>plays a role in:</a:t>
            </a:r>
            <a:r>
              <a:rPr lang="en-US" sz="2000" baseline="30000" noProof="0" dirty="0"/>
              <a:t>2</a:t>
            </a:r>
            <a:endParaRPr lang="en-US" sz="2000" baseline="30000" dirty="0"/>
          </a:p>
          <a:p>
            <a:pPr algn="ctr">
              <a:spcAft>
                <a:spcPts val="1200"/>
              </a:spcAft>
            </a:pPr>
            <a:r>
              <a:rPr lang="en-US" sz="2000" noProof="0" dirty="0"/>
              <a:t>1. Ectopic fat accumulation</a:t>
            </a:r>
          </a:p>
          <a:p>
            <a:pPr algn="ctr">
              <a:spcAft>
                <a:spcPts val="1200"/>
              </a:spcAft>
              <a:buSzPct val="120000"/>
            </a:pPr>
            <a:r>
              <a:rPr lang="en-US" sz="2000" noProof="0" dirty="0"/>
              <a:t>2. Insulin resistance</a:t>
            </a:r>
          </a:p>
          <a:p>
            <a:pPr algn="ctr">
              <a:spcAft>
                <a:spcPts val="1200"/>
              </a:spcAft>
              <a:buSzPct val="120000"/>
            </a:pPr>
            <a:r>
              <a:rPr lang="en-US" sz="2000" noProof="0" dirty="0"/>
              <a:t>3. Hypertension</a:t>
            </a:r>
          </a:p>
          <a:p>
            <a:pPr algn="ctr">
              <a:spcAft>
                <a:spcPts val="1200"/>
              </a:spcAft>
              <a:buSzPct val="120000"/>
            </a:pPr>
            <a:r>
              <a:rPr lang="en-US" sz="2000" noProof="0" dirty="0"/>
              <a:t>4. Dyslipidemia </a:t>
            </a:r>
            <a:endParaRPr lang="en-US" sz="2400" noProof="0" dirty="0"/>
          </a:p>
        </p:txBody>
      </p:sp>
      <p:sp>
        <p:nvSpPr>
          <p:cNvPr id="20" name="Rectangle 19">
            <a:extLst>
              <a:ext uri="{FF2B5EF4-FFF2-40B4-BE49-F238E27FC236}">
                <a16:creationId xmlns:a16="http://schemas.microsoft.com/office/drawing/2014/main" id="{CDABE8D1-F212-F45F-0711-5A318160A280}"/>
              </a:ext>
            </a:extLst>
          </p:cNvPr>
          <p:cNvSpPr/>
          <p:nvPr/>
        </p:nvSpPr>
        <p:spPr>
          <a:xfrm>
            <a:off x="7955394" y="1814513"/>
            <a:ext cx="3476846" cy="3738271"/>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365760" rIns="182880" bIns="365760" rtlCol="0" anchor="ctr"/>
          <a:lstStyle/>
          <a:p>
            <a:pPr algn="ctr">
              <a:spcAft>
                <a:spcPts val="1200"/>
              </a:spcAft>
            </a:pPr>
            <a:r>
              <a:rPr lang="en-US" sz="2000" noProof="0" dirty="0">
                <a:solidFill>
                  <a:schemeClr val="tx1"/>
                </a:solidFill>
                <a:latin typeface="Arial" panose="020B0604020202020204" pitchFamily="34" charset="0"/>
                <a:ea typeface="Times New Roman" panose="02020603050405020304" pitchFamily="18" charset="0"/>
              </a:rPr>
              <a:t>FFA produced by lipolysis in VAT insulin-resistant adipocytes are drained via the portal vein into the liver, contributing to the </a:t>
            </a:r>
            <a:r>
              <a:rPr lang="en-US" sz="2000" b="1" noProof="0" dirty="0">
                <a:solidFill>
                  <a:schemeClr val="tx1"/>
                </a:solidFill>
                <a:latin typeface="Arial" panose="020B0604020202020204" pitchFamily="34" charset="0"/>
                <a:ea typeface="Times New Roman" panose="02020603050405020304" pitchFamily="18" charset="0"/>
              </a:rPr>
              <a:t>hepatic deposit of fatty acids</a:t>
            </a:r>
            <a:r>
              <a:rPr lang="en-US" sz="2000" baseline="30000" noProof="0" dirty="0">
                <a:solidFill>
                  <a:schemeClr val="tx1"/>
                </a:solidFill>
                <a:latin typeface="Arial" panose="020B0604020202020204" pitchFamily="34" charset="0"/>
                <a:ea typeface="Times New Roman" panose="02020603050405020304" pitchFamily="18" charset="0"/>
              </a:rPr>
              <a:t>3</a:t>
            </a:r>
            <a:endParaRPr lang="en-US" sz="2000" noProof="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algn="ctr">
              <a:spcAft>
                <a:spcPts val="1200"/>
              </a:spcAft>
            </a:pPr>
            <a:r>
              <a:rPr lang="en-US" sz="2000" noProof="0" dirty="0">
                <a:solidFill>
                  <a:schemeClr val="tx1"/>
                </a:solidFill>
                <a:ea typeface="Times New Roman" panose="02020603050405020304" pitchFamily="18" charset="0"/>
                <a:cs typeface="Arial"/>
              </a:rPr>
              <a:t>Genetic susceptibility to </a:t>
            </a:r>
            <a:r>
              <a:rPr lang="en-US" sz="2000" b="1" noProof="0" dirty="0">
                <a:solidFill>
                  <a:schemeClr val="tx1"/>
                </a:solidFill>
                <a:ea typeface="Times New Roman" panose="02020603050405020304" pitchFamily="18" charset="0"/>
                <a:cs typeface="Arial"/>
              </a:rPr>
              <a:t>dysfunctional SAT </a:t>
            </a:r>
            <a:r>
              <a:rPr lang="en-US" sz="2000" noProof="0" dirty="0">
                <a:solidFill>
                  <a:schemeClr val="tx1"/>
                </a:solidFill>
                <a:ea typeface="Times New Roman" panose="02020603050405020304" pitchFamily="18" charset="0"/>
                <a:cs typeface="Arial"/>
              </a:rPr>
              <a:t>is associated with </a:t>
            </a:r>
            <a:r>
              <a:rPr lang="en-US" sz="2000" b="1" noProof="0" dirty="0">
                <a:solidFill>
                  <a:schemeClr val="tx1"/>
                </a:solidFill>
                <a:ea typeface="Times New Roman" panose="02020603050405020304" pitchFamily="18" charset="0"/>
                <a:cs typeface="Arial"/>
              </a:rPr>
              <a:t>increased cardiometabolic risk </a:t>
            </a:r>
            <a:r>
              <a:rPr lang="en-US" sz="2000" noProof="0" dirty="0">
                <a:solidFill>
                  <a:schemeClr val="tx1"/>
                </a:solidFill>
                <a:ea typeface="Times New Roman" panose="02020603050405020304" pitchFamily="18" charset="0"/>
                <a:cs typeface="Arial"/>
              </a:rPr>
              <a:t>via</a:t>
            </a:r>
            <a:r>
              <a:rPr lang="en-US" sz="2000" b="1" noProof="0" dirty="0">
                <a:solidFill>
                  <a:schemeClr val="tx1"/>
                </a:solidFill>
                <a:ea typeface="Times New Roman" panose="02020603050405020304" pitchFamily="18" charset="0"/>
                <a:cs typeface="Arial"/>
              </a:rPr>
              <a:t> the FFA spillover effect</a:t>
            </a:r>
          </a:p>
        </p:txBody>
      </p:sp>
      <p:grpSp>
        <p:nvGrpSpPr>
          <p:cNvPr id="4" name="Group 3">
            <a:extLst>
              <a:ext uri="{FF2B5EF4-FFF2-40B4-BE49-F238E27FC236}">
                <a16:creationId xmlns:a16="http://schemas.microsoft.com/office/drawing/2014/main" id="{C687A37D-5175-C87E-4BD4-5C06B031EA4F}"/>
              </a:ext>
            </a:extLst>
          </p:cNvPr>
          <p:cNvGrpSpPr/>
          <p:nvPr/>
        </p:nvGrpSpPr>
        <p:grpSpPr>
          <a:xfrm>
            <a:off x="4113703" y="3458435"/>
            <a:ext cx="473093" cy="395156"/>
            <a:chOff x="4113703" y="3458435"/>
            <a:chExt cx="473093" cy="395156"/>
          </a:xfrm>
        </p:grpSpPr>
        <p:sp>
          <p:nvSpPr>
            <p:cNvPr id="21" name="Isosceles Triangle 20">
              <a:extLst>
                <a:ext uri="{FF2B5EF4-FFF2-40B4-BE49-F238E27FC236}">
                  <a16:creationId xmlns:a16="http://schemas.microsoft.com/office/drawing/2014/main" id="{D09BEF5E-D71A-83DD-0DEA-33B4BDD34CB1}"/>
                </a:ext>
              </a:extLst>
            </p:cNvPr>
            <p:cNvSpPr/>
            <p:nvPr/>
          </p:nvSpPr>
          <p:spPr>
            <a:xfrm rot="5400000">
              <a:off x="4086450" y="3485688"/>
              <a:ext cx="395156" cy="340650"/>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22" name="Isosceles Triangle 21">
              <a:extLst>
                <a:ext uri="{FF2B5EF4-FFF2-40B4-BE49-F238E27FC236}">
                  <a16:creationId xmlns:a16="http://schemas.microsoft.com/office/drawing/2014/main" id="{5C2C0D01-1D41-2071-00AA-C67B6D50987A}"/>
                </a:ext>
              </a:extLst>
            </p:cNvPr>
            <p:cNvSpPr/>
            <p:nvPr/>
          </p:nvSpPr>
          <p:spPr>
            <a:xfrm rot="5400000">
              <a:off x="4218893" y="3485688"/>
              <a:ext cx="395156" cy="340650"/>
            </a:xfrm>
            <a:prstGeom prs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grpSp>
      <p:grpSp>
        <p:nvGrpSpPr>
          <p:cNvPr id="23" name="Group 22">
            <a:extLst>
              <a:ext uri="{FF2B5EF4-FFF2-40B4-BE49-F238E27FC236}">
                <a16:creationId xmlns:a16="http://schemas.microsoft.com/office/drawing/2014/main" id="{D03B28BD-93D7-AA86-CC6A-96CBBF1602B4}"/>
              </a:ext>
            </a:extLst>
          </p:cNvPr>
          <p:cNvGrpSpPr/>
          <p:nvPr/>
        </p:nvGrpSpPr>
        <p:grpSpPr>
          <a:xfrm>
            <a:off x="7629232" y="3458435"/>
            <a:ext cx="473093" cy="395156"/>
            <a:chOff x="7643086" y="3458435"/>
            <a:chExt cx="473093" cy="395156"/>
          </a:xfrm>
        </p:grpSpPr>
        <p:sp>
          <p:nvSpPr>
            <p:cNvPr id="24" name="Isosceles Triangle 23">
              <a:extLst>
                <a:ext uri="{FF2B5EF4-FFF2-40B4-BE49-F238E27FC236}">
                  <a16:creationId xmlns:a16="http://schemas.microsoft.com/office/drawing/2014/main" id="{6F8B8233-401F-4F02-0046-A38819ECF2E4}"/>
                </a:ext>
              </a:extLst>
            </p:cNvPr>
            <p:cNvSpPr/>
            <p:nvPr/>
          </p:nvSpPr>
          <p:spPr>
            <a:xfrm rot="5400000">
              <a:off x="7615833" y="3485688"/>
              <a:ext cx="395156" cy="340650"/>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25" name="Isosceles Triangle 24">
              <a:extLst>
                <a:ext uri="{FF2B5EF4-FFF2-40B4-BE49-F238E27FC236}">
                  <a16:creationId xmlns:a16="http://schemas.microsoft.com/office/drawing/2014/main" id="{AF818343-78B8-DCF0-9F45-696ACA15172C}"/>
                </a:ext>
              </a:extLst>
            </p:cNvPr>
            <p:cNvSpPr/>
            <p:nvPr/>
          </p:nvSpPr>
          <p:spPr>
            <a:xfrm rot="5400000">
              <a:off x="7748276" y="3485688"/>
              <a:ext cx="395156" cy="340650"/>
            </a:xfrm>
            <a:prstGeom prs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grpSp>
      <p:sp>
        <p:nvSpPr>
          <p:cNvPr id="27" name="Oval 26">
            <a:extLst>
              <a:ext uri="{FF2B5EF4-FFF2-40B4-BE49-F238E27FC236}">
                <a16:creationId xmlns:a16="http://schemas.microsoft.com/office/drawing/2014/main" id="{59E09025-376D-50B7-FD70-C509FC0D7599}"/>
              </a:ext>
            </a:extLst>
          </p:cNvPr>
          <p:cNvSpPr/>
          <p:nvPr/>
        </p:nvSpPr>
        <p:spPr>
          <a:xfrm>
            <a:off x="2113920" y="2000472"/>
            <a:ext cx="732574" cy="732574"/>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pic>
        <p:nvPicPr>
          <p:cNvPr id="30" name="Graphic 29">
            <a:extLst>
              <a:ext uri="{FF2B5EF4-FFF2-40B4-BE49-F238E27FC236}">
                <a16:creationId xmlns:a16="http://schemas.microsoft.com/office/drawing/2014/main" id="{72CE7B8A-CAAF-1D88-8FBA-7CFA94306D1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83130" y="2068830"/>
            <a:ext cx="571500" cy="571500"/>
          </a:xfrm>
          <a:prstGeom prst="rect">
            <a:avLst/>
          </a:prstGeom>
        </p:spPr>
      </p:pic>
    </p:spTree>
    <p:extLst>
      <p:ext uri="{BB962C8B-B14F-4D97-AF65-F5344CB8AC3E}">
        <p14:creationId xmlns:p14="http://schemas.microsoft.com/office/powerpoint/2010/main" val="75418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A8C313D8-9F95-4BE8-B15B-41A1D1F6BAF3}"/>
              </a:ext>
            </a:extLst>
          </p:cNvPr>
          <p:cNvSpPr/>
          <p:nvPr/>
        </p:nvSpPr>
        <p:spPr>
          <a:xfrm>
            <a:off x="6593370" y="2053828"/>
            <a:ext cx="4838218" cy="4007757"/>
          </a:xfrm>
          <a:prstGeom prst="rect">
            <a:avLst/>
          </a:prstGeom>
          <a:solidFill>
            <a:schemeClr val="bg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5C14BCA1-BC55-952D-9ED7-927FA1CAE16A}"/>
              </a:ext>
            </a:extLst>
          </p:cNvPr>
          <p:cNvSpPr>
            <a:spLocks noGrp="1"/>
          </p:cNvSpPr>
          <p:nvPr>
            <p:ph type="title"/>
          </p:nvPr>
        </p:nvSpPr>
        <p:spPr>
          <a:xfrm>
            <a:off x="536240" y="414320"/>
            <a:ext cx="10896000" cy="1082209"/>
          </a:xfrm>
        </p:spPr>
        <p:txBody>
          <a:bodyPr/>
          <a:lstStyle/>
          <a:p>
            <a:r>
              <a:rPr lang="en-US" noProof="0" dirty="0"/>
              <a:t>Interaction of environment and genetic</a:t>
            </a:r>
            <a:br>
              <a:rPr lang="en-US" noProof="0" dirty="0"/>
            </a:br>
            <a:r>
              <a:rPr lang="en-US" noProof="0" dirty="0"/>
              <a:t>variability in multifactorial diseases</a:t>
            </a:r>
          </a:p>
        </p:txBody>
      </p:sp>
      <p:sp>
        <p:nvSpPr>
          <p:cNvPr id="3" name="Text Placeholder 2">
            <a:extLst>
              <a:ext uri="{FF2B5EF4-FFF2-40B4-BE49-F238E27FC236}">
                <a16:creationId xmlns:a16="http://schemas.microsoft.com/office/drawing/2014/main" id="{F0C127F4-5DAD-C78D-3DF3-FA7C4381DB21}"/>
              </a:ext>
            </a:extLst>
          </p:cNvPr>
          <p:cNvSpPr>
            <a:spLocks noGrp="1"/>
          </p:cNvSpPr>
          <p:nvPr>
            <p:ph type="body" sz="quarter" idx="13"/>
          </p:nvPr>
        </p:nvSpPr>
        <p:spPr>
          <a:xfrm>
            <a:off x="536240" y="6020060"/>
            <a:ext cx="10896000" cy="324000"/>
          </a:xfrm>
        </p:spPr>
        <p:txBody>
          <a:bodyPr/>
          <a:lstStyle/>
          <a:p>
            <a:r>
              <a:rPr lang="en-US" noProof="0" dirty="0"/>
              <a:t>*A schematic diagram.</a:t>
            </a:r>
            <a:br>
              <a:rPr lang="en-US" dirty="0"/>
            </a:br>
            <a:r>
              <a:rPr lang="en-US" dirty="0"/>
              <a:t>BMI, body mass index.</a:t>
            </a:r>
            <a:br>
              <a:rPr lang="en-US" noProof="0" dirty="0"/>
            </a:br>
            <a:r>
              <a:rPr lang="en-US" noProof="0" dirty="0"/>
              <a:t>Mark AL. Hypertension 2008;51:1426–1434.</a:t>
            </a:r>
          </a:p>
        </p:txBody>
      </p:sp>
      <p:sp>
        <p:nvSpPr>
          <p:cNvPr id="26" name="TextBox 25">
            <a:extLst>
              <a:ext uri="{FF2B5EF4-FFF2-40B4-BE49-F238E27FC236}">
                <a16:creationId xmlns:a16="http://schemas.microsoft.com/office/drawing/2014/main" id="{34B9572F-871E-4B18-3350-C5DEE123442E}"/>
              </a:ext>
            </a:extLst>
          </p:cNvPr>
          <p:cNvSpPr txBox="1"/>
          <p:nvPr/>
        </p:nvSpPr>
        <p:spPr>
          <a:xfrm>
            <a:off x="621680" y="3310842"/>
            <a:ext cx="6157268" cy="1316032"/>
          </a:xfrm>
          <a:prstGeom prst="roundRect">
            <a:avLst>
              <a:gd name="adj" fmla="val 50000"/>
            </a:avLst>
          </a:prstGeom>
          <a:solidFill>
            <a:schemeClr val="tx2"/>
          </a:solidFill>
        </p:spPr>
        <p:txBody>
          <a:bodyPr wrap="square" lIns="1005840" anchor="ctr">
            <a:noAutofit/>
          </a:bodyPr>
          <a:lstStyle/>
          <a:p>
            <a:r>
              <a:rPr lang="en-US" b="0" i="0" noProof="0" dirty="0">
                <a:solidFill>
                  <a:schemeClr val="bg1"/>
                </a:solidFill>
                <a:effectLst/>
              </a:rPr>
              <a:t>Unlike the genetically resistant population, individuals</a:t>
            </a:r>
            <a:r>
              <a:rPr lang="en-US" noProof="0" dirty="0">
                <a:solidFill>
                  <a:schemeClr val="bg1"/>
                </a:solidFill>
              </a:rPr>
              <a:t> genetically predisposed </a:t>
            </a:r>
            <a:r>
              <a:rPr lang="en-US" b="0" i="0" noProof="0" dirty="0">
                <a:solidFill>
                  <a:schemeClr val="bg1"/>
                </a:solidFill>
                <a:effectLst/>
              </a:rPr>
              <a:t>to obesity will </a:t>
            </a:r>
            <a:r>
              <a:rPr lang="en-US" noProof="0" dirty="0">
                <a:solidFill>
                  <a:schemeClr val="bg1"/>
                </a:solidFill>
              </a:rPr>
              <a:t>likely </a:t>
            </a:r>
            <a:r>
              <a:rPr lang="en-US" b="0" i="0" noProof="0" dirty="0">
                <a:solidFill>
                  <a:schemeClr val="bg1"/>
                </a:solidFill>
                <a:effectLst/>
              </a:rPr>
              <a:t>manifest the disease phenotype in </a:t>
            </a:r>
            <a:r>
              <a:rPr lang="en-US" b="1" i="0" noProof="0" dirty="0">
                <a:solidFill>
                  <a:schemeClr val="bg1"/>
                </a:solidFill>
                <a:effectLst/>
              </a:rPr>
              <a:t>healthy </a:t>
            </a:r>
            <a:r>
              <a:rPr lang="en-US" b="0" i="0" noProof="0" dirty="0">
                <a:solidFill>
                  <a:schemeClr val="bg1"/>
                </a:solidFill>
                <a:effectLst/>
              </a:rPr>
              <a:t>and </a:t>
            </a:r>
            <a:r>
              <a:rPr lang="en-US" b="1" i="0" noProof="0" dirty="0">
                <a:solidFill>
                  <a:schemeClr val="bg1"/>
                </a:solidFill>
                <a:effectLst/>
              </a:rPr>
              <a:t>obesogenic environments</a:t>
            </a:r>
          </a:p>
        </p:txBody>
      </p:sp>
      <p:cxnSp>
        <p:nvCxnSpPr>
          <p:cNvPr id="5" name="Straight Connector 4">
            <a:extLst>
              <a:ext uri="{FF2B5EF4-FFF2-40B4-BE49-F238E27FC236}">
                <a16:creationId xmlns:a16="http://schemas.microsoft.com/office/drawing/2014/main" id="{A18B2495-04D5-4715-E039-8270211C9A8C}"/>
              </a:ext>
            </a:extLst>
          </p:cNvPr>
          <p:cNvCxnSpPr>
            <a:cxnSpLocks/>
          </p:cNvCxnSpPr>
          <p:nvPr/>
        </p:nvCxnSpPr>
        <p:spPr>
          <a:xfrm flipV="1">
            <a:off x="7964593" y="2994093"/>
            <a:ext cx="2536784" cy="1480382"/>
          </a:xfrm>
          <a:prstGeom prst="line">
            <a:avLst/>
          </a:prstGeom>
          <a:ln w="3810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FC2DC3E-A6DA-7F42-EF5E-89F0166C1237}"/>
              </a:ext>
            </a:extLst>
          </p:cNvPr>
          <p:cNvCxnSpPr>
            <a:cxnSpLocks/>
          </p:cNvCxnSpPr>
          <p:nvPr/>
        </p:nvCxnSpPr>
        <p:spPr>
          <a:xfrm flipV="1">
            <a:off x="7964593" y="4464077"/>
            <a:ext cx="2536784" cy="233422"/>
          </a:xfrm>
          <a:prstGeom prst="line">
            <a:avLst/>
          </a:prstGeom>
          <a:ln w="38100">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94629CA-2BA3-3B01-EB0B-0D5128757571}"/>
              </a:ext>
            </a:extLst>
          </p:cNvPr>
          <p:cNvCxnSpPr>
            <a:cxnSpLocks/>
          </p:cNvCxnSpPr>
          <p:nvPr/>
        </p:nvCxnSpPr>
        <p:spPr>
          <a:xfrm>
            <a:off x="7571054" y="2650096"/>
            <a:ext cx="0" cy="2592729"/>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AB7CE26-BA68-6BD5-2042-82A285108B29}"/>
              </a:ext>
            </a:extLst>
          </p:cNvPr>
          <p:cNvCxnSpPr>
            <a:cxnSpLocks/>
          </p:cNvCxnSpPr>
          <p:nvPr/>
        </p:nvCxnSpPr>
        <p:spPr>
          <a:xfrm>
            <a:off x="7571054" y="5228006"/>
            <a:ext cx="3437681"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B7C21BD-F6FA-67A1-FEB7-328E4A607BA2}"/>
              </a:ext>
            </a:extLst>
          </p:cNvPr>
          <p:cNvSpPr txBox="1"/>
          <p:nvPr/>
        </p:nvSpPr>
        <p:spPr>
          <a:xfrm>
            <a:off x="8499968" y="2984849"/>
            <a:ext cx="1157458" cy="523220"/>
          </a:xfrm>
          <a:prstGeom prst="rect">
            <a:avLst/>
          </a:prstGeom>
          <a:noFill/>
        </p:spPr>
        <p:txBody>
          <a:bodyPr wrap="square" rtlCol="0">
            <a:spAutoFit/>
          </a:bodyPr>
          <a:lstStyle/>
          <a:p>
            <a:r>
              <a:rPr lang="en-US" sz="1400" noProof="0" dirty="0"/>
              <a:t>Genetically predisposed</a:t>
            </a:r>
          </a:p>
        </p:txBody>
      </p:sp>
      <p:sp>
        <p:nvSpPr>
          <p:cNvPr id="16" name="TextBox 15">
            <a:extLst>
              <a:ext uri="{FF2B5EF4-FFF2-40B4-BE49-F238E27FC236}">
                <a16:creationId xmlns:a16="http://schemas.microsoft.com/office/drawing/2014/main" id="{D1741E47-369C-0CD3-76C4-8F6E77E5F8CA}"/>
              </a:ext>
            </a:extLst>
          </p:cNvPr>
          <p:cNvSpPr txBox="1"/>
          <p:nvPr/>
        </p:nvSpPr>
        <p:spPr>
          <a:xfrm>
            <a:off x="8575030" y="4626874"/>
            <a:ext cx="1157458" cy="523220"/>
          </a:xfrm>
          <a:prstGeom prst="rect">
            <a:avLst/>
          </a:prstGeom>
          <a:noFill/>
        </p:spPr>
        <p:txBody>
          <a:bodyPr wrap="square" rtlCol="0">
            <a:spAutoFit/>
          </a:bodyPr>
          <a:lstStyle/>
          <a:p>
            <a:r>
              <a:rPr lang="en-US" sz="1400" noProof="0" dirty="0">
                <a:solidFill>
                  <a:schemeClr val="accent1"/>
                </a:solidFill>
              </a:rPr>
              <a:t>Genetically resistant</a:t>
            </a:r>
          </a:p>
        </p:txBody>
      </p:sp>
      <p:sp>
        <p:nvSpPr>
          <p:cNvPr id="22" name="TextBox 21">
            <a:extLst>
              <a:ext uri="{FF2B5EF4-FFF2-40B4-BE49-F238E27FC236}">
                <a16:creationId xmlns:a16="http://schemas.microsoft.com/office/drawing/2014/main" id="{75CA4BB5-0BF5-02FA-7095-24F8A12C5DB1}"/>
              </a:ext>
            </a:extLst>
          </p:cNvPr>
          <p:cNvSpPr txBox="1"/>
          <p:nvPr/>
        </p:nvSpPr>
        <p:spPr>
          <a:xfrm>
            <a:off x="7322201" y="5237409"/>
            <a:ext cx="1284783" cy="523220"/>
          </a:xfrm>
          <a:prstGeom prst="rect">
            <a:avLst/>
          </a:prstGeom>
          <a:noFill/>
        </p:spPr>
        <p:txBody>
          <a:bodyPr wrap="square" rtlCol="0">
            <a:spAutoFit/>
          </a:bodyPr>
          <a:lstStyle/>
          <a:p>
            <a:pPr algn="ctr"/>
            <a:r>
              <a:rPr lang="en-US" sz="1400" b="1" noProof="0" dirty="0"/>
              <a:t>Healthy environment</a:t>
            </a:r>
          </a:p>
        </p:txBody>
      </p:sp>
      <p:sp>
        <p:nvSpPr>
          <p:cNvPr id="23" name="TextBox 22">
            <a:extLst>
              <a:ext uri="{FF2B5EF4-FFF2-40B4-BE49-F238E27FC236}">
                <a16:creationId xmlns:a16="http://schemas.microsoft.com/office/drawing/2014/main" id="{10E11B1B-CBCE-A88A-6381-6C04EA09B3F6}"/>
              </a:ext>
            </a:extLst>
          </p:cNvPr>
          <p:cNvSpPr txBox="1"/>
          <p:nvPr/>
        </p:nvSpPr>
        <p:spPr>
          <a:xfrm>
            <a:off x="9488789" y="5237409"/>
            <a:ext cx="1654980" cy="523220"/>
          </a:xfrm>
          <a:prstGeom prst="rect">
            <a:avLst/>
          </a:prstGeom>
          <a:noFill/>
        </p:spPr>
        <p:txBody>
          <a:bodyPr wrap="square" lIns="91440" tIns="45720" rIns="91440" bIns="45720" rtlCol="0" anchor="t">
            <a:spAutoFit/>
          </a:bodyPr>
          <a:lstStyle/>
          <a:p>
            <a:pPr algn="ctr"/>
            <a:r>
              <a:rPr lang="en-US" sz="1400" b="1" dirty="0"/>
              <a:t>Obesogenic environment</a:t>
            </a:r>
            <a:endParaRPr lang="en-US" dirty="0"/>
          </a:p>
        </p:txBody>
      </p:sp>
      <p:sp>
        <p:nvSpPr>
          <p:cNvPr id="24" name="TextBox 23">
            <a:extLst>
              <a:ext uri="{FF2B5EF4-FFF2-40B4-BE49-F238E27FC236}">
                <a16:creationId xmlns:a16="http://schemas.microsoft.com/office/drawing/2014/main" id="{C4402A33-29EF-66C7-52DF-968BA80676FD}"/>
              </a:ext>
            </a:extLst>
          </p:cNvPr>
          <p:cNvSpPr txBox="1"/>
          <p:nvPr/>
        </p:nvSpPr>
        <p:spPr>
          <a:xfrm rot="16200000">
            <a:off x="6185886" y="3670031"/>
            <a:ext cx="2091252" cy="523220"/>
          </a:xfrm>
          <a:prstGeom prst="rect">
            <a:avLst/>
          </a:prstGeom>
          <a:noFill/>
        </p:spPr>
        <p:txBody>
          <a:bodyPr wrap="square" rtlCol="0">
            <a:spAutoFit/>
          </a:bodyPr>
          <a:lstStyle/>
          <a:p>
            <a:pPr algn="ctr"/>
            <a:r>
              <a:rPr lang="en-US" sz="1400" b="1" noProof="0" dirty="0"/>
              <a:t>Disease phenotype (i.e., BMI)</a:t>
            </a:r>
          </a:p>
        </p:txBody>
      </p:sp>
      <p:sp>
        <p:nvSpPr>
          <p:cNvPr id="29" name="TextBox 28">
            <a:extLst>
              <a:ext uri="{FF2B5EF4-FFF2-40B4-BE49-F238E27FC236}">
                <a16:creationId xmlns:a16="http://schemas.microsoft.com/office/drawing/2014/main" id="{E2A5E684-6E10-E528-A502-FF0DCCB76775}"/>
              </a:ext>
            </a:extLst>
          </p:cNvPr>
          <p:cNvSpPr txBox="1"/>
          <p:nvPr/>
        </p:nvSpPr>
        <p:spPr>
          <a:xfrm>
            <a:off x="6816546" y="1691325"/>
            <a:ext cx="4391860" cy="735747"/>
          </a:xfrm>
          <a:prstGeom prst="roundRect">
            <a:avLst>
              <a:gd name="adj" fmla="val 50000"/>
            </a:avLst>
          </a:prstGeom>
          <a:solidFill>
            <a:schemeClr val="accent1"/>
          </a:solidFill>
        </p:spPr>
        <p:txBody>
          <a:bodyPr wrap="square" anchor="ctr">
            <a:spAutoFit/>
          </a:bodyPr>
          <a:lstStyle/>
          <a:p>
            <a:pPr algn="ctr"/>
            <a:r>
              <a:rPr lang="en-US" sz="1400" noProof="0" dirty="0">
                <a:solidFill>
                  <a:schemeClr val="bg1"/>
                </a:solidFill>
              </a:rPr>
              <a:t>I</a:t>
            </a:r>
            <a:r>
              <a:rPr lang="en-US" sz="1400" b="0" i="0" noProof="0" dirty="0">
                <a:solidFill>
                  <a:schemeClr val="bg1"/>
                </a:solidFill>
                <a:effectLst/>
              </a:rPr>
              <a:t>nteraction of environmental and genetic variance in complex multifactorial polygenic diseases* </a:t>
            </a:r>
            <a:endParaRPr lang="en-US" sz="1400" noProof="0" dirty="0">
              <a:solidFill>
                <a:schemeClr val="bg1"/>
              </a:solidFill>
            </a:endParaRPr>
          </a:p>
        </p:txBody>
      </p:sp>
      <p:grpSp>
        <p:nvGrpSpPr>
          <p:cNvPr id="33" name="Group 32">
            <a:extLst>
              <a:ext uri="{FF2B5EF4-FFF2-40B4-BE49-F238E27FC236}">
                <a16:creationId xmlns:a16="http://schemas.microsoft.com/office/drawing/2014/main" id="{2C8D7490-7E38-1E5C-AB52-0D01A4E556D3}"/>
              </a:ext>
            </a:extLst>
          </p:cNvPr>
          <p:cNvGrpSpPr/>
          <p:nvPr/>
        </p:nvGrpSpPr>
        <p:grpSpPr>
          <a:xfrm>
            <a:off x="934942" y="3378104"/>
            <a:ext cx="665164" cy="1151200"/>
            <a:chOff x="5234578" y="2207150"/>
            <a:chExt cx="426108" cy="737468"/>
          </a:xfrm>
          <a:solidFill>
            <a:schemeClr val="bg1"/>
          </a:solidFill>
        </p:grpSpPr>
        <p:sp>
          <p:nvSpPr>
            <p:cNvPr id="34" name="Freeform 26">
              <a:extLst>
                <a:ext uri="{FF2B5EF4-FFF2-40B4-BE49-F238E27FC236}">
                  <a16:creationId xmlns:a16="http://schemas.microsoft.com/office/drawing/2014/main" id="{CF9D1217-9CB4-05C0-3004-DDA1090676FA}"/>
                </a:ext>
              </a:extLst>
            </p:cNvPr>
            <p:cNvSpPr>
              <a:spLocks/>
            </p:cNvSpPr>
            <p:nvPr/>
          </p:nvSpPr>
          <p:spPr bwMode="auto">
            <a:xfrm>
              <a:off x="5234578" y="2339390"/>
              <a:ext cx="426108" cy="372233"/>
            </a:xfrm>
            <a:custGeom>
              <a:avLst/>
              <a:gdLst>
                <a:gd name="T0" fmla="*/ 92 w 627"/>
                <a:gd name="T1" fmla="*/ 212 h 548"/>
                <a:gd name="T2" fmla="*/ 105 w 627"/>
                <a:gd name="T3" fmla="*/ 212 h 548"/>
                <a:gd name="T4" fmla="*/ 74 w 627"/>
                <a:gd name="T5" fmla="*/ 348 h 548"/>
                <a:gd name="T6" fmla="*/ 313 w 627"/>
                <a:gd name="T7" fmla="*/ 548 h 548"/>
                <a:gd name="T8" fmla="*/ 553 w 627"/>
                <a:gd name="T9" fmla="*/ 348 h 548"/>
                <a:gd name="T10" fmla="*/ 522 w 627"/>
                <a:gd name="T11" fmla="*/ 212 h 548"/>
                <a:gd name="T12" fmla="*/ 535 w 627"/>
                <a:gd name="T13" fmla="*/ 212 h 548"/>
                <a:gd name="T14" fmla="*/ 565 w 627"/>
                <a:gd name="T15" fmla="*/ 348 h 548"/>
                <a:gd name="T16" fmla="*/ 519 w 627"/>
                <a:gd name="T17" fmla="*/ 484 h 548"/>
                <a:gd name="T18" fmla="*/ 556 w 627"/>
                <a:gd name="T19" fmla="*/ 513 h 548"/>
                <a:gd name="T20" fmla="*/ 561 w 627"/>
                <a:gd name="T21" fmla="*/ 513 h 548"/>
                <a:gd name="T22" fmla="*/ 605 w 627"/>
                <a:gd name="T23" fmla="*/ 475 h 548"/>
                <a:gd name="T24" fmla="*/ 535 w 627"/>
                <a:gd name="T25" fmla="*/ 73 h 548"/>
                <a:gd name="T26" fmla="*/ 422 w 627"/>
                <a:gd name="T27" fmla="*/ 0 h 548"/>
                <a:gd name="T28" fmla="*/ 313 w 627"/>
                <a:gd name="T29" fmla="*/ 57 h 548"/>
                <a:gd name="T30" fmla="*/ 205 w 627"/>
                <a:gd name="T31" fmla="*/ 0 h 548"/>
                <a:gd name="T32" fmla="*/ 92 w 627"/>
                <a:gd name="T33" fmla="*/ 73 h 548"/>
                <a:gd name="T34" fmla="*/ 22 w 627"/>
                <a:gd name="T35" fmla="*/ 475 h 548"/>
                <a:gd name="T36" fmla="*/ 66 w 627"/>
                <a:gd name="T37" fmla="*/ 513 h 548"/>
                <a:gd name="T38" fmla="*/ 71 w 627"/>
                <a:gd name="T39" fmla="*/ 513 h 548"/>
                <a:gd name="T40" fmla="*/ 108 w 627"/>
                <a:gd name="T41" fmla="*/ 484 h 548"/>
                <a:gd name="T42" fmla="*/ 62 w 627"/>
                <a:gd name="T43" fmla="*/ 348 h 548"/>
                <a:gd name="T44" fmla="*/ 92 w 627"/>
                <a:gd name="T45" fmla="*/ 21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27" h="548">
                  <a:moveTo>
                    <a:pt x="92" y="212"/>
                  </a:moveTo>
                  <a:cubicBezTo>
                    <a:pt x="105" y="212"/>
                    <a:pt x="105" y="212"/>
                    <a:pt x="105" y="212"/>
                  </a:cubicBezTo>
                  <a:cubicBezTo>
                    <a:pt x="86" y="255"/>
                    <a:pt x="74" y="302"/>
                    <a:pt x="74" y="348"/>
                  </a:cubicBezTo>
                  <a:cubicBezTo>
                    <a:pt x="74" y="495"/>
                    <a:pt x="188" y="548"/>
                    <a:pt x="313" y="548"/>
                  </a:cubicBezTo>
                  <a:cubicBezTo>
                    <a:pt x="439" y="548"/>
                    <a:pt x="553" y="495"/>
                    <a:pt x="553" y="348"/>
                  </a:cubicBezTo>
                  <a:cubicBezTo>
                    <a:pt x="553" y="302"/>
                    <a:pt x="541" y="255"/>
                    <a:pt x="522" y="212"/>
                  </a:cubicBezTo>
                  <a:cubicBezTo>
                    <a:pt x="535" y="212"/>
                    <a:pt x="535" y="212"/>
                    <a:pt x="535" y="212"/>
                  </a:cubicBezTo>
                  <a:cubicBezTo>
                    <a:pt x="554" y="256"/>
                    <a:pt x="565" y="303"/>
                    <a:pt x="565" y="348"/>
                  </a:cubicBezTo>
                  <a:cubicBezTo>
                    <a:pt x="565" y="404"/>
                    <a:pt x="550" y="449"/>
                    <a:pt x="519" y="484"/>
                  </a:cubicBezTo>
                  <a:cubicBezTo>
                    <a:pt x="525" y="499"/>
                    <a:pt x="538" y="511"/>
                    <a:pt x="556" y="513"/>
                  </a:cubicBezTo>
                  <a:cubicBezTo>
                    <a:pt x="557" y="513"/>
                    <a:pt x="559" y="513"/>
                    <a:pt x="561" y="513"/>
                  </a:cubicBezTo>
                  <a:cubicBezTo>
                    <a:pt x="583" y="513"/>
                    <a:pt x="602" y="497"/>
                    <a:pt x="605" y="475"/>
                  </a:cubicBezTo>
                  <a:cubicBezTo>
                    <a:pt x="627" y="291"/>
                    <a:pt x="604" y="156"/>
                    <a:pt x="535" y="73"/>
                  </a:cubicBezTo>
                  <a:cubicBezTo>
                    <a:pt x="494" y="22"/>
                    <a:pt x="447" y="6"/>
                    <a:pt x="422" y="0"/>
                  </a:cubicBezTo>
                  <a:cubicBezTo>
                    <a:pt x="398" y="35"/>
                    <a:pt x="359" y="57"/>
                    <a:pt x="313" y="57"/>
                  </a:cubicBezTo>
                  <a:cubicBezTo>
                    <a:pt x="268" y="57"/>
                    <a:pt x="229" y="35"/>
                    <a:pt x="205" y="0"/>
                  </a:cubicBezTo>
                  <a:cubicBezTo>
                    <a:pt x="180" y="6"/>
                    <a:pt x="133" y="22"/>
                    <a:pt x="92" y="73"/>
                  </a:cubicBezTo>
                  <a:cubicBezTo>
                    <a:pt x="23" y="156"/>
                    <a:pt x="0" y="291"/>
                    <a:pt x="22" y="475"/>
                  </a:cubicBezTo>
                  <a:cubicBezTo>
                    <a:pt x="25" y="497"/>
                    <a:pt x="44" y="513"/>
                    <a:pt x="66" y="513"/>
                  </a:cubicBezTo>
                  <a:cubicBezTo>
                    <a:pt x="68" y="513"/>
                    <a:pt x="69" y="513"/>
                    <a:pt x="71" y="513"/>
                  </a:cubicBezTo>
                  <a:cubicBezTo>
                    <a:pt x="89" y="511"/>
                    <a:pt x="102" y="499"/>
                    <a:pt x="108" y="484"/>
                  </a:cubicBezTo>
                  <a:cubicBezTo>
                    <a:pt x="77" y="449"/>
                    <a:pt x="62" y="404"/>
                    <a:pt x="62" y="348"/>
                  </a:cubicBezTo>
                  <a:cubicBezTo>
                    <a:pt x="62" y="303"/>
                    <a:pt x="73" y="256"/>
                    <a:pt x="92" y="2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5" name="Freeform 27">
              <a:extLst>
                <a:ext uri="{FF2B5EF4-FFF2-40B4-BE49-F238E27FC236}">
                  <a16:creationId xmlns:a16="http://schemas.microsoft.com/office/drawing/2014/main" id="{519F768B-29B0-8BF6-D68C-338AE2AFAC80}"/>
                </a:ext>
              </a:extLst>
            </p:cNvPr>
            <p:cNvSpPr>
              <a:spLocks/>
            </p:cNvSpPr>
            <p:nvPr/>
          </p:nvSpPr>
          <p:spPr bwMode="auto">
            <a:xfrm>
              <a:off x="5312942" y="2673840"/>
              <a:ext cx="127343" cy="270778"/>
            </a:xfrm>
            <a:custGeom>
              <a:avLst/>
              <a:gdLst>
                <a:gd name="T0" fmla="*/ 0 w 188"/>
                <a:gd name="T1" fmla="*/ 0 h 399"/>
                <a:gd name="T2" fmla="*/ 70 w 188"/>
                <a:gd name="T3" fmla="*/ 351 h 399"/>
                <a:gd name="T4" fmla="*/ 129 w 188"/>
                <a:gd name="T5" fmla="*/ 399 h 399"/>
                <a:gd name="T6" fmla="*/ 188 w 188"/>
                <a:gd name="T7" fmla="*/ 351 h 399"/>
                <a:gd name="T8" fmla="*/ 188 w 188"/>
                <a:gd name="T9" fmla="*/ 67 h 399"/>
                <a:gd name="T10" fmla="*/ 25 w 188"/>
                <a:gd name="T11" fmla="*/ 21 h 399"/>
                <a:gd name="T12" fmla="*/ 0 w 188"/>
                <a:gd name="T13" fmla="*/ 0 h 399"/>
              </a:gdLst>
              <a:ahLst/>
              <a:cxnLst>
                <a:cxn ang="0">
                  <a:pos x="T0" y="T1"/>
                </a:cxn>
                <a:cxn ang="0">
                  <a:pos x="T2" y="T3"/>
                </a:cxn>
                <a:cxn ang="0">
                  <a:pos x="T4" y="T5"/>
                </a:cxn>
                <a:cxn ang="0">
                  <a:pos x="T6" y="T7"/>
                </a:cxn>
                <a:cxn ang="0">
                  <a:pos x="T8" y="T9"/>
                </a:cxn>
                <a:cxn ang="0">
                  <a:pos x="T10" y="T11"/>
                </a:cxn>
                <a:cxn ang="0">
                  <a:pos x="T12" y="T13"/>
                </a:cxn>
              </a:cxnLst>
              <a:rect l="0" t="0" r="r" b="b"/>
              <a:pathLst>
                <a:path w="188" h="399">
                  <a:moveTo>
                    <a:pt x="0" y="0"/>
                  </a:moveTo>
                  <a:cubicBezTo>
                    <a:pt x="70" y="351"/>
                    <a:pt x="70" y="351"/>
                    <a:pt x="70" y="351"/>
                  </a:cubicBezTo>
                  <a:cubicBezTo>
                    <a:pt x="70" y="377"/>
                    <a:pt x="96" y="399"/>
                    <a:pt x="129" y="399"/>
                  </a:cubicBezTo>
                  <a:cubicBezTo>
                    <a:pt x="161" y="399"/>
                    <a:pt x="188" y="377"/>
                    <a:pt x="188" y="351"/>
                  </a:cubicBezTo>
                  <a:cubicBezTo>
                    <a:pt x="188" y="67"/>
                    <a:pt x="188" y="67"/>
                    <a:pt x="188" y="67"/>
                  </a:cubicBezTo>
                  <a:cubicBezTo>
                    <a:pt x="122" y="66"/>
                    <a:pt x="66" y="50"/>
                    <a:pt x="25" y="21"/>
                  </a:cubicBezTo>
                  <a:cubicBezTo>
                    <a:pt x="16" y="14"/>
                    <a:pt x="8" y="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6" name="Freeform 28">
              <a:extLst>
                <a:ext uri="{FF2B5EF4-FFF2-40B4-BE49-F238E27FC236}">
                  <a16:creationId xmlns:a16="http://schemas.microsoft.com/office/drawing/2014/main" id="{A7578D35-85FC-95A2-AF46-F33F972E3C94}"/>
                </a:ext>
              </a:extLst>
            </p:cNvPr>
            <p:cNvSpPr>
              <a:spLocks/>
            </p:cNvSpPr>
            <p:nvPr/>
          </p:nvSpPr>
          <p:spPr bwMode="auto">
            <a:xfrm>
              <a:off x="5454978" y="2673840"/>
              <a:ext cx="127343" cy="270778"/>
            </a:xfrm>
            <a:custGeom>
              <a:avLst/>
              <a:gdLst>
                <a:gd name="T0" fmla="*/ 163 w 188"/>
                <a:gd name="T1" fmla="*/ 21 h 399"/>
                <a:gd name="T2" fmla="*/ 0 w 188"/>
                <a:gd name="T3" fmla="*/ 67 h 399"/>
                <a:gd name="T4" fmla="*/ 0 w 188"/>
                <a:gd name="T5" fmla="*/ 351 h 399"/>
                <a:gd name="T6" fmla="*/ 59 w 188"/>
                <a:gd name="T7" fmla="*/ 399 h 399"/>
                <a:gd name="T8" fmla="*/ 118 w 188"/>
                <a:gd name="T9" fmla="*/ 351 h 399"/>
                <a:gd name="T10" fmla="*/ 188 w 188"/>
                <a:gd name="T11" fmla="*/ 0 h 399"/>
                <a:gd name="T12" fmla="*/ 163 w 188"/>
                <a:gd name="T13" fmla="*/ 21 h 399"/>
              </a:gdLst>
              <a:ahLst/>
              <a:cxnLst>
                <a:cxn ang="0">
                  <a:pos x="T0" y="T1"/>
                </a:cxn>
                <a:cxn ang="0">
                  <a:pos x="T2" y="T3"/>
                </a:cxn>
                <a:cxn ang="0">
                  <a:pos x="T4" y="T5"/>
                </a:cxn>
                <a:cxn ang="0">
                  <a:pos x="T6" y="T7"/>
                </a:cxn>
                <a:cxn ang="0">
                  <a:pos x="T8" y="T9"/>
                </a:cxn>
                <a:cxn ang="0">
                  <a:pos x="T10" y="T11"/>
                </a:cxn>
                <a:cxn ang="0">
                  <a:pos x="T12" y="T13"/>
                </a:cxn>
              </a:cxnLst>
              <a:rect l="0" t="0" r="r" b="b"/>
              <a:pathLst>
                <a:path w="188" h="399">
                  <a:moveTo>
                    <a:pt x="163" y="21"/>
                  </a:moveTo>
                  <a:cubicBezTo>
                    <a:pt x="122" y="50"/>
                    <a:pt x="66" y="66"/>
                    <a:pt x="0" y="67"/>
                  </a:cubicBezTo>
                  <a:cubicBezTo>
                    <a:pt x="0" y="351"/>
                    <a:pt x="0" y="351"/>
                    <a:pt x="0" y="351"/>
                  </a:cubicBezTo>
                  <a:cubicBezTo>
                    <a:pt x="0" y="377"/>
                    <a:pt x="27" y="399"/>
                    <a:pt x="59" y="399"/>
                  </a:cubicBezTo>
                  <a:cubicBezTo>
                    <a:pt x="92" y="399"/>
                    <a:pt x="118" y="377"/>
                    <a:pt x="118" y="351"/>
                  </a:cubicBezTo>
                  <a:cubicBezTo>
                    <a:pt x="188" y="0"/>
                    <a:pt x="188" y="0"/>
                    <a:pt x="188" y="0"/>
                  </a:cubicBezTo>
                  <a:cubicBezTo>
                    <a:pt x="180" y="7"/>
                    <a:pt x="172" y="14"/>
                    <a:pt x="163"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7" name="Oval 29">
              <a:extLst>
                <a:ext uri="{FF2B5EF4-FFF2-40B4-BE49-F238E27FC236}">
                  <a16:creationId xmlns:a16="http://schemas.microsoft.com/office/drawing/2014/main" id="{D8834407-FACA-22A4-7352-9BF52A180065}"/>
                </a:ext>
              </a:extLst>
            </p:cNvPr>
            <p:cNvSpPr>
              <a:spLocks noChangeArrowheads="1"/>
            </p:cNvSpPr>
            <p:nvPr/>
          </p:nvSpPr>
          <p:spPr bwMode="auto">
            <a:xfrm>
              <a:off x="5365419" y="2207150"/>
              <a:ext cx="163027" cy="16302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grpSp>
        <p:nvGrpSpPr>
          <p:cNvPr id="38" name="Group 37">
            <a:extLst>
              <a:ext uri="{FF2B5EF4-FFF2-40B4-BE49-F238E27FC236}">
                <a16:creationId xmlns:a16="http://schemas.microsoft.com/office/drawing/2014/main" id="{B912617C-C5B9-4CFC-41FB-53577B05B1B3}"/>
              </a:ext>
            </a:extLst>
          </p:cNvPr>
          <p:cNvGrpSpPr/>
          <p:nvPr/>
        </p:nvGrpSpPr>
        <p:grpSpPr>
          <a:xfrm>
            <a:off x="6557251" y="3811972"/>
            <a:ext cx="349422" cy="291858"/>
            <a:chOff x="4113703" y="3458435"/>
            <a:chExt cx="473093" cy="395156"/>
          </a:xfrm>
        </p:grpSpPr>
        <p:sp>
          <p:nvSpPr>
            <p:cNvPr id="39" name="Isosceles Triangle 38">
              <a:extLst>
                <a:ext uri="{FF2B5EF4-FFF2-40B4-BE49-F238E27FC236}">
                  <a16:creationId xmlns:a16="http://schemas.microsoft.com/office/drawing/2014/main" id="{04676D19-5730-0598-DD1D-A8041D3FBF03}"/>
                </a:ext>
              </a:extLst>
            </p:cNvPr>
            <p:cNvSpPr/>
            <p:nvPr/>
          </p:nvSpPr>
          <p:spPr>
            <a:xfrm rot="5400000">
              <a:off x="4086450" y="3485688"/>
              <a:ext cx="395156" cy="340650"/>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40" name="Isosceles Triangle 39">
              <a:extLst>
                <a:ext uri="{FF2B5EF4-FFF2-40B4-BE49-F238E27FC236}">
                  <a16:creationId xmlns:a16="http://schemas.microsoft.com/office/drawing/2014/main" id="{A9AD68A4-03C8-3CED-5EE2-0A83FEA941E0}"/>
                </a:ext>
              </a:extLst>
            </p:cNvPr>
            <p:cNvSpPr/>
            <p:nvPr/>
          </p:nvSpPr>
          <p:spPr>
            <a:xfrm rot="5400000">
              <a:off x="4218893" y="3485688"/>
              <a:ext cx="395156" cy="340650"/>
            </a:xfrm>
            <a:prstGeom prs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grpSp>
    </p:spTree>
    <p:extLst>
      <p:ext uri="{BB962C8B-B14F-4D97-AF65-F5344CB8AC3E}">
        <p14:creationId xmlns:p14="http://schemas.microsoft.com/office/powerpoint/2010/main" val="3313155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D41C48E-2ABF-62C9-8014-445025316948}"/>
              </a:ext>
            </a:extLst>
          </p:cNvPr>
          <p:cNvSpPr/>
          <p:nvPr/>
        </p:nvSpPr>
        <p:spPr>
          <a:xfrm>
            <a:off x="0" y="2551971"/>
            <a:ext cx="12138659" cy="3180089"/>
          </a:xfrm>
          <a:prstGeom prst="rect">
            <a:avLst/>
          </a:prstGeom>
          <a:solidFill>
            <a:schemeClr val="bg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4352B83-24B7-F324-F469-CCC9AE42559C}"/>
              </a:ext>
            </a:extLst>
          </p:cNvPr>
          <p:cNvSpPr>
            <a:spLocks noGrp="1"/>
          </p:cNvSpPr>
          <p:nvPr>
            <p:ph type="title"/>
          </p:nvPr>
        </p:nvSpPr>
        <p:spPr>
          <a:xfrm>
            <a:off x="536240" y="414320"/>
            <a:ext cx="10896000" cy="1082209"/>
          </a:xfrm>
        </p:spPr>
        <p:txBody>
          <a:bodyPr>
            <a:normAutofit/>
          </a:bodyPr>
          <a:lstStyle/>
          <a:p>
            <a:r>
              <a:rPr lang="en-US" noProof="0" dirty="0"/>
              <a:t>Significant genetic contribution to the</a:t>
            </a:r>
            <a:br>
              <a:rPr lang="en-US" noProof="0" dirty="0"/>
            </a:br>
            <a:r>
              <a:rPr lang="en-US" noProof="0" dirty="0"/>
              <a:t>development of obesity-related traits</a:t>
            </a:r>
          </a:p>
        </p:txBody>
      </p:sp>
      <p:sp>
        <p:nvSpPr>
          <p:cNvPr id="6" name="Text Placeholder 5">
            <a:extLst>
              <a:ext uri="{FF2B5EF4-FFF2-40B4-BE49-F238E27FC236}">
                <a16:creationId xmlns:a16="http://schemas.microsoft.com/office/drawing/2014/main" id="{70906246-0C26-A5EE-F6F0-07DE5AE71777}"/>
              </a:ext>
            </a:extLst>
          </p:cNvPr>
          <p:cNvSpPr>
            <a:spLocks noGrp="1"/>
          </p:cNvSpPr>
          <p:nvPr>
            <p:ph type="body" sz="quarter" idx="13"/>
          </p:nvPr>
        </p:nvSpPr>
        <p:spPr>
          <a:xfrm>
            <a:off x="536240" y="5738958"/>
            <a:ext cx="10896000" cy="605102"/>
          </a:xfrm>
        </p:spPr>
        <p:txBody>
          <a:bodyPr/>
          <a:lstStyle/>
          <a:p>
            <a:r>
              <a:rPr lang="en-US" noProof="0" dirty="0"/>
              <a:t>*GWAS is an approach used in genetics research to associate specific genetic mutations with particular diseases. </a:t>
            </a:r>
            <a:br>
              <a:rPr lang="en-US" noProof="0" dirty="0"/>
            </a:br>
            <a:r>
              <a:rPr lang="en-US" baseline="30000" dirty="0"/>
              <a:t>†</a:t>
            </a:r>
            <a:r>
              <a:rPr lang="en-US" noProof="0" dirty="0"/>
              <a:t>Example, genes governing satiety (e.g., </a:t>
            </a:r>
            <a:r>
              <a:rPr lang="en-US" i="1" noProof="0" dirty="0"/>
              <a:t>LEP</a:t>
            </a:r>
            <a:r>
              <a:rPr lang="en-US" noProof="0" dirty="0"/>
              <a:t>) may be dysregulated leading to positive energy balance, increased adiposity, and increased BMI.</a:t>
            </a:r>
            <a:br>
              <a:rPr lang="en-US" noProof="0" dirty="0"/>
            </a:br>
            <a:r>
              <a:rPr lang="en-US" dirty="0"/>
              <a:t>CNS, central nervous system; GWAS</a:t>
            </a:r>
            <a:r>
              <a:rPr lang="en-US" noProof="0" dirty="0"/>
              <a:t>, genome-wide association study; </a:t>
            </a:r>
            <a:r>
              <a:rPr lang="en-US" i="1" noProof="0" dirty="0"/>
              <a:t>MC4R</a:t>
            </a:r>
            <a:r>
              <a:rPr lang="en-US" noProof="0" dirty="0"/>
              <a:t>, melanocortin 4 receptor gene.</a:t>
            </a:r>
            <a:br>
              <a:rPr lang="en-US" noProof="0" dirty="0"/>
            </a:br>
            <a:r>
              <a:rPr lang="en-US" noProof="0" dirty="0"/>
              <a:t>1. </a:t>
            </a:r>
            <a:r>
              <a:rPr lang="en-US" noProof="0" dirty="0" err="1"/>
              <a:t>Speliotes</a:t>
            </a:r>
            <a:r>
              <a:rPr lang="en-US" noProof="0" dirty="0"/>
              <a:t> EK et al. Nat Genet 2010;42:937–948; 2. O’Rourke RW et al. Ann Surg 2014;259:642–648; 3. Link JC, </a:t>
            </a:r>
            <a:r>
              <a:rPr lang="en-US" noProof="0" dirty="0" err="1"/>
              <a:t>Reue</a:t>
            </a:r>
            <a:r>
              <a:rPr lang="en-US" noProof="0" dirty="0"/>
              <a:t> K. Annu Rev </a:t>
            </a:r>
            <a:r>
              <a:rPr lang="en-US" noProof="0" dirty="0" err="1"/>
              <a:t>Nutr</a:t>
            </a:r>
            <a:r>
              <a:rPr lang="en-US" noProof="0" dirty="0"/>
              <a:t> 2017;37:225–245.</a:t>
            </a:r>
          </a:p>
        </p:txBody>
      </p:sp>
      <p:sp>
        <p:nvSpPr>
          <p:cNvPr id="8" name="TextBox 7">
            <a:extLst>
              <a:ext uri="{FF2B5EF4-FFF2-40B4-BE49-F238E27FC236}">
                <a16:creationId xmlns:a16="http://schemas.microsoft.com/office/drawing/2014/main" id="{053CA3B8-241F-BA69-8B90-F43641A861A8}"/>
              </a:ext>
            </a:extLst>
          </p:cNvPr>
          <p:cNvSpPr txBox="1"/>
          <p:nvPr/>
        </p:nvSpPr>
        <p:spPr>
          <a:xfrm>
            <a:off x="204866" y="1679790"/>
            <a:ext cx="11782269" cy="815608"/>
          </a:xfrm>
          <a:prstGeom prst="rect">
            <a:avLst/>
          </a:prstGeom>
          <a:noFill/>
          <a:ln>
            <a:noFill/>
          </a:ln>
        </p:spPr>
        <p:txBody>
          <a:bodyPr wrap="square">
            <a:spAutoFit/>
          </a:bodyPr>
          <a:lstStyle/>
          <a:p>
            <a:pPr algn="ctr">
              <a:spcAft>
                <a:spcPts val="300"/>
              </a:spcAft>
            </a:pPr>
            <a:r>
              <a:rPr lang="en-US" sz="1400" noProof="0" dirty="0"/>
              <a:t>G</a:t>
            </a:r>
            <a:r>
              <a:rPr lang="en-US" sz="1400" b="0" i="0" noProof="0" dirty="0">
                <a:effectLst/>
              </a:rPr>
              <a:t>enome-wide association studies (GWAS)* have identified multiple gene loci associated with obesity.</a:t>
            </a:r>
          </a:p>
          <a:p>
            <a:pPr algn="ctr">
              <a:spcAft>
                <a:spcPts val="300"/>
              </a:spcAft>
            </a:pPr>
            <a:r>
              <a:rPr lang="en-US" sz="1400" b="0" i="0" noProof="0" dirty="0">
                <a:effectLst/>
              </a:rPr>
              <a:t>Many of these genes have variants that are associated with monogenic (rare; e.g., </a:t>
            </a:r>
            <a:r>
              <a:rPr lang="en-US" sz="1400" dirty="0"/>
              <a:t>melanocortin 4 receptor gene</a:t>
            </a:r>
            <a:r>
              <a:rPr lang="en-US" sz="1400" b="0" i="0" noProof="0" dirty="0">
                <a:effectLst/>
              </a:rPr>
              <a:t>) and polygenic (common) obesity.</a:t>
            </a:r>
          </a:p>
          <a:p>
            <a:pPr algn="ctr">
              <a:spcAft>
                <a:spcPts val="300"/>
              </a:spcAft>
            </a:pPr>
            <a:r>
              <a:rPr lang="en-US" sz="1400" b="0" i="0" noProof="0" dirty="0">
                <a:effectLst/>
              </a:rPr>
              <a:t>Obesity is the result of complex interactions among many genes and environmental factors.</a:t>
            </a:r>
            <a:r>
              <a:rPr lang="en-US" sz="1400" b="0" i="0" baseline="30000" noProof="0" dirty="0">
                <a:effectLst/>
              </a:rPr>
              <a:t>1–3</a:t>
            </a:r>
            <a:endParaRPr lang="en-US" sz="1400" baseline="30000" noProof="0" dirty="0"/>
          </a:p>
        </p:txBody>
      </p:sp>
      <p:sp>
        <p:nvSpPr>
          <p:cNvPr id="25" name="TextBox 24">
            <a:extLst>
              <a:ext uri="{FF2B5EF4-FFF2-40B4-BE49-F238E27FC236}">
                <a16:creationId xmlns:a16="http://schemas.microsoft.com/office/drawing/2014/main" id="{3D6F73C4-6EC6-A836-5279-7CFBF98CDD8B}"/>
              </a:ext>
            </a:extLst>
          </p:cNvPr>
          <p:cNvSpPr txBox="1"/>
          <p:nvPr/>
        </p:nvSpPr>
        <p:spPr>
          <a:xfrm>
            <a:off x="8850939" y="3142611"/>
            <a:ext cx="2477774" cy="615553"/>
          </a:xfrm>
          <a:prstGeom prst="rect">
            <a:avLst/>
          </a:prstGeom>
          <a:noFill/>
          <a:ln>
            <a:noFill/>
          </a:ln>
        </p:spPr>
        <p:txBody>
          <a:bodyPr wrap="square" rtlCol="0">
            <a:spAutoFit/>
          </a:bodyPr>
          <a:lstStyle/>
          <a:p>
            <a:pPr algn="ctr">
              <a:spcAft>
                <a:spcPts val="1200"/>
              </a:spcAft>
              <a:tabLst>
                <a:tab pos="182563" algn="l"/>
              </a:tabLst>
            </a:pPr>
            <a:r>
              <a:rPr lang="en-US" sz="1200" noProof="0" dirty="0"/>
              <a:t>Healthy/restrictive diet</a:t>
            </a:r>
          </a:p>
          <a:p>
            <a:pPr algn="ctr">
              <a:spcAft>
                <a:spcPts val="1200"/>
              </a:spcAft>
            </a:pPr>
            <a:r>
              <a:rPr lang="en-US" sz="1200" noProof="0" dirty="0"/>
              <a:t>Regular exercise</a:t>
            </a:r>
            <a:r>
              <a:rPr lang="en-US" sz="1200" baseline="30000" noProof="0" dirty="0"/>
              <a:t>2</a:t>
            </a:r>
          </a:p>
        </p:txBody>
      </p:sp>
      <p:sp>
        <p:nvSpPr>
          <p:cNvPr id="27" name="TextBox 26">
            <a:extLst>
              <a:ext uri="{FF2B5EF4-FFF2-40B4-BE49-F238E27FC236}">
                <a16:creationId xmlns:a16="http://schemas.microsoft.com/office/drawing/2014/main" id="{4F88CC60-6E9F-11B3-9983-47B30F7448CA}"/>
              </a:ext>
            </a:extLst>
          </p:cNvPr>
          <p:cNvSpPr txBox="1"/>
          <p:nvPr/>
        </p:nvSpPr>
        <p:spPr>
          <a:xfrm>
            <a:off x="8850939" y="2775794"/>
            <a:ext cx="2477774" cy="307777"/>
          </a:xfrm>
          <a:prstGeom prst="rect">
            <a:avLst/>
          </a:prstGeom>
          <a:solidFill>
            <a:schemeClr val="accent1"/>
          </a:solidFill>
          <a:ln>
            <a:noFill/>
          </a:ln>
        </p:spPr>
        <p:txBody>
          <a:bodyPr wrap="square" lIns="91440" tIns="45720" rIns="91440" bIns="45720" rtlCol="0" anchor="ctr">
            <a:spAutoFit/>
          </a:bodyPr>
          <a:lstStyle/>
          <a:p>
            <a:pPr algn="ctr"/>
            <a:r>
              <a:rPr lang="en-US" sz="1400" noProof="0" dirty="0">
                <a:solidFill>
                  <a:schemeClr val="bg1"/>
                </a:solidFill>
              </a:rPr>
              <a:t>Individual choices</a:t>
            </a:r>
            <a:endParaRPr lang="en-US" sz="1400" baseline="30000" noProof="0" dirty="0">
              <a:solidFill>
                <a:schemeClr val="bg1"/>
              </a:solidFill>
            </a:endParaRPr>
          </a:p>
        </p:txBody>
      </p:sp>
      <p:sp>
        <p:nvSpPr>
          <p:cNvPr id="9" name="TextBox 8">
            <a:extLst>
              <a:ext uri="{FF2B5EF4-FFF2-40B4-BE49-F238E27FC236}">
                <a16:creationId xmlns:a16="http://schemas.microsoft.com/office/drawing/2014/main" id="{7497587D-2935-44BB-61C5-B20C68803084}"/>
              </a:ext>
            </a:extLst>
          </p:cNvPr>
          <p:cNvSpPr txBox="1"/>
          <p:nvPr/>
        </p:nvSpPr>
        <p:spPr>
          <a:xfrm>
            <a:off x="3349047" y="2627887"/>
            <a:ext cx="1866260" cy="1354217"/>
          </a:xfrm>
          <a:prstGeom prst="rect">
            <a:avLst/>
          </a:prstGeom>
          <a:noFill/>
          <a:ln>
            <a:noFill/>
          </a:ln>
        </p:spPr>
        <p:txBody>
          <a:bodyPr wrap="square" rtlCol="0" anchor="ctr">
            <a:spAutoFit/>
          </a:bodyPr>
          <a:lstStyle/>
          <a:p>
            <a:pPr algn="ctr">
              <a:spcAft>
                <a:spcPts val="1200"/>
              </a:spcAft>
            </a:pPr>
            <a:r>
              <a:rPr lang="en-US" sz="1200" noProof="0" dirty="0"/>
              <a:t>Many act via the </a:t>
            </a:r>
            <a:br>
              <a:rPr lang="en-US" sz="1200" noProof="0" dirty="0"/>
            </a:br>
            <a:r>
              <a:rPr lang="en-US" sz="1200" noProof="0" dirty="0"/>
              <a:t>central nervous system</a:t>
            </a:r>
            <a:r>
              <a:rPr lang="en-US" sz="1200" baseline="30000" noProof="0" dirty="0"/>
              <a:t>1</a:t>
            </a:r>
          </a:p>
          <a:p>
            <a:pPr algn="ctr">
              <a:spcAft>
                <a:spcPts val="1200"/>
              </a:spcAft>
            </a:pPr>
            <a:r>
              <a:rPr lang="en-US" sz="1200" noProof="0" dirty="0"/>
              <a:t>Translation of these genes express tendencies in the CNS toward obesity</a:t>
            </a:r>
            <a:r>
              <a:rPr lang="en-US" sz="1200" baseline="30000" noProof="0" dirty="0"/>
              <a:t>†</a:t>
            </a:r>
          </a:p>
        </p:txBody>
      </p:sp>
      <p:sp>
        <p:nvSpPr>
          <p:cNvPr id="33" name="TextBox 32">
            <a:extLst>
              <a:ext uri="{FF2B5EF4-FFF2-40B4-BE49-F238E27FC236}">
                <a16:creationId xmlns:a16="http://schemas.microsoft.com/office/drawing/2014/main" id="{CA48E136-10A4-1A48-6A7D-32667AADD6F7}"/>
              </a:ext>
            </a:extLst>
          </p:cNvPr>
          <p:cNvSpPr txBox="1"/>
          <p:nvPr/>
        </p:nvSpPr>
        <p:spPr>
          <a:xfrm flipH="1">
            <a:off x="6772879" y="2889497"/>
            <a:ext cx="1658797" cy="1015663"/>
          </a:xfrm>
          <a:prstGeom prst="rect">
            <a:avLst/>
          </a:prstGeom>
          <a:noFill/>
          <a:ln>
            <a:noFill/>
          </a:ln>
        </p:spPr>
        <p:txBody>
          <a:bodyPr wrap="square" rtlCol="0">
            <a:spAutoFit/>
          </a:bodyPr>
          <a:lstStyle/>
          <a:p>
            <a:pPr algn="ctr"/>
            <a:r>
              <a:rPr lang="en-US" sz="1200" dirty="0"/>
              <a:t>The body's own counter-regulatory mechanisms </a:t>
            </a:r>
            <a:r>
              <a:rPr lang="en-US" sz="1200" noProof="0" dirty="0"/>
              <a:t>make it difficult to maintain or lose weight</a:t>
            </a:r>
            <a:r>
              <a:rPr lang="en-US" sz="1200" baseline="30000" noProof="0" dirty="0"/>
              <a:t>2</a:t>
            </a:r>
          </a:p>
        </p:txBody>
      </p:sp>
      <p:sp>
        <p:nvSpPr>
          <p:cNvPr id="34" name="TextBox 33">
            <a:extLst>
              <a:ext uri="{FF2B5EF4-FFF2-40B4-BE49-F238E27FC236}">
                <a16:creationId xmlns:a16="http://schemas.microsoft.com/office/drawing/2014/main" id="{9FA95C41-0BD0-420F-ACB3-CFD1A9EADE4C}"/>
              </a:ext>
            </a:extLst>
          </p:cNvPr>
          <p:cNvSpPr txBox="1"/>
          <p:nvPr/>
        </p:nvSpPr>
        <p:spPr>
          <a:xfrm>
            <a:off x="4991952" y="4316790"/>
            <a:ext cx="2101415" cy="461665"/>
          </a:xfrm>
          <a:prstGeom prst="rect">
            <a:avLst/>
          </a:prstGeom>
          <a:noFill/>
          <a:ln>
            <a:noFill/>
          </a:ln>
        </p:spPr>
        <p:txBody>
          <a:bodyPr wrap="square" rtlCol="0">
            <a:spAutoFit/>
          </a:bodyPr>
          <a:lstStyle/>
          <a:p>
            <a:pPr algn="ctr"/>
            <a:r>
              <a:rPr lang="en-US" sz="1200" noProof="0" dirty="0"/>
              <a:t>Combined with modern obesogenic environment</a:t>
            </a:r>
            <a:r>
              <a:rPr lang="en-US" sz="1200" baseline="30000" noProof="0" dirty="0"/>
              <a:t>2,3</a:t>
            </a:r>
          </a:p>
        </p:txBody>
      </p:sp>
      <p:sp>
        <p:nvSpPr>
          <p:cNvPr id="3" name="Rectangle 2">
            <a:extLst>
              <a:ext uri="{FF2B5EF4-FFF2-40B4-BE49-F238E27FC236}">
                <a16:creationId xmlns:a16="http://schemas.microsoft.com/office/drawing/2014/main" id="{034E7278-1D16-2712-A685-AE68D30BB33E}"/>
              </a:ext>
            </a:extLst>
          </p:cNvPr>
          <p:cNvSpPr/>
          <p:nvPr/>
        </p:nvSpPr>
        <p:spPr>
          <a:xfrm>
            <a:off x="1572464" y="2643164"/>
            <a:ext cx="1490539" cy="13236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aseline="30000" noProof="0" dirty="0">
              <a:solidFill>
                <a:schemeClr val="tx1"/>
              </a:solidFill>
            </a:endParaRPr>
          </a:p>
        </p:txBody>
      </p:sp>
      <p:sp>
        <p:nvSpPr>
          <p:cNvPr id="44" name="TextBox 43">
            <a:extLst>
              <a:ext uri="{FF2B5EF4-FFF2-40B4-BE49-F238E27FC236}">
                <a16:creationId xmlns:a16="http://schemas.microsoft.com/office/drawing/2014/main" id="{FA457A30-BD1F-5DF7-4E38-2BD1EAEB3A84}"/>
              </a:ext>
            </a:extLst>
          </p:cNvPr>
          <p:cNvSpPr txBox="1"/>
          <p:nvPr/>
        </p:nvSpPr>
        <p:spPr>
          <a:xfrm>
            <a:off x="1442408" y="3636724"/>
            <a:ext cx="1750650" cy="523220"/>
          </a:xfrm>
          <a:prstGeom prst="rect">
            <a:avLst/>
          </a:prstGeom>
          <a:noFill/>
        </p:spPr>
        <p:txBody>
          <a:bodyPr wrap="square">
            <a:spAutoFit/>
          </a:bodyPr>
          <a:lstStyle/>
          <a:p>
            <a:pPr algn="ctr"/>
            <a:r>
              <a:rPr lang="en-US" sz="1400" b="1" noProof="0" dirty="0">
                <a:solidFill>
                  <a:schemeClr val="accent1"/>
                </a:solidFill>
              </a:rPr>
              <a:t>Obesity-related</a:t>
            </a:r>
            <a:r>
              <a:rPr lang="en-US" sz="1400" b="1" noProof="0" dirty="0">
                <a:solidFill>
                  <a:schemeClr val="tx1"/>
                </a:solidFill>
              </a:rPr>
              <a:t> gene loci</a:t>
            </a:r>
            <a:r>
              <a:rPr lang="en-US" sz="1400" baseline="30000" noProof="0" dirty="0">
                <a:solidFill>
                  <a:schemeClr val="tx1"/>
                </a:solidFill>
              </a:rPr>
              <a:t>1</a:t>
            </a:r>
          </a:p>
        </p:txBody>
      </p:sp>
      <p:sp>
        <p:nvSpPr>
          <p:cNvPr id="4" name="TextBox 3">
            <a:extLst>
              <a:ext uri="{FF2B5EF4-FFF2-40B4-BE49-F238E27FC236}">
                <a16:creationId xmlns:a16="http://schemas.microsoft.com/office/drawing/2014/main" id="{32E40D67-1DA8-51E6-29C2-22B3CEB78F81}"/>
              </a:ext>
            </a:extLst>
          </p:cNvPr>
          <p:cNvSpPr txBox="1"/>
          <p:nvPr/>
        </p:nvSpPr>
        <p:spPr>
          <a:xfrm>
            <a:off x="4265076" y="5109965"/>
            <a:ext cx="3509446" cy="523220"/>
          </a:xfrm>
          <a:prstGeom prst="rect">
            <a:avLst/>
          </a:prstGeom>
          <a:noFill/>
          <a:ln>
            <a:noFill/>
          </a:ln>
        </p:spPr>
        <p:txBody>
          <a:bodyPr wrap="square" rtlCol="0">
            <a:spAutoFit/>
          </a:bodyPr>
          <a:lstStyle/>
          <a:p>
            <a:pPr algn="ctr"/>
            <a:r>
              <a:rPr lang="en-US" sz="1400" noProof="0" dirty="0"/>
              <a:t>Obesity or hibernation genes that promote fat deposition in preparation for famine</a:t>
            </a:r>
            <a:r>
              <a:rPr lang="en-US" sz="1400" baseline="30000" noProof="0" dirty="0"/>
              <a:t>2</a:t>
            </a:r>
          </a:p>
        </p:txBody>
      </p:sp>
      <p:grpSp>
        <p:nvGrpSpPr>
          <p:cNvPr id="20" name="Group 19">
            <a:extLst>
              <a:ext uri="{FF2B5EF4-FFF2-40B4-BE49-F238E27FC236}">
                <a16:creationId xmlns:a16="http://schemas.microsoft.com/office/drawing/2014/main" id="{A6D9C329-DDA7-719A-DA2C-6E90AE7E281B}"/>
              </a:ext>
            </a:extLst>
          </p:cNvPr>
          <p:cNvGrpSpPr/>
          <p:nvPr/>
        </p:nvGrpSpPr>
        <p:grpSpPr>
          <a:xfrm>
            <a:off x="2003811" y="2963512"/>
            <a:ext cx="682966" cy="682966"/>
            <a:chOff x="717209" y="2259330"/>
            <a:chExt cx="2529840" cy="2529840"/>
          </a:xfrm>
        </p:grpSpPr>
        <p:sp>
          <p:nvSpPr>
            <p:cNvPr id="21" name="Oval 20">
              <a:extLst>
                <a:ext uri="{FF2B5EF4-FFF2-40B4-BE49-F238E27FC236}">
                  <a16:creationId xmlns:a16="http://schemas.microsoft.com/office/drawing/2014/main" id="{13EAECB9-47B3-F12F-8584-2784B388AB8F}"/>
                </a:ext>
              </a:extLst>
            </p:cNvPr>
            <p:cNvSpPr/>
            <p:nvPr/>
          </p:nvSpPr>
          <p:spPr>
            <a:xfrm>
              <a:off x="717209" y="2259330"/>
              <a:ext cx="2529840" cy="252984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pic>
          <p:nvPicPr>
            <p:cNvPr id="22" name="Graphic 21">
              <a:extLst>
                <a:ext uri="{FF2B5EF4-FFF2-40B4-BE49-F238E27FC236}">
                  <a16:creationId xmlns:a16="http://schemas.microsoft.com/office/drawing/2014/main" id="{4004912F-B18E-D8A3-0206-D254F1E867AF}"/>
                </a:ext>
              </a:extLst>
            </p:cNvPr>
            <p:cNvPicPr>
              <a:picLocks noChangeAspect="1"/>
            </p:cNvPicPr>
            <p:nvPr/>
          </p:nvPicPr>
          <p:blipFill>
            <a:blip r:embed="rId3">
              <a:extLst>
                <a:ext uri="{96DAC541-7B7A-43D3-8B79-37D633B846F1}">
                  <asvg:svgBlip xmlns:asvg="http://schemas.microsoft.com/office/drawing/2016/SVG/main" r:embed="rId4"/>
                </a:ext>
              </a:extLst>
            </a:blip>
            <a:srcRect l="23" r="23"/>
            <a:stretch/>
          </p:blipFill>
          <p:spPr>
            <a:xfrm>
              <a:off x="1141625" y="2693025"/>
              <a:ext cx="1680894" cy="1681664"/>
            </a:xfrm>
            <a:prstGeom prst="rect">
              <a:avLst/>
            </a:prstGeom>
          </p:spPr>
        </p:pic>
      </p:grpSp>
      <p:grpSp>
        <p:nvGrpSpPr>
          <p:cNvPr id="23" name="Group 22">
            <a:extLst>
              <a:ext uri="{FF2B5EF4-FFF2-40B4-BE49-F238E27FC236}">
                <a16:creationId xmlns:a16="http://schemas.microsoft.com/office/drawing/2014/main" id="{4DC7423C-E9BB-B326-2ED7-A8710200E575}"/>
              </a:ext>
            </a:extLst>
          </p:cNvPr>
          <p:cNvGrpSpPr/>
          <p:nvPr/>
        </p:nvGrpSpPr>
        <p:grpSpPr>
          <a:xfrm>
            <a:off x="2959651" y="3159066"/>
            <a:ext cx="349422" cy="291858"/>
            <a:chOff x="4113703" y="3458435"/>
            <a:chExt cx="473093" cy="395156"/>
          </a:xfrm>
        </p:grpSpPr>
        <p:sp>
          <p:nvSpPr>
            <p:cNvPr id="24" name="Isosceles Triangle 23">
              <a:extLst>
                <a:ext uri="{FF2B5EF4-FFF2-40B4-BE49-F238E27FC236}">
                  <a16:creationId xmlns:a16="http://schemas.microsoft.com/office/drawing/2014/main" id="{F83862F8-0968-F753-8087-07CCB96CAA17}"/>
                </a:ext>
              </a:extLst>
            </p:cNvPr>
            <p:cNvSpPr/>
            <p:nvPr/>
          </p:nvSpPr>
          <p:spPr>
            <a:xfrm rot="5400000">
              <a:off x="4086450" y="3485688"/>
              <a:ext cx="395156" cy="340650"/>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26" name="Isosceles Triangle 25">
              <a:extLst>
                <a:ext uri="{FF2B5EF4-FFF2-40B4-BE49-F238E27FC236}">
                  <a16:creationId xmlns:a16="http://schemas.microsoft.com/office/drawing/2014/main" id="{A1E93952-F5A9-A006-0B0F-C97F55F9E036}"/>
                </a:ext>
              </a:extLst>
            </p:cNvPr>
            <p:cNvSpPr/>
            <p:nvPr/>
          </p:nvSpPr>
          <p:spPr>
            <a:xfrm rot="5400000">
              <a:off x="4218893" y="3485688"/>
              <a:ext cx="395156" cy="340650"/>
            </a:xfrm>
            <a:prstGeom prs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grpSp>
      <p:grpSp>
        <p:nvGrpSpPr>
          <p:cNvPr id="30" name="Group 29">
            <a:extLst>
              <a:ext uri="{FF2B5EF4-FFF2-40B4-BE49-F238E27FC236}">
                <a16:creationId xmlns:a16="http://schemas.microsoft.com/office/drawing/2014/main" id="{93FA4271-E414-7393-3B25-8781B1223011}"/>
              </a:ext>
            </a:extLst>
          </p:cNvPr>
          <p:cNvGrpSpPr/>
          <p:nvPr/>
        </p:nvGrpSpPr>
        <p:grpSpPr>
          <a:xfrm>
            <a:off x="5341533" y="3159066"/>
            <a:ext cx="349422" cy="291858"/>
            <a:chOff x="4113703" y="3458435"/>
            <a:chExt cx="473093" cy="395156"/>
          </a:xfrm>
        </p:grpSpPr>
        <p:sp>
          <p:nvSpPr>
            <p:cNvPr id="31" name="Isosceles Triangle 30">
              <a:extLst>
                <a:ext uri="{FF2B5EF4-FFF2-40B4-BE49-F238E27FC236}">
                  <a16:creationId xmlns:a16="http://schemas.microsoft.com/office/drawing/2014/main" id="{FA320A95-39FE-BE1A-3CE2-7EC52AB433B4}"/>
                </a:ext>
              </a:extLst>
            </p:cNvPr>
            <p:cNvSpPr/>
            <p:nvPr/>
          </p:nvSpPr>
          <p:spPr>
            <a:xfrm rot="5400000">
              <a:off x="4086450" y="3485688"/>
              <a:ext cx="395156" cy="340650"/>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32" name="Isosceles Triangle 31">
              <a:extLst>
                <a:ext uri="{FF2B5EF4-FFF2-40B4-BE49-F238E27FC236}">
                  <a16:creationId xmlns:a16="http://schemas.microsoft.com/office/drawing/2014/main" id="{27CBE201-EA2C-4AF3-3D38-2F1153C01672}"/>
                </a:ext>
              </a:extLst>
            </p:cNvPr>
            <p:cNvSpPr/>
            <p:nvPr/>
          </p:nvSpPr>
          <p:spPr>
            <a:xfrm rot="5400000">
              <a:off x="4218893" y="3485688"/>
              <a:ext cx="395156" cy="340650"/>
            </a:xfrm>
            <a:prstGeom prs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grpSp>
      <p:grpSp>
        <p:nvGrpSpPr>
          <p:cNvPr id="35" name="Group 34">
            <a:extLst>
              <a:ext uri="{FF2B5EF4-FFF2-40B4-BE49-F238E27FC236}">
                <a16:creationId xmlns:a16="http://schemas.microsoft.com/office/drawing/2014/main" id="{F7E94C93-2F8C-BC01-1751-85FB20D2F157}"/>
              </a:ext>
            </a:extLst>
          </p:cNvPr>
          <p:cNvGrpSpPr/>
          <p:nvPr/>
        </p:nvGrpSpPr>
        <p:grpSpPr>
          <a:xfrm rot="10800000">
            <a:off x="6391984" y="3159066"/>
            <a:ext cx="349422" cy="291858"/>
            <a:chOff x="4113703" y="3458435"/>
            <a:chExt cx="473093" cy="395156"/>
          </a:xfrm>
        </p:grpSpPr>
        <p:sp>
          <p:nvSpPr>
            <p:cNvPr id="36" name="Isosceles Triangle 35">
              <a:extLst>
                <a:ext uri="{FF2B5EF4-FFF2-40B4-BE49-F238E27FC236}">
                  <a16:creationId xmlns:a16="http://schemas.microsoft.com/office/drawing/2014/main" id="{9D04623D-298E-94DA-B885-5582788B7D7D}"/>
                </a:ext>
              </a:extLst>
            </p:cNvPr>
            <p:cNvSpPr/>
            <p:nvPr/>
          </p:nvSpPr>
          <p:spPr>
            <a:xfrm rot="5400000">
              <a:off x="4086450" y="3485688"/>
              <a:ext cx="395156" cy="340650"/>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37" name="Isosceles Triangle 36">
              <a:extLst>
                <a:ext uri="{FF2B5EF4-FFF2-40B4-BE49-F238E27FC236}">
                  <a16:creationId xmlns:a16="http://schemas.microsoft.com/office/drawing/2014/main" id="{DE47FBFD-1721-2EC0-6356-3BDEB830B0BA}"/>
                </a:ext>
              </a:extLst>
            </p:cNvPr>
            <p:cNvSpPr/>
            <p:nvPr/>
          </p:nvSpPr>
          <p:spPr>
            <a:xfrm rot="5400000">
              <a:off x="4218893" y="3485688"/>
              <a:ext cx="395156" cy="340650"/>
            </a:xfrm>
            <a:prstGeom prs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grpSp>
      <p:grpSp>
        <p:nvGrpSpPr>
          <p:cNvPr id="38" name="Group 37">
            <a:extLst>
              <a:ext uri="{FF2B5EF4-FFF2-40B4-BE49-F238E27FC236}">
                <a16:creationId xmlns:a16="http://schemas.microsoft.com/office/drawing/2014/main" id="{8309D8D3-3DAB-02D1-0AD5-4736472DFA1D}"/>
              </a:ext>
            </a:extLst>
          </p:cNvPr>
          <p:cNvGrpSpPr/>
          <p:nvPr/>
        </p:nvGrpSpPr>
        <p:grpSpPr>
          <a:xfrm rot="16200000">
            <a:off x="5867948" y="3974050"/>
            <a:ext cx="349422" cy="291858"/>
            <a:chOff x="4113703" y="3458435"/>
            <a:chExt cx="473093" cy="395156"/>
          </a:xfrm>
        </p:grpSpPr>
        <p:sp>
          <p:nvSpPr>
            <p:cNvPr id="39" name="Isosceles Triangle 38">
              <a:extLst>
                <a:ext uri="{FF2B5EF4-FFF2-40B4-BE49-F238E27FC236}">
                  <a16:creationId xmlns:a16="http://schemas.microsoft.com/office/drawing/2014/main" id="{213ECFD4-4FCF-F023-D7CA-FFAD5AB39FAE}"/>
                </a:ext>
              </a:extLst>
            </p:cNvPr>
            <p:cNvSpPr/>
            <p:nvPr/>
          </p:nvSpPr>
          <p:spPr>
            <a:xfrm rot="5400000">
              <a:off x="4086450" y="3485688"/>
              <a:ext cx="395156" cy="340650"/>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43" name="Isosceles Triangle 42">
              <a:extLst>
                <a:ext uri="{FF2B5EF4-FFF2-40B4-BE49-F238E27FC236}">
                  <a16:creationId xmlns:a16="http://schemas.microsoft.com/office/drawing/2014/main" id="{3D5F6526-DFA9-D96B-E304-D718E37476E2}"/>
                </a:ext>
              </a:extLst>
            </p:cNvPr>
            <p:cNvSpPr/>
            <p:nvPr/>
          </p:nvSpPr>
          <p:spPr>
            <a:xfrm rot="5400000">
              <a:off x="4218893" y="3485688"/>
              <a:ext cx="395156" cy="340650"/>
            </a:xfrm>
            <a:prstGeom prs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grpSp>
      <p:grpSp>
        <p:nvGrpSpPr>
          <p:cNvPr id="45" name="Group 44">
            <a:extLst>
              <a:ext uri="{FF2B5EF4-FFF2-40B4-BE49-F238E27FC236}">
                <a16:creationId xmlns:a16="http://schemas.microsoft.com/office/drawing/2014/main" id="{DD4AC289-8C7F-C03C-3219-0A3062DB8B49}"/>
              </a:ext>
            </a:extLst>
          </p:cNvPr>
          <p:cNvGrpSpPr/>
          <p:nvPr/>
        </p:nvGrpSpPr>
        <p:grpSpPr>
          <a:xfrm rot="16200000">
            <a:off x="5867948" y="4814135"/>
            <a:ext cx="349422" cy="291858"/>
            <a:chOff x="4113703" y="3458435"/>
            <a:chExt cx="473093" cy="395156"/>
          </a:xfrm>
        </p:grpSpPr>
        <p:sp>
          <p:nvSpPr>
            <p:cNvPr id="46" name="Isosceles Triangle 45">
              <a:extLst>
                <a:ext uri="{FF2B5EF4-FFF2-40B4-BE49-F238E27FC236}">
                  <a16:creationId xmlns:a16="http://schemas.microsoft.com/office/drawing/2014/main" id="{D3156EE9-E50E-DD98-A369-40F0BAEF253D}"/>
                </a:ext>
              </a:extLst>
            </p:cNvPr>
            <p:cNvSpPr/>
            <p:nvPr/>
          </p:nvSpPr>
          <p:spPr>
            <a:xfrm rot="5400000">
              <a:off x="4086450" y="3485688"/>
              <a:ext cx="395156" cy="340650"/>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49" name="Isosceles Triangle 48">
              <a:extLst>
                <a:ext uri="{FF2B5EF4-FFF2-40B4-BE49-F238E27FC236}">
                  <a16:creationId xmlns:a16="http://schemas.microsoft.com/office/drawing/2014/main" id="{4AF5C2D4-BF8B-E914-40A9-52625DDBB840}"/>
                </a:ext>
              </a:extLst>
            </p:cNvPr>
            <p:cNvSpPr/>
            <p:nvPr/>
          </p:nvSpPr>
          <p:spPr>
            <a:xfrm rot="5400000">
              <a:off x="4218893" y="3485688"/>
              <a:ext cx="395156" cy="340650"/>
            </a:xfrm>
            <a:prstGeom prs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grpSp>
      <p:grpSp>
        <p:nvGrpSpPr>
          <p:cNvPr id="50" name="Group 49">
            <a:extLst>
              <a:ext uri="{FF2B5EF4-FFF2-40B4-BE49-F238E27FC236}">
                <a16:creationId xmlns:a16="http://schemas.microsoft.com/office/drawing/2014/main" id="{5A4D7E2D-BC1C-790E-8F07-B17D485E48BD}"/>
              </a:ext>
            </a:extLst>
          </p:cNvPr>
          <p:cNvGrpSpPr/>
          <p:nvPr/>
        </p:nvGrpSpPr>
        <p:grpSpPr>
          <a:xfrm rot="10800000">
            <a:off x="8460081" y="3159066"/>
            <a:ext cx="349422" cy="291858"/>
            <a:chOff x="4113703" y="3458435"/>
            <a:chExt cx="473093" cy="395156"/>
          </a:xfrm>
        </p:grpSpPr>
        <p:sp>
          <p:nvSpPr>
            <p:cNvPr id="51" name="Isosceles Triangle 50">
              <a:extLst>
                <a:ext uri="{FF2B5EF4-FFF2-40B4-BE49-F238E27FC236}">
                  <a16:creationId xmlns:a16="http://schemas.microsoft.com/office/drawing/2014/main" id="{24CF8946-C781-9A1A-A17A-55DE10147F37}"/>
                </a:ext>
              </a:extLst>
            </p:cNvPr>
            <p:cNvSpPr/>
            <p:nvPr/>
          </p:nvSpPr>
          <p:spPr>
            <a:xfrm rot="5400000">
              <a:off x="4086450" y="3485688"/>
              <a:ext cx="395156" cy="340650"/>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52" name="Isosceles Triangle 51">
              <a:extLst>
                <a:ext uri="{FF2B5EF4-FFF2-40B4-BE49-F238E27FC236}">
                  <a16:creationId xmlns:a16="http://schemas.microsoft.com/office/drawing/2014/main" id="{A812FF38-1425-79EA-E4B0-D2093311BE0B}"/>
                </a:ext>
              </a:extLst>
            </p:cNvPr>
            <p:cNvSpPr/>
            <p:nvPr/>
          </p:nvSpPr>
          <p:spPr>
            <a:xfrm rot="5400000">
              <a:off x="4218893" y="3485688"/>
              <a:ext cx="395156" cy="340650"/>
            </a:xfrm>
            <a:prstGeom prs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grpSp>
      <p:grpSp>
        <p:nvGrpSpPr>
          <p:cNvPr id="53" name="Group 52">
            <a:extLst>
              <a:ext uri="{FF2B5EF4-FFF2-40B4-BE49-F238E27FC236}">
                <a16:creationId xmlns:a16="http://schemas.microsoft.com/office/drawing/2014/main" id="{EEA6AA2A-9B33-8931-63E7-60FFE6EB286B}"/>
              </a:ext>
            </a:extLst>
          </p:cNvPr>
          <p:cNvGrpSpPr/>
          <p:nvPr/>
        </p:nvGrpSpPr>
        <p:grpSpPr>
          <a:xfrm>
            <a:off x="5710077" y="2770289"/>
            <a:ext cx="665164" cy="1151200"/>
            <a:chOff x="5234578" y="2207150"/>
            <a:chExt cx="426108" cy="737468"/>
          </a:xfrm>
          <a:solidFill>
            <a:schemeClr val="tx1"/>
          </a:solidFill>
        </p:grpSpPr>
        <p:sp>
          <p:nvSpPr>
            <p:cNvPr id="54" name="Freeform 26">
              <a:extLst>
                <a:ext uri="{FF2B5EF4-FFF2-40B4-BE49-F238E27FC236}">
                  <a16:creationId xmlns:a16="http://schemas.microsoft.com/office/drawing/2014/main" id="{FED49BDD-D5F8-A5E3-A6B3-DEE97451B4D1}"/>
                </a:ext>
              </a:extLst>
            </p:cNvPr>
            <p:cNvSpPr>
              <a:spLocks/>
            </p:cNvSpPr>
            <p:nvPr/>
          </p:nvSpPr>
          <p:spPr bwMode="auto">
            <a:xfrm>
              <a:off x="5234578" y="2339390"/>
              <a:ext cx="426108" cy="372233"/>
            </a:xfrm>
            <a:custGeom>
              <a:avLst/>
              <a:gdLst>
                <a:gd name="T0" fmla="*/ 92 w 627"/>
                <a:gd name="T1" fmla="*/ 212 h 548"/>
                <a:gd name="T2" fmla="*/ 105 w 627"/>
                <a:gd name="T3" fmla="*/ 212 h 548"/>
                <a:gd name="T4" fmla="*/ 74 w 627"/>
                <a:gd name="T5" fmla="*/ 348 h 548"/>
                <a:gd name="T6" fmla="*/ 313 w 627"/>
                <a:gd name="T7" fmla="*/ 548 h 548"/>
                <a:gd name="T8" fmla="*/ 553 w 627"/>
                <a:gd name="T9" fmla="*/ 348 h 548"/>
                <a:gd name="T10" fmla="*/ 522 w 627"/>
                <a:gd name="T11" fmla="*/ 212 h 548"/>
                <a:gd name="T12" fmla="*/ 535 w 627"/>
                <a:gd name="T13" fmla="*/ 212 h 548"/>
                <a:gd name="T14" fmla="*/ 565 w 627"/>
                <a:gd name="T15" fmla="*/ 348 h 548"/>
                <a:gd name="T16" fmla="*/ 519 w 627"/>
                <a:gd name="T17" fmla="*/ 484 h 548"/>
                <a:gd name="T18" fmla="*/ 556 w 627"/>
                <a:gd name="T19" fmla="*/ 513 h 548"/>
                <a:gd name="T20" fmla="*/ 561 w 627"/>
                <a:gd name="T21" fmla="*/ 513 h 548"/>
                <a:gd name="T22" fmla="*/ 605 w 627"/>
                <a:gd name="T23" fmla="*/ 475 h 548"/>
                <a:gd name="T24" fmla="*/ 535 w 627"/>
                <a:gd name="T25" fmla="*/ 73 h 548"/>
                <a:gd name="T26" fmla="*/ 422 w 627"/>
                <a:gd name="T27" fmla="*/ 0 h 548"/>
                <a:gd name="T28" fmla="*/ 313 w 627"/>
                <a:gd name="T29" fmla="*/ 57 h 548"/>
                <a:gd name="T30" fmla="*/ 205 w 627"/>
                <a:gd name="T31" fmla="*/ 0 h 548"/>
                <a:gd name="T32" fmla="*/ 92 w 627"/>
                <a:gd name="T33" fmla="*/ 73 h 548"/>
                <a:gd name="T34" fmla="*/ 22 w 627"/>
                <a:gd name="T35" fmla="*/ 475 h 548"/>
                <a:gd name="T36" fmla="*/ 66 w 627"/>
                <a:gd name="T37" fmla="*/ 513 h 548"/>
                <a:gd name="T38" fmla="*/ 71 w 627"/>
                <a:gd name="T39" fmla="*/ 513 h 548"/>
                <a:gd name="T40" fmla="*/ 108 w 627"/>
                <a:gd name="T41" fmla="*/ 484 h 548"/>
                <a:gd name="T42" fmla="*/ 62 w 627"/>
                <a:gd name="T43" fmla="*/ 348 h 548"/>
                <a:gd name="T44" fmla="*/ 92 w 627"/>
                <a:gd name="T45" fmla="*/ 21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27" h="548">
                  <a:moveTo>
                    <a:pt x="92" y="212"/>
                  </a:moveTo>
                  <a:cubicBezTo>
                    <a:pt x="105" y="212"/>
                    <a:pt x="105" y="212"/>
                    <a:pt x="105" y="212"/>
                  </a:cubicBezTo>
                  <a:cubicBezTo>
                    <a:pt x="86" y="255"/>
                    <a:pt x="74" y="302"/>
                    <a:pt x="74" y="348"/>
                  </a:cubicBezTo>
                  <a:cubicBezTo>
                    <a:pt x="74" y="495"/>
                    <a:pt x="188" y="548"/>
                    <a:pt x="313" y="548"/>
                  </a:cubicBezTo>
                  <a:cubicBezTo>
                    <a:pt x="439" y="548"/>
                    <a:pt x="553" y="495"/>
                    <a:pt x="553" y="348"/>
                  </a:cubicBezTo>
                  <a:cubicBezTo>
                    <a:pt x="553" y="302"/>
                    <a:pt x="541" y="255"/>
                    <a:pt x="522" y="212"/>
                  </a:cubicBezTo>
                  <a:cubicBezTo>
                    <a:pt x="535" y="212"/>
                    <a:pt x="535" y="212"/>
                    <a:pt x="535" y="212"/>
                  </a:cubicBezTo>
                  <a:cubicBezTo>
                    <a:pt x="554" y="256"/>
                    <a:pt x="565" y="303"/>
                    <a:pt x="565" y="348"/>
                  </a:cubicBezTo>
                  <a:cubicBezTo>
                    <a:pt x="565" y="404"/>
                    <a:pt x="550" y="449"/>
                    <a:pt x="519" y="484"/>
                  </a:cubicBezTo>
                  <a:cubicBezTo>
                    <a:pt x="525" y="499"/>
                    <a:pt x="538" y="511"/>
                    <a:pt x="556" y="513"/>
                  </a:cubicBezTo>
                  <a:cubicBezTo>
                    <a:pt x="557" y="513"/>
                    <a:pt x="559" y="513"/>
                    <a:pt x="561" y="513"/>
                  </a:cubicBezTo>
                  <a:cubicBezTo>
                    <a:pt x="583" y="513"/>
                    <a:pt x="602" y="497"/>
                    <a:pt x="605" y="475"/>
                  </a:cubicBezTo>
                  <a:cubicBezTo>
                    <a:pt x="627" y="291"/>
                    <a:pt x="604" y="156"/>
                    <a:pt x="535" y="73"/>
                  </a:cubicBezTo>
                  <a:cubicBezTo>
                    <a:pt x="494" y="22"/>
                    <a:pt x="447" y="6"/>
                    <a:pt x="422" y="0"/>
                  </a:cubicBezTo>
                  <a:cubicBezTo>
                    <a:pt x="398" y="35"/>
                    <a:pt x="359" y="57"/>
                    <a:pt x="313" y="57"/>
                  </a:cubicBezTo>
                  <a:cubicBezTo>
                    <a:pt x="268" y="57"/>
                    <a:pt x="229" y="35"/>
                    <a:pt x="205" y="0"/>
                  </a:cubicBezTo>
                  <a:cubicBezTo>
                    <a:pt x="180" y="6"/>
                    <a:pt x="133" y="22"/>
                    <a:pt x="92" y="73"/>
                  </a:cubicBezTo>
                  <a:cubicBezTo>
                    <a:pt x="23" y="156"/>
                    <a:pt x="0" y="291"/>
                    <a:pt x="22" y="475"/>
                  </a:cubicBezTo>
                  <a:cubicBezTo>
                    <a:pt x="25" y="497"/>
                    <a:pt x="44" y="513"/>
                    <a:pt x="66" y="513"/>
                  </a:cubicBezTo>
                  <a:cubicBezTo>
                    <a:pt x="68" y="513"/>
                    <a:pt x="69" y="513"/>
                    <a:pt x="71" y="513"/>
                  </a:cubicBezTo>
                  <a:cubicBezTo>
                    <a:pt x="89" y="511"/>
                    <a:pt x="102" y="499"/>
                    <a:pt x="108" y="484"/>
                  </a:cubicBezTo>
                  <a:cubicBezTo>
                    <a:pt x="77" y="449"/>
                    <a:pt x="62" y="404"/>
                    <a:pt x="62" y="348"/>
                  </a:cubicBezTo>
                  <a:cubicBezTo>
                    <a:pt x="62" y="303"/>
                    <a:pt x="73" y="256"/>
                    <a:pt x="92" y="2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5" name="Freeform 27">
              <a:extLst>
                <a:ext uri="{FF2B5EF4-FFF2-40B4-BE49-F238E27FC236}">
                  <a16:creationId xmlns:a16="http://schemas.microsoft.com/office/drawing/2014/main" id="{D7F36EC7-37C3-44D7-D5C3-43DBA9F10A36}"/>
                </a:ext>
              </a:extLst>
            </p:cNvPr>
            <p:cNvSpPr>
              <a:spLocks/>
            </p:cNvSpPr>
            <p:nvPr/>
          </p:nvSpPr>
          <p:spPr bwMode="auto">
            <a:xfrm>
              <a:off x="5312942" y="2673840"/>
              <a:ext cx="127343" cy="270778"/>
            </a:xfrm>
            <a:custGeom>
              <a:avLst/>
              <a:gdLst>
                <a:gd name="T0" fmla="*/ 0 w 188"/>
                <a:gd name="T1" fmla="*/ 0 h 399"/>
                <a:gd name="T2" fmla="*/ 70 w 188"/>
                <a:gd name="T3" fmla="*/ 351 h 399"/>
                <a:gd name="T4" fmla="*/ 129 w 188"/>
                <a:gd name="T5" fmla="*/ 399 h 399"/>
                <a:gd name="T6" fmla="*/ 188 w 188"/>
                <a:gd name="T7" fmla="*/ 351 h 399"/>
                <a:gd name="T8" fmla="*/ 188 w 188"/>
                <a:gd name="T9" fmla="*/ 67 h 399"/>
                <a:gd name="T10" fmla="*/ 25 w 188"/>
                <a:gd name="T11" fmla="*/ 21 h 399"/>
                <a:gd name="T12" fmla="*/ 0 w 188"/>
                <a:gd name="T13" fmla="*/ 0 h 399"/>
              </a:gdLst>
              <a:ahLst/>
              <a:cxnLst>
                <a:cxn ang="0">
                  <a:pos x="T0" y="T1"/>
                </a:cxn>
                <a:cxn ang="0">
                  <a:pos x="T2" y="T3"/>
                </a:cxn>
                <a:cxn ang="0">
                  <a:pos x="T4" y="T5"/>
                </a:cxn>
                <a:cxn ang="0">
                  <a:pos x="T6" y="T7"/>
                </a:cxn>
                <a:cxn ang="0">
                  <a:pos x="T8" y="T9"/>
                </a:cxn>
                <a:cxn ang="0">
                  <a:pos x="T10" y="T11"/>
                </a:cxn>
                <a:cxn ang="0">
                  <a:pos x="T12" y="T13"/>
                </a:cxn>
              </a:cxnLst>
              <a:rect l="0" t="0" r="r" b="b"/>
              <a:pathLst>
                <a:path w="188" h="399">
                  <a:moveTo>
                    <a:pt x="0" y="0"/>
                  </a:moveTo>
                  <a:cubicBezTo>
                    <a:pt x="70" y="351"/>
                    <a:pt x="70" y="351"/>
                    <a:pt x="70" y="351"/>
                  </a:cubicBezTo>
                  <a:cubicBezTo>
                    <a:pt x="70" y="377"/>
                    <a:pt x="96" y="399"/>
                    <a:pt x="129" y="399"/>
                  </a:cubicBezTo>
                  <a:cubicBezTo>
                    <a:pt x="161" y="399"/>
                    <a:pt x="188" y="377"/>
                    <a:pt x="188" y="351"/>
                  </a:cubicBezTo>
                  <a:cubicBezTo>
                    <a:pt x="188" y="67"/>
                    <a:pt x="188" y="67"/>
                    <a:pt x="188" y="67"/>
                  </a:cubicBezTo>
                  <a:cubicBezTo>
                    <a:pt x="122" y="66"/>
                    <a:pt x="66" y="50"/>
                    <a:pt x="25" y="21"/>
                  </a:cubicBezTo>
                  <a:cubicBezTo>
                    <a:pt x="16" y="14"/>
                    <a:pt x="8" y="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6" name="Freeform 28">
              <a:extLst>
                <a:ext uri="{FF2B5EF4-FFF2-40B4-BE49-F238E27FC236}">
                  <a16:creationId xmlns:a16="http://schemas.microsoft.com/office/drawing/2014/main" id="{BB949CEF-6936-4C5E-A694-E24BA98C15E1}"/>
                </a:ext>
              </a:extLst>
            </p:cNvPr>
            <p:cNvSpPr>
              <a:spLocks/>
            </p:cNvSpPr>
            <p:nvPr/>
          </p:nvSpPr>
          <p:spPr bwMode="auto">
            <a:xfrm>
              <a:off x="5454978" y="2673840"/>
              <a:ext cx="127343" cy="270778"/>
            </a:xfrm>
            <a:custGeom>
              <a:avLst/>
              <a:gdLst>
                <a:gd name="T0" fmla="*/ 163 w 188"/>
                <a:gd name="T1" fmla="*/ 21 h 399"/>
                <a:gd name="T2" fmla="*/ 0 w 188"/>
                <a:gd name="T3" fmla="*/ 67 h 399"/>
                <a:gd name="T4" fmla="*/ 0 w 188"/>
                <a:gd name="T5" fmla="*/ 351 h 399"/>
                <a:gd name="T6" fmla="*/ 59 w 188"/>
                <a:gd name="T7" fmla="*/ 399 h 399"/>
                <a:gd name="T8" fmla="*/ 118 w 188"/>
                <a:gd name="T9" fmla="*/ 351 h 399"/>
                <a:gd name="T10" fmla="*/ 188 w 188"/>
                <a:gd name="T11" fmla="*/ 0 h 399"/>
                <a:gd name="T12" fmla="*/ 163 w 188"/>
                <a:gd name="T13" fmla="*/ 21 h 399"/>
              </a:gdLst>
              <a:ahLst/>
              <a:cxnLst>
                <a:cxn ang="0">
                  <a:pos x="T0" y="T1"/>
                </a:cxn>
                <a:cxn ang="0">
                  <a:pos x="T2" y="T3"/>
                </a:cxn>
                <a:cxn ang="0">
                  <a:pos x="T4" y="T5"/>
                </a:cxn>
                <a:cxn ang="0">
                  <a:pos x="T6" y="T7"/>
                </a:cxn>
                <a:cxn ang="0">
                  <a:pos x="T8" y="T9"/>
                </a:cxn>
                <a:cxn ang="0">
                  <a:pos x="T10" y="T11"/>
                </a:cxn>
                <a:cxn ang="0">
                  <a:pos x="T12" y="T13"/>
                </a:cxn>
              </a:cxnLst>
              <a:rect l="0" t="0" r="r" b="b"/>
              <a:pathLst>
                <a:path w="188" h="399">
                  <a:moveTo>
                    <a:pt x="163" y="21"/>
                  </a:moveTo>
                  <a:cubicBezTo>
                    <a:pt x="122" y="50"/>
                    <a:pt x="66" y="66"/>
                    <a:pt x="0" y="67"/>
                  </a:cubicBezTo>
                  <a:cubicBezTo>
                    <a:pt x="0" y="351"/>
                    <a:pt x="0" y="351"/>
                    <a:pt x="0" y="351"/>
                  </a:cubicBezTo>
                  <a:cubicBezTo>
                    <a:pt x="0" y="377"/>
                    <a:pt x="27" y="399"/>
                    <a:pt x="59" y="399"/>
                  </a:cubicBezTo>
                  <a:cubicBezTo>
                    <a:pt x="92" y="399"/>
                    <a:pt x="118" y="377"/>
                    <a:pt x="118" y="351"/>
                  </a:cubicBezTo>
                  <a:cubicBezTo>
                    <a:pt x="188" y="0"/>
                    <a:pt x="188" y="0"/>
                    <a:pt x="188" y="0"/>
                  </a:cubicBezTo>
                  <a:cubicBezTo>
                    <a:pt x="180" y="7"/>
                    <a:pt x="172" y="14"/>
                    <a:pt x="163"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7" name="Oval 29">
              <a:extLst>
                <a:ext uri="{FF2B5EF4-FFF2-40B4-BE49-F238E27FC236}">
                  <a16:creationId xmlns:a16="http://schemas.microsoft.com/office/drawing/2014/main" id="{4D2AC497-62EE-4A74-65CE-08095463683C}"/>
                </a:ext>
              </a:extLst>
            </p:cNvPr>
            <p:cNvSpPr>
              <a:spLocks noChangeArrowheads="1"/>
            </p:cNvSpPr>
            <p:nvPr/>
          </p:nvSpPr>
          <p:spPr bwMode="auto">
            <a:xfrm>
              <a:off x="5365419" y="2207150"/>
              <a:ext cx="163027" cy="16302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Tree>
    <p:extLst>
      <p:ext uri="{BB962C8B-B14F-4D97-AF65-F5344CB8AC3E}">
        <p14:creationId xmlns:p14="http://schemas.microsoft.com/office/powerpoint/2010/main" val="1238913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F6AC0-D23E-4DA9-7DD7-B9B095DC79BC}"/>
              </a:ext>
            </a:extLst>
          </p:cNvPr>
          <p:cNvSpPr>
            <a:spLocks noGrp="1"/>
          </p:cNvSpPr>
          <p:nvPr>
            <p:ph type="title"/>
          </p:nvPr>
        </p:nvSpPr>
        <p:spPr>
          <a:xfrm>
            <a:off x="536240" y="414320"/>
            <a:ext cx="10896000" cy="1082209"/>
          </a:xfrm>
        </p:spPr>
        <p:txBody>
          <a:bodyPr/>
          <a:lstStyle/>
          <a:p>
            <a:r>
              <a:rPr lang="en-US" noProof="0" dirty="0"/>
              <a:t>Monogenic vs polygenic obesity</a:t>
            </a:r>
          </a:p>
        </p:txBody>
      </p:sp>
      <p:sp>
        <p:nvSpPr>
          <p:cNvPr id="3" name="Text Placeholder 2">
            <a:extLst>
              <a:ext uri="{FF2B5EF4-FFF2-40B4-BE49-F238E27FC236}">
                <a16:creationId xmlns:a16="http://schemas.microsoft.com/office/drawing/2014/main" id="{20E59AB4-EC2E-8856-5E10-9EF98E3F1E4F}"/>
              </a:ext>
            </a:extLst>
          </p:cNvPr>
          <p:cNvSpPr>
            <a:spLocks noGrp="1"/>
          </p:cNvSpPr>
          <p:nvPr>
            <p:ph type="body" sz="quarter" idx="13"/>
          </p:nvPr>
        </p:nvSpPr>
        <p:spPr>
          <a:xfrm>
            <a:off x="536240" y="6020060"/>
            <a:ext cx="10896000" cy="324000"/>
          </a:xfrm>
        </p:spPr>
        <p:txBody>
          <a:bodyPr/>
          <a:lstStyle/>
          <a:p>
            <a:r>
              <a:rPr lang="en-US" noProof="0" dirty="0"/>
              <a:t>Loos RJF, Yeo GSH. Nat Rev Genet 2022;23:120–133.</a:t>
            </a:r>
          </a:p>
        </p:txBody>
      </p:sp>
      <p:sp>
        <p:nvSpPr>
          <p:cNvPr id="7" name="TextBox 6">
            <a:extLst>
              <a:ext uri="{FF2B5EF4-FFF2-40B4-BE49-F238E27FC236}">
                <a16:creationId xmlns:a16="http://schemas.microsoft.com/office/drawing/2014/main" id="{1D75730A-C173-D6EF-931F-86244ACB1229}"/>
              </a:ext>
            </a:extLst>
          </p:cNvPr>
          <p:cNvSpPr txBox="1"/>
          <p:nvPr/>
        </p:nvSpPr>
        <p:spPr>
          <a:xfrm>
            <a:off x="6531684" y="2452808"/>
            <a:ext cx="3328686" cy="338554"/>
          </a:xfrm>
          <a:prstGeom prst="rect">
            <a:avLst/>
          </a:prstGeom>
          <a:noFill/>
        </p:spPr>
        <p:txBody>
          <a:bodyPr wrap="square" rtlCol="0">
            <a:spAutoFit/>
          </a:bodyPr>
          <a:lstStyle/>
          <a:p>
            <a:r>
              <a:rPr lang="en-US" sz="1600" noProof="0" dirty="0"/>
              <a:t>Modest genetic influence</a:t>
            </a:r>
            <a:endParaRPr lang="en-US" sz="1600" b="1" noProof="0" dirty="0"/>
          </a:p>
        </p:txBody>
      </p:sp>
      <p:sp>
        <p:nvSpPr>
          <p:cNvPr id="14" name="TextBox 13">
            <a:extLst>
              <a:ext uri="{FF2B5EF4-FFF2-40B4-BE49-F238E27FC236}">
                <a16:creationId xmlns:a16="http://schemas.microsoft.com/office/drawing/2014/main" id="{91E574AF-3AE5-B3EC-558C-0169ADDF98F4}"/>
              </a:ext>
            </a:extLst>
          </p:cNvPr>
          <p:cNvSpPr txBox="1"/>
          <p:nvPr/>
        </p:nvSpPr>
        <p:spPr>
          <a:xfrm>
            <a:off x="1662929" y="2437568"/>
            <a:ext cx="3328686" cy="338554"/>
          </a:xfrm>
          <a:prstGeom prst="rect">
            <a:avLst/>
          </a:prstGeom>
          <a:noFill/>
        </p:spPr>
        <p:txBody>
          <a:bodyPr wrap="square" rtlCol="0">
            <a:spAutoFit/>
          </a:bodyPr>
          <a:lstStyle/>
          <a:p>
            <a:pPr algn="r"/>
            <a:r>
              <a:rPr lang="en-US" sz="1600" noProof="0" dirty="0">
                <a:solidFill>
                  <a:schemeClr val="accent1"/>
                </a:solidFill>
              </a:rPr>
              <a:t>Considerable genetic influence</a:t>
            </a:r>
            <a:endParaRPr lang="en-US" sz="1600" b="1" noProof="0" dirty="0">
              <a:solidFill>
                <a:schemeClr val="accent1"/>
              </a:solidFill>
            </a:endParaRPr>
          </a:p>
        </p:txBody>
      </p:sp>
      <p:sp>
        <p:nvSpPr>
          <p:cNvPr id="9" name="TextBox 8">
            <a:extLst>
              <a:ext uri="{FF2B5EF4-FFF2-40B4-BE49-F238E27FC236}">
                <a16:creationId xmlns:a16="http://schemas.microsoft.com/office/drawing/2014/main" id="{DB0843A0-CD65-C2E6-E20A-1421F36445C0}"/>
              </a:ext>
            </a:extLst>
          </p:cNvPr>
          <p:cNvSpPr txBox="1"/>
          <p:nvPr/>
        </p:nvSpPr>
        <p:spPr>
          <a:xfrm>
            <a:off x="6531684" y="3772186"/>
            <a:ext cx="3328686" cy="338554"/>
          </a:xfrm>
          <a:prstGeom prst="rect">
            <a:avLst/>
          </a:prstGeom>
          <a:noFill/>
        </p:spPr>
        <p:txBody>
          <a:bodyPr wrap="square" rtlCol="0">
            <a:spAutoFit/>
          </a:bodyPr>
          <a:lstStyle/>
          <a:p>
            <a:r>
              <a:rPr lang="en-US" sz="1600" noProof="0" dirty="0"/>
              <a:t>Each variant has a minimal effect</a:t>
            </a:r>
            <a:endParaRPr lang="en-US" sz="1600" b="1" noProof="0" dirty="0"/>
          </a:p>
        </p:txBody>
      </p:sp>
      <p:sp>
        <p:nvSpPr>
          <p:cNvPr id="16" name="TextBox 15">
            <a:extLst>
              <a:ext uri="{FF2B5EF4-FFF2-40B4-BE49-F238E27FC236}">
                <a16:creationId xmlns:a16="http://schemas.microsoft.com/office/drawing/2014/main" id="{A8714265-27DE-2284-9FD6-563873C706FC}"/>
              </a:ext>
            </a:extLst>
          </p:cNvPr>
          <p:cNvSpPr txBox="1"/>
          <p:nvPr/>
        </p:nvSpPr>
        <p:spPr>
          <a:xfrm>
            <a:off x="1662929" y="3756944"/>
            <a:ext cx="3328686" cy="338554"/>
          </a:xfrm>
          <a:prstGeom prst="rect">
            <a:avLst/>
          </a:prstGeom>
          <a:noFill/>
        </p:spPr>
        <p:txBody>
          <a:bodyPr wrap="square" rtlCol="0">
            <a:spAutoFit/>
          </a:bodyPr>
          <a:lstStyle/>
          <a:p>
            <a:pPr algn="r"/>
            <a:r>
              <a:rPr lang="en-US" sz="1600" noProof="0" dirty="0">
                <a:solidFill>
                  <a:schemeClr val="accent1"/>
                </a:solidFill>
              </a:rPr>
              <a:t>Large genetic effect</a:t>
            </a:r>
            <a:endParaRPr lang="en-US" sz="1600" b="1" noProof="0" dirty="0">
              <a:solidFill>
                <a:schemeClr val="accent1"/>
              </a:solidFill>
            </a:endParaRPr>
          </a:p>
        </p:txBody>
      </p:sp>
      <p:sp>
        <p:nvSpPr>
          <p:cNvPr id="11" name="TextBox 10">
            <a:extLst>
              <a:ext uri="{FF2B5EF4-FFF2-40B4-BE49-F238E27FC236}">
                <a16:creationId xmlns:a16="http://schemas.microsoft.com/office/drawing/2014/main" id="{7CD78036-A735-27A7-D697-914780679BDD}"/>
              </a:ext>
            </a:extLst>
          </p:cNvPr>
          <p:cNvSpPr txBox="1"/>
          <p:nvPr/>
        </p:nvSpPr>
        <p:spPr>
          <a:xfrm>
            <a:off x="6531684" y="5091564"/>
            <a:ext cx="3328686" cy="338554"/>
          </a:xfrm>
          <a:prstGeom prst="rect">
            <a:avLst/>
          </a:prstGeom>
          <a:noFill/>
        </p:spPr>
        <p:txBody>
          <a:bodyPr wrap="square" rtlCol="0">
            <a:spAutoFit/>
          </a:bodyPr>
          <a:lstStyle/>
          <a:p>
            <a:r>
              <a:rPr lang="en-US" sz="1600" noProof="0" dirty="0"/>
              <a:t>Alleles with low penetrance</a:t>
            </a:r>
            <a:endParaRPr lang="en-US" sz="1600" b="1" noProof="0" dirty="0"/>
          </a:p>
        </p:txBody>
      </p:sp>
      <p:sp>
        <p:nvSpPr>
          <p:cNvPr id="18" name="TextBox 17">
            <a:extLst>
              <a:ext uri="{FF2B5EF4-FFF2-40B4-BE49-F238E27FC236}">
                <a16:creationId xmlns:a16="http://schemas.microsoft.com/office/drawing/2014/main" id="{EE2178EF-360F-0B2E-09D6-3C3A2A8D2B60}"/>
              </a:ext>
            </a:extLst>
          </p:cNvPr>
          <p:cNvSpPr txBox="1"/>
          <p:nvPr/>
        </p:nvSpPr>
        <p:spPr>
          <a:xfrm>
            <a:off x="1662929" y="5076320"/>
            <a:ext cx="3328686" cy="338554"/>
          </a:xfrm>
          <a:prstGeom prst="rect">
            <a:avLst/>
          </a:prstGeom>
          <a:noFill/>
        </p:spPr>
        <p:txBody>
          <a:bodyPr wrap="square" rtlCol="0">
            <a:spAutoFit/>
          </a:bodyPr>
          <a:lstStyle/>
          <a:p>
            <a:pPr algn="r"/>
            <a:r>
              <a:rPr lang="en-US" sz="1600" noProof="0" dirty="0">
                <a:solidFill>
                  <a:schemeClr val="accent1"/>
                </a:solidFill>
              </a:rPr>
              <a:t>Alleles with high penetrance</a:t>
            </a:r>
            <a:endParaRPr lang="en-US" sz="1600" b="1" noProof="0" dirty="0">
              <a:solidFill>
                <a:schemeClr val="accent1"/>
              </a:solidFill>
            </a:endParaRPr>
          </a:p>
        </p:txBody>
      </p:sp>
      <p:sp>
        <p:nvSpPr>
          <p:cNvPr id="8" name="TextBox 7">
            <a:extLst>
              <a:ext uri="{FF2B5EF4-FFF2-40B4-BE49-F238E27FC236}">
                <a16:creationId xmlns:a16="http://schemas.microsoft.com/office/drawing/2014/main" id="{56AB670A-C465-1215-0741-CB981BB1A901}"/>
              </a:ext>
            </a:extLst>
          </p:cNvPr>
          <p:cNvSpPr txBox="1"/>
          <p:nvPr/>
        </p:nvSpPr>
        <p:spPr>
          <a:xfrm>
            <a:off x="6531684" y="3112497"/>
            <a:ext cx="3328686" cy="338554"/>
          </a:xfrm>
          <a:prstGeom prst="rect">
            <a:avLst/>
          </a:prstGeom>
          <a:noFill/>
        </p:spPr>
        <p:txBody>
          <a:bodyPr wrap="square" rtlCol="0">
            <a:spAutoFit/>
          </a:bodyPr>
          <a:lstStyle/>
          <a:p>
            <a:r>
              <a:rPr lang="en-US" sz="1600" noProof="0" dirty="0"/>
              <a:t>Several variants in many genes</a:t>
            </a:r>
            <a:endParaRPr lang="en-US" sz="1600" b="1" noProof="0" dirty="0"/>
          </a:p>
        </p:txBody>
      </p:sp>
      <p:sp>
        <p:nvSpPr>
          <p:cNvPr id="15" name="TextBox 14">
            <a:extLst>
              <a:ext uri="{FF2B5EF4-FFF2-40B4-BE49-F238E27FC236}">
                <a16:creationId xmlns:a16="http://schemas.microsoft.com/office/drawing/2014/main" id="{A5BBD4B0-BEFB-BD8F-124E-AD40000354D6}"/>
              </a:ext>
            </a:extLst>
          </p:cNvPr>
          <p:cNvSpPr txBox="1"/>
          <p:nvPr/>
        </p:nvSpPr>
        <p:spPr>
          <a:xfrm>
            <a:off x="1662929" y="3097256"/>
            <a:ext cx="3328686" cy="338554"/>
          </a:xfrm>
          <a:prstGeom prst="rect">
            <a:avLst/>
          </a:prstGeom>
          <a:noFill/>
        </p:spPr>
        <p:txBody>
          <a:bodyPr wrap="square" rtlCol="0">
            <a:spAutoFit/>
          </a:bodyPr>
          <a:lstStyle/>
          <a:p>
            <a:pPr algn="r"/>
            <a:r>
              <a:rPr lang="en-US" sz="1600" noProof="0" dirty="0">
                <a:solidFill>
                  <a:schemeClr val="accent1"/>
                </a:solidFill>
              </a:rPr>
              <a:t>Variation in a single gene</a:t>
            </a:r>
            <a:endParaRPr lang="en-US" sz="1600" b="1" noProof="0" dirty="0">
              <a:solidFill>
                <a:schemeClr val="accent1"/>
              </a:solidFill>
            </a:endParaRPr>
          </a:p>
        </p:txBody>
      </p:sp>
      <p:sp>
        <p:nvSpPr>
          <p:cNvPr id="10" name="TextBox 9">
            <a:extLst>
              <a:ext uri="{FF2B5EF4-FFF2-40B4-BE49-F238E27FC236}">
                <a16:creationId xmlns:a16="http://schemas.microsoft.com/office/drawing/2014/main" id="{C8FF369D-1360-B0F7-6014-7EC00532D695}"/>
              </a:ext>
            </a:extLst>
          </p:cNvPr>
          <p:cNvSpPr txBox="1"/>
          <p:nvPr/>
        </p:nvSpPr>
        <p:spPr>
          <a:xfrm>
            <a:off x="6531684" y="4431875"/>
            <a:ext cx="3328686" cy="338554"/>
          </a:xfrm>
          <a:prstGeom prst="rect">
            <a:avLst/>
          </a:prstGeom>
          <a:noFill/>
        </p:spPr>
        <p:txBody>
          <a:bodyPr wrap="square" rtlCol="0">
            <a:spAutoFit/>
          </a:bodyPr>
          <a:lstStyle/>
          <a:p>
            <a:r>
              <a:rPr lang="en-US" sz="1600" noProof="0" dirty="0"/>
              <a:t>Common</a:t>
            </a:r>
            <a:endParaRPr lang="en-US" sz="1600" b="1" noProof="0" dirty="0"/>
          </a:p>
        </p:txBody>
      </p:sp>
      <p:sp>
        <p:nvSpPr>
          <p:cNvPr id="17" name="TextBox 16">
            <a:extLst>
              <a:ext uri="{FF2B5EF4-FFF2-40B4-BE49-F238E27FC236}">
                <a16:creationId xmlns:a16="http://schemas.microsoft.com/office/drawing/2014/main" id="{6FDAB97F-0636-945A-7C9D-6F405683D0E3}"/>
              </a:ext>
            </a:extLst>
          </p:cNvPr>
          <p:cNvSpPr txBox="1"/>
          <p:nvPr/>
        </p:nvSpPr>
        <p:spPr>
          <a:xfrm>
            <a:off x="1662929" y="4416632"/>
            <a:ext cx="3328686" cy="338554"/>
          </a:xfrm>
          <a:prstGeom prst="rect">
            <a:avLst/>
          </a:prstGeom>
          <a:noFill/>
        </p:spPr>
        <p:txBody>
          <a:bodyPr wrap="square" rtlCol="0">
            <a:spAutoFit/>
          </a:bodyPr>
          <a:lstStyle/>
          <a:p>
            <a:pPr algn="r"/>
            <a:r>
              <a:rPr lang="en-US" sz="1600" noProof="0" dirty="0">
                <a:solidFill>
                  <a:schemeClr val="accent1"/>
                </a:solidFill>
              </a:rPr>
              <a:t>Rare</a:t>
            </a:r>
          </a:p>
        </p:txBody>
      </p:sp>
      <p:sp>
        <p:nvSpPr>
          <p:cNvPr id="12" name="TextBox 11">
            <a:extLst>
              <a:ext uri="{FF2B5EF4-FFF2-40B4-BE49-F238E27FC236}">
                <a16:creationId xmlns:a16="http://schemas.microsoft.com/office/drawing/2014/main" id="{08E85206-4913-184D-36D4-D2D43C010F8E}"/>
              </a:ext>
            </a:extLst>
          </p:cNvPr>
          <p:cNvSpPr txBox="1"/>
          <p:nvPr/>
        </p:nvSpPr>
        <p:spPr>
          <a:xfrm>
            <a:off x="6531684" y="5751252"/>
            <a:ext cx="3328686" cy="338554"/>
          </a:xfrm>
          <a:prstGeom prst="rect">
            <a:avLst/>
          </a:prstGeom>
          <a:noFill/>
        </p:spPr>
        <p:txBody>
          <a:bodyPr wrap="square" rtlCol="0">
            <a:spAutoFit/>
          </a:bodyPr>
          <a:lstStyle/>
          <a:p>
            <a:r>
              <a:rPr lang="en-US" sz="1600" noProof="0" dirty="0"/>
              <a:t>Environment is a key factor</a:t>
            </a:r>
            <a:endParaRPr lang="en-US" sz="1600" b="1" noProof="0" dirty="0"/>
          </a:p>
        </p:txBody>
      </p:sp>
      <p:sp>
        <p:nvSpPr>
          <p:cNvPr id="19" name="TextBox 18">
            <a:extLst>
              <a:ext uri="{FF2B5EF4-FFF2-40B4-BE49-F238E27FC236}">
                <a16:creationId xmlns:a16="http://schemas.microsoft.com/office/drawing/2014/main" id="{AD02AAFC-D68C-8D09-02B7-31096CFD6657}"/>
              </a:ext>
            </a:extLst>
          </p:cNvPr>
          <p:cNvSpPr txBox="1"/>
          <p:nvPr/>
        </p:nvSpPr>
        <p:spPr>
          <a:xfrm>
            <a:off x="1662929" y="5736012"/>
            <a:ext cx="3328686" cy="338554"/>
          </a:xfrm>
          <a:prstGeom prst="rect">
            <a:avLst/>
          </a:prstGeom>
          <a:noFill/>
        </p:spPr>
        <p:txBody>
          <a:bodyPr wrap="square" rtlCol="0">
            <a:spAutoFit/>
          </a:bodyPr>
          <a:lstStyle/>
          <a:p>
            <a:pPr algn="r"/>
            <a:r>
              <a:rPr lang="en-US" sz="1600" noProof="0" dirty="0">
                <a:solidFill>
                  <a:schemeClr val="accent1"/>
                </a:solidFill>
              </a:rPr>
              <a:t>No environmental influence</a:t>
            </a:r>
          </a:p>
        </p:txBody>
      </p:sp>
      <p:cxnSp>
        <p:nvCxnSpPr>
          <p:cNvPr id="57" name="Straight Connector 56">
            <a:extLst>
              <a:ext uri="{FF2B5EF4-FFF2-40B4-BE49-F238E27FC236}">
                <a16:creationId xmlns:a16="http://schemas.microsoft.com/office/drawing/2014/main" id="{48BA2C5A-E20C-69B5-D8C5-B1D82D232016}"/>
              </a:ext>
            </a:extLst>
          </p:cNvPr>
          <p:cNvCxnSpPr/>
          <p:nvPr/>
        </p:nvCxnSpPr>
        <p:spPr>
          <a:xfrm>
            <a:off x="-1" y="2936689"/>
            <a:ext cx="11620501" cy="0"/>
          </a:xfrm>
          <a:prstGeom prst="line">
            <a:avLst/>
          </a:prstGeom>
          <a:ln w="63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DD54F70-B513-C8B1-AB53-40C35D6CFE64}"/>
              </a:ext>
            </a:extLst>
          </p:cNvPr>
          <p:cNvCxnSpPr/>
          <p:nvPr/>
        </p:nvCxnSpPr>
        <p:spPr>
          <a:xfrm>
            <a:off x="-1" y="3596377"/>
            <a:ext cx="11620501" cy="0"/>
          </a:xfrm>
          <a:prstGeom prst="line">
            <a:avLst/>
          </a:prstGeom>
          <a:ln w="63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1A501098-944C-85FC-CDDB-E83DE6A92C0D}"/>
              </a:ext>
            </a:extLst>
          </p:cNvPr>
          <p:cNvCxnSpPr/>
          <p:nvPr/>
        </p:nvCxnSpPr>
        <p:spPr>
          <a:xfrm>
            <a:off x="-1" y="4256065"/>
            <a:ext cx="11620501" cy="0"/>
          </a:xfrm>
          <a:prstGeom prst="line">
            <a:avLst/>
          </a:prstGeom>
          <a:ln w="63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730E546-D995-D397-2743-7F4B90DEFD47}"/>
              </a:ext>
            </a:extLst>
          </p:cNvPr>
          <p:cNvCxnSpPr/>
          <p:nvPr/>
        </p:nvCxnSpPr>
        <p:spPr>
          <a:xfrm>
            <a:off x="-1" y="4915753"/>
            <a:ext cx="11620501" cy="0"/>
          </a:xfrm>
          <a:prstGeom prst="line">
            <a:avLst/>
          </a:prstGeom>
          <a:ln w="63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0025A7B-9B04-A253-6983-7B3564713C4E}"/>
              </a:ext>
            </a:extLst>
          </p:cNvPr>
          <p:cNvCxnSpPr/>
          <p:nvPr/>
        </p:nvCxnSpPr>
        <p:spPr>
          <a:xfrm>
            <a:off x="-1" y="5575441"/>
            <a:ext cx="11620501" cy="0"/>
          </a:xfrm>
          <a:prstGeom prst="line">
            <a:avLst/>
          </a:prstGeom>
          <a:ln w="63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8DE9C03E-C397-F944-D24A-AEF28ED350ED}"/>
              </a:ext>
            </a:extLst>
          </p:cNvPr>
          <p:cNvCxnSpPr/>
          <p:nvPr/>
        </p:nvCxnSpPr>
        <p:spPr>
          <a:xfrm flipH="1">
            <a:off x="5015552" y="3934760"/>
            <a:ext cx="1516132" cy="0"/>
          </a:xfrm>
          <a:prstGeom prst="straightConnector1">
            <a:avLst/>
          </a:prstGeom>
          <a:ln w="76200">
            <a:gradFill>
              <a:gsLst>
                <a:gs pos="100000">
                  <a:schemeClr val="accent1"/>
                </a:gs>
                <a:gs pos="0">
                  <a:schemeClr val="tx1">
                    <a:alpha val="25000"/>
                  </a:schemeClr>
                </a:gs>
              </a:gsLst>
              <a:lin ang="0" scaled="0"/>
            </a:gradFill>
            <a:round/>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32574BAE-27F5-678A-7F78-B2F859C9E452}"/>
              </a:ext>
            </a:extLst>
          </p:cNvPr>
          <p:cNvCxnSpPr/>
          <p:nvPr/>
        </p:nvCxnSpPr>
        <p:spPr>
          <a:xfrm flipH="1">
            <a:off x="5015552" y="2624575"/>
            <a:ext cx="1516132" cy="0"/>
          </a:xfrm>
          <a:prstGeom prst="straightConnector1">
            <a:avLst/>
          </a:prstGeom>
          <a:ln w="76200">
            <a:gradFill>
              <a:gsLst>
                <a:gs pos="100000">
                  <a:schemeClr val="accent1"/>
                </a:gs>
                <a:gs pos="0">
                  <a:schemeClr val="tx1">
                    <a:alpha val="25000"/>
                  </a:schemeClr>
                </a:gs>
              </a:gsLst>
              <a:lin ang="0" scaled="0"/>
            </a:gradFill>
            <a:round/>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01F08F2C-CBDF-1A73-7F90-E221BE8446CD}"/>
              </a:ext>
            </a:extLst>
          </p:cNvPr>
          <p:cNvCxnSpPr/>
          <p:nvPr/>
        </p:nvCxnSpPr>
        <p:spPr>
          <a:xfrm flipH="1">
            <a:off x="5015552" y="5251769"/>
            <a:ext cx="1516132" cy="0"/>
          </a:xfrm>
          <a:prstGeom prst="straightConnector1">
            <a:avLst/>
          </a:prstGeom>
          <a:ln w="76200">
            <a:gradFill>
              <a:gsLst>
                <a:gs pos="100000">
                  <a:schemeClr val="accent1"/>
                </a:gs>
                <a:gs pos="0">
                  <a:schemeClr val="tx1">
                    <a:alpha val="25000"/>
                  </a:schemeClr>
                </a:gs>
              </a:gsLst>
              <a:lin ang="0" scaled="0"/>
            </a:gradFill>
            <a:round/>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AB420685-E919-39B4-A671-68AF49747626}"/>
              </a:ext>
            </a:extLst>
          </p:cNvPr>
          <p:cNvCxnSpPr>
            <a:cxnSpLocks/>
          </p:cNvCxnSpPr>
          <p:nvPr/>
        </p:nvCxnSpPr>
        <p:spPr>
          <a:xfrm>
            <a:off x="5015552" y="3277561"/>
            <a:ext cx="1516132" cy="0"/>
          </a:xfrm>
          <a:prstGeom prst="straightConnector1">
            <a:avLst/>
          </a:prstGeom>
          <a:ln w="76200">
            <a:gradFill>
              <a:gsLst>
                <a:gs pos="0">
                  <a:schemeClr val="accent1">
                    <a:alpha val="31000"/>
                  </a:schemeClr>
                </a:gs>
                <a:gs pos="100000">
                  <a:schemeClr val="tx1"/>
                </a:gs>
              </a:gsLst>
              <a:lin ang="0" scaled="0"/>
            </a:gradFill>
            <a:round/>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52F1D84B-0843-8B63-7EA5-172559EE8DBB}"/>
              </a:ext>
            </a:extLst>
          </p:cNvPr>
          <p:cNvCxnSpPr>
            <a:cxnSpLocks/>
          </p:cNvCxnSpPr>
          <p:nvPr/>
        </p:nvCxnSpPr>
        <p:spPr>
          <a:xfrm>
            <a:off x="5015552" y="4601655"/>
            <a:ext cx="1516132" cy="0"/>
          </a:xfrm>
          <a:prstGeom prst="straightConnector1">
            <a:avLst/>
          </a:prstGeom>
          <a:ln w="76200">
            <a:gradFill>
              <a:gsLst>
                <a:gs pos="0">
                  <a:schemeClr val="accent1">
                    <a:alpha val="31000"/>
                  </a:schemeClr>
                </a:gs>
                <a:gs pos="100000">
                  <a:schemeClr val="tx1"/>
                </a:gs>
              </a:gsLst>
              <a:lin ang="0" scaled="0"/>
            </a:gradFill>
            <a:round/>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C75F3184-ACFB-CB20-B218-AA5903099FB1}"/>
              </a:ext>
            </a:extLst>
          </p:cNvPr>
          <p:cNvCxnSpPr>
            <a:cxnSpLocks/>
          </p:cNvCxnSpPr>
          <p:nvPr/>
        </p:nvCxnSpPr>
        <p:spPr>
          <a:xfrm>
            <a:off x="5015552" y="5925761"/>
            <a:ext cx="1516132" cy="0"/>
          </a:xfrm>
          <a:prstGeom prst="straightConnector1">
            <a:avLst/>
          </a:prstGeom>
          <a:ln w="76200">
            <a:gradFill>
              <a:gsLst>
                <a:gs pos="0">
                  <a:schemeClr val="accent1">
                    <a:alpha val="31000"/>
                  </a:schemeClr>
                </a:gs>
                <a:gs pos="100000">
                  <a:schemeClr val="tx1"/>
                </a:gs>
              </a:gsLst>
              <a:lin ang="0" scaled="0"/>
            </a:gradFill>
            <a:round/>
            <a:tailEnd type="triangle"/>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8BA854FA-406C-441C-121C-4620791A3972}"/>
              </a:ext>
            </a:extLst>
          </p:cNvPr>
          <p:cNvSpPr/>
          <p:nvPr/>
        </p:nvSpPr>
        <p:spPr>
          <a:xfrm>
            <a:off x="863600" y="1738169"/>
            <a:ext cx="4136200" cy="594951"/>
          </a:xfrm>
          <a:prstGeom prst="roundRect">
            <a:avLst>
              <a:gd name="adj" fmla="val 50000"/>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r"/>
            <a:r>
              <a:rPr lang="en-US" sz="2000" b="1" noProof="0" dirty="0">
                <a:solidFill>
                  <a:schemeClr val="bg1"/>
                </a:solidFill>
              </a:rPr>
              <a:t>Monogenic </a:t>
            </a:r>
          </a:p>
          <a:p>
            <a:pPr algn="r"/>
            <a:r>
              <a:rPr lang="en-US" sz="1600" b="1" i="1" noProof="0" dirty="0">
                <a:solidFill>
                  <a:schemeClr val="bg1"/>
                </a:solidFill>
              </a:rPr>
              <a:t>Early-onset, severe obesity; rare</a:t>
            </a:r>
          </a:p>
        </p:txBody>
      </p:sp>
      <p:sp>
        <p:nvSpPr>
          <p:cNvPr id="22" name="TextBox 21">
            <a:extLst>
              <a:ext uri="{FF2B5EF4-FFF2-40B4-BE49-F238E27FC236}">
                <a16:creationId xmlns:a16="http://schemas.microsoft.com/office/drawing/2014/main" id="{A40127E2-9EA6-5E0D-43A1-B5516C148288}"/>
              </a:ext>
            </a:extLst>
          </p:cNvPr>
          <p:cNvSpPr txBox="1"/>
          <p:nvPr/>
        </p:nvSpPr>
        <p:spPr>
          <a:xfrm>
            <a:off x="6468197" y="1650817"/>
            <a:ext cx="4255889" cy="682303"/>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defPPr>
              <a:defRPr lang="en-US"/>
            </a:defPPr>
            <a:lvl1pPr algn="ctr">
              <a:defRPr sz="20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US" dirty="0"/>
              <a:t>Polygenic </a:t>
            </a:r>
          </a:p>
          <a:p>
            <a:pPr algn="l"/>
            <a:r>
              <a:rPr lang="en-US" sz="1600" i="1" dirty="0"/>
              <a:t>Common obesity</a:t>
            </a:r>
          </a:p>
        </p:txBody>
      </p:sp>
    </p:spTree>
    <p:extLst>
      <p:ext uri="{BB962C8B-B14F-4D97-AF65-F5344CB8AC3E}">
        <p14:creationId xmlns:p14="http://schemas.microsoft.com/office/powerpoint/2010/main" val="728769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3D733-94A1-43D3-BC3E-ADBD8FB8D44A}"/>
              </a:ext>
            </a:extLst>
          </p:cNvPr>
          <p:cNvSpPr>
            <a:spLocks noGrp="1"/>
          </p:cNvSpPr>
          <p:nvPr>
            <p:ph type="title"/>
          </p:nvPr>
        </p:nvSpPr>
        <p:spPr>
          <a:xfrm>
            <a:off x="536240" y="414320"/>
            <a:ext cx="10896000" cy="1082209"/>
          </a:xfrm>
        </p:spPr>
        <p:txBody>
          <a:bodyPr>
            <a:normAutofit/>
          </a:bodyPr>
          <a:lstStyle/>
          <a:p>
            <a:r>
              <a:rPr lang="en-US" noProof="0" dirty="0"/>
              <a:t>Monogenic mutations can cause early-onset obesity </a:t>
            </a:r>
            <a:br>
              <a:rPr lang="en-US" noProof="0" dirty="0"/>
            </a:br>
            <a:r>
              <a:rPr lang="en-US" noProof="0" dirty="0"/>
              <a:t>(based on GWAS)</a:t>
            </a:r>
            <a:r>
              <a:rPr lang="en-US" baseline="30000" noProof="0" dirty="0"/>
              <a:t>1,2</a:t>
            </a:r>
          </a:p>
        </p:txBody>
      </p:sp>
      <p:sp>
        <p:nvSpPr>
          <p:cNvPr id="3" name="Text Placeholder 2">
            <a:extLst>
              <a:ext uri="{FF2B5EF4-FFF2-40B4-BE49-F238E27FC236}">
                <a16:creationId xmlns:a16="http://schemas.microsoft.com/office/drawing/2014/main" id="{931CD55E-513D-4153-8A88-B5F11EBD4814}"/>
              </a:ext>
            </a:extLst>
          </p:cNvPr>
          <p:cNvSpPr>
            <a:spLocks noGrp="1"/>
          </p:cNvSpPr>
          <p:nvPr>
            <p:ph type="body" sz="quarter" idx="13"/>
          </p:nvPr>
        </p:nvSpPr>
        <p:spPr>
          <a:xfrm>
            <a:off x="536240" y="6020060"/>
            <a:ext cx="10896000" cy="324000"/>
          </a:xfrm>
        </p:spPr>
        <p:txBody>
          <a:bodyPr/>
          <a:lstStyle/>
          <a:p>
            <a:r>
              <a:rPr lang="en-US" noProof="0" dirty="0"/>
              <a:t>*Genes with GWAS-documented links to obesity and obesity syndromes in multiple age and ethnicity groups.</a:t>
            </a:r>
            <a:br>
              <a:rPr lang="en-US" noProof="0" dirty="0"/>
            </a:br>
            <a:r>
              <a:rPr lang="en-US" noProof="0" dirty="0"/>
              <a:t>α-MSH, α-melanocyte stimulating hormone; ACTH, adrenocorticotropic hormone; GWAS, genome-wide association study; </a:t>
            </a:r>
            <a:r>
              <a:rPr lang="en-US" i="1" noProof="0" dirty="0"/>
              <a:t>LEP</a:t>
            </a:r>
            <a:r>
              <a:rPr lang="en-US" noProof="0" dirty="0"/>
              <a:t>, leptin; </a:t>
            </a:r>
            <a:r>
              <a:rPr lang="en-US" i="1" noProof="0" dirty="0"/>
              <a:t>LEPR</a:t>
            </a:r>
            <a:r>
              <a:rPr lang="en-US" noProof="0" dirty="0"/>
              <a:t>, leptin receptor; </a:t>
            </a:r>
            <a:r>
              <a:rPr lang="en-US" i="1" noProof="0" dirty="0"/>
              <a:t>POMC</a:t>
            </a:r>
            <a:r>
              <a:rPr lang="en-US" noProof="0" dirty="0"/>
              <a:t>, pro-opiomelanocortin; </a:t>
            </a:r>
            <a:r>
              <a:rPr lang="en-US" i="1" noProof="0" dirty="0"/>
              <a:t>MC4R</a:t>
            </a:r>
            <a:r>
              <a:rPr lang="en-US" noProof="0" dirty="0"/>
              <a:t>, melanocortin-4 receptor.</a:t>
            </a:r>
            <a:br>
              <a:rPr lang="en-US" noProof="0" dirty="0"/>
            </a:br>
            <a:r>
              <a:rPr lang="en-US" noProof="0" dirty="0"/>
              <a:t>1. </a:t>
            </a:r>
            <a:r>
              <a:rPr lang="en-US" noProof="0" dirty="0" err="1"/>
              <a:t>Huvenne</a:t>
            </a:r>
            <a:r>
              <a:rPr lang="en-US" noProof="0" dirty="0"/>
              <a:t> H et al. </a:t>
            </a:r>
            <a:r>
              <a:rPr lang="en-US" noProof="0" dirty="0" err="1"/>
              <a:t>Obes</a:t>
            </a:r>
            <a:r>
              <a:rPr lang="en-US" noProof="0" dirty="0"/>
              <a:t> Facts 2016;9:158–173; 2. Baxter J et al. </a:t>
            </a:r>
            <a:r>
              <a:rPr lang="en-US" noProof="0" dirty="0" err="1"/>
              <a:t>Obes</a:t>
            </a:r>
            <a:r>
              <a:rPr lang="en-US" noProof="0" dirty="0"/>
              <a:t> Surg 2019;29:4077–4083.</a:t>
            </a:r>
          </a:p>
        </p:txBody>
      </p:sp>
      <p:graphicFrame>
        <p:nvGraphicFramePr>
          <p:cNvPr id="5" name="Table 4">
            <a:extLst>
              <a:ext uri="{FF2B5EF4-FFF2-40B4-BE49-F238E27FC236}">
                <a16:creationId xmlns:a16="http://schemas.microsoft.com/office/drawing/2014/main" id="{69DD3B1C-A0DB-4A96-9A00-A17F936C0C79}"/>
              </a:ext>
            </a:extLst>
          </p:cNvPr>
          <p:cNvGraphicFramePr>
            <a:graphicFrameLocks noGrp="1"/>
          </p:cNvGraphicFramePr>
          <p:nvPr>
            <p:extLst>
              <p:ext uri="{D42A27DB-BD31-4B8C-83A1-F6EECF244321}">
                <p14:modId xmlns:p14="http://schemas.microsoft.com/office/powerpoint/2010/main" val="49716874"/>
              </p:ext>
            </p:extLst>
          </p:nvPr>
        </p:nvGraphicFramePr>
        <p:xfrm>
          <a:off x="536240" y="2023683"/>
          <a:ext cx="11084260" cy="3210560"/>
        </p:xfrm>
        <a:graphic>
          <a:graphicData uri="http://schemas.openxmlformats.org/drawingml/2006/table">
            <a:tbl>
              <a:tblPr firstRow="1">
                <a:tableStyleId>{B301B821-A1FF-4177-AEE7-76D212191A09}</a:tableStyleId>
              </a:tblPr>
              <a:tblGrid>
                <a:gridCol w="1768379">
                  <a:extLst>
                    <a:ext uri="{9D8B030D-6E8A-4147-A177-3AD203B41FA5}">
                      <a16:colId xmlns:a16="http://schemas.microsoft.com/office/drawing/2014/main" val="20000"/>
                    </a:ext>
                  </a:extLst>
                </a:gridCol>
                <a:gridCol w="2194889">
                  <a:extLst>
                    <a:ext uri="{9D8B030D-6E8A-4147-A177-3AD203B41FA5}">
                      <a16:colId xmlns:a16="http://schemas.microsoft.com/office/drawing/2014/main" val="2700641665"/>
                    </a:ext>
                  </a:extLst>
                </a:gridCol>
                <a:gridCol w="7120992">
                  <a:extLst>
                    <a:ext uri="{9D8B030D-6E8A-4147-A177-3AD203B41FA5}">
                      <a16:colId xmlns:a16="http://schemas.microsoft.com/office/drawing/2014/main" val="20003"/>
                    </a:ext>
                  </a:extLst>
                </a:gridCol>
              </a:tblGrid>
              <a:tr h="209621">
                <a:tc>
                  <a:txBody>
                    <a:bodyPr/>
                    <a:lstStyle/>
                    <a:p>
                      <a:pPr algn="ctr"/>
                      <a:r>
                        <a:rPr lang="en-US" sz="1600" noProof="0" dirty="0">
                          <a:solidFill>
                            <a:schemeClr val="tx1"/>
                          </a:solidFill>
                        </a:rPr>
                        <a:t>Gene*</a:t>
                      </a:r>
                      <a:endParaRPr lang="en-US" sz="1600" noProof="0" dirty="0">
                        <a:solidFill>
                          <a:schemeClr val="tx1"/>
                        </a:solidFill>
                        <a:latin typeface="+mn-lt"/>
                      </a:endParaRPr>
                    </a:p>
                  </a:txBody>
                  <a:tcPr marL="45720" marR="45720" marT="91440" marB="91440" anchor="ctr">
                    <a:lnL w="12700" cmpd="sng">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noProof="0" dirty="0">
                          <a:solidFill>
                            <a:schemeClr val="tx1"/>
                          </a:solidFill>
                        </a:rPr>
                        <a:t>Prevalence</a:t>
                      </a:r>
                      <a:endParaRPr lang="en-US" sz="1600" b="1" noProof="0" dirty="0">
                        <a:solidFill>
                          <a:schemeClr val="tx1"/>
                        </a:solidFill>
                        <a:latin typeface="+mn-lt"/>
                      </a:endParaRPr>
                    </a:p>
                  </a:txBody>
                  <a:tcPr marL="45720" marR="45720" marT="91440" marB="91440"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noProof="0" dirty="0">
                          <a:solidFill>
                            <a:schemeClr val="tx1"/>
                          </a:solidFill>
                        </a:rPr>
                        <a:t>Associated phenotypes</a:t>
                      </a:r>
                      <a:endParaRPr lang="en-US" sz="1600" noProof="0" dirty="0">
                        <a:solidFill>
                          <a:schemeClr val="tx1"/>
                        </a:solidFill>
                        <a:latin typeface="+mn-lt"/>
                      </a:endParaRPr>
                    </a:p>
                  </a:txBody>
                  <a:tcPr marL="45720" marR="45720" marT="91440" marB="91440" anchor="ctr">
                    <a:lnL>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09621">
                <a:tc>
                  <a:txBody>
                    <a:bodyPr/>
                    <a:lstStyle/>
                    <a:p>
                      <a:pPr marL="0" marR="0" lvl="0" indent="0" algn="ctr" defTabSz="342884" rtl="0" eaLnBrk="1" fontAlgn="auto" latinLnBrk="0" hangingPunct="1">
                        <a:lnSpc>
                          <a:spcPct val="100000"/>
                        </a:lnSpc>
                        <a:spcBef>
                          <a:spcPts val="0"/>
                        </a:spcBef>
                        <a:spcAft>
                          <a:spcPts val="0"/>
                        </a:spcAft>
                        <a:buClrTx/>
                        <a:buSzTx/>
                        <a:buFontTx/>
                        <a:buNone/>
                        <a:tabLst/>
                        <a:defRPr/>
                      </a:pPr>
                      <a:r>
                        <a:rPr lang="en-US" sz="1600" b="0" i="1" noProof="0" dirty="0">
                          <a:solidFill>
                            <a:schemeClr val="tx1"/>
                          </a:solidFill>
                        </a:rPr>
                        <a:t>LEP</a:t>
                      </a:r>
                      <a:endParaRPr lang="en-US" sz="1600" b="0" i="1" baseline="30000" noProof="0" dirty="0">
                        <a:solidFill>
                          <a:schemeClr val="tx1"/>
                        </a:solidFill>
                        <a:latin typeface="+mn-lt"/>
                        <a:ea typeface="ＭＳ Ｐゴシック" pitchFamily="34" charset="-128"/>
                      </a:endParaRPr>
                    </a:p>
                  </a:txBody>
                  <a:tcPr marL="45720" marR="45720" marT="91440" marB="9144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noProof="0" dirty="0">
                          <a:solidFill>
                            <a:schemeClr val="tx1"/>
                          </a:solidFill>
                        </a:rPr>
                        <a:t>Uncommon</a:t>
                      </a:r>
                      <a:endParaRPr lang="en-US" sz="1600" b="0" noProof="0" dirty="0">
                        <a:solidFill>
                          <a:schemeClr val="tx1"/>
                        </a:solidFill>
                        <a:latin typeface="+mn-lt"/>
                        <a:ea typeface="Verdana" panose="020B0604030504040204" pitchFamily="34" charset="0"/>
                        <a:cs typeface="Arial" panose="020B0604020202020204" pitchFamily="34" charset="0"/>
                      </a:endParaRPr>
                    </a:p>
                  </a:txBody>
                  <a:tcPr marL="45720" marR="4572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rowSpan="2">
                  <a:txBody>
                    <a:bodyPr/>
                    <a:lstStyle/>
                    <a:p>
                      <a:pPr marL="0" marR="0" lvl="0" indent="0" algn="ctr" defTabSz="685783" rtl="0" eaLnBrk="1" fontAlgn="auto" latinLnBrk="0" hangingPunct="1">
                        <a:lnSpc>
                          <a:spcPct val="100000"/>
                        </a:lnSpc>
                        <a:spcBef>
                          <a:spcPts val="0"/>
                        </a:spcBef>
                        <a:spcAft>
                          <a:spcPts val="400"/>
                        </a:spcAft>
                        <a:buClrTx/>
                        <a:buSzTx/>
                        <a:buFontTx/>
                        <a:buNone/>
                        <a:tabLst/>
                        <a:defRPr/>
                      </a:pPr>
                      <a:r>
                        <a:rPr lang="en-US" sz="1600" b="0" kern="1200" noProof="0" dirty="0">
                          <a:solidFill>
                            <a:schemeClr val="tx1"/>
                          </a:solidFill>
                        </a:rPr>
                        <a:t>Gonadotropic and thyrotropic insufficiency</a:t>
                      </a:r>
                    </a:p>
                    <a:p>
                      <a:pPr marL="0" marR="0" lvl="0" indent="0" algn="ctr" defTabSz="685783" rtl="0" eaLnBrk="1" fontAlgn="auto" latinLnBrk="0" hangingPunct="1">
                        <a:lnSpc>
                          <a:spcPct val="100000"/>
                        </a:lnSpc>
                        <a:spcBef>
                          <a:spcPts val="0"/>
                        </a:spcBef>
                        <a:spcAft>
                          <a:spcPts val="0"/>
                        </a:spcAft>
                        <a:buClrTx/>
                        <a:buSzTx/>
                        <a:buFontTx/>
                        <a:buNone/>
                        <a:tabLst/>
                        <a:defRPr/>
                      </a:pPr>
                      <a:r>
                        <a:rPr lang="en-US" sz="1600" b="0" kern="1200" noProof="0" dirty="0">
                          <a:solidFill>
                            <a:schemeClr val="tx1"/>
                          </a:solidFill>
                        </a:rPr>
                        <a:t>Alteration in immune function</a:t>
                      </a:r>
                      <a:endParaRPr lang="en-US" sz="1600" b="0" kern="1200" noProof="0" dirty="0">
                        <a:solidFill>
                          <a:schemeClr val="tx1"/>
                        </a:solidFill>
                        <a:latin typeface="+mn-lt"/>
                        <a:ea typeface="Verdana" panose="020B0604030504040204" pitchFamily="34" charset="0"/>
                        <a:cs typeface="Arial" panose="020B0604020202020204" pitchFamily="34" charset="0"/>
                      </a:endParaRPr>
                    </a:p>
                  </a:txBody>
                  <a:tcPr marL="45720" marR="45720" marT="91440" marB="9144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09621">
                <a:tc>
                  <a:txBody>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lang="en-US" sz="1600" b="0" i="1" noProof="0" dirty="0">
                          <a:solidFill>
                            <a:schemeClr val="tx1"/>
                          </a:solidFill>
                        </a:rPr>
                        <a:t>LEPR</a:t>
                      </a:r>
                      <a:endParaRPr lang="en-US" sz="1600" b="0" i="1" noProof="0" dirty="0">
                        <a:solidFill>
                          <a:schemeClr val="tx1"/>
                        </a:solidFill>
                        <a:latin typeface="+mn-lt"/>
                        <a:ea typeface="Verdana" panose="020B0604030504040204" pitchFamily="34" charset="0"/>
                        <a:cs typeface="Arial" panose="020B0604020202020204" pitchFamily="34" charset="0"/>
                      </a:endParaRPr>
                    </a:p>
                  </a:txBody>
                  <a:tcPr marL="45720" marR="45720" marT="91440" marB="9144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a:solidFill>
                          <a:schemeClr val="tx1"/>
                        </a:solidFill>
                        <a:latin typeface="+mn-lt"/>
                        <a:ea typeface="Verdana" panose="020B0604030504040204" pitchFamily="34" charset="0"/>
                        <a:cs typeface="Verdana" panose="020B0604030504040204" pitchFamily="34" charset="0"/>
                      </a:endParaRPr>
                    </a:p>
                  </a:txBody>
                  <a:tcPr marL="45720" marR="45720" marT="18288" marB="18288"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solidFill>
                      <a:schemeClr val="bg1"/>
                    </a:solidFill>
                  </a:tcPr>
                </a:tc>
                <a:tc vMerge="1">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lang="en-US" sz="700" b="1" kern="1200">
                        <a:solidFill>
                          <a:srgbClr val="82786F"/>
                        </a:solidFill>
                        <a:latin typeface="+mn-lt"/>
                        <a:ea typeface="Verdana" panose="020B0604030504040204" pitchFamily="34" charset="0"/>
                        <a:cs typeface="Verdana" panose="020B0604030504040204" pitchFamily="34" charset="0"/>
                      </a:endParaRPr>
                    </a:p>
                  </a:txBody>
                  <a:tcPr marL="45720" marR="45720" anchor="ctr">
                    <a:lnL w="12700" cap="flat" cmpd="sng" algn="ctr">
                      <a:solidFill>
                        <a:schemeClr val="tx1"/>
                      </a:solidFill>
                      <a:prstDash val="dot"/>
                      <a:round/>
                      <a:headEnd type="none" w="med" len="med"/>
                      <a:tailEnd type="none" w="med" len="med"/>
                    </a:lnL>
                    <a:lnR w="12700" cap="flat" cmpd="sng" algn="ctr">
                      <a:solidFill>
                        <a:srgbClr val="001965"/>
                      </a:solidFill>
                      <a:prstDash val="solid"/>
                      <a:round/>
                      <a:headEnd type="none" w="med" len="med"/>
                      <a:tailEnd type="none" w="med" len="med"/>
                    </a:lnR>
                    <a:lnT w="12700" cap="flat" cmpd="sng" algn="ctr">
                      <a:solidFill>
                        <a:srgbClr val="001965"/>
                      </a:solidFill>
                      <a:prstDash val="solid"/>
                      <a:round/>
                      <a:headEnd type="none" w="med" len="med"/>
                      <a:tailEnd type="none" w="med" len="med"/>
                    </a:lnT>
                    <a:lnB w="12700" cap="flat" cmpd="sng" algn="ctr">
                      <a:solidFill>
                        <a:srgbClr val="001965"/>
                      </a:solidFill>
                      <a:prstDash val="solid"/>
                      <a:round/>
                      <a:headEnd type="none" w="med" len="med"/>
                      <a:tailEnd type="none" w="med" len="med"/>
                    </a:lnB>
                    <a:solidFill>
                      <a:srgbClr val="F3FCFF"/>
                    </a:solidFill>
                  </a:tcPr>
                </a:tc>
                <a:extLst>
                  <a:ext uri="{0D108BD9-81ED-4DB2-BD59-A6C34878D82A}">
                    <a16:rowId xmlns:a16="http://schemas.microsoft.com/office/drawing/2014/main" val="10002"/>
                  </a:ext>
                </a:extLst>
              </a:tr>
              <a:tr h="568971">
                <a:tc>
                  <a:txBody>
                    <a:bodyPr/>
                    <a:lstStyle/>
                    <a:p>
                      <a:pPr marL="0" marR="0" lvl="0" indent="0" algn="ctr" defTabSz="342884" rtl="0" eaLnBrk="1" fontAlgn="auto" latinLnBrk="0" hangingPunct="1">
                        <a:lnSpc>
                          <a:spcPct val="100000"/>
                        </a:lnSpc>
                        <a:spcBef>
                          <a:spcPts val="0"/>
                        </a:spcBef>
                        <a:spcAft>
                          <a:spcPts val="0"/>
                        </a:spcAft>
                        <a:buClrTx/>
                        <a:buSzTx/>
                        <a:buFontTx/>
                        <a:buNone/>
                        <a:tabLst/>
                        <a:defRPr/>
                      </a:pPr>
                      <a:r>
                        <a:rPr lang="en-US" sz="1600" b="0" i="1" noProof="0" dirty="0">
                          <a:solidFill>
                            <a:schemeClr val="tx1"/>
                          </a:solidFill>
                        </a:rPr>
                        <a:t>POMC</a:t>
                      </a:r>
                      <a:endParaRPr lang="en-US" sz="1600" b="0" i="1" baseline="30000" noProof="0" dirty="0">
                        <a:solidFill>
                          <a:schemeClr val="tx1"/>
                        </a:solidFill>
                        <a:latin typeface="+mn-lt"/>
                        <a:ea typeface="ＭＳ Ｐゴシック" pitchFamily="34" charset="-128"/>
                      </a:endParaRPr>
                    </a:p>
                  </a:txBody>
                  <a:tcPr marL="45720" marR="45720" marT="91440" marB="9144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lumMod val="40000"/>
                        <a:lumOff val="60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a:solidFill>
                          <a:schemeClr val="tx1"/>
                        </a:solidFill>
                        <a:latin typeface="+mn-lt"/>
                        <a:ea typeface="Verdana" panose="020B0604030504040204" pitchFamily="34" charset="0"/>
                        <a:cs typeface="Verdana" panose="020B0604030504040204" pitchFamily="34" charset="0"/>
                      </a:endParaRPr>
                    </a:p>
                  </a:txBody>
                  <a:tcPr marL="45720" marR="45720" marT="18288" marB="18288"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solidFill>
                      <a:schemeClr val="bg2"/>
                    </a:solidFill>
                  </a:tcPr>
                </a:tc>
                <a:tc>
                  <a:txBody>
                    <a:bodyPr/>
                    <a:lstStyle/>
                    <a:p>
                      <a:pPr marL="0" marR="0" lvl="0" indent="0" algn="ctr" defTabSz="685783" rtl="0" eaLnBrk="1" fontAlgn="auto" latinLnBrk="0" hangingPunct="1">
                        <a:lnSpc>
                          <a:spcPct val="100000"/>
                        </a:lnSpc>
                        <a:spcBef>
                          <a:spcPts val="0"/>
                        </a:spcBef>
                        <a:spcAft>
                          <a:spcPts val="400"/>
                        </a:spcAft>
                        <a:buClrTx/>
                        <a:buSzTx/>
                        <a:buFontTx/>
                        <a:buNone/>
                        <a:tabLst/>
                        <a:defRPr/>
                      </a:pPr>
                      <a:r>
                        <a:rPr lang="en-US" sz="1600" b="0" kern="1200" noProof="0" dirty="0">
                          <a:solidFill>
                            <a:schemeClr val="tx1"/>
                          </a:solidFill>
                        </a:rPr>
                        <a:t>ACTH insufficiency leading to hyperinsulinemia </a:t>
                      </a:r>
                      <a:br>
                        <a:rPr lang="en-US" sz="1600" b="0" kern="1200" noProof="0" dirty="0">
                          <a:solidFill>
                            <a:schemeClr val="tx1"/>
                          </a:solidFill>
                        </a:rPr>
                      </a:br>
                      <a:r>
                        <a:rPr lang="en-US" sz="1600" b="0" kern="1200" noProof="0" dirty="0">
                          <a:solidFill>
                            <a:schemeClr val="tx1"/>
                          </a:solidFill>
                        </a:rPr>
                        <a:t>and increased insulin resistance </a:t>
                      </a:r>
                    </a:p>
                    <a:p>
                      <a:pPr marL="0" marR="0" lvl="0" indent="0" algn="ctr" defTabSz="685783" rtl="0" eaLnBrk="1" fontAlgn="auto" latinLnBrk="0" hangingPunct="1">
                        <a:lnSpc>
                          <a:spcPct val="100000"/>
                        </a:lnSpc>
                        <a:spcBef>
                          <a:spcPts val="0"/>
                        </a:spcBef>
                        <a:spcAft>
                          <a:spcPts val="400"/>
                        </a:spcAft>
                        <a:buClrTx/>
                        <a:buSzTx/>
                        <a:buFontTx/>
                        <a:buNone/>
                        <a:tabLst/>
                        <a:defRPr/>
                      </a:pPr>
                      <a:r>
                        <a:rPr lang="en-US" sz="1600" b="0" kern="1200" noProof="0" dirty="0">
                          <a:solidFill>
                            <a:schemeClr val="tx1"/>
                          </a:solidFill>
                        </a:rPr>
                        <a:t>Adrenal insufficiency with hypocortisolemia</a:t>
                      </a:r>
                    </a:p>
                    <a:p>
                      <a:pPr marL="0" marR="0" lvl="0" indent="0" algn="ctr" defTabSz="685783" rtl="0" eaLnBrk="1" fontAlgn="auto" latinLnBrk="0" hangingPunct="1">
                        <a:lnSpc>
                          <a:spcPct val="100000"/>
                        </a:lnSpc>
                        <a:spcBef>
                          <a:spcPts val="0"/>
                        </a:spcBef>
                        <a:spcAft>
                          <a:spcPts val="400"/>
                        </a:spcAft>
                        <a:buClrTx/>
                        <a:buSzTx/>
                        <a:buFontTx/>
                        <a:buNone/>
                        <a:tabLst/>
                        <a:defRPr/>
                      </a:pPr>
                      <a:r>
                        <a:rPr lang="en-US" sz="1600" b="0" kern="1200" noProof="0" dirty="0">
                          <a:solidFill>
                            <a:schemeClr val="tx1"/>
                          </a:solidFill>
                        </a:rPr>
                        <a:t>Red hair and pale skin due to lack of α-MSH</a:t>
                      </a:r>
                      <a:endParaRPr lang="en-US" sz="1600" b="0" kern="1200" noProof="0" dirty="0">
                        <a:solidFill>
                          <a:schemeClr val="tx1"/>
                        </a:solidFill>
                        <a:latin typeface="+mn-lt"/>
                        <a:ea typeface="Verdana" panose="020B0604030504040204" pitchFamily="34" charset="0"/>
                        <a:cs typeface="Arial" panose="020B0604020202020204" pitchFamily="34" charset="0"/>
                      </a:endParaRPr>
                    </a:p>
                  </a:txBody>
                  <a:tcPr marL="45720" marR="45720" marT="91440" marB="9144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2">
                        <a:lumMod val="40000"/>
                        <a:lumOff val="60000"/>
                      </a:schemeClr>
                    </a:solidFill>
                  </a:tcPr>
                </a:tc>
                <a:extLst>
                  <a:ext uri="{0D108BD9-81ED-4DB2-BD59-A6C34878D82A}">
                    <a16:rowId xmlns:a16="http://schemas.microsoft.com/office/drawing/2014/main" val="10003"/>
                  </a:ext>
                </a:extLst>
              </a:tr>
              <a:tr h="329404">
                <a:tc>
                  <a:txBody>
                    <a:bodyPr/>
                    <a:lstStyle/>
                    <a:p>
                      <a:pPr marL="0" marR="0" lvl="0" indent="0" algn="ctr" defTabSz="342884" rtl="0" eaLnBrk="1" fontAlgn="auto" latinLnBrk="0" hangingPunct="1">
                        <a:lnSpc>
                          <a:spcPct val="100000"/>
                        </a:lnSpc>
                        <a:spcBef>
                          <a:spcPts val="0"/>
                        </a:spcBef>
                        <a:spcAft>
                          <a:spcPts val="0"/>
                        </a:spcAft>
                        <a:buClrTx/>
                        <a:buSzTx/>
                        <a:buFontTx/>
                        <a:buNone/>
                        <a:tabLst/>
                        <a:defRPr/>
                      </a:pPr>
                      <a:r>
                        <a:rPr lang="en-US" sz="1600" b="0" i="1" noProof="0" dirty="0">
                          <a:solidFill>
                            <a:schemeClr val="bg1"/>
                          </a:solidFill>
                        </a:rPr>
                        <a:t>MC4R</a:t>
                      </a:r>
                      <a:endParaRPr lang="en-US" sz="1600" b="0" i="1" baseline="30000" noProof="0" dirty="0">
                        <a:solidFill>
                          <a:schemeClr val="bg1"/>
                        </a:solidFill>
                        <a:latin typeface="+mn-lt"/>
                        <a:ea typeface="ＭＳ Ｐゴシック" pitchFamily="34" charset="-128"/>
                      </a:endParaRPr>
                    </a:p>
                  </a:txBody>
                  <a:tcPr marL="45720" marR="45720" marT="91440" marB="9144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3"/>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a:solidFill>
                          <a:schemeClr val="bg1"/>
                        </a:solidFill>
                        <a:latin typeface="+mn-lt"/>
                        <a:ea typeface="Verdana" panose="020B0604030504040204" pitchFamily="34" charset="0"/>
                        <a:cs typeface="Verdana" panose="020B0604030504040204" pitchFamily="34" charset="0"/>
                      </a:endParaRPr>
                    </a:p>
                  </a:txBody>
                  <a:tcPr marL="45720" marR="45720" marT="18288" marB="18288"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3"/>
                    </a:solidFill>
                  </a:tcPr>
                </a:tc>
                <a:tc>
                  <a:txBody>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lang="en-US" sz="1600" b="0" noProof="0" dirty="0">
                          <a:solidFill>
                            <a:schemeClr val="bg1"/>
                          </a:solidFill>
                        </a:rPr>
                        <a:t>Hyperinsulinemia with euglycemia, higher prevalence of metabolic</a:t>
                      </a:r>
                      <a:br>
                        <a:rPr lang="en-US" sz="1600" b="0" noProof="0" dirty="0">
                          <a:solidFill>
                            <a:schemeClr val="bg1"/>
                          </a:solidFill>
                        </a:rPr>
                      </a:br>
                      <a:r>
                        <a:rPr lang="en-US" sz="1600" b="0" noProof="0" dirty="0">
                          <a:solidFill>
                            <a:schemeClr val="bg1"/>
                          </a:solidFill>
                        </a:rPr>
                        <a:t>syndrome, and often binge eating disorder, increased height</a:t>
                      </a:r>
                      <a:endParaRPr lang="en-US" sz="1600" b="0" noProof="0" dirty="0">
                        <a:solidFill>
                          <a:schemeClr val="bg1"/>
                        </a:solidFill>
                        <a:latin typeface="+mn-lt"/>
                        <a:ea typeface="Verdana" panose="020B0604030504040204" pitchFamily="34" charset="0"/>
                        <a:cs typeface="Arial" panose="020B0604020202020204" pitchFamily="34" charset="0"/>
                      </a:endParaRPr>
                    </a:p>
                  </a:txBody>
                  <a:tcPr marL="45720" marR="45720" marT="91440" marB="9144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439026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34E96-15B4-80EC-0755-A55CEAB667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7BFEF6-2E08-9743-0F14-0F354C0801EF}"/>
              </a:ext>
            </a:extLst>
          </p:cNvPr>
          <p:cNvSpPr>
            <a:spLocks noGrp="1"/>
          </p:cNvSpPr>
          <p:nvPr>
            <p:ph type="title"/>
          </p:nvPr>
        </p:nvSpPr>
        <p:spPr/>
        <p:txBody>
          <a:bodyPr/>
          <a:lstStyle/>
          <a:p>
            <a:r>
              <a:rPr lang="en-US" dirty="0">
                <a:solidFill>
                  <a:schemeClr val="tx1"/>
                </a:solidFill>
              </a:rPr>
              <a:t>The pathophysiology of genetic obesity</a:t>
            </a:r>
            <a:r>
              <a:rPr lang="en-US" baseline="30000" dirty="0">
                <a:solidFill>
                  <a:schemeClr val="tx1"/>
                </a:solidFill>
              </a:rPr>
              <a:t>1,2</a:t>
            </a:r>
            <a:endParaRPr lang="en-US" dirty="0">
              <a:solidFill>
                <a:schemeClr val="tx1"/>
              </a:solidFill>
            </a:endParaRPr>
          </a:p>
        </p:txBody>
      </p:sp>
      <p:sp>
        <p:nvSpPr>
          <p:cNvPr id="3" name="Text Placeholder 2">
            <a:extLst>
              <a:ext uri="{FF2B5EF4-FFF2-40B4-BE49-F238E27FC236}">
                <a16:creationId xmlns:a16="http://schemas.microsoft.com/office/drawing/2014/main" id="{CC0ABBA4-22B7-077F-C609-C85DDB536C54}"/>
              </a:ext>
            </a:extLst>
          </p:cNvPr>
          <p:cNvSpPr>
            <a:spLocks noGrp="1"/>
          </p:cNvSpPr>
          <p:nvPr>
            <p:ph type="body" sz="quarter" idx="13"/>
          </p:nvPr>
        </p:nvSpPr>
        <p:spPr/>
        <p:txBody>
          <a:bodyPr/>
          <a:lstStyle/>
          <a:p>
            <a:r>
              <a:rPr lang="el-GR" dirty="0"/>
              <a:t>α-</a:t>
            </a:r>
            <a:r>
              <a:rPr lang="en-US" dirty="0"/>
              <a:t>MSH, </a:t>
            </a:r>
            <a:r>
              <a:rPr lang="el-GR" dirty="0"/>
              <a:t>α</a:t>
            </a:r>
            <a:r>
              <a:rPr lang="en-GB" dirty="0"/>
              <a:t>-melanocyte-stimulating hormone;</a:t>
            </a:r>
            <a:r>
              <a:rPr lang="en-US" dirty="0"/>
              <a:t> LR, leptin receptor;</a:t>
            </a:r>
            <a:r>
              <a:rPr lang="en-GB" dirty="0"/>
              <a:t> MC4R, melanocortin-4 receptors;</a:t>
            </a:r>
            <a:r>
              <a:rPr lang="en-US" dirty="0"/>
              <a:t> POMC, pro-opiomelanocortin.</a:t>
            </a:r>
            <a:br>
              <a:rPr lang="en-US" dirty="0"/>
            </a:br>
            <a:r>
              <a:rPr lang="en-US" dirty="0"/>
              <a:t>1. </a:t>
            </a:r>
            <a:r>
              <a:rPr lang="en-GB" dirty="0" err="1"/>
              <a:t>Chamarthi</a:t>
            </a:r>
            <a:r>
              <a:rPr lang="en-GB" dirty="0"/>
              <a:t> VS, Daley SF. StatPearls [Internet] 2025. PMID: 34424641; 2.</a:t>
            </a:r>
            <a:r>
              <a:rPr lang="en-US" dirty="0"/>
              <a:t> </a:t>
            </a:r>
            <a:r>
              <a:rPr lang="en-US" dirty="0" err="1"/>
              <a:t>Huvenne</a:t>
            </a:r>
            <a:r>
              <a:rPr lang="en-US" dirty="0"/>
              <a:t> H et al. Obes Facts 2016;9:158–173.</a:t>
            </a:r>
            <a:endParaRPr lang="en-GB" dirty="0"/>
          </a:p>
        </p:txBody>
      </p:sp>
      <p:pic>
        <p:nvPicPr>
          <p:cNvPr id="5" name="Mod02_Obs_07_Mutation-VO2">
            <a:hlinkClick r:id="" action="ppaction://media"/>
            <a:extLst>
              <a:ext uri="{FF2B5EF4-FFF2-40B4-BE49-F238E27FC236}">
                <a16:creationId xmlns:a16="http://schemas.microsoft.com/office/drawing/2014/main" id="{56126225-A444-5D39-B317-B9B959215FD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9699" y="1616699"/>
            <a:ext cx="11272603" cy="4403361"/>
          </a:xfrm>
          <a:prstGeom prst="rect">
            <a:avLst/>
          </a:prstGeom>
        </p:spPr>
      </p:pic>
      <p:grpSp>
        <p:nvGrpSpPr>
          <p:cNvPr id="10" name="Group 9">
            <a:extLst>
              <a:ext uri="{FF2B5EF4-FFF2-40B4-BE49-F238E27FC236}">
                <a16:creationId xmlns:a16="http://schemas.microsoft.com/office/drawing/2014/main" id="{BC0F09E1-8B5A-5F57-4C69-95FFD82801C4}"/>
              </a:ext>
            </a:extLst>
          </p:cNvPr>
          <p:cNvGrpSpPr/>
          <p:nvPr/>
        </p:nvGrpSpPr>
        <p:grpSpPr>
          <a:xfrm>
            <a:off x="10884677" y="722162"/>
            <a:ext cx="1357087" cy="1030438"/>
            <a:chOff x="10548774" y="1480567"/>
            <a:chExt cx="1357087" cy="1030438"/>
          </a:xfrm>
        </p:grpSpPr>
        <p:grpSp>
          <p:nvGrpSpPr>
            <p:cNvPr id="11" name="Group 10">
              <a:extLst>
                <a:ext uri="{FF2B5EF4-FFF2-40B4-BE49-F238E27FC236}">
                  <a16:creationId xmlns:a16="http://schemas.microsoft.com/office/drawing/2014/main" id="{EC387E29-5D8A-BA76-AC9A-1D44A113790F}"/>
                </a:ext>
              </a:extLst>
            </p:cNvPr>
            <p:cNvGrpSpPr/>
            <p:nvPr/>
          </p:nvGrpSpPr>
          <p:grpSpPr>
            <a:xfrm>
              <a:off x="10797765" y="1675915"/>
              <a:ext cx="895738" cy="835090"/>
              <a:chOff x="282165" y="52999"/>
              <a:chExt cx="895738" cy="835090"/>
            </a:xfrm>
          </p:grpSpPr>
          <p:sp>
            <p:nvSpPr>
              <p:cNvPr id="13" name="Oval 12">
                <a:extLst>
                  <a:ext uri="{FF2B5EF4-FFF2-40B4-BE49-F238E27FC236}">
                    <a16:creationId xmlns:a16="http://schemas.microsoft.com/office/drawing/2014/main" id="{C1697E17-FA97-14CC-FE28-B06E81133A14}"/>
                  </a:ext>
                </a:extLst>
              </p:cNvPr>
              <p:cNvSpPr/>
              <p:nvPr/>
            </p:nvSpPr>
            <p:spPr>
              <a:xfrm>
                <a:off x="282165" y="52999"/>
                <a:ext cx="895738" cy="835090"/>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lIns="72000" tIns="36000" rIns="72000" bIns="36000" rtlCol="0" anchor="ctr"/>
              <a:lstStyle/>
              <a:p>
                <a:pPr algn="ctr"/>
                <a:endParaRPr lang="en-US" sz="2000" noProof="0" dirty="0"/>
              </a:p>
            </p:txBody>
          </p:sp>
          <p:pic>
            <p:nvPicPr>
              <p:cNvPr id="14" name="Graphic 13" descr="Presentation with media outline">
                <a:extLst>
                  <a:ext uri="{FF2B5EF4-FFF2-40B4-BE49-F238E27FC236}">
                    <a16:creationId xmlns:a16="http://schemas.microsoft.com/office/drawing/2014/main" id="{D3E0832F-061A-830B-6200-387FD94946F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1923" y="72433"/>
                <a:ext cx="796222" cy="796222"/>
              </a:xfrm>
              <a:prstGeom prst="rect">
                <a:avLst/>
              </a:prstGeom>
            </p:spPr>
          </p:pic>
        </p:grpSp>
        <p:sp>
          <p:nvSpPr>
            <p:cNvPr id="12" name="TextBox 11">
              <a:extLst>
                <a:ext uri="{FF2B5EF4-FFF2-40B4-BE49-F238E27FC236}">
                  <a16:creationId xmlns:a16="http://schemas.microsoft.com/office/drawing/2014/main" id="{EA8BB51A-FC60-7506-F7FE-4237F08CB67B}"/>
                </a:ext>
              </a:extLst>
            </p:cNvPr>
            <p:cNvSpPr txBox="1"/>
            <p:nvPr/>
          </p:nvSpPr>
          <p:spPr>
            <a:xfrm>
              <a:off x="10548774" y="1480567"/>
              <a:ext cx="1357087" cy="153888"/>
            </a:xfrm>
            <a:prstGeom prst="rect">
              <a:avLst/>
            </a:prstGeom>
            <a:noFill/>
          </p:spPr>
          <p:txBody>
            <a:bodyPr wrap="square" lIns="0" tIns="0" rIns="0" bIns="0" rtlCol="0">
              <a:spAutoFit/>
            </a:bodyPr>
            <a:lstStyle/>
            <a:p>
              <a:pPr algn="ctr"/>
              <a:r>
                <a:rPr lang="en-US" sz="1000" i="1" dirty="0">
                  <a:solidFill>
                    <a:schemeClr val="accent3"/>
                  </a:solidFill>
                </a:rPr>
                <a:t>Click to play video</a:t>
              </a:r>
            </a:p>
          </p:txBody>
        </p:sp>
      </p:grpSp>
    </p:spTree>
    <p:extLst>
      <p:ext uri="{BB962C8B-B14F-4D97-AF65-F5344CB8AC3E}">
        <p14:creationId xmlns:p14="http://schemas.microsoft.com/office/powerpoint/2010/main" val="3551483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06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CC7296B3-ECCA-D063-B13F-12E6ABA19542}"/>
              </a:ext>
            </a:extLst>
          </p:cNvPr>
          <p:cNvSpPr/>
          <p:nvPr/>
        </p:nvSpPr>
        <p:spPr>
          <a:xfrm>
            <a:off x="1" y="3363849"/>
            <a:ext cx="12192000" cy="1714926"/>
          </a:xfrm>
          <a:prstGeom prst="rect">
            <a:avLst/>
          </a:prstGeom>
          <a:solidFill>
            <a:schemeClr val="accent2">
              <a:lumMod val="20000"/>
              <a:lumOff val="80000"/>
            </a:schemeClr>
          </a:solidFill>
          <a:ln w="9525" cap="flat" cmpd="sng" algn="ctr">
            <a:noFill/>
            <a:prstDash val="solid"/>
          </a:ln>
          <a:effectLst/>
        </p:spPr>
        <p:txBody>
          <a:bodyPr lIns="91423" tIns="45719" rIns="91423" bIns="45719" rtlCol="0" anchor="ctr"/>
          <a:lstStyle/>
          <a:p>
            <a:pPr defTabSz="914150" eaLnBrk="0" hangingPunct="0">
              <a:spcBef>
                <a:spcPct val="0"/>
              </a:spcBef>
              <a:defRPr/>
            </a:pPr>
            <a:endParaRPr lang="en-US" sz="2000" kern="0" noProof="0" dirty="0">
              <a:solidFill>
                <a:srgbClr val="FFFFFF"/>
              </a:solidFill>
            </a:endParaRPr>
          </a:p>
        </p:txBody>
      </p:sp>
      <p:sp>
        <p:nvSpPr>
          <p:cNvPr id="2" name="Title 1">
            <a:extLst>
              <a:ext uri="{FF2B5EF4-FFF2-40B4-BE49-F238E27FC236}">
                <a16:creationId xmlns:a16="http://schemas.microsoft.com/office/drawing/2014/main" id="{42DE0EDA-D3F6-B894-DC01-257AA1F03E1C}"/>
              </a:ext>
            </a:extLst>
          </p:cNvPr>
          <p:cNvSpPr>
            <a:spLocks noGrp="1"/>
          </p:cNvSpPr>
          <p:nvPr>
            <p:ph type="title"/>
          </p:nvPr>
        </p:nvSpPr>
        <p:spPr>
          <a:xfrm>
            <a:off x="536240" y="414320"/>
            <a:ext cx="10896000" cy="1082209"/>
          </a:xfrm>
        </p:spPr>
        <p:txBody>
          <a:bodyPr/>
          <a:lstStyle/>
          <a:p>
            <a:r>
              <a:rPr lang="en-US" noProof="0" dirty="0"/>
              <a:t>Polygenic obesity = “common obesity”</a:t>
            </a:r>
          </a:p>
        </p:txBody>
      </p:sp>
      <p:sp>
        <p:nvSpPr>
          <p:cNvPr id="3" name="Text Placeholder 2">
            <a:extLst>
              <a:ext uri="{FF2B5EF4-FFF2-40B4-BE49-F238E27FC236}">
                <a16:creationId xmlns:a16="http://schemas.microsoft.com/office/drawing/2014/main" id="{A2A4B86E-D7EA-1D71-0CD3-A64D20D75D9E}"/>
              </a:ext>
            </a:extLst>
          </p:cNvPr>
          <p:cNvSpPr>
            <a:spLocks noGrp="1"/>
          </p:cNvSpPr>
          <p:nvPr>
            <p:ph type="body" sz="quarter" idx="13"/>
          </p:nvPr>
        </p:nvSpPr>
        <p:spPr>
          <a:xfrm>
            <a:off x="536240" y="6020060"/>
            <a:ext cx="10896000" cy="324000"/>
          </a:xfrm>
        </p:spPr>
        <p:txBody>
          <a:bodyPr/>
          <a:lstStyle/>
          <a:p>
            <a:r>
              <a:rPr lang="en-US" noProof="0" dirty="0"/>
              <a:t>1. </a:t>
            </a:r>
            <a:r>
              <a:rPr lang="en-US" noProof="0" dirty="0" err="1"/>
              <a:t>Hinney</a:t>
            </a:r>
            <a:r>
              <a:rPr lang="en-US" noProof="0" dirty="0"/>
              <a:t> A et al. </a:t>
            </a:r>
            <a:r>
              <a:rPr lang="en-US" noProof="0" dirty="0" err="1"/>
              <a:t>Eur</a:t>
            </a:r>
            <a:r>
              <a:rPr lang="en-US" noProof="0" dirty="0"/>
              <a:t> Child </a:t>
            </a:r>
            <a:r>
              <a:rPr lang="en-US" noProof="0" dirty="0" err="1"/>
              <a:t>Adolesc</a:t>
            </a:r>
            <a:r>
              <a:rPr lang="en-US" noProof="0" dirty="0"/>
              <a:t> Psychiatry 2010;19:297–310; 2. Link JC, </a:t>
            </a:r>
            <a:r>
              <a:rPr lang="en-US" noProof="0" dirty="0" err="1"/>
              <a:t>Reue</a:t>
            </a:r>
            <a:r>
              <a:rPr lang="en-US" noProof="0" dirty="0"/>
              <a:t> K. Annu Rev </a:t>
            </a:r>
            <a:r>
              <a:rPr lang="en-US" noProof="0" dirty="0" err="1"/>
              <a:t>Nutr</a:t>
            </a:r>
            <a:r>
              <a:rPr lang="en-US" noProof="0" dirty="0"/>
              <a:t> 2017;37:225–245.</a:t>
            </a:r>
          </a:p>
        </p:txBody>
      </p:sp>
      <p:sp>
        <p:nvSpPr>
          <p:cNvPr id="7" name="TextBox 6">
            <a:extLst>
              <a:ext uri="{FF2B5EF4-FFF2-40B4-BE49-F238E27FC236}">
                <a16:creationId xmlns:a16="http://schemas.microsoft.com/office/drawing/2014/main" id="{7F114B9A-1D1B-A042-96DD-594E9F0F4306}"/>
              </a:ext>
            </a:extLst>
          </p:cNvPr>
          <p:cNvSpPr txBox="1"/>
          <p:nvPr/>
        </p:nvSpPr>
        <p:spPr>
          <a:xfrm>
            <a:off x="970826" y="1711703"/>
            <a:ext cx="10174147" cy="800219"/>
          </a:xfrm>
          <a:prstGeom prst="rect">
            <a:avLst/>
          </a:prstGeom>
          <a:noFill/>
        </p:spPr>
        <p:txBody>
          <a:bodyPr wrap="square" rtlCol="0">
            <a:spAutoFit/>
          </a:bodyPr>
          <a:lstStyle/>
          <a:p>
            <a:pPr algn="ctr">
              <a:spcAft>
                <a:spcPts val="1200"/>
              </a:spcAft>
            </a:pPr>
            <a:r>
              <a:rPr lang="en-US" noProof="0" dirty="0"/>
              <a:t>The heritability of obesity and body weight in general is high</a:t>
            </a:r>
            <a:r>
              <a:rPr lang="en-US" baseline="30000" noProof="0" dirty="0"/>
              <a:t>1,2</a:t>
            </a:r>
          </a:p>
          <a:p>
            <a:pPr algn="ctr">
              <a:spcAft>
                <a:spcPts val="1200"/>
              </a:spcAft>
            </a:pPr>
            <a:r>
              <a:rPr lang="en-US" b="0" i="0" noProof="0" dirty="0">
                <a:effectLst/>
              </a:rPr>
              <a:t>The genetic predisposition to obesity for most individuals, however, has a polygenic basis</a:t>
            </a:r>
            <a:r>
              <a:rPr lang="en-US" b="0" i="0" baseline="30000" noProof="0" dirty="0">
                <a:effectLst/>
              </a:rPr>
              <a:t>1</a:t>
            </a:r>
            <a:r>
              <a:rPr lang="en-US" noProof="0" dirty="0"/>
              <a:t> </a:t>
            </a:r>
          </a:p>
        </p:txBody>
      </p:sp>
      <p:sp>
        <p:nvSpPr>
          <p:cNvPr id="10" name="TextBox 9">
            <a:extLst>
              <a:ext uri="{FF2B5EF4-FFF2-40B4-BE49-F238E27FC236}">
                <a16:creationId xmlns:a16="http://schemas.microsoft.com/office/drawing/2014/main" id="{E15DE21D-1568-9E17-62B8-B92EB2E72A36}"/>
              </a:ext>
            </a:extLst>
          </p:cNvPr>
          <p:cNvSpPr txBox="1"/>
          <p:nvPr/>
        </p:nvSpPr>
        <p:spPr>
          <a:xfrm>
            <a:off x="2004060" y="2556424"/>
            <a:ext cx="8183880" cy="666836"/>
          </a:xfrm>
          <a:prstGeom prst="roundRect">
            <a:avLst>
              <a:gd name="adj" fmla="val 50000"/>
            </a:avLst>
          </a:prstGeom>
          <a:solidFill>
            <a:schemeClr val="accent1"/>
          </a:solidFill>
        </p:spPr>
        <p:txBody>
          <a:bodyPr wrap="square" rtlCol="0" anchor="ctr">
            <a:noAutofit/>
          </a:bodyPr>
          <a:lstStyle/>
          <a:p>
            <a:pPr algn="ctr"/>
            <a:r>
              <a:rPr lang="en-US" noProof="0" dirty="0">
                <a:solidFill>
                  <a:schemeClr val="bg1"/>
                </a:solidFill>
              </a:rPr>
              <a:t>Polygenic obesity is due to the simultaneous presence of </a:t>
            </a:r>
            <a:br>
              <a:rPr lang="en-US" noProof="0" dirty="0">
                <a:solidFill>
                  <a:schemeClr val="bg1"/>
                </a:solidFill>
              </a:rPr>
            </a:br>
            <a:r>
              <a:rPr lang="en-US" noProof="0" dirty="0">
                <a:solidFill>
                  <a:schemeClr val="bg1"/>
                </a:solidFill>
              </a:rPr>
              <a:t>DNA variations in multiple genes that control body weight</a:t>
            </a:r>
            <a:r>
              <a:rPr lang="en-US" baseline="30000" noProof="0" dirty="0">
                <a:solidFill>
                  <a:schemeClr val="bg1"/>
                </a:solidFill>
              </a:rPr>
              <a:t>1</a:t>
            </a:r>
            <a:r>
              <a:rPr lang="en-US" noProof="0" dirty="0">
                <a:solidFill>
                  <a:schemeClr val="bg1"/>
                </a:solidFill>
              </a:rPr>
              <a:t> </a:t>
            </a:r>
          </a:p>
        </p:txBody>
      </p:sp>
      <p:sp>
        <p:nvSpPr>
          <p:cNvPr id="12" name="TextBox 11">
            <a:extLst>
              <a:ext uri="{FF2B5EF4-FFF2-40B4-BE49-F238E27FC236}">
                <a16:creationId xmlns:a16="http://schemas.microsoft.com/office/drawing/2014/main" id="{5A43A73F-E1DB-0502-E151-370F4B9902B0}"/>
              </a:ext>
            </a:extLst>
          </p:cNvPr>
          <p:cNvSpPr txBox="1"/>
          <p:nvPr/>
        </p:nvSpPr>
        <p:spPr>
          <a:xfrm>
            <a:off x="533401" y="3398433"/>
            <a:ext cx="11087100" cy="646331"/>
          </a:xfrm>
          <a:prstGeom prst="rect">
            <a:avLst/>
          </a:prstGeom>
          <a:noFill/>
        </p:spPr>
        <p:txBody>
          <a:bodyPr wrap="square">
            <a:spAutoFit/>
          </a:bodyPr>
          <a:lstStyle/>
          <a:p>
            <a:pPr algn="ctr"/>
            <a:r>
              <a:rPr lang="en-US" b="0" i="0" noProof="0" dirty="0">
                <a:effectLst/>
                <a:latin typeface="+mj-lt"/>
              </a:rPr>
              <a:t>Any single variant will have a higher frequency in people </a:t>
            </a:r>
            <a:br>
              <a:rPr lang="en-US" b="0" i="0" noProof="0" dirty="0">
                <a:effectLst/>
                <a:latin typeface="+mj-lt"/>
              </a:rPr>
            </a:br>
            <a:r>
              <a:rPr lang="en-US" b="0" i="0" noProof="0" dirty="0">
                <a:effectLst/>
                <a:latin typeface="+mj-lt"/>
              </a:rPr>
              <a:t>with obesity than in people with normal/lean weight:</a:t>
            </a:r>
            <a:r>
              <a:rPr lang="en-US" b="0" i="0" baseline="30000" noProof="0" dirty="0">
                <a:effectLst/>
                <a:latin typeface="+mj-lt"/>
              </a:rPr>
              <a:t>1</a:t>
            </a:r>
            <a:endParaRPr lang="en-US" baseline="30000" noProof="0" dirty="0">
              <a:latin typeface="+mj-lt"/>
            </a:endParaRPr>
          </a:p>
        </p:txBody>
      </p:sp>
      <p:sp>
        <p:nvSpPr>
          <p:cNvPr id="18" name="TextBox 17">
            <a:extLst>
              <a:ext uri="{FF2B5EF4-FFF2-40B4-BE49-F238E27FC236}">
                <a16:creationId xmlns:a16="http://schemas.microsoft.com/office/drawing/2014/main" id="{1FA05180-6672-7BF7-F615-6E97B1834B52}"/>
              </a:ext>
            </a:extLst>
          </p:cNvPr>
          <p:cNvSpPr txBox="1"/>
          <p:nvPr/>
        </p:nvSpPr>
        <p:spPr>
          <a:xfrm>
            <a:off x="1644576" y="4292234"/>
            <a:ext cx="2814186" cy="338554"/>
          </a:xfrm>
          <a:prstGeom prst="rect">
            <a:avLst/>
          </a:prstGeom>
          <a:noFill/>
        </p:spPr>
        <p:txBody>
          <a:bodyPr wrap="square">
            <a:spAutoFit/>
          </a:bodyPr>
          <a:lstStyle/>
          <a:p>
            <a:pPr algn="ctr"/>
            <a:r>
              <a:rPr lang="en-US" sz="1600" b="1" noProof="0" dirty="0">
                <a:latin typeface="+mj-lt"/>
              </a:rPr>
              <a:t>M</a:t>
            </a:r>
            <a:r>
              <a:rPr lang="en-US" sz="1600" b="1" i="0" noProof="0" dirty="0">
                <a:effectLst/>
                <a:latin typeface="+mj-lt"/>
              </a:rPr>
              <a:t>any polygenic variants </a:t>
            </a:r>
            <a:endParaRPr lang="en-US" sz="1600" b="1" noProof="0" dirty="0">
              <a:latin typeface="+mj-lt"/>
            </a:endParaRPr>
          </a:p>
        </p:txBody>
      </p:sp>
      <p:sp>
        <p:nvSpPr>
          <p:cNvPr id="20" name="TextBox 19">
            <a:extLst>
              <a:ext uri="{FF2B5EF4-FFF2-40B4-BE49-F238E27FC236}">
                <a16:creationId xmlns:a16="http://schemas.microsoft.com/office/drawing/2014/main" id="{121EAEAF-F93B-0ED0-3E3A-C578D51E9282}"/>
              </a:ext>
            </a:extLst>
          </p:cNvPr>
          <p:cNvSpPr txBox="1"/>
          <p:nvPr/>
        </p:nvSpPr>
        <p:spPr>
          <a:xfrm>
            <a:off x="4996316" y="4292234"/>
            <a:ext cx="2814186" cy="338554"/>
          </a:xfrm>
          <a:prstGeom prst="rect">
            <a:avLst/>
          </a:prstGeom>
          <a:noFill/>
        </p:spPr>
        <p:txBody>
          <a:bodyPr wrap="square">
            <a:spAutoFit/>
          </a:bodyPr>
          <a:lstStyle/>
          <a:p>
            <a:pPr algn="ctr"/>
            <a:r>
              <a:rPr lang="en-US" sz="1600" b="1" i="0" noProof="0" dirty="0">
                <a:effectLst/>
                <a:latin typeface="+mj-lt"/>
              </a:rPr>
              <a:t>Body weight, obesity </a:t>
            </a:r>
            <a:endParaRPr lang="en-US" sz="1600" b="1" noProof="0" dirty="0">
              <a:latin typeface="+mj-lt"/>
            </a:endParaRPr>
          </a:p>
        </p:txBody>
      </p:sp>
      <p:grpSp>
        <p:nvGrpSpPr>
          <p:cNvPr id="35" name="Group 34">
            <a:extLst>
              <a:ext uri="{FF2B5EF4-FFF2-40B4-BE49-F238E27FC236}">
                <a16:creationId xmlns:a16="http://schemas.microsoft.com/office/drawing/2014/main" id="{A12367F3-6C8D-32E7-FCAC-04DBF3E972E4}"/>
              </a:ext>
            </a:extLst>
          </p:cNvPr>
          <p:cNvGrpSpPr/>
          <p:nvPr/>
        </p:nvGrpSpPr>
        <p:grpSpPr>
          <a:xfrm>
            <a:off x="4676940" y="4315582"/>
            <a:ext cx="349422" cy="291858"/>
            <a:chOff x="4113703" y="3458435"/>
            <a:chExt cx="473093" cy="395156"/>
          </a:xfrm>
        </p:grpSpPr>
        <p:sp>
          <p:nvSpPr>
            <p:cNvPr id="36" name="Isosceles Triangle 35">
              <a:extLst>
                <a:ext uri="{FF2B5EF4-FFF2-40B4-BE49-F238E27FC236}">
                  <a16:creationId xmlns:a16="http://schemas.microsoft.com/office/drawing/2014/main" id="{C6B822E9-F1C6-C4F9-DFB9-E45D61B147A5}"/>
                </a:ext>
              </a:extLst>
            </p:cNvPr>
            <p:cNvSpPr/>
            <p:nvPr/>
          </p:nvSpPr>
          <p:spPr>
            <a:xfrm rot="5400000">
              <a:off x="4086450" y="3485688"/>
              <a:ext cx="395156" cy="340650"/>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37" name="Isosceles Triangle 36">
              <a:extLst>
                <a:ext uri="{FF2B5EF4-FFF2-40B4-BE49-F238E27FC236}">
                  <a16:creationId xmlns:a16="http://schemas.microsoft.com/office/drawing/2014/main" id="{7757F9E1-162F-E777-1356-639D873A5FE7}"/>
                </a:ext>
              </a:extLst>
            </p:cNvPr>
            <p:cNvSpPr/>
            <p:nvPr/>
          </p:nvSpPr>
          <p:spPr>
            <a:xfrm rot="5400000">
              <a:off x="4218893" y="3485688"/>
              <a:ext cx="395156" cy="340650"/>
            </a:xfrm>
            <a:prstGeom prs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grpSp>
      <p:grpSp>
        <p:nvGrpSpPr>
          <p:cNvPr id="53" name="Group 52">
            <a:extLst>
              <a:ext uri="{FF2B5EF4-FFF2-40B4-BE49-F238E27FC236}">
                <a16:creationId xmlns:a16="http://schemas.microsoft.com/office/drawing/2014/main" id="{C0AD460E-C139-7AA2-A870-B8796127EA24}"/>
              </a:ext>
            </a:extLst>
          </p:cNvPr>
          <p:cNvGrpSpPr/>
          <p:nvPr/>
        </p:nvGrpSpPr>
        <p:grpSpPr>
          <a:xfrm>
            <a:off x="8173345" y="4315582"/>
            <a:ext cx="349422" cy="291858"/>
            <a:chOff x="4113703" y="3458435"/>
            <a:chExt cx="473093" cy="395156"/>
          </a:xfrm>
        </p:grpSpPr>
        <p:sp>
          <p:nvSpPr>
            <p:cNvPr id="54" name="Isosceles Triangle 53">
              <a:extLst>
                <a:ext uri="{FF2B5EF4-FFF2-40B4-BE49-F238E27FC236}">
                  <a16:creationId xmlns:a16="http://schemas.microsoft.com/office/drawing/2014/main" id="{30F0C0F5-C333-8D93-2346-48405F5BDEEE}"/>
                </a:ext>
              </a:extLst>
            </p:cNvPr>
            <p:cNvSpPr/>
            <p:nvPr/>
          </p:nvSpPr>
          <p:spPr>
            <a:xfrm rot="5400000">
              <a:off x="4086450" y="3485688"/>
              <a:ext cx="395156" cy="340650"/>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55" name="Isosceles Triangle 54">
              <a:extLst>
                <a:ext uri="{FF2B5EF4-FFF2-40B4-BE49-F238E27FC236}">
                  <a16:creationId xmlns:a16="http://schemas.microsoft.com/office/drawing/2014/main" id="{D16B56EC-4C0C-EAD4-75A5-7612E57A4334}"/>
                </a:ext>
              </a:extLst>
            </p:cNvPr>
            <p:cNvSpPr/>
            <p:nvPr/>
          </p:nvSpPr>
          <p:spPr>
            <a:xfrm rot="5400000">
              <a:off x="4218893" y="3485688"/>
              <a:ext cx="395156" cy="340650"/>
            </a:xfrm>
            <a:prstGeom prs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grpSp>
      <p:sp>
        <p:nvSpPr>
          <p:cNvPr id="62" name="Rectangle: Rounded Corners 61">
            <a:extLst>
              <a:ext uri="{FF2B5EF4-FFF2-40B4-BE49-F238E27FC236}">
                <a16:creationId xmlns:a16="http://schemas.microsoft.com/office/drawing/2014/main" id="{DCF44B6C-0CCB-B8FD-0F5C-C8B80FDFF5ED}"/>
              </a:ext>
            </a:extLst>
          </p:cNvPr>
          <p:cNvSpPr/>
          <p:nvPr/>
        </p:nvSpPr>
        <p:spPr>
          <a:xfrm>
            <a:off x="1727345" y="4213861"/>
            <a:ext cx="2654155" cy="495300"/>
          </a:xfrm>
          <a:prstGeom prst="roundRect">
            <a:avLst>
              <a:gd name="adj" fmla="val 50000"/>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63" name="Rectangle: Rounded Corners 62">
            <a:extLst>
              <a:ext uri="{FF2B5EF4-FFF2-40B4-BE49-F238E27FC236}">
                <a16:creationId xmlns:a16="http://schemas.microsoft.com/office/drawing/2014/main" id="{C80761B8-69CA-19BB-DE9B-85FBFC6689B3}"/>
              </a:ext>
            </a:extLst>
          </p:cNvPr>
          <p:cNvSpPr/>
          <p:nvPr/>
        </p:nvSpPr>
        <p:spPr>
          <a:xfrm>
            <a:off x="5244540" y="4213861"/>
            <a:ext cx="2654155" cy="495300"/>
          </a:xfrm>
          <a:prstGeom prst="roundRect">
            <a:avLst>
              <a:gd name="adj" fmla="val 50000"/>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64" name="Rectangle: Rounded Corners 63">
            <a:extLst>
              <a:ext uri="{FF2B5EF4-FFF2-40B4-BE49-F238E27FC236}">
                <a16:creationId xmlns:a16="http://schemas.microsoft.com/office/drawing/2014/main" id="{C685AEE0-9F35-14C1-BAFD-64A4A2901A4A}"/>
              </a:ext>
            </a:extLst>
          </p:cNvPr>
          <p:cNvSpPr/>
          <p:nvPr/>
        </p:nvSpPr>
        <p:spPr>
          <a:xfrm>
            <a:off x="8761735" y="4213861"/>
            <a:ext cx="2654155" cy="495300"/>
          </a:xfrm>
          <a:prstGeom prst="roundRect">
            <a:avLst>
              <a:gd name="adj" fmla="val 50000"/>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grpSp>
        <p:nvGrpSpPr>
          <p:cNvPr id="67" name="Group 66">
            <a:extLst>
              <a:ext uri="{FF2B5EF4-FFF2-40B4-BE49-F238E27FC236}">
                <a16:creationId xmlns:a16="http://schemas.microsoft.com/office/drawing/2014/main" id="{AA30820E-F94B-D22A-6F85-E6DEB52642F5}"/>
              </a:ext>
            </a:extLst>
          </p:cNvPr>
          <p:cNvGrpSpPr/>
          <p:nvPr/>
        </p:nvGrpSpPr>
        <p:grpSpPr>
          <a:xfrm>
            <a:off x="674218" y="3986060"/>
            <a:ext cx="928973" cy="950902"/>
            <a:chOff x="523723" y="4122935"/>
            <a:chExt cx="928973" cy="950902"/>
          </a:xfrm>
        </p:grpSpPr>
        <p:sp>
          <p:nvSpPr>
            <p:cNvPr id="16" name="TextBox 15">
              <a:extLst>
                <a:ext uri="{FF2B5EF4-FFF2-40B4-BE49-F238E27FC236}">
                  <a16:creationId xmlns:a16="http://schemas.microsoft.com/office/drawing/2014/main" id="{A6F4C642-18E3-64DC-AE0A-2FB1201A16B9}"/>
                </a:ext>
              </a:extLst>
            </p:cNvPr>
            <p:cNvSpPr txBox="1"/>
            <p:nvPr/>
          </p:nvSpPr>
          <p:spPr>
            <a:xfrm>
              <a:off x="523723" y="4766060"/>
              <a:ext cx="928973" cy="307777"/>
            </a:xfrm>
            <a:prstGeom prst="roundRect">
              <a:avLst>
                <a:gd name="adj" fmla="val 0"/>
              </a:avLst>
            </a:prstGeom>
            <a:noFill/>
            <a:ln>
              <a:noFill/>
            </a:ln>
          </p:spPr>
          <p:txBody>
            <a:bodyPr wrap="square" rtlCol="0">
              <a:spAutoFit/>
            </a:bodyPr>
            <a:lstStyle/>
            <a:p>
              <a:pPr algn="ctr"/>
              <a:r>
                <a:rPr lang="en-US" sz="1400" b="1" noProof="0" dirty="0">
                  <a:solidFill>
                    <a:schemeClr val="accent1"/>
                  </a:solidFill>
                </a:rPr>
                <a:t>Obesity</a:t>
              </a:r>
            </a:p>
          </p:txBody>
        </p:sp>
        <p:grpSp>
          <p:nvGrpSpPr>
            <p:cNvPr id="32" name="Group 31">
              <a:extLst>
                <a:ext uri="{FF2B5EF4-FFF2-40B4-BE49-F238E27FC236}">
                  <a16:creationId xmlns:a16="http://schemas.microsoft.com/office/drawing/2014/main" id="{18B47014-5B39-0E89-245F-46EA71A8FAC7}"/>
                </a:ext>
              </a:extLst>
            </p:cNvPr>
            <p:cNvGrpSpPr/>
            <p:nvPr/>
          </p:nvGrpSpPr>
          <p:grpSpPr>
            <a:xfrm>
              <a:off x="655682" y="4122935"/>
              <a:ext cx="682966" cy="682966"/>
              <a:chOff x="717209" y="2259330"/>
              <a:chExt cx="2529840" cy="2529840"/>
            </a:xfrm>
          </p:grpSpPr>
          <p:sp>
            <p:nvSpPr>
              <p:cNvPr id="33" name="Oval 32">
                <a:extLst>
                  <a:ext uri="{FF2B5EF4-FFF2-40B4-BE49-F238E27FC236}">
                    <a16:creationId xmlns:a16="http://schemas.microsoft.com/office/drawing/2014/main" id="{0666DA9B-6C16-2630-9014-2D400D0F741B}"/>
                  </a:ext>
                </a:extLst>
              </p:cNvPr>
              <p:cNvSpPr/>
              <p:nvPr/>
            </p:nvSpPr>
            <p:spPr>
              <a:xfrm>
                <a:off x="717209" y="2259330"/>
                <a:ext cx="2529840" cy="252984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pic>
            <p:nvPicPr>
              <p:cNvPr id="34" name="Graphic 33">
                <a:extLst>
                  <a:ext uri="{FF2B5EF4-FFF2-40B4-BE49-F238E27FC236}">
                    <a16:creationId xmlns:a16="http://schemas.microsoft.com/office/drawing/2014/main" id="{8F40121D-3A2C-1B68-54C5-652C466FA9E9}"/>
                  </a:ext>
                </a:extLst>
              </p:cNvPr>
              <p:cNvPicPr>
                <a:picLocks noChangeAspect="1"/>
              </p:cNvPicPr>
              <p:nvPr/>
            </p:nvPicPr>
            <p:blipFill>
              <a:blip r:embed="rId3">
                <a:extLst>
                  <a:ext uri="{96DAC541-7B7A-43D3-8B79-37D633B846F1}">
                    <asvg:svgBlip xmlns:asvg="http://schemas.microsoft.com/office/drawing/2016/SVG/main" r:embed="rId4"/>
                  </a:ext>
                </a:extLst>
              </a:blip>
              <a:srcRect l="23" r="23"/>
              <a:stretch/>
            </p:blipFill>
            <p:spPr>
              <a:xfrm>
                <a:off x="1141625" y="2693025"/>
                <a:ext cx="1680894" cy="1681664"/>
              </a:xfrm>
              <a:prstGeom prst="rect">
                <a:avLst/>
              </a:prstGeom>
            </p:spPr>
          </p:pic>
        </p:grpSp>
      </p:grpSp>
      <p:sp>
        <p:nvSpPr>
          <p:cNvPr id="66" name="TextBox 65">
            <a:extLst>
              <a:ext uri="{FF2B5EF4-FFF2-40B4-BE49-F238E27FC236}">
                <a16:creationId xmlns:a16="http://schemas.microsoft.com/office/drawing/2014/main" id="{9121A293-E69B-D1D1-A8D6-D6DB51663421}"/>
              </a:ext>
            </a:extLst>
          </p:cNvPr>
          <p:cNvSpPr txBox="1"/>
          <p:nvPr/>
        </p:nvSpPr>
        <p:spPr>
          <a:xfrm>
            <a:off x="939479" y="5322484"/>
            <a:ext cx="10313042" cy="666836"/>
          </a:xfrm>
          <a:prstGeom prst="roundRect">
            <a:avLst>
              <a:gd name="adj" fmla="val 50000"/>
            </a:avLst>
          </a:prstGeom>
          <a:solidFill>
            <a:schemeClr val="tx1"/>
          </a:solidFill>
        </p:spPr>
        <p:txBody>
          <a:bodyPr wrap="square" rtlCol="0" anchor="ctr">
            <a:noAutofit/>
          </a:bodyPr>
          <a:lstStyle/>
          <a:p>
            <a:pPr algn="ctr"/>
            <a:r>
              <a:rPr lang="en-GB" noProof="0" dirty="0">
                <a:solidFill>
                  <a:schemeClr val="bg1"/>
                </a:solidFill>
              </a:rPr>
              <a:t>With more than 100 different alleles identified for obesity, the different genetic </a:t>
            </a:r>
            <a:br>
              <a:rPr lang="en-GB" noProof="0" dirty="0">
                <a:solidFill>
                  <a:schemeClr val="bg1"/>
                </a:solidFill>
              </a:rPr>
            </a:br>
            <a:r>
              <a:rPr lang="en-GB" noProof="0" dirty="0">
                <a:solidFill>
                  <a:schemeClr val="bg1"/>
                </a:solidFill>
              </a:rPr>
              <a:t>components that contribute to each person's obesity are unlikely to be the same</a:t>
            </a:r>
            <a:r>
              <a:rPr lang="en-US" baseline="30000" noProof="0" dirty="0">
                <a:solidFill>
                  <a:schemeClr val="bg1"/>
                </a:solidFill>
              </a:rPr>
              <a:t>1</a:t>
            </a:r>
          </a:p>
        </p:txBody>
      </p:sp>
      <p:pic>
        <p:nvPicPr>
          <p:cNvPr id="69" name="Graphic 68">
            <a:extLst>
              <a:ext uri="{FF2B5EF4-FFF2-40B4-BE49-F238E27FC236}">
                <a16:creationId xmlns:a16="http://schemas.microsoft.com/office/drawing/2014/main" id="{1BABD9BA-F545-9EAB-C269-093FEA95150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7439911" y="4292234"/>
            <a:ext cx="334729" cy="334729"/>
          </a:xfrm>
          <a:prstGeom prst="rect">
            <a:avLst/>
          </a:prstGeom>
        </p:spPr>
      </p:pic>
      <p:grpSp>
        <p:nvGrpSpPr>
          <p:cNvPr id="4" name="Group 3">
            <a:extLst>
              <a:ext uri="{FF2B5EF4-FFF2-40B4-BE49-F238E27FC236}">
                <a16:creationId xmlns:a16="http://schemas.microsoft.com/office/drawing/2014/main" id="{984D0B20-BB9E-5863-B28F-DAC2951A79E0}"/>
              </a:ext>
            </a:extLst>
          </p:cNvPr>
          <p:cNvGrpSpPr/>
          <p:nvPr/>
        </p:nvGrpSpPr>
        <p:grpSpPr>
          <a:xfrm>
            <a:off x="8985813" y="4292234"/>
            <a:ext cx="2033422" cy="338554"/>
            <a:chOff x="8985813" y="4292234"/>
            <a:chExt cx="2033422" cy="338554"/>
          </a:xfrm>
        </p:grpSpPr>
        <p:sp>
          <p:nvSpPr>
            <p:cNvPr id="14" name="TextBox 13">
              <a:extLst>
                <a:ext uri="{FF2B5EF4-FFF2-40B4-BE49-F238E27FC236}">
                  <a16:creationId xmlns:a16="http://schemas.microsoft.com/office/drawing/2014/main" id="{EE088982-0A1A-FCDC-2532-188DF1BC36DA}"/>
                </a:ext>
              </a:extLst>
            </p:cNvPr>
            <p:cNvSpPr txBox="1"/>
            <p:nvPr/>
          </p:nvSpPr>
          <p:spPr>
            <a:xfrm>
              <a:off x="8985813" y="4292234"/>
              <a:ext cx="1820119" cy="338554"/>
            </a:xfrm>
            <a:prstGeom prst="rect">
              <a:avLst/>
            </a:prstGeom>
            <a:noFill/>
          </p:spPr>
          <p:txBody>
            <a:bodyPr wrap="square">
              <a:spAutoFit/>
            </a:bodyPr>
            <a:lstStyle/>
            <a:p>
              <a:pPr algn="ctr"/>
              <a:r>
                <a:rPr lang="en-US" sz="1600" b="1" i="0" noProof="0" dirty="0">
                  <a:effectLst/>
                  <a:latin typeface="+mj-lt"/>
                </a:rPr>
                <a:t>Increased BMI</a:t>
              </a:r>
              <a:endParaRPr lang="en-US" sz="1600" b="1" noProof="0" dirty="0">
                <a:latin typeface="+mj-lt"/>
              </a:endParaRPr>
            </a:p>
          </p:txBody>
        </p:sp>
        <p:pic>
          <p:nvPicPr>
            <p:cNvPr id="70" name="Graphic 69">
              <a:extLst>
                <a:ext uri="{FF2B5EF4-FFF2-40B4-BE49-F238E27FC236}">
                  <a16:creationId xmlns:a16="http://schemas.microsoft.com/office/drawing/2014/main" id="{2E7B7B85-0460-403E-D2C6-311FBDBC1B8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10684506" y="4292234"/>
              <a:ext cx="334729" cy="334729"/>
            </a:xfrm>
            <a:prstGeom prst="rect">
              <a:avLst/>
            </a:prstGeom>
          </p:spPr>
        </p:pic>
      </p:grpSp>
    </p:spTree>
    <p:extLst>
      <p:ext uri="{BB962C8B-B14F-4D97-AF65-F5344CB8AC3E}">
        <p14:creationId xmlns:p14="http://schemas.microsoft.com/office/powerpoint/2010/main" val="4266912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1F4B17E1-C892-4D17-8B16-DA9696C8E278}"/>
              </a:ext>
            </a:extLst>
          </p:cNvPr>
          <p:cNvSpPr>
            <a:spLocks noGrp="1"/>
          </p:cNvSpPr>
          <p:nvPr>
            <p:ph type="title"/>
          </p:nvPr>
        </p:nvSpPr>
        <p:spPr>
          <a:xfrm>
            <a:off x="536240" y="414320"/>
            <a:ext cx="10896000" cy="1082209"/>
          </a:xfrm>
        </p:spPr>
        <p:txBody>
          <a:bodyPr>
            <a:normAutofit/>
          </a:bodyPr>
          <a:lstStyle/>
          <a:p>
            <a:r>
              <a:rPr lang="en-US" noProof="0" dirty="0"/>
              <a:t>Genetics may limit the influence of</a:t>
            </a:r>
            <a:br>
              <a:rPr lang="en-US" noProof="0" dirty="0"/>
            </a:br>
            <a:r>
              <a:rPr lang="en-US" noProof="0" dirty="0"/>
              <a:t>environmental factors on body weight</a:t>
            </a:r>
          </a:p>
        </p:txBody>
      </p:sp>
      <p:sp>
        <p:nvSpPr>
          <p:cNvPr id="18" name="Text Placeholder 17">
            <a:extLst>
              <a:ext uri="{FF2B5EF4-FFF2-40B4-BE49-F238E27FC236}">
                <a16:creationId xmlns:a16="http://schemas.microsoft.com/office/drawing/2014/main" id="{EB8533F0-00F8-4CFD-BFF2-3ECF2203FF0A}"/>
              </a:ext>
            </a:extLst>
          </p:cNvPr>
          <p:cNvSpPr>
            <a:spLocks noGrp="1"/>
          </p:cNvSpPr>
          <p:nvPr>
            <p:ph type="body" sz="quarter" idx="13"/>
          </p:nvPr>
        </p:nvSpPr>
        <p:spPr>
          <a:xfrm>
            <a:off x="536240" y="6020060"/>
            <a:ext cx="10896000" cy="324000"/>
          </a:xfrm>
        </p:spPr>
        <p:txBody>
          <a:bodyPr/>
          <a:lstStyle/>
          <a:p>
            <a:r>
              <a:rPr lang="en-US" noProof="0" dirty="0"/>
              <a:t>1. Börjeson M et al. Acta </a:t>
            </a:r>
            <a:r>
              <a:rPr lang="en-US" noProof="0" dirty="0" err="1"/>
              <a:t>Paediatr</a:t>
            </a:r>
            <a:r>
              <a:rPr lang="en-US" noProof="0" dirty="0"/>
              <a:t> Scand 1976;65:279–287; 2. </a:t>
            </a:r>
            <a:r>
              <a:rPr lang="en-US" dirty="0"/>
              <a:t>Loos RJF, Yeo GSH. Nat Rev Genet 2022;23:120–133.</a:t>
            </a:r>
          </a:p>
        </p:txBody>
      </p:sp>
      <p:sp>
        <p:nvSpPr>
          <p:cNvPr id="6" name="TextBox 5">
            <a:extLst>
              <a:ext uri="{FF2B5EF4-FFF2-40B4-BE49-F238E27FC236}">
                <a16:creationId xmlns:a16="http://schemas.microsoft.com/office/drawing/2014/main" id="{922C28B2-E8F6-4B79-A104-659BB3A98714}"/>
              </a:ext>
            </a:extLst>
          </p:cNvPr>
          <p:cNvSpPr txBox="1"/>
          <p:nvPr/>
        </p:nvSpPr>
        <p:spPr>
          <a:xfrm>
            <a:off x="565092" y="2420745"/>
            <a:ext cx="5419900" cy="495942"/>
          </a:xfrm>
          <a:prstGeom prst="roundRect">
            <a:avLst>
              <a:gd name="adj" fmla="val 50000"/>
            </a:avLst>
          </a:prstGeom>
          <a:solidFill>
            <a:schemeClr val="accent1">
              <a:lumMod val="100000"/>
            </a:schemeClr>
          </a:solidFill>
          <a:effectLst/>
          <a:scene3d>
            <a:camera prst="orthographicFront">
              <a:rot lat="0" lon="0" rev="0"/>
            </a:camera>
            <a:lightRig rig="threePt" dir="t">
              <a:rot lat="0" lon="0" rev="0"/>
            </a:lightRig>
          </a:scene3d>
          <a:sp3d prstMaterial="flat">
            <a:contourClr>
              <a:srgbClr val="000000"/>
            </a:contourClr>
          </a:sp3d>
        </p:spPr>
        <p:txBody>
          <a:bodyPr wrap="square" rtlCol="0" anchor="ctr" anchorCtr="0">
            <a:noAutofit/>
          </a:bodyPr>
          <a:lstStyle/>
          <a:p>
            <a:pPr marL="0" marR="0" lvl="0" indent="0" algn="ctr" defTabSz="1219139"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lumMod val="100000"/>
                  </a:srgbClr>
                </a:solidFill>
                <a:effectLst/>
                <a:uLnTx/>
                <a:uFillTx/>
                <a:ea typeface="+mn-ea"/>
                <a:cs typeface="Arial" charset="0"/>
              </a:rPr>
              <a:t>Monozygotic</a:t>
            </a:r>
            <a:r>
              <a:rPr kumimoji="0" lang="en-US" sz="2000" b="0" i="0" u="none" strike="noStrike" kern="1200" cap="none" spc="0" normalizeH="0" baseline="0" noProof="0" dirty="0">
                <a:ln>
                  <a:noFill/>
                </a:ln>
                <a:solidFill>
                  <a:srgbClr val="FFFFFF">
                    <a:lumMod val="100000"/>
                  </a:srgbClr>
                </a:solidFill>
                <a:effectLst/>
                <a:uLnTx/>
                <a:uFillTx/>
                <a:ea typeface="+mn-ea"/>
                <a:cs typeface="Arial" charset="0"/>
              </a:rPr>
              <a:t> (identical) twins</a:t>
            </a:r>
          </a:p>
        </p:txBody>
      </p:sp>
      <p:sp>
        <p:nvSpPr>
          <p:cNvPr id="10" name="TextBox 9">
            <a:extLst>
              <a:ext uri="{FF2B5EF4-FFF2-40B4-BE49-F238E27FC236}">
                <a16:creationId xmlns:a16="http://schemas.microsoft.com/office/drawing/2014/main" id="{65C7F53A-728F-4B32-9CA4-0DD7BF2FF728}"/>
              </a:ext>
            </a:extLst>
          </p:cNvPr>
          <p:cNvSpPr txBox="1"/>
          <p:nvPr/>
        </p:nvSpPr>
        <p:spPr>
          <a:xfrm>
            <a:off x="6118628" y="2420746"/>
            <a:ext cx="5428489" cy="495942"/>
          </a:xfrm>
          <a:prstGeom prst="roundRect">
            <a:avLst>
              <a:gd name="adj" fmla="val 50000"/>
            </a:avLst>
          </a:prstGeom>
          <a:solidFill>
            <a:schemeClr val="accent1">
              <a:lumMod val="100000"/>
            </a:schemeClr>
          </a:solidFill>
          <a:effectLst/>
          <a:scene3d>
            <a:camera prst="orthographicFront">
              <a:rot lat="0" lon="0" rev="0"/>
            </a:camera>
            <a:lightRig rig="threePt" dir="t">
              <a:rot lat="0" lon="0" rev="0"/>
            </a:lightRig>
          </a:scene3d>
          <a:sp3d prstMaterial="flat">
            <a:contourClr>
              <a:srgbClr val="000000"/>
            </a:contourClr>
          </a:sp3d>
        </p:spPr>
        <p:txBody>
          <a:bodyPr wrap="square" rtlCol="0" anchor="ctr" anchorCtr="0">
            <a:noAutofit/>
          </a:bodyPr>
          <a:lstStyle/>
          <a:p>
            <a:pPr marL="0" marR="0" lvl="0" indent="0" algn="ctr" defTabSz="1219139"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lumMod val="100000"/>
                  </a:srgbClr>
                </a:solidFill>
                <a:effectLst/>
                <a:uLnTx/>
                <a:uFillTx/>
                <a:ea typeface="+mn-ea"/>
                <a:cs typeface="Arial" charset="0"/>
              </a:rPr>
              <a:t>Dizygotic</a:t>
            </a:r>
            <a:r>
              <a:rPr kumimoji="0" lang="en-US" sz="2000" b="0" i="0" u="none" strike="noStrike" kern="1200" cap="none" spc="0" normalizeH="0" baseline="0" noProof="0" dirty="0">
                <a:ln>
                  <a:noFill/>
                </a:ln>
                <a:solidFill>
                  <a:srgbClr val="FFFFFF">
                    <a:lumMod val="100000"/>
                  </a:srgbClr>
                </a:solidFill>
                <a:effectLst/>
                <a:uLnTx/>
                <a:uFillTx/>
                <a:ea typeface="+mn-ea"/>
                <a:cs typeface="Arial" charset="0"/>
              </a:rPr>
              <a:t> (fraternal) twins</a:t>
            </a:r>
          </a:p>
        </p:txBody>
      </p:sp>
      <p:sp>
        <p:nvSpPr>
          <p:cNvPr id="12" name="TextBox 11">
            <a:extLst>
              <a:ext uri="{FF2B5EF4-FFF2-40B4-BE49-F238E27FC236}">
                <a16:creationId xmlns:a16="http://schemas.microsoft.com/office/drawing/2014/main" id="{14A4FB86-4B4D-4FD1-B7C0-58E39CB24EC8}"/>
              </a:ext>
            </a:extLst>
          </p:cNvPr>
          <p:cNvSpPr txBox="1"/>
          <p:nvPr/>
        </p:nvSpPr>
        <p:spPr>
          <a:xfrm>
            <a:off x="711892" y="2988510"/>
            <a:ext cx="5232549" cy="666977"/>
          </a:xfrm>
          <a:prstGeom prst="rect">
            <a:avLst/>
          </a:prstGeom>
          <a:noFill/>
        </p:spPr>
        <p:txBody>
          <a:bodyPr wrap="square" rtlCol="0">
            <a:spAutoFit/>
          </a:bodyPr>
          <a:lstStyle/>
          <a:p>
            <a:pPr marL="0" marR="0" lvl="0" indent="0" algn="ctr" defTabSz="1219139"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effectLst/>
                <a:uLnTx/>
                <a:uFillTx/>
                <a:ea typeface="+mn-ea"/>
                <a:cs typeface="Arial" charset="0"/>
              </a:rPr>
              <a:t>Relatively </a:t>
            </a:r>
            <a:r>
              <a:rPr kumimoji="0" lang="en-US" sz="1800" b="1" i="0" u="none" strike="noStrike" kern="1200" cap="none" spc="0" normalizeH="0" baseline="0" noProof="0" dirty="0">
                <a:ln>
                  <a:noFill/>
                </a:ln>
                <a:effectLst/>
                <a:uLnTx/>
                <a:uFillTx/>
                <a:ea typeface="+mn-ea"/>
                <a:cs typeface="Arial" charset="0"/>
              </a:rPr>
              <a:t>homogeneous</a:t>
            </a:r>
            <a:r>
              <a:rPr kumimoji="0" lang="en-US" sz="1800" b="0" i="0" u="none" strike="noStrike" kern="1200" cap="none" spc="0" normalizeH="0" baseline="0" noProof="0" dirty="0">
                <a:ln>
                  <a:noFill/>
                </a:ln>
                <a:effectLst/>
                <a:uLnTx/>
                <a:uFillTx/>
                <a:ea typeface="+mn-ea"/>
                <a:cs typeface="Arial" charset="0"/>
              </a:rPr>
              <a:t> body type</a:t>
            </a:r>
          </a:p>
          <a:p>
            <a:pPr marL="0" marR="0" lvl="0" indent="0" algn="ctr" defTabSz="1219139"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effectLst/>
                <a:uLnTx/>
                <a:uFillTx/>
                <a:ea typeface="+mn-ea"/>
                <a:cs typeface="Arial" charset="0"/>
              </a:rPr>
              <a:t>between twins</a:t>
            </a:r>
          </a:p>
        </p:txBody>
      </p:sp>
      <p:sp>
        <p:nvSpPr>
          <p:cNvPr id="13" name="TextBox 12">
            <a:extLst>
              <a:ext uri="{FF2B5EF4-FFF2-40B4-BE49-F238E27FC236}">
                <a16:creationId xmlns:a16="http://schemas.microsoft.com/office/drawing/2014/main" id="{8A4BDDF2-B44C-4C98-A684-4F592C1915B0}"/>
              </a:ext>
            </a:extLst>
          </p:cNvPr>
          <p:cNvSpPr txBox="1"/>
          <p:nvPr/>
        </p:nvSpPr>
        <p:spPr>
          <a:xfrm>
            <a:off x="6427500" y="2988510"/>
            <a:ext cx="5119617" cy="646331"/>
          </a:xfrm>
          <a:prstGeom prst="rect">
            <a:avLst/>
          </a:prstGeom>
          <a:noFill/>
        </p:spPr>
        <p:txBody>
          <a:bodyPr wrap="square" rtlCol="0">
            <a:spAutoFit/>
          </a:bodyPr>
          <a:lstStyle/>
          <a:p>
            <a:pPr marL="0" marR="0" lvl="0" indent="0" algn="ctr" defTabSz="1219139"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effectLst/>
                <a:uLnTx/>
                <a:uFillTx/>
                <a:ea typeface="+mn-ea"/>
                <a:cs typeface="Arial" charset="0"/>
              </a:rPr>
              <a:t>Relatively </a:t>
            </a:r>
            <a:r>
              <a:rPr kumimoji="0" lang="en-US" sz="1800" b="1" i="0" u="none" strike="noStrike" kern="1200" cap="none" spc="0" normalizeH="0" baseline="0" noProof="0" dirty="0">
                <a:ln>
                  <a:noFill/>
                </a:ln>
                <a:effectLst/>
                <a:uLnTx/>
                <a:uFillTx/>
                <a:ea typeface="+mn-ea"/>
                <a:cs typeface="Arial" charset="0"/>
              </a:rPr>
              <a:t>heterogeneous </a:t>
            </a:r>
            <a:r>
              <a:rPr kumimoji="0" lang="en-US" sz="1800" b="0" i="0" u="none" strike="noStrike" kern="1200" cap="none" spc="0" normalizeH="0" baseline="0" noProof="0" dirty="0">
                <a:ln>
                  <a:noFill/>
                </a:ln>
                <a:effectLst/>
                <a:uLnTx/>
                <a:uFillTx/>
                <a:ea typeface="+mn-ea"/>
                <a:cs typeface="Arial" charset="0"/>
              </a:rPr>
              <a:t>body type </a:t>
            </a:r>
            <a:br>
              <a:rPr kumimoji="0" lang="en-US" sz="1800" b="0" i="0" u="none" strike="noStrike" kern="1200" cap="none" spc="0" normalizeH="0" baseline="0" noProof="0" dirty="0">
                <a:ln>
                  <a:noFill/>
                </a:ln>
                <a:effectLst/>
                <a:uLnTx/>
                <a:uFillTx/>
                <a:ea typeface="+mn-ea"/>
                <a:cs typeface="Arial" charset="0"/>
              </a:rPr>
            </a:br>
            <a:r>
              <a:rPr kumimoji="0" lang="en-US" sz="1800" b="0" i="0" u="none" strike="noStrike" kern="1200" cap="none" spc="0" normalizeH="0" baseline="0" noProof="0" dirty="0">
                <a:ln>
                  <a:noFill/>
                </a:ln>
                <a:effectLst/>
                <a:uLnTx/>
                <a:uFillTx/>
                <a:ea typeface="+mn-ea"/>
                <a:cs typeface="Arial" charset="0"/>
              </a:rPr>
              <a:t>between twins</a:t>
            </a:r>
          </a:p>
        </p:txBody>
      </p:sp>
      <p:sp>
        <p:nvSpPr>
          <p:cNvPr id="23" name="TextBox 22">
            <a:extLst>
              <a:ext uri="{FF2B5EF4-FFF2-40B4-BE49-F238E27FC236}">
                <a16:creationId xmlns:a16="http://schemas.microsoft.com/office/drawing/2014/main" id="{365FA0A2-0F8F-4CC8-93A4-F6EF153B397B}"/>
              </a:ext>
            </a:extLst>
          </p:cNvPr>
          <p:cNvSpPr txBox="1"/>
          <p:nvPr/>
        </p:nvSpPr>
        <p:spPr>
          <a:xfrm>
            <a:off x="2237338" y="1812877"/>
            <a:ext cx="7641123" cy="369332"/>
          </a:xfrm>
          <a:prstGeom prst="rect">
            <a:avLst/>
          </a:prstGeom>
          <a:noFill/>
        </p:spPr>
        <p:txBody>
          <a:bodyPr wrap="square">
            <a:spAutoFit/>
          </a:bodyPr>
          <a:lstStyle/>
          <a:p>
            <a:r>
              <a:rPr lang="en-US" sz="1800" noProof="0" dirty="0"/>
              <a:t>Concordance of body types is higher in monozygotic than dizygotic twins</a:t>
            </a:r>
            <a:r>
              <a:rPr lang="en-US" sz="1800" baseline="30000" noProof="0" dirty="0"/>
              <a:t>1</a:t>
            </a:r>
            <a:endParaRPr lang="en-US" baseline="30000" noProof="0" dirty="0"/>
          </a:p>
        </p:txBody>
      </p:sp>
      <p:grpSp>
        <p:nvGrpSpPr>
          <p:cNvPr id="2" name="Group 1">
            <a:extLst>
              <a:ext uri="{FF2B5EF4-FFF2-40B4-BE49-F238E27FC236}">
                <a16:creationId xmlns:a16="http://schemas.microsoft.com/office/drawing/2014/main" id="{1F4B871B-1B2F-5444-C2C3-0F806448FA98}"/>
              </a:ext>
            </a:extLst>
          </p:cNvPr>
          <p:cNvGrpSpPr/>
          <p:nvPr/>
        </p:nvGrpSpPr>
        <p:grpSpPr>
          <a:xfrm>
            <a:off x="2667083" y="3823599"/>
            <a:ext cx="1404413" cy="782730"/>
            <a:chOff x="2461999" y="4559047"/>
            <a:chExt cx="1404413" cy="782730"/>
          </a:xfrm>
        </p:grpSpPr>
        <p:grpSp>
          <p:nvGrpSpPr>
            <p:cNvPr id="11" name="Group 10">
              <a:extLst>
                <a:ext uri="{FF2B5EF4-FFF2-40B4-BE49-F238E27FC236}">
                  <a16:creationId xmlns:a16="http://schemas.microsoft.com/office/drawing/2014/main" id="{24DD7994-EA30-8EF7-2E27-7449E54C2BB3}"/>
                </a:ext>
              </a:extLst>
            </p:cNvPr>
            <p:cNvGrpSpPr/>
            <p:nvPr/>
          </p:nvGrpSpPr>
          <p:grpSpPr>
            <a:xfrm>
              <a:off x="2461999" y="4559047"/>
              <a:ext cx="430211" cy="782730"/>
              <a:chOff x="-2116458" y="3653464"/>
              <a:chExt cx="430211" cy="782730"/>
            </a:xfrm>
            <a:solidFill>
              <a:schemeClr val="tx1"/>
            </a:solidFill>
          </p:grpSpPr>
          <p:sp>
            <p:nvSpPr>
              <p:cNvPr id="15" name="Freeform 110">
                <a:extLst>
                  <a:ext uri="{FF2B5EF4-FFF2-40B4-BE49-F238E27FC236}">
                    <a16:creationId xmlns:a16="http://schemas.microsoft.com/office/drawing/2014/main" id="{334B528F-1661-1A62-DD42-EE9CC2E70663}"/>
                  </a:ext>
                </a:extLst>
              </p:cNvPr>
              <p:cNvSpPr>
                <a:spLocks noEditPoints="1"/>
              </p:cNvSpPr>
              <p:nvPr/>
            </p:nvSpPr>
            <p:spPr bwMode="auto">
              <a:xfrm>
                <a:off x="-2116458" y="3818287"/>
                <a:ext cx="430211" cy="617907"/>
              </a:xfrm>
              <a:custGeom>
                <a:avLst/>
                <a:gdLst>
                  <a:gd name="T0" fmla="*/ 406 w 787"/>
                  <a:gd name="T1" fmla="*/ 659 h 1134"/>
                  <a:gd name="T2" fmla="*/ 381 w 787"/>
                  <a:gd name="T3" fmla="*/ 659 h 1134"/>
                  <a:gd name="T4" fmla="*/ 381 w 787"/>
                  <a:gd name="T5" fmla="*/ 677 h 1134"/>
                  <a:gd name="T6" fmla="*/ 381 w 787"/>
                  <a:gd name="T7" fmla="*/ 1049 h 1134"/>
                  <a:gd name="T8" fmla="*/ 292 w 787"/>
                  <a:gd name="T9" fmla="*/ 1124 h 1134"/>
                  <a:gd name="T10" fmla="*/ 230 w 787"/>
                  <a:gd name="T11" fmla="*/ 1061 h 1134"/>
                  <a:gd name="T12" fmla="*/ 169 w 787"/>
                  <a:gd name="T13" fmla="*/ 734 h 1134"/>
                  <a:gd name="T14" fmla="*/ 130 w 787"/>
                  <a:gd name="T15" fmla="*/ 526 h 1134"/>
                  <a:gd name="T16" fmla="*/ 125 w 787"/>
                  <a:gd name="T17" fmla="*/ 519 h 1134"/>
                  <a:gd name="T18" fmla="*/ 125 w 787"/>
                  <a:gd name="T19" fmla="*/ 558 h 1134"/>
                  <a:gd name="T20" fmla="*/ 86 w 787"/>
                  <a:gd name="T21" fmla="*/ 614 h 1134"/>
                  <a:gd name="T22" fmla="*/ 1 w 787"/>
                  <a:gd name="T23" fmla="*/ 563 h 1134"/>
                  <a:gd name="T24" fmla="*/ 58 w 787"/>
                  <a:gd name="T25" fmla="*/ 196 h 1134"/>
                  <a:gd name="T26" fmla="*/ 158 w 787"/>
                  <a:gd name="T27" fmla="*/ 52 h 1134"/>
                  <a:gd name="T28" fmla="*/ 296 w 787"/>
                  <a:gd name="T29" fmla="*/ 5 h 1134"/>
                  <a:gd name="T30" fmla="*/ 313 w 787"/>
                  <a:gd name="T31" fmla="*/ 11 h 1134"/>
                  <a:gd name="T32" fmla="*/ 463 w 787"/>
                  <a:gd name="T33" fmla="*/ 15 h 1134"/>
                  <a:gd name="T34" fmla="*/ 559 w 787"/>
                  <a:gd name="T35" fmla="*/ 13 h 1134"/>
                  <a:gd name="T36" fmla="*/ 695 w 787"/>
                  <a:gd name="T37" fmla="*/ 128 h 1134"/>
                  <a:gd name="T38" fmla="*/ 769 w 787"/>
                  <a:gd name="T39" fmla="*/ 338 h 1134"/>
                  <a:gd name="T40" fmla="*/ 787 w 787"/>
                  <a:gd name="T41" fmla="*/ 556 h 1134"/>
                  <a:gd name="T42" fmla="*/ 734 w 787"/>
                  <a:gd name="T43" fmla="*/ 618 h 1134"/>
                  <a:gd name="T44" fmla="*/ 665 w 787"/>
                  <a:gd name="T45" fmla="*/ 574 h 1134"/>
                  <a:gd name="T46" fmla="*/ 662 w 787"/>
                  <a:gd name="T47" fmla="*/ 529 h 1134"/>
                  <a:gd name="T48" fmla="*/ 659 w 787"/>
                  <a:gd name="T49" fmla="*/ 516 h 1134"/>
                  <a:gd name="T50" fmla="*/ 646 w 787"/>
                  <a:gd name="T51" fmla="*/ 588 h 1134"/>
                  <a:gd name="T52" fmla="*/ 592 w 787"/>
                  <a:gd name="T53" fmla="*/ 875 h 1134"/>
                  <a:gd name="T54" fmla="*/ 556 w 787"/>
                  <a:gd name="T55" fmla="*/ 1072 h 1134"/>
                  <a:gd name="T56" fmla="*/ 539 w 787"/>
                  <a:gd name="T57" fmla="*/ 1103 h 1134"/>
                  <a:gd name="T58" fmla="*/ 422 w 787"/>
                  <a:gd name="T59" fmla="*/ 1101 h 1134"/>
                  <a:gd name="T60" fmla="*/ 406 w 787"/>
                  <a:gd name="T61" fmla="*/ 1060 h 1134"/>
                  <a:gd name="T62" fmla="*/ 406 w 787"/>
                  <a:gd name="T63" fmla="*/ 677 h 1134"/>
                  <a:gd name="T64" fmla="*/ 406 w 787"/>
                  <a:gd name="T65" fmla="*/ 659 h 1134"/>
                  <a:gd name="T66" fmla="*/ 616 w 787"/>
                  <a:gd name="T67" fmla="*/ 557 h 1134"/>
                  <a:gd name="T68" fmla="*/ 637 w 787"/>
                  <a:gd name="T69" fmla="*/ 311 h 1134"/>
                  <a:gd name="T70" fmla="*/ 616 w 787"/>
                  <a:gd name="T71" fmla="*/ 557 h 1134"/>
                  <a:gd name="T72" fmla="*/ 167 w 787"/>
                  <a:gd name="T73" fmla="*/ 554 h 1134"/>
                  <a:gd name="T74" fmla="*/ 124 w 787"/>
                  <a:gd name="T75" fmla="*/ 441 h 1134"/>
                  <a:gd name="T76" fmla="*/ 144 w 787"/>
                  <a:gd name="T77" fmla="*/ 321 h 1134"/>
                  <a:gd name="T78" fmla="*/ 167 w 787"/>
                  <a:gd name="T79" fmla="*/ 554 h 1134"/>
                  <a:gd name="T80" fmla="*/ 627 w 787"/>
                  <a:gd name="T81" fmla="*/ 300 h 1134"/>
                  <a:gd name="T82" fmla="*/ 633 w 787"/>
                  <a:gd name="T83" fmla="*/ 298 h 1134"/>
                  <a:gd name="T84" fmla="*/ 603 w 787"/>
                  <a:gd name="T85" fmla="*/ 218 h 1134"/>
                  <a:gd name="T86" fmla="*/ 600 w 787"/>
                  <a:gd name="T87" fmla="*/ 219 h 1134"/>
                  <a:gd name="T88" fmla="*/ 611 w 787"/>
                  <a:gd name="T89" fmla="*/ 260 h 1134"/>
                  <a:gd name="T90" fmla="*/ 627 w 787"/>
                  <a:gd name="T91" fmla="*/ 300 h 1134"/>
                  <a:gd name="T92" fmla="*/ 186 w 787"/>
                  <a:gd name="T93" fmla="*/ 226 h 1134"/>
                  <a:gd name="T94" fmla="*/ 182 w 787"/>
                  <a:gd name="T95" fmla="*/ 224 h 1134"/>
                  <a:gd name="T96" fmla="*/ 154 w 787"/>
                  <a:gd name="T97" fmla="*/ 298 h 1134"/>
                  <a:gd name="T98" fmla="*/ 186 w 787"/>
                  <a:gd name="T99" fmla="*/ 226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87" h="1134">
                    <a:moveTo>
                      <a:pt x="406" y="659"/>
                    </a:moveTo>
                    <a:cubicBezTo>
                      <a:pt x="397" y="659"/>
                      <a:pt x="390" y="659"/>
                      <a:pt x="381" y="659"/>
                    </a:cubicBezTo>
                    <a:cubicBezTo>
                      <a:pt x="381" y="665"/>
                      <a:pt x="381" y="671"/>
                      <a:pt x="381" y="677"/>
                    </a:cubicBezTo>
                    <a:cubicBezTo>
                      <a:pt x="381" y="801"/>
                      <a:pt x="381" y="925"/>
                      <a:pt x="381" y="1049"/>
                    </a:cubicBezTo>
                    <a:cubicBezTo>
                      <a:pt x="381" y="1102"/>
                      <a:pt x="343" y="1133"/>
                      <a:pt x="292" y="1124"/>
                    </a:cubicBezTo>
                    <a:cubicBezTo>
                      <a:pt x="255" y="1118"/>
                      <a:pt x="238" y="1099"/>
                      <a:pt x="230" y="1061"/>
                    </a:cubicBezTo>
                    <a:cubicBezTo>
                      <a:pt x="210" y="952"/>
                      <a:pt x="189" y="843"/>
                      <a:pt x="169" y="734"/>
                    </a:cubicBezTo>
                    <a:cubicBezTo>
                      <a:pt x="156" y="664"/>
                      <a:pt x="143" y="595"/>
                      <a:pt x="130" y="526"/>
                    </a:cubicBezTo>
                    <a:cubicBezTo>
                      <a:pt x="130" y="524"/>
                      <a:pt x="129" y="522"/>
                      <a:pt x="125" y="519"/>
                    </a:cubicBezTo>
                    <a:cubicBezTo>
                      <a:pt x="125" y="532"/>
                      <a:pt x="125" y="545"/>
                      <a:pt x="125" y="558"/>
                    </a:cubicBezTo>
                    <a:cubicBezTo>
                      <a:pt x="124" y="585"/>
                      <a:pt x="110" y="604"/>
                      <a:pt x="86" y="614"/>
                    </a:cubicBezTo>
                    <a:cubicBezTo>
                      <a:pt x="48" y="630"/>
                      <a:pt x="1" y="603"/>
                      <a:pt x="1" y="563"/>
                    </a:cubicBezTo>
                    <a:cubicBezTo>
                      <a:pt x="0" y="437"/>
                      <a:pt x="12" y="314"/>
                      <a:pt x="58" y="196"/>
                    </a:cubicBezTo>
                    <a:cubicBezTo>
                      <a:pt x="81" y="141"/>
                      <a:pt x="111" y="91"/>
                      <a:pt x="158" y="52"/>
                    </a:cubicBezTo>
                    <a:cubicBezTo>
                      <a:pt x="198" y="19"/>
                      <a:pt x="243" y="1"/>
                      <a:pt x="296" y="5"/>
                    </a:cubicBezTo>
                    <a:cubicBezTo>
                      <a:pt x="302" y="6"/>
                      <a:pt x="308" y="8"/>
                      <a:pt x="313" y="11"/>
                    </a:cubicBezTo>
                    <a:cubicBezTo>
                      <a:pt x="362" y="35"/>
                      <a:pt x="413" y="39"/>
                      <a:pt x="463" y="15"/>
                    </a:cubicBezTo>
                    <a:cubicBezTo>
                      <a:pt x="495" y="0"/>
                      <a:pt x="527" y="2"/>
                      <a:pt x="559" y="13"/>
                    </a:cubicBezTo>
                    <a:cubicBezTo>
                      <a:pt x="619" y="33"/>
                      <a:pt x="662" y="76"/>
                      <a:pt x="695" y="128"/>
                    </a:cubicBezTo>
                    <a:cubicBezTo>
                      <a:pt x="735" y="193"/>
                      <a:pt x="756" y="264"/>
                      <a:pt x="769" y="338"/>
                    </a:cubicBezTo>
                    <a:cubicBezTo>
                      <a:pt x="782" y="410"/>
                      <a:pt x="787" y="483"/>
                      <a:pt x="787" y="556"/>
                    </a:cubicBezTo>
                    <a:cubicBezTo>
                      <a:pt x="787" y="587"/>
                      <a:pt x="764" y="614"/>
                      <a:pt x="734" y="618"/>
                    </a:cubicBezTo>
                    <a:cubicBezTo>
                      <a:pt x="703" y="622"/>
                      <a:pt x="673" y="605"/>
                      <a:pt x="665" y="574"/>
                    </a:cubicBezTo>
                    <a:cubicBezTo>
                      <a:pt x="661" y="560"/>
                      <a:pt x="663" y="544"/>
                      <a:pt x="662" y="529"/>
                    </a:cubicBezTo>
                    <a:cubicBezTo>
                      <a:pt x="661" y="524"/>
                      <a:pt x="662" y="520"/>
                      <a:pt x="659" y="516"/>
                    </a:cubicBezTo>
                    <a:cubicBezTo>
                      <a:pt x="655" y="540"/>
                      <a:pt x="650" y="564"/>
                      <a:pt x="646" y="588"/>
                    </a:cubicBezTo>
                    <a:cubicBezTo>
                      <a:pt x="628" y="684"/>
                      <a:pt x="610" y="779"/>
                      <a:pt x="592" y="875"/>
                    </a:cubicBezTo>
                    <a:cubicBezTo>
                      <a:pt x="580" y="940"/>
                      <a:pt x="569" y="1006"/>
                      <a:pt x="556" y="1072"/>
                    </a:cubicBezTo>
                    <a:cubicBezTo>
                      <a:pt x="553" y="1083"/>
                      <a:pt x="547" y="1095"/>
                      <a:pt x="539" y="1103"/>
                    </a:cubicBezTo>
                    <a:cubicBezTo>
                      <a:pt x="508" y="1134"/>
                      <a:pt x="452" y="1132"/>
                      <a:pt x="422" y="1101"/>
                    </a:cubicBezTo>
                    <a:cubicBezTo>
                      <a:pt x="410" y="1090"/>
                      <a:pt x="406" y="1076"/>
                      <a:pt x="406" y="1060"/>
                    </a:cubicBezTo>
                    <a:cubicBezTo>
                      <a:pt x="406" y="932"/>
                      <a:pt x="406" y="804"/>
                      <a:pt x="406" y="677"/>
                    </a:cubicBezTo>
                    <a:cubicBezTo>
                      <a:pt x="406" y="671"/>
                      <a:pt x="406" y="665"/>
                      <a:pt x="406" y="659"/>
                    </a:cubicBezTo>
                    <a:close/>
                    <a:moveTo>
                      <a:pt x="616" y="557"/>
                    </a:moveTo>
                    <a:cubicBezTo>
                      <a:pt x="689" y="506"/>
                      <a:pt x="689" y="379"/>
                      <a:pt x="637" y="311"/>
                    </a:cubicBezTo>
                    <a:cubicBezTo>
                      <a:pt x="680" y="398"/>
                      <a:pt x="673" y="479"/>
                      <a:pt x="616" y="557"/>
                    </a:cubicBezTo>
                    <a:close/>
                    <a:moveTo>
                      <a:pt x="167" y="554"/>
                    </a:moveTo>
                    <a:cubicBezTo>
                      <a:pt x="144" y="519"/>
                      <a:pt x="128" y="483"/>
                      <a:pt x="124" y="441"/>
                    </a:cubicBezTo>
                    <a:cubicBezTo>
                      <a:pt x="120" y="399"/>
                      <a:pt x="128" y="360"/>
                      <a:pt x="144" y="321"/>
                    </a:cubicBezTo>
                    <a:cubicBezTo>
                      <a:pt x="102" y="381"/>
                      <a:pt x="98" y="501"/>
                      <a:pt x="167" y="554"/>
                    </a:cubicBezTo>
                    <a:close/>
                    <a:moveTo>
                      <a:pt x="627" y="300"/>
                    </a:moveTo>
                    <a:cubicBezTo>
                      <a:pt x="629" y="300"/>
                      <a:pt x="631" y="299"/>
                      <a:pt x="633" y="298"/>
                    </a:cubicBezTo>
                    <a:cubicBezTo>
                      <a:pt x="623" y="272"/>
                      <a:pt x="613" y="245"/>
                      <a:pt x="603" y="218"/>
                    </a:cubicBezTo>
                    <a:cubicBezTo>
                      <a:pt x="602" y="219"/>
                      <a:pt x="601" y="219"/>
                      <a:pt x="600" y="219"/>
                    </a:cubicBezTo>
                    <a:cubicBezTo>
                      <a:pt x="603" y="233"/>
                      <a:pt x="607" y="247"/>
                      <a:pt x="611" y="260"/>
                    </a:cubicBezTo>
                    <a:cubicBezTo>
                      <a:pt x="616" y="274"/>
                      <a:pt x="621" y="287"/>
                      <a:pt x="627" y="300"/>
                    </a:cubicBezTo>
                    <a:close/>
                    <a:moveTo>
                      <a:pt x="186" y="226"/>
                    </a:moveTo>
                    <a:cubicBezTo>
                      <a:pt x="185" y="225"/>
                      <a:pt x="183" y="224"/>
                      <a:pt x="182" y="224"/>
                    </a:cubicBezTo>
                    <a:cubicBezTo>
                      <a:pt x="172" y="249"/>
                      <a:pt x="163" y="273"/>
                      <a:pt x="154" y="298"/>
                    </a:cubicBezTo>
                    <a:cubicBezTo>
                      <a:pt x="177" y="278"/>
                      <a:pt x="177" y="250"/>
                      <a:pt x="186"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111">
                <a:extLst>
                  <a:ext uri="{FF2B5EF4-FFF2-40B4-BE49-F238E27FC236}">
                    <a16:creationId xmlns:a16="http://schemas.microsoft.com/office/drawing/2014/main" id="{98B3C6FA-2645-2D46-70B4-733D25546C67}"/>
                  </a:ext>
                </a:extLst>
              </p:cNvPr>
              <p:cNvSpPr>
                <a:spLocks/>
              </p:cNvSpPr>
              <p:nvPr/>
            </p:nvSpPr>
            <p:spPr bwMode="auto">
              <a:xfrm>
                <a:off x="-1988302" y="3653464"/>
                <a:ext cx="173537" cy="173537"/>
              </a:xfrm>
              <a:custGeom>
                <a:avLst/>
                <a:gdLst>
                  <a:gd name="T0" fmla="*/ 317 w 317"/>
                  <a:gd name="T1" fmla="*/ 159 h 318"/>
                  <a:gd name="T2" fmla="*/ 159 w 317"/>
                  <a:gd name="T3" fmla="*/ 318 h 318"/>
                  <a:gd name="T4" fmla="*/ 0 w 317"/>
                  <a:gd name="T5" fmla="*/ 159 h 318"/>
                  <a:gd name="T6" fmla="*/ 159 w 317"/>
                  <a:gd name="T7" fmla="*/ 0 h 318"/>
                  <a:gd name="T8" fmla="*/ 317 w 317"/>
                  <a:gd name="T9" fmla="*/ 159 h 318"/>
                </a:gdLst>
                <a:ahLst/>
                <a:cxnLst>
                  <a:cxn ang="0">
                    <a:pos x="T0" y="T1"/>
                  </a:cxn>
                  <a:cxn ang="0">
                    <a:pos x="T2" y="T3"/>
                  </a:cxn>
                  <a:cxn ang="0">
                    <a:pos x="T4" y="T5"/>
                  </a:cxn>
                  <a:cxn ang="0">
                    <a:pos x="T6" y="T7"/>
                  </a:cxn>
                  <a:cxn ang="0">
                    <a:pos x="T8" y="T9"/>
                  </a:cxn>
                </a:cxnLst>
                <a:rect l="0" t="0" r="r" b="b"/>
                <a:pathLst>
                  <a:path w="317" h="318">
                    <a:moveTo>
                      <a:pt x="317" y="159"/>
                    </a:moveTo>
                    <a:cubicBezTo>
                      <a:pt x="317" y="246"/>
                      <a:pt x="246" y="318"/>
                      <a:pt x="159" y="318"/>
                    </a:cubicBezTo>
                    <a:cubicBezTo>
                      <a:pt x="71" y="317"/>
                      <a:pt x="0" y="250"/>
                      <a:pt x="0" y="159"/>
                    </a:cubicBezTo>
                    <a:cubicBezTo>
                      <a:pt x="0" y="66"/>
                      <a:pt x="74" y="0"/>
                      <a:pt x="159" y="0"/>
                    </a:cubicBezTo>
                    <a:cubicBezTo>
                      <a:pt x="247" y="0"/>
                      <a:pt x="317" y="72"/>
                      <a:pt x="317" y="1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grpSp>
          <p:nvGrpSpPr>
            <p:cNvPr id="19" name="Group 18">
              <a:extLst>
                <a:ext uri="{FF2B5EF4-FFF2-40B4-BE49-F238E27FC236}">
                  <a16:creationId xmlns:a16="http://schemas.microsoft.com/office/drawing/2014/main" id="{EDB3A6E8-BB7C-692D-CB0C-75286108B1FF}"/>
                </a:ext>
              </a:extLst>
            </p:cNvPr>
            <p:cNvGrpSpPr/>
            <p:nvPr/>
          </p:nvGrpSpPr>
          <p:grpSpPr>
            <a:xfrm>
              <a:off x="3436201" y="4559047"/>
              <a:ext cx="430211" cy="782730"/>
              <a:chOff x="-2116458" y="3653464"/>
              <a:chExt cx="430211" cy="782730"/>
            </a:xfrm>
            <a:solidFill>
              <a:schemeClr val="tx1"/>
            </a:solidFill>
          </p:grpSpPr>
          <p:sp>
            <p:nvSpPr>
              <p:cNvPr id="20" name="Freeform 110">
                <a:extLst>
                  <a:ext uri="{FF2B5EF4-FFF2-40B4-BE49-F238E27FC236}">
                    <a16:creationId xmlns:a16="http://schemas.microsoft.com/office/drawing/2014/main" id="{E5AC23C6-BB9D-C0B8-4206-994A03970A52}"/>
                  </a:ext>
                </a:extLst>
              </p:cNvPr>
              <p:cNvSpPr>
                <a:spLocks noEditPoints="1"/>
              </p:cNvSpPr>
              <p:nvPr/>
            </p:nvSpPr>
            <p:spPr bwMode="auto">
              <a:xfrm>
                <a:off x="-2116458" y="3818287"/>
                <a:ext cx="430211" cy="617907"/>
              </a:xfrm>
              <a:custGeom>
                <a:avLst/>
                <a:gdLst>
                  <a:gd name="T0" fmla="*/ 406 w 787"/>
                  <a:gd name="T1" fmla="*/ 659 h 1134"/>
                  <a:gd name="T2" fmla="*/ 381 w 787"/>
                  <a:gd name="T3" fmla="*/ 659 h 1134"/>
                  <a:gd name="T4" fmla="*/ 381 w 787"/>
                  <a:gd name="T5" fmla="*/ 677 h 1134"/>
                  <a:gd name="T6" fmla="*/ 381 w 787"/>
                  <a:gd name="T7" fmla="*/ 1049 h 1134"/>
                  <a:gd name="T8" fmla="*/ 292 w 787"/>
                  <a:gd name="T9" fmla="*/ 1124 h 1134"/>
                  <a:gd name="T10" fmla="*/ 230 w 787"/>
                  <a:gd name="T11" fmla="*/ 1061 h 1134"/>
                  <a:gd name="T12" fmla="*/ 169 w 787"/>
                  <a:gd name="T13" fmla="*/ 734 h 1134"/>
                  <a:gd name="T14" fmla="*/ 130 w 787"/>
                  <a:gd name="T15" fmla="*/ 526 h 1134"/>
                  <a:gd name="T16" fmla="*/ 125 w 787"/>
                  <a:gd name="T17" fmla="*/ 519 h 1134"/>
                  <a:gd name="T18" fmla="*/ 125 w 787"/>
                  <a:gd name="T19" fmla="*/ 558 h 1134"/>
                  <a:gd name="T20" fmla="*/ 86 w 787"/>
                  <a:gd name="T21" fmla="*/ 614 h 1134"/>
                  <a:gd name="T22" fmla="*/ 1 w 787"/>
                  <a:gd name="T23" fmla="*/ 563 h 1134"/>
                  <a:gd name="T24" fmla="*/ 58 w 787"/>
                  <a:gd name="T25" fmla="*/ 196 h 1134"/>
                  <a:gd name="T26" fmla="*/ 158 w 787"/>
                  <a:gd name="T27" fmla="*/ 52 h 1134"/>
                  <a:gd name="T28" fmla="*/ 296 w 787"/>
                  <a:gd name="T29" fmla="*/ 5 h 1134"/>
                  <a:gd name="T30" fmla="*/ 313 w 787"/>
                  <a:gd name="T31" fmla="*/ 11 h 1134"/>
                  <a:gd name="T32" fmla="*/ 463 w 787"/>
                  <a:gd name="T33" fmla="*/ 15 h 1134"/>
                  <a:gd name="T34" fmla="*/ 559 w 787"/>
                  <a:gd name="T35" fmla="*/ 13 h 1134"/>
                  <a:gd name="T36" fmla="*/ 695 w 787"/>
                  <a:gd name="T37" fmla="*/ 128 h 1134"/>
                  <a:gd name="T38" fmla="*/ 769 w 787"/>
                  <a:gd name="T39" fmla="*/ 338 h 1134"/>
                  <a:gd name="T40" fmla="*/ 787 w 787"/>
                  <a:gd name="T41" fmla="*/ 556 h 1134"/>
                  <a:gd name="T42" fmla="*/ 734 w 787"/>
                  <a:gd name="T43" fmla="*/ 618 h 1134"/>
                  <a:gd name="T44" fmla="*/ 665 w 787"/>
                  <a:gd name="T45" fmla="*/ 574 h 1134"/>
                  <a:gd name="T46" fmla="*/ 662 w 787"/>
                  <a:gd name="T47" fmla="*/ 529 h 1134"/>
                  <a:gd name="T48" fmla="*/ 659 w 787"/>
                  <a:gd name="T49" fmla="*/ 516 h 1134"/>
                  <a:gd name="T50" fmla="*/ 646 w 787"/>
                  <a:gd name="T51" fmla="*/ 588 h 1134"/>
                  <a:gd name="T52" fmla="*/ 592 w 787"/>
                  <a:gd name="T53" fmla="*/ 875 h 1134"/>
                  <a:gd name="T54" fmla="*/ 556 w 787"/>
                  <a:gd name="T55" fmla="*/ 1072 h 1134"/>
                  <a:gd name="T56" fmla="*/ 539 w 787"/>
                  <a:gd name="T57" fmla="*/ 1103 h 1134"/>
                  <a:gd name="T58" fmla="*/ 422 w 787"/>
                  <a:gd name="T59" fmla="*/ 1101 h 1134"/>
                  <a:gd name="T60" fmla="*/ 406 w 787"/>
                  <a:gd name="T61" fmla="*/ 1060 h 1134"/>
                  <a:gd name="T62" fmla="*/ 406 w 787"/>
                  <a:gd name="T63" fmla="*/ 677 h 1134"/>
                  <a:gd name="T64" fmla="*/ 406 w 787"/>
                  <a:gd name="T65" fmla="*/ 659 h 1134"/>
                  <a:gd name="T66" fmla="*/ 616 w 787"/>
                  <a:gd name="T67" fmla="*/ 557 h 1134"/>
                  <a:gd name="T68" fmla="*/ 637 w 787"/>
                  <a:gd name="T69" fmla="*/ 311 h 1134"/>
                  <a:gd name="T70" fmla="*/ 616 w 787"/>
                  <a:gd name="T71" fmla="*/ 557 h 1134"/>
                  <a:gd name="T72" fmla="*/ 167 w 787"/>
                  <a:gd name="T73" fmla="*/ 554 h 1134"/>
                  <a:gd name="T74" fmla="*/ 124 w 787"/>
                  <a:gd name="T75" fmla="*/ 441 h 1134"/>
                  <a:gd name="T76" fmla="*/ 144 w 787"/>
                  <a:gd name="T77" fmla="*/ 321 h 1134"/>
                  <a:gd name="T78" fmla="*/ 167 w 787"/>
                  <a:gd name="T79" fmla="*/ 554 h 1134"/>
                  <a:gd name="T80" fmla="*/ 627 w 787"/>
                  <a:gd name="T81" fmla="*/ 300 h 1134"/>
                  <a:gd name="T82" fmla="*/ 633 w 787"/>
                  <a:gd name="T83" fmla="*/ 298 h 1134"/>
                  <a:gd name="T84" fmla="*/ 603 w 787"/>
                  <a:gd name="T85" fmla="*/ 218 h 1134"/>
                  <a:gd name="T86" fmla="*/ 600 w 787"/>
                  <a:gd name="T87" fmla="*/ 219 h 1134"/>
                  <a:gd name="T88" fmla="*/ 611 w 787"/>
                  <a:gd name="T89" fmla="*/ 260 h 1134"/>
                  <a:gd name="T90" fmla="*/ 627 w 787"/>
                  <a:gd name="T91" fmla="*/ 300 h 1134"/>
                  <a:gd name="T92" fmla="*/ 186 w 787"/>
                  <a:gd name="T93" fmla="*/ 226 h 1134"/>
                  <a:gd name="T94" fmla="*/ 182 w 787"/>
                  <a:gd name="T95" fmla="*/ 224 h 1134"/>
                  <a:gd name="T96" fmla="*/ 154 w 787"/>
                  <a:gd name="T97" fmla="*/ 298 h 1134"/>
                  <a:gd name="T98" fmla="*/ 186 w 787"/>
                  <a:gd name="T99" fmla="*/ 226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87" h="1134">
                    <a:moveTo>
                      <a:pt x="406" y="659"/>
                    </a:moveTo>
                    <a:cubicBezTo>
                      <a:pt x="397" y="659"/>
                      <a:pt x="390" y="659"/>
                      <a:pt x="381" y="659"/>
                    </a:cubicBezTo>
                    <a:cubicBezTo>
                      <a:pt x="381" y="665"/>
                      <a:pt x="381" y="671"/>
                      <a:pt x="381" y="677"/>
                    </a:cubicBezTo>
                    <a:cubicBezTo>
                      <a:pt x="381" y="801"/>
                      <a:pt x="381" y="925"/>
                      <a:pt x="381" y="1049"/>
                    </a:cubicBezTo>
                    <a:cubicBezTo>
                      <a:pt x="381" y="1102"/>
                      <a:pt x="343" y="1133"/>
                      <a:pt x="292" y="1124"/>
                    </a:cubicBezTo>
                    <a:cubicBezTo>
                      <a:pt x="255" y="1118"/>
                      <a:pt x="238" y="1099"/>
                      <a:pt x="230" y="1061"/>
                    </a:cubicBezTo>
                    <a:cubicBezTo>
                      <a:pt x="210" y="952"/>
                      <a:pt x="189" y="843"/>
                      <a:pt x="169" y="734"/>
                    </a:cubicBezTo>
                    <a:cubicBezTo>
                      <a:pt x="156" y="664"/>
                      <a:pt x="143" y="595"/>
                      <a:pt x="130" y="526"/>
                    </a:cubicBezTo>
                    <a:cubicBezTo>
                      <a:pt x="130" y="524"/>
                      <a:pt x="129" y="522"/>
                      <a:pt x="125" y="519"/>
                    </a:cubicBezTo>
                    <a:cubicBezTo>
                      <a:pt x="125" y="532"/>
                      <a:pt x="125" y="545"/>
                      <a:pt x="125" y="558"/>
                    </a:cubicBezTo>
                    <a:cubicBezTo>
                      <a:pt x="124" y="585"/>
                      <a:pt x="110" y="604"/>
                      <a:pt x="86" y="614"/>
                    </a:cubicBezTo>
                    <a:cubicBezTo>
                      <a:pt x="48" y="630"/>
                      <a:pt x="1" y="603"/>
                      <a:pt x="1" y="563"/>
                    </a:cubicBezTo>
                    <a:cubicBezTo>
                      <a:pt x="0" y="437"/>
                      <a:pt x="12" y="314"/>
                      <a:pt x="58" y="196"/>
                    </a:cubicBezTo>
                    <a:cubicBezTo>
                      <a:pt x="81" y="141"/>
                      <a:pt x="111" y="91"/>
                      <a:pt x="158" y="52"/>
                    </a:cubicBezTo>
                    <a:cubicBezTo>
                      <a:pt x="198" y="19"/>
                      <a:pt x="243" y="1"/>
                      <a:pt x="296" y="5"/>
                    </a:cubicBezTo>
                    <a:cubicBezTo>
                      <a:pt x="302" y="6"/>
                      <a:pt x="308" y="8"/>
                      <a:pt x="313" y="11"/>
                    </a:cubicBezTo>
                    <a:cubicBezTo>
                      <a:pt x="362" y="35"/>
                      <a:pt x="413" y="39"/>
                      <a:pt x="463" y="15"/>
                    </a:cubicBezTo>
                    <a:cubicBezTo>
                      <a:pt x="495" y="0"/>
                      <a:pt x="527" y="2"/>
                      <a:pt x="559" y="13"/>
                    </a:cubicBezTo>
                    <a:cubicBezTo>
                      <a:pt x="619" y="33"/>
                      <a:pt x="662" y="76"/>
                      <a:pt x="695" y="128"/>
                    </a:cubicBezTo>
                    <a:cubicBezTo>
                      <a:pt x="735" y="193"/>
                      <a:pt x="756" y="264"/>
                      <a:pt x="769" y="338"/>
                    </a:cubicBezTo>
                    <a:cubicBezTo>
                      <a:pt x="782" y="410"/>
                      <a:pt x="787" y="483"/>
                      <a:pt x="787" y="556"/>
                    </a:cubicBezTo>
                    <a:cubicBezTo>
                      <a:pt x="787" y="587"/>
                      <a:pt x="764" y="614"/>
                      <a:pt x="734" y="618"/>
                    </a:cubicBezTo>
                    <a:cubicBezTo>
                      <a:pt x="703" y="622"/>
                      <a:pt x="673" y="605"/>
                      <a:pt x="665" y="574"/>
                    </a:cubicBezTo>
                    <a:cubicBezTo>
                      <a:pt x="661" y="560"/>
                      <a:pt x="663" y="544"/>
                      <a:pt x="662" y="529"/>
                    </a:cubicBezTo>
                    <a:cubicBezTo>
                      <a:pt x="661" y="524"/>
                      <a:pt x="662" y="520"/>
                      <a:pt x="659" y="516"/>
                    </a:cubicBezTo>
                    <a:cubicBezTo>
                      <a:pt x="655" y="540"/>
                      <a:pt x="650" y="564"/>
                      <a:pt x="646" y="588"/>
                    </a:cubicBezTo>
                    <a:cubicBezTo>
                      <a:pt x="628" y="684"/>
                      <a:pt x="610" y="779"/>
                      <a:pt x="592" y="875"/>
                    </a:cubicBezTo>
                    <a:cubicBezTo>
                      <a:pt x="580" y="940"/>
                      <a:pt x="569" y="1006"/>
                      <a:pt x="556" y="1072"/>
                    </a:cubicBezTo>
                    <a:cubicBezTo>
                      <a:pt x="553" y="1083"/>
                      <a:pt x="547" y="1095"/>
                      <a:pt x="539" y="1103"/>
                    </a:cubicBezTo>
                    <a:cubicBezTo>
                      <a:pt x="508" y="1134"/>
                      <a:pt x="452" y="1132"/>
                      <a:pt x="422" y="1101"/>
                    </a:cubicBezTo>
                    <a:cubicBezTo>
                      <a:pt x="410" y="1090"/>
                      <a:pt x="406" y="1076"/>
                      <a:pt x="406" y="1060"/>
                    </a:cubicBezTo>
                    <a:cubicBezTo>
                      <a:pt x="406" y="932"/>
                      <a:pt x="406" y="804"/>
                      <a:pt x="406" y="677"/>
                    </a:cubicBezTo>
                    <a:cubicBezTo>
                      <a:pt x="406" y="671"/>
                      <a:pt x="406" y="665"/>
                      <a:pt x="406" y="659"/>
                    </a:cubicBezTo>
                    <a:close/>
                    <a:moveTo>
                      <a:pt x="616" y="557"/>
                    </a:moveTo>
                    <a:cubicBezTo>
                      <a:pt x="689" y="506"/>
                      <a:pt x="689" y="379"/>
                      <a:pt x="637" y="311"/>
                    </a:cubicBezTo>
                    <a:cubicBezTo>
                      <a:pt x="680" y="398"/>
                      <a:pt x="673" y="479"/>
                      <a:pt x="616" y="557"/>
                    </a:cubicBezTo>
                    <a:close/>
                    <a:moveTo>
                      <a:pt x="167" y="554"/>
                    </a:moveTo>
                    <a:cubicBezTo>
                      <a:pt x="144" y="519"/>
                      <a:pt x="128" y="483"/>
                      <a:pt x="124" y="441"/>
                    </a:cubicBezTo>
                    <a:cubicBezTo>
                      <a:pt x="120" y="399"/>
                      <a:pt x="128" y="360"/>
                      <a:pt x="144" y="321"/>
                    </a:cubicBezTo>
                    <a:cubicBezTo>
                      <a:pt x="102" y="381"/>
                      <a:pt x="98" y="501"/>
                      <a:pt x="167" y="554"/>
                    </a:cubicBezTo>
                    <a:close/>
                    <a:moveTo>
                      <a:pt x="627" y="300"/>
                    </a:moveTo>
                    <a:cubicBezTo>
                      <a:pt x="629" y="300"/>
                      <a:pt x="631" y="299"/>
                      <a:pt x="633" y="298"/>
                    </a:cubicBezTo>
                    <a:cubicBezTo>
                      <a:pt x="623" y="272"/>
                      <a:pt x="613" y="245"/>
                      <a:pt x="603" y="218"/>
                    </a:cubicBezTo>
                    <a:cubicBezTo>
                      <a:pt x="602" y="219"/>
                      <a:pt x="601" y="219"/>
                      <a:pt x="600" y="219"/>
                    </a:cubicBezTo>
                    <a:cubicBezTo>
                      <a:pt x="603" y="233"/>
                      <a:pt x="607" y="247"/>
                      <a:pt x="611" y="260"/>
                    </a:cubicBezTo>
                    <a:cubicBezTo>
                      <a:pt x="616" y="274"/>
                      <a:pt x="621" y="287"/>
                      <a:pt x="627" y="300"/>
                    </a:cubicBezTo>
                    <a:close/>
                    <a:moveTo>
                      <a:pt x="186" y="226"/>
                    </a:moveTo>
                    <a:cubicBezTo>
                      <a:pt x="185" y="225"/>
                      <a:pt x="183" y="224"/>
                      <a:pt x="182" y="224"/>
                    </a:cubicBezTo>
                    <a:cubicBezTo>
                      <a:pt x="172" y="249"/>
                      <a:pt x="163" y="273"/>
                      <a:pt x="154" y="298"/>
                    </a:cubicBezTo>
                    <a:cubicBezTo>
                      <a:pt x="177" y="278"/>
                      <a:pt x="177" y="250"/>
                      <a:pt x="186"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1" name="Freeform 111">
                <a:extLst>
                  <a:ext uri="{FF2B5EF4-FFF2-40B4-BE49-F238E27FC236}">
                    <a16:creationId xmlns:a16="http://schemas.microsoft.com/office/drawing/2014/main" id="{6EFCF609-D1C8-974C-F12D-9F5809B83BAA}"/>
                  </a:ext>
                </a:extLst>
              </p:cNvPr>
              <p:cNvSpPr>
                <a:spLocks/>
              </p:cNvSpPr>
              <p:nvPr/>
            </p:nvSpPr>
            <p:spPr bwMode="auto">
              <a:xfrm>
                <a:off x="-1988302" y="3653464"/>
                <a:ext cx="173537" cy="173537"/>
              </a:xfrm>
              <a:custGeom>
                <a:avLst/>
                <a:gdLst>
                  <a:gd name="T0" fmla="*/ 317 w 317"/>
                  <a:gd name="T1" fmla="*/ 159 h 318"/>
                  <a:gd name="T2" fmla="*/ 159 w 317"/>
                  <a:gd name="T3" fmla="*/ 318 h 318"/>
                  <a:gd name="T4" fmla="*/ 0 w 317"/>
                  <a:gd name="T5" fmla="*/ 159 h 318"/>
                  <a:gd name="T6" fmla="*/ 159 w 317"/>
                  <a:gd name="T7" fmla="*/ 0 h 318"/>
                  <a:gd name="T8" fmla="*/ 317 w 317"/>
                  <a:gd name="T9" fmla="*/ 159 h 318"/>
                </a:gdLst>
                <a:ahLst/>
                <a:cxnLst>
                  <a:cxn ang="0">
                    <a:pos x="T0" y="T1"/>
                  </a:cxn>
                  <a:cxn ang="0">
                    <a:pos x="T2" y="T3"/>
                  </a:cxn>
                  <a:cxn ang="0">
                    <a:pos x="T4" y="T5"/>
                  </a:cxn>
                  <a:cxn ang="0">
                    <a:pos x="T6" y="T7"/>
                  </a:cxn>
                  <a:cxn ang="0">
                    <a:pos x="T8" y="T9"/>
                  </a:cxn>
                </a:cxnLst>
                <a:rect l="0" t="0" r="r" b="b"/>
                <a:pathLst>
                  <a:path w="317" h="318">
                    <a:moveTo>
                      <a:pt x="317" y="159"/>
                    </a:moveTo>
                    <a:cubicBezTo>
                      <a:pt x="317" y="246"/>
                      <a:pt x="246" y="318"/>
                      <a:pt x="159" y="318"/>
                    </a:cubicBezTo>
                    <a:cubicBezTo>
                      <a:pt x="71" y="317"/>
                      <a:pt x="0" y="250"/>
                      <a:pt x="0" y="159"/>
                    </a:cubicBezTo>
                    <a:cubicBezTo>
                      <a:pt x="0" y="66"/>
                      <a:pt x="74" y="0"/>
                      <a:pt x="159" y="0"/>
                    </a:cubicBezTo>
                    <a:cubicBezTo>
                      <a:pt x="247" y="0"/>
                      <a:pt x="317" y="72"/>
                      <a:pt x="317" y="1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grpSp>
      <p:grpSp>
        <p:nvGrpSpPr>
          <p:cNvPr id="4" name="Group 3">
            <a:extLst>
              <a:ext uri="{FF2B5EF4-FFF2-40B4-BE49-F238E27FC236}">
                <a16:creationId xmlns:a16="http://schemas.microsoft.com/office/drawing/2014/main" id="{14C05C2A-B315-2318-8792-FA89D49284FD}"/>
              </a:ext>
            </a:extLst>
          </p:cNvPr>
          <p:cNvGrpSpPr/>
          <p:nvPr/>
        </p:nvGrpSpPr>
        <p:grpSpPr>
          <a:xfrm>
            <a:off x="8318302" y="3823599"/>
            <a:ext cx="1338011" cy="782730"/>
            <a:chOff x="8339697" y="4583883"/>
            <a:chExt cx="1338011" cy="782730"/>
          </a:xfrm>
        </p:grpSpPr>
        <p:grpSp>
          <p:nvGrpSpPr>
            <p:cNvPr id="22" name="Group 21">
              <a:extLst>
                <a:ext uri="{FF2B5EF4-FFF2-40B4-BE49-F238E27FC236}">
                  <a16:creationId xmlns:a16="http://schemas.microsoft.com/office/drawing/2014/main" id="{5DD024F9-A098-B0A5-1D40-19A43F7761F8}"/>
                </a:ext>
              </a:extLst>
            </p:cNvPr>
            <p:cNvGrpSpPr/>
            <p:nvPr/>
          </p:nvGrpSpPr>
          <p:grpSpPr>
            <a:xfrm>
              <a:off x="8339697" y="4583883"/>
              <a:ext cx="387423" cy="782730"/>
              <a:chOff x="-2116458" y="3653464"/>
              <a:chExt cx="430211" cy="782730"/>
            </a:xfrm>
            <a:solidFill>
              <a:schemeClr val="tx1"/>
            </a:solidFill>
          </p:grpSpPr>
          <p:sp>
            <p:nvSpPr>
              <p:cNvPr id="24" name="Freeform 110">
                <a:extLst>
                  <a:ext uri="{FF2B5EF4-FFF2-40B4-BE49-F238E27FC236}">
                    <a16:creationId xmlns:a16="http://schemas.microsoft.com/office/drawing/2014/main" id="{6A5E69FE-51BF-ECBC-82C4-A94E321D6451}"/>
                  </a:ext>
                </a:extLst>
              </p:cNvPr>
              <p:cNvSpPr>
                <a:spLocks noEditPoints="1"/>
              </p:cNvSpPr>
              <p:nvPr/>
            </p:nvSpPr>
            <p:spPr bwMode="auto">
              <a:xfrm>
                <a:off x="-2116458" y="3818287"/>
                <a:ext cx="430211" cy="617907"/>
              </a:xfrm>
              <a:custGeom>
                <a:avLst/>
                <a:gdLst>
                  <a:gd name="T0" fmla="*/ 406 w 787"/>
                  <a:gd name="T1" fmla="*/ 659 h 1134"/>
                  <a:gd name="T2" fmla="*/ 381 w 787"/>
                  <a:gd name="T3" fmla="*/ 659 h 1134"/>
                  <a:gd name="T4" fmla="*/ 381 w 787"/>
                  <a:gd name="T5" fmla="*/ 677 h 1134"/>
                  <a:gd name="T6" fmla="*/ 381 w 787"/>
                  <a:gd name="T7" fmla="*/ 1049 h 1134"/>
                  <a:gd name="T8" fmla="*/ 292 w 787"/>
                  <a:gd name="T9" fmla="*/ 1124 h 1134"/>
                  <a:gd name="T10" fmla="*/ 230 w 787"/>
                  <a:gd name="T11" fmla="*/ 1061 h 1134"/>
                  <a:gd name="T12" fmla="*/ 169 w 787"/>
                  <a:gd name="T13" fmla="*/ 734 h 1134"/>
                  <a:gd name="T14" fmla="*/ 130 w 787"/>
                  <a:gd name="T15" fmla="*/ 526 h 1134"/>
                  <a:gd name="T16" fmla="*/ 125 w 787"/>
                  <a:gd name="T17" fmla="*/ 519 h 1134"/>
                  <a:gd name="T18" fmla="*/ 125 w 787"/>
                  <a:gd name="T19" fmla="*/ 558 h 1134"/>
                  <a:gd name="T20" fmla="*/ 86 w 787"/>
                  <a:gd name="T21" fmla="*/ 614 h 1134"/>
                  <a:gd name="T22" fmla="*/ 1 w 787"/>
                  <a:gd name="T23" fmla="*/ 563 h 1134"/>
                  <a:gd name="T24" fmla="*/ 58 w 787"/>
                  <a:gd name="T25" fmla="*/ 196 h 1134"/>
                  <a:gd name="T26" fmla="*/ 158 w 787"/>
                  <a:gd name="T27" fmla="*/ 52 h 1134"/>
                  <a:gd name="T28" fmla="*/ 296 w 787"/>
                  <a:gd name="T29" fmla="*/ 5 h 1134"/>
                  <a:gd name="T30" fmla="*/ 313 w 787"/>
                  <a:gd name="T31" fmla="*/ 11 h 1134"/>
                  <a:gd name="T32" fmla="*/ 463 w 787"/>
                  <a:gd name="T33" fmla="*/ 15 h 1134"/>
                  <a:gd name="T34" fmla="*/ 559 w 787"/>
                  <a:gd name="T35" fmla="*/ 13 h 1134"/>
                  <a:gd name="T36" fmla="*/ 695 w 787"/>
                  <a:gd name="T37" fmla="*/ 128 h 1134"/>
                  <a:gd name="T38" fmla="*/ 769 w 787"/>
                  <a:gd name="T39" fmla="*/ 338 h 1134"/>
                  <a:gd name="T40" fmla="*/ 787 w 787"/>
                  <a:gd name="T41" fmla="*/ 556 h 1134"/>
                  <a:gd name="T42" fmla="*/ 734 w 787"/>
                  <a:gd name="T43" fmla="*/ 618 h 1134"/>
                  <a:gd name="T44" fmla="*/ 665 w 787"/>
                  <a:gd name="T45" fmla="*/ 574 h 1134"/>
                  <a:gd name="T46" fmla="*/ 662 w 787"/>
                  <a:gd name="T47" fmla="*/ 529 h 1134"/>
                  <a:gd name="T48" fmla="*/ 659 w 787"/>
                  <a:gd name="T49" fmla="*/ 516 h 1134"/>
                  <a:gd name="T50" fmla="*/ 646 w 787"/>
                  <a:gd name="T51" fmla="*/ 588 h 1134"/>
                  <a:gd name="T52" fmla="*/ 592 w 787"/>
                  <a:gd name="T53" fmla="*/ 875 h 1134"/>
                  <a:gd name="T54" fmla="*/ 556 w 787"/>
                  <a:gd name="T55" fmla="*/ 1072 h 1134"/>
                  <a:gd name="T56" fmla="*/ 539 w 787"/>
                  <a:gd name="T57" fmla="*/ 1103 h 1134"/>
                  <a:gd name="T58" fmla="*/ 422 w 787"/>
                  <a:gd name="T59" fmla="*/ 1101 h 1134"/>
                  <a:gd name="T60" fmla="*/ 406 w 787"/>
                  <a:gd name="T61" fmla="*/ 1060 h 1134"/>
                  <a:gd name="T62" fmla="*/ 406 w 787"/>
                  <a:gd name="T63" fmla="*/ 677 h 1134"/>
                  <a:gd name="T64" fmla="*/ 406 w 787"/>
                  <a:gd name="T65" fmla="*/ 659 h 1134"/>
                  <a:gd name="T66" fmla="*/ 616 w 787"/>
                  <a:gd name="T67" fmla="*/ 557 h 1134"/>
                  <a:gd name="T68" fmla="*/ 637 w 787"/>
                  <a:gd name="T69" fmla="*/ 311 h 1134"/>
                  <a:gd name="T70" fmla="*/ 616 w 787"/>
                  <a:gd name="T71" fmla="*/ 557 h 1134"/>
                  <a:gd name="T72" fmla="*/ 167 w 787"/>
                  <a:gd name="T73" fmla="*/ 554 h 1134"/>
                  <a:gd name="T74" fmla="*/ 124 w 787"/>
                  <a:gd name="T75" fmla="*/ 441 h 1134"/>
                  <a:gd name="T76" fmla="*/ 144 w 787"/>
                  <a:gd name="T77" fmla="*/ 321 h 1134"/>
                  <a:gd name="T78" fmla="*/ 167 w 787"/>
                  <a:gd name="T79" fmla="*/ 554 h 1134"/>
                  <a:gd name="T80" fmla="*/ 627 w 787"/>
                  <a:gd name="T81" fmla="*/ 300 h 1134"/>
                  <a:gd name="T82" fmla="*/ 633 w 787"/>
                  <a:gd name="T83" fmla="*/ 298 h 1134"/>
                  <a:gd name="T84" fmla="*/ 603 w 787"/>
                  <a:gd name="T85" fmla="*/ 218 h 1134"/>
                  <a:gd name="T86" fmla="*/ 600 w 787"/>
                  <a:gd name="T87" fmla="*/ 219 h 1134"/>
                  <a:gd name="T88" fmla="*/ 611 w 787"/>
                  <a:gd name="T89" fmla="*/ 260 h 1134"/>
                  <a:gd name="T90" fmla="*/ 627 w 787"/>
                  <a:gd name="T91" fmla="*/ 300 h 1134"/>
                  <a:gd name="T92" fmla="*/ 186 w 787"/>
                  <a:gd name="T93" fmla="*/ 226 h 1134"/>
                  <a:gd name="T94" fmla="*/ 182 w 787"/>
                  <a:gd name="T95" fmla="*/ 224 h 1134"/>
                  <a:gd name="T96" fmla="*/ 154 w 787"/>
                  <a:gd name="T97" fmla="*/ 298 h 1134"/>
                  <a:gd name="T98" fmla="*/ 186 w 787"/>
                  <a:gd name="T99" fmla="*/ 226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87" h="1134">
                    <a:moveTo>
                      <a:pt x="406" y="659"/>
                    </a:moveTo>
                    <a:cubicBezTo>
                      <a:pt x="397" y="659"/>
                      <a:pt x="390" y="659"/>
                      <a:pt x="381" y="659"/>
                    </a:cubicBezTo>
                    <a:cubicBezTo>
                      <a:pt x="381" y="665"/>
                      <a:pt x="381" y="671"/>
                      <a:pt x="381" y="677"/>
                    </a:cubicBezTo>
                    <a:cubicBezTo>
                      <a:pt x="381" y="801"/>
                      <a:pt x="381" y="925"/>
                      <a:pt x="381" y="1049"/>
                    </a:cubicBezTo>
                    <a:cubicBezTo>
                      <a:pt x="381" y="1102"/>
                      <a:pt x="343" y="1133"/>
                      <a:pt x="292" y="1124"/>
                    </a:cubicBezTo>
                    <a:cubicBezTo>
                      <a:pt x="255" y="1118"/>
                      <a:pt x="238" y="1099"/>
                      <a:pt x="230" y="1061"/>
                    </a:cubicBezTo>
                    <a:cubicBezTo>
                      <a:pt x="210" y="952"/>
                      <a:pt x="189" y="843"/>
                      <a:pt x="169" y="734"/>
                    </a:cubicBezTo>
                    <a:cubicBezTo>
                      <a:pt x="156" y="664"/>
                      <a:pt x="143" y="595"/>
                      <a:pt x="130" y="526"/>
                    </a:cubicBezTo>
                    <a:cubicBezTo>
                      <a:pt x="130" y="524"/>
                      <a:pt x="129" y="522"/>
                      <a:pt x="125" y="519"/>
                    </a:cubicBezTo>
                    <a:cubicBezTo>
                      <a:pt x="125" y="532"/>
                      <a:pt x="125" y="545"/>
                      <a:pt x="125" y="558"/>
                    </a:cubicBezTo>
                    <a:cubicBezTo>
                      <a:pt x="124" y="585"/>
                      <a:pt x="110" y="604"/>
                      <a:pt x="86" y="614"/>
                    </a:cubicBezTo>
                    <a:cubicBezTo>
                      <a:pt x="48" y="630"/>
                      <a:pt x="1" y="603"/>
                      <a:pt x="1" y="563"/>
                    </a:cubicBezTo>
                    <a:cubicBezTo>
                      <a:pt x="0" y="437"/>
                      <a:pt x="12" y="314"/>
                      <a:pt x="58" y="196"/>
                    </a:cubicBezTo>
                    <a:cubicBezTo>
                      <a:pt x="81" y="141"/>
                      <a:pt x="111" y="91"/>
                      <a:pt x="158" y="52"/>
                    </a:cubicBezTo>
                    <a:cubicBezTo>
                      <a:pt x="198" y="19"/>
                      <a:pt x="243" y="1"/>
                      <a:pt x="296" y="5"/>
                    </a:cubicBezTo>
                    <a:cubicBezTo>
                      <a:pt x="302" y="6"/>
                      <a:pt x="308" y="8"/>
                      <a:pt x="313" y="11"/>
                    </a:cubicBezTo>
                    <a:cubicBezTo>
                      <a:pt x="362" y="35"/>
                      <a:pt x="413" y="39"/>
                      <a:pt x="463" y="15"/>
                    </a:cubicBezTo>
                    <a:cubicBezTo>
                      <a:pt x="495" y="0"/>
                      <a:pt x="527" y="2"/>
                      <a:pt x="559" y="13"/>
                    </a:cubicBezTo>
                    <a:cubicBezTo>
                      <a:pt x="619" y="33"/>
                      <a:pt x="662" y="76"/>
                      <a:pt x="695" y="128"/>
                    </a:cubicBezTo>
                    <a:cubicBezTo>
                      <a:pt x="735" y="193"/>
                      <a:pt x="756" y="264"/>
                      <a:pt x="769" y="338"/>
                    </a:cubicBezTo>
                    <a:cubicBezTo>
                      <a:pt x="782" y="410"/>
                      <a:pt x="787" y="483"/>
                      <a:pt x="787" y="556"/>
                    </a:cubicBezTo>
                    <a:cubicBezTo>
                      <a:pt x="787" y="587"/>
                      <a:pt x="764" y="614"/>
                      <a:pt x="734" y="618"/>
                    </a:cubicBezTo>
                    <a:cubicBezTo>
                      <a:pt x="703" y="622"/>
                      <a:pt x="673" y="605"/>
                      <a:pt x="665" y="574"/>
                    </a:cubicBezTo>
                    <a:cubicBezTo>
                      <a:pt x="661" y="560"/>
                      <a:pt x="663" y="544"/>
                      <a:pt x="662" y="529"/>
                    </a:cubicBezTo>
                    <a:cubicBezTo>
                      <a:pt x="661" y="524"/>
                      <a:pt x="662" y="520"/>
                      <a:pt x="659" y="516"/>
                    </a:cubicBezTo>
                    <a:cubicBezTo>
                      <a:pt x="655" y="540"/>
                      <a:pt x="650" y="564"/>
                      <a:pt x="646" y="588"/>
                    </a:cubicBezTo>
                    <a:cubicBezTo>
                      <a:pt x="628" y="684"/>
                      <a:pt x="610" y="779"/>
                      <a:pt x="592" y="875"/>
                    </a:cubicBezTo>
                    <a:cubicBezTo>
                      <a:pt x="580" y="940"/>
                      <a:pt x="569" y="1006"/>
                      <a:pt x="556" y="1072"/>
                    </a:cubicBezTo>
                    <a:cubicBezTo>
                      <a:pt x="553" y="1083"/>
                      <a:pt x="547" y="1095"/>
                      <a:pt x="539" y="1103"/>
                    </a:cubicBezTo>
                    <a:cubicBezTo>
                      <a:pt x="508" y="1134"/>
                      <a:pt x="452" y="1132"/>
                      <a:pt x="422" y="1101"/>
                    </a:cubicBezTo>
                    <a:cubicBezTo>
                      <a:pt x="410" y="1090"/>
                      <a:pt x="406" y="1076"/>
                      <a:pt x="406" y="1060"/>
                    </a:cubicBezTo>
                    <a:cubicBezTo>
                      <a:pt x="406" y="932"/>
                      <a:pt x="406" y="804"/>
                      <a:pt x="406" y="677"/>
                    </a:cubicBezTo>
                    <a:cubicBezTo>
                      <a:pt x="406" y="671"/>
                      <a:pt x="406" y="665"/>
                      <a:pt x="406" y="659"/>
                    </a:cubicBezTo>
                    <a:close/>
                    <a:moveTo>
                      <a:pt x="616" y="557"/>
                    </a:moveTo>
                    <a:cubicBezTo>
                      <a:pt x="689" y="506"/>
                      <a:pt x="689" y="379"/>
                      <a:pt x="637" y="311"/>
                    </a:cubicBezTo>
                    <a:cubicBezTo>
                      <a:pt x="680" y="398"/>
                      <a:pt x="673" y="479"/>
                      <a:pt x="616" y="557"/>
                    </a:cubicBezTo>
                    <a:close/>
                    <a:moveTo>
                      <a:pt x="167" y="554"/>
                    </a:moveTo>
                    <a:cubicBezTo>
                      <a:pt x="144" y="519"/>
                      <a:pt x="128" y="483"/>
                      <a:pt x="124" y="441"/>
                    </a:cubicBezTo>
                    <a:cubicBezTo>
                      <a:pt x="120" y="399"/>
                      <a:pt x="128" y="360"/>
                      <a:pt x="144" y="321"/>
                    </a:cubicBezTo>
                    <a:cubicBezTo>
                      <a:pt x="102" y="381"/>
                      <a:pt x="98" y="501"/>
                      <a:pt x="167" y="554"/>
                    </a:cubicBezTo>
                    <a:close/>
                    <a:moveTo>
                      <a:pt x="627" y="300"/>
                    </a:moveTo>
                    <a:cubicBezTo>
                      <a:pt x="629" y="300"/>
                      <a:pt x="631" y="299"/>
                      <a:pt x="633" y="298"/>
                    </a:cubicBezTo>
                    <a:cubicBezTo>
                      <a:pt x="623" y="272"/>
                      <a:pt x="613" y="245"/>
                      <a:pt x="603" y="218"/>
                    </a:cubicBezTo>
                    <a:cubicBezTo>
                      <a:pt x="602" y="219"/>
                      <a:pt x="601" y="219"/>
                      <a:pt x="600" y="219"/>
                    </a:cubicBezTo>
                    <a:cubicBezTo>
                      <a:pt x="603" y="233"/>
                      <a:pt x="607" y="247"/>
                      <a:pt x="611" y="260"/>
                    </a:cubicBezTo>
                    <a:cubicBezTo>
                      <a:pt x="616" y="274"/>
                      <a:pt x="621" y="287"/>
                      <a:pt x="627" y="300"/>
                    </a:cubicBezTo>
                    <a:close/>
                    <a:moveTo>
                      <a:pt x="186" y="226"/>
                    </a:moveTo>
                    <a:cubicBezTo>
                      <a:pt x="185" y="225"/>
                      <a:pt x="183" y="224"/>
                      <a:pt x="182" y="224"/>
                    </a:cubicBezTo>
                    <a:cubicBezTo>
                      <a:pt x="172" y="249"/>
                      <a:pt x="163" y="273"/>
                      <a:pt x="154" y="298"/>
                    </a:cubicBezTo>
                    <a:cubicBezTo>
                      <a:pt x="177" y="278"/>
                      <a:pt x="177" y="250"/>
                      <a:pt x="186"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5" name="Freeform 111">
                <a:extLst>
                  <a:ext uri="{FF2B5EF4-FFF2-40B4-BE49-F238E27FC236}">
                    <a16:creationId xmlns:a16="http://schemas.microsoft.com/office/drawing/2014/main" id="{CD89317C-069E-BEE1-B465-5CB1EA894701}"/>
                  </a:ext>
                </a:extLst>
              </p:cNvPr>
              <p:cNvSpPr>
                <a:spLocks/>
              </p:cNvSpPr>
              <p:nvPr/>
            </p:nvSpPr>
            <p:spPr bwMode="auto">
              <a:xfrm>
                <a:off x="-1988302" y="3653464"/>
                <a:ext cx="173537" cy="173537"/>
              </a:xfrm>
              <a:custGeom>
                <a:avLst/>
                <a:gdLst>
                  <a:gd name="T0" fmla="*/ 317 w 317"/>
                  <a:gd name="T1" fmla="*/ 159 h 318"/>
                  <a:gd name="T2" fmla="*/ 159 w 317"/>
                  <a:gd name="T3" fmla="*/ 318 h 318"/>
                  <a:gd name="T4" fmla="*/ 0 w 317"/>
                  <a:gd name="T5" fmla="*/ 159 h 318"/>
                  <a:gd name="T6" fmla="*/ 159 w 317"/>
                  <a:gd name="T7" fmla="*/ 0 h 318"/>
                  <a:gd name="T8" fmla="*/ 317 w 317"/>
                  <a:gd name="T9" fmla="*/ 159 h 318"/>
                </a:gdLst>
                <a:ahLst/>
                <a:cxnLst>
                  <a:cxn ang="0">
                    <a:pos x="T0" y="T1"/>
                  </a:cxn>
                  <a:cxn ang="0">
                    <a:pos x="T2" y="T3"/>
                  </a:cxn>
                  <a:cxn ang="0">
                    <a:pos x="T4" y="T5"/>
                  </a:cxn>
                  <a:cxn ang="0">
                    <a:pos x="T6" y="T7"/>
                  </a:cxn>
                  <a:cxn ang="0">
                    <a:pos x="T8" y="T9"/>
                  </a:cxn>
                </a:cxnLst>
                <a:rect l="0" t="0" r="r" b="b"/>
                <a:pathLst>
                  <a:path w="317" h="318">
                    <a:moveTo>
                      <a:pt x="317" y="159"/>
                    </a:moveTo>
                    <a:cubicBezTo>
                      <a:pt x="317" y="246"/>
                      <a:pt x="246" y="318"/>
                      <a:pt x="159" y="318"/>
                    </a:cubicBezTo>
                    <a:cubicBezTo>
                      <a:pt x="71" y="317"/>
                      <a:pt x="0" y="250"/>
                      <a:pt x="0" y="159"/>
                    </a:cubicBezTo>
                    <a:cubicBezTo>
                      <a:pt x="0" y="66"/>
                      <a:pt x="74" y="0"/>
                      <a:pt x="159" y="0"/>
                    </a:cubicBezTo>
                    <a:cubicBezTo>
                      <a:pt x="247" y="0"/>
                      <a:pt x="317" y="72"/>
                      <a:pt x="317" y="1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grpSp>
          <p:nvGrpSpPr>
            <p:cNvPr id="26" name="Group 25">
              <a:extLst>
                <a:ext uri="{FF2B5EF4-FFF2-40B4-BE49-F238E27FC236}">
                  <a16:creationId xmlns:a16="http://schemas.microsoft.com/office/drawing/2014/main" id="{A46C4844-B9EB-D6A0-DB3D-C853B537D434}"/>
                </a:ext>
              </a:extLst>
            </p:cNvPr>
            <p:cNvGrpSpPr/>
            <p:nvPr/>
          </p:nvGrpSpPr>
          <p:grpSpPr>
            <a:xfrm>
              <a:off x="9185381" y="4606514"/>
              <a:ext cx="492327" cy="737468"/>
              <a:chOff x="5234578" y="2207150"/>
              <a:chExt cx="426108" cy="737468"/>
            </a:xfrm>
            <a:solidFill>
              <a:schemeClr val="tx1"/>
            </a:solidFill>
          </p:grpSpPr>
          <p:sp>
            <p:nvSpPr>
              <p:cNvPr id="27" name="Freeform 26">
                <a:extLst>
                  <a:ext uri="{FF2B5EF4-FFF2-40B4-BE49-F238E27FC236}">
                    <a16:creationId xmlns:a16="http://schemas.microsoft.com/office/drawing/2014/main" id="{41D052E5-AE56-A0F7-DF0E-3E2A3BC3DCBC}"/>
                  </a:ext>
                </a:extLst>
              </p:cNvPr>
              <p:cNvSpPr>
                <a:spLocks/>
              </p:cNvSpPr>
              <p:nvPr/>
            </p:nvSpPr>
            <p:spPr bwMode="auto">
              <a:xfrm>
                <a:off x="5234578" y="2339390"/>
                <a:ext cx="426108" cy="372233"/>
              </a:xfrm>
              <a:custGeom>
                <a:avLst/>
                <a:gdLst>
                  <a:gd name="T0" fmla="*/ 92 w 627"/>
                  <a:gd name="T1" fmla="*/ 212 h 548"/>
                  <a:gd name="T2" fmla="*/ 105 w 627"/>
                  <a:gd name="T3" fmla="*/ 212 h 548"/>
                  <a:gd name="T4" fmla="*/ 74 w 627"/>
                  <a:gd name="T5" fmla="*/ 348 h 548"/>
                  <a:gd name="T6" fmla="*/ 313 w 627"/>
                  <a:gd name="T7" fmla="*/ 548 h 548"/>
                  <a:gd name="T8" fmla="*/ 553 w 627"/>
                  <a:gd name="T9" fmla="*/ 348 h 548"/>
                  <a:gd name="T10" fmla="*/ 522 w 627"/>
                  <a:gd name="T11" fmla="*/ 212 h 548"/>
                  <a:gd name="T12" fmla="*/ 535 w 627"/>
                  <a:gd name="T13" fmla="*/ 212 h 548"/>
                  <a:gd name="T14" fmla="*/ 565 w 627"/>
                  <a:gd name="T15" fmla="*/ 348 h 548"/>
                  <a:gd name="T16" fmla="*/ 519 w 627"/>
                  <a:gd name="T17" fmla="*/ 484 h 548"/>
                  <a:gd name="T18" fmla="*/ 556 w 627"/>
                  <a:gd name="T19" fmla="*/ 513 h 548"/>
                  <a:gd name="T20" fmla="*/ 561 w 627"/>
                  <a:gd name="T21" fmla="*/ 513 h 548"/>
                  <a:gd name="T22" fmla="*/ 605 w 627"/>
                  <a:gd name="T23" fmla="*/ 475 h 548"/>
                  <a:gd name="T24" fmla="*/ 535 w 627"/>
                  <a:gd name="T25" fmla="*/ 73 h 548"/>
                  <a:gd name="T26" fmla="*/ 422 w 627"/>
                  <a:gd name="T27" fmla="*/ 0 h 548"/>
                  <a:gd name="T28" fmla="*/ 313 w 627"/>
                  <a:gd name="T29" fmla="*/ 57 h 548"/>
                  <a:gd name="T30" fmla="*/ 205 w 627"/>
                  <a:gd name="T31" fmla="*/ 0 h 548"/>
                  <a:gd name="T32" fmla="*/ 92 w 627"/>
                  <a:gd name="T33" fmla="*/ 73 h 548"/>
                  <a:gd name="T34" fmla="*/ 22 w 627"/>
                  <a:gd name="T35" fmla="*/ 475 h 548"/>
                  <a:gd name="T36" fmla="*/ 66 w 627"/>
                  <a:gd name="T37" fmla="*/ 513 h 548"/>
                  <a:gd name="T38" fmla="*/ 71 w 627"/>
                  <a:gd name="T39" fmla="*/ 513 h 548"/>
                  <a:gd name="T40" fmla="*/ 108 w 627"/>
                  <a:gd name="T41" fmla="*/ 484 h 548"/>
                  <a:gd name="T42" fmla="*/ 62 w 627"/>
                  <a:gd name="T43" fmla="*/ 348 h 548"/>
                  <a:gd name="T44" fmla="*/ 92 w 627"/>
                  <a:gd name="T45" fmla="*/ 21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27" h="548">
                    <a:moveTo>
                      <a:pt x="92" y="212"/>
                    </a:moveTo>
                    <a:cubicBezTo>
                      <a:pt x="105" y="212"/>
                      <a:pt x="105" y="212"/>
                      <a:pt x="105" y="212"/>
                    </a:cubicBezTo>
                    <a:cubicBezTo>
                      <a:pt x="86" y="255"/>
                      <a:pt x="74" y="302"/>
                      <a:pt x="74" y="348"/>
                    </a:cubicBezTo>
                    <a:cubicBezTo>
                      <a:pt x="74" y="495"/>
                      <a:pt x="188" y="548"/>
                      <a:pt x="313" y="548"/>
                    </a:cubicBezTo>
                    <a:cubicBezTo>
                      <a:pt x="439" y="548"/>
                      <a:pt x="553" y="495"/>
                      <a:pt x="553" y="348"/>
                    </a:cubicBezTo>
                    <a:cubicBezTo>
                      <a:pt x="553" y="302"/>
                      <a:pt x="541" y="255"/>
                      <a:pt x="522" y="212"/>
                    </a:cubicBezTo>
                    <a:cubicBezTo>
                      <a:pt x="535" y="212"/>
                      <a:pt x="535" y="212"/>
                      <a:pt x="535" y="212"/>
                    </a:cubicBezTo>
                    <a:cubicBezTo>
                      <a:pt x="554" y="256"/>
                      <a:pt x="565" y="303"/>
                      <a:pt x="565" y="348"/>
                    </a:cubicBezTo>
                    <a:cubicBezTo>
                      <a:pt x="565" y="404"/>
                      <a:pt x="550" y="449"/>
                      <a:pt x="519" y="484"/>
                    </a:cubicBezTo>
                    <a:cubicBezTo>
                      <a:pt x="525" y="499"/>
                      <a:pt x="538" y="511"/>
                      <a:pt x="556" y="513"/>
                    </a:cubicBezTo>
                    <a:cubicBezTo>
                      <a:pt x="557" y="513"/>
                      <a:pt x="559" y="513"/>
                      <a:pt x="561" y="513"/>
                    </a:cubicBezTo>
                    <a:cubicBezTo>
                      <a:pt x="583" y="513"/>
                      <a:pt x="602" y="497"/>
                      <a:pt x="605" y="475"/>
                    </a:cubicBezTo>
                    <a:cubicBezTo>
                      <a:pt x="627" y="291"/>
                      <a:pt x="604" y="156"/>
                      <a:pt x="535" y="73"/>
                    </a:cubicBezTo>
                    <a:cubicBezTo>
                      <a:pt x="494" y="22"/>
                      <a:pt x="447" y="6"/>
                      <a:pt x="422" y="0"/>
                    </a:cubicBezTo>
                    <a:cubicBezTo>
                      <a:pt x="398" y="35"/>
                      <a:pt x="359" y="57"/>
                      <a:pt x="313" y="57"/>
                    </a:cubicBezTo>
                    <a:cubicBezTo>
                      <a:pt x="268" y="57"/>
                      <a:pt x="229" y="35"/>
                      <a:pt x="205" y="0"/>
                    </a:cubicBezTo>
                    <a:cubicBezTo>
                      <a:pt x="180" y="6"/>
                      <a:pt x="133" y="22"/>
                      <a:pt x="92" y="73"/>
                    </a:cubicBezTo>
                    <a:cubicBezTo>
                      <a:pt x="23" y="156"/>
                      <a:pt x="0" y="291"/>
                      <a:pt x="22" y="475"/>
                    </a:cubicBezTo>
                    <a:cubicBezTo>
                      <a:pt x="25" y="497"/>
                      <a:pt x="44" y="513"/>
                      <a:pt x="66" y="513"/>
                    </a:cubicBezTo>
                    <a:cubicBezTo>
                      <a:pt x="68" y="513"/>
                      <a:pt x="69" y="513"/>
                      <a:pt x="71" y="513"/>
                    </a:cubicBezTo>
                    <a:cubicBezTo>
                      <a:pt x="89" y="511"/>
                      <a:pt x="102" y="499"/>
                      <a:pt x="108" y="484"/>
                    </a:cubicBezTo>
                    <a:cubicBezTo>
                      <a:pt x="77" y="449"/>
                      <a:pt x="62" y="404"/>
                      <a:pt x="62" y="348"/>
                    </a:cubicBezTo>
                    <a:cubicBezTo>
                      <a:pt x="62" y="303"/>
                      <a:pt x="73" y="256"/>
                      <a:pt x="92" y="2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8" name="Freeform 27">
                <a:extLst>
                  <a:ext uri="{FF2B5EF4-FFF2-40B4-BE49-F238E27FC236}">
                    <a16:creationId xmlns:a16="http://schemas.microsoft.com/office/drawing/2014/main" id="{00C640C8-35C3-516E-4825-75A70EF7674C}"/>
                  </a:ext>
                </a:extLst>
              </p:cNvPr>
              <p:cNvSpPr>
                <a:spLocks/>
              </p:cNvSpPr>
              <p:nvPr/>
            </p:nvSpPr>
            <p:spPr bwMode="auto">
              <a:xfrm>
                <a:off x="5312942" y="2673840"/>
                <a:ext cx="127343" cy="270778"/>
              </a:xfrm>
              <a:custGeom>
                <a:avLst/>
                <a:gdLst>
                  <a:gd name="T0" fmla="*/ 0 w 188"/>
                  <a:gd name="T1" fmla="*/ 0 h 399"/>
                  <a:gd name="T2" fmla="*/ 70 w 188"/>
                  <a:gd name="T3" fmla="*/ 351 h 399"/>
                  <a:gd name="T4" fmla="*/ 129 w 188"/>
                  <a:gd name="T5" fmla="*/ 399 h 399"/>
                  <a:gd name="T6" fmla="*/ 188 w 188"/>
                  <a:gd name="T7" fmla="*/ 351 h 399"/>
                  <a:gd name="T8" fmla="*/ 188 w 188"/>
                  <a:gd name="T9" fmla="*/ 67 h 399"/>
                  <a:gd name="T10" fmla="*/ 25 w 188"/>
                  <a:gd name="T11" fmla="*/ 21 h 399"/>
                  <a:gd name="T12" fmla="*/ 0 w 188"/>
                  <a:gd name="T13" fmla="*/ 0 h 399"/>
                </a:gdLst>
                <a:ahLst/>
                <a:cxnLst>
                  <a:cxn ang="0">
                    <a:pos x="T0" y="T1"/>
                  </a:cxn>
                  <a:cxn ang="0">
                    <a:pos x="T2" y="T3"/>
                  </a:cxn>
                  <a:cxn ang="0">
                    <a:pos x="T4" y="T5"/>
                  </a:cxn>
                  <a:cxn ang="0">
                    <a:pos x="T6" y="T7"/>
                  </a:cxn>
                  <a:cxn ang="0">
                    <a:pos x="T8" y="T9"/>
                  </a:cxn>
                  <a:cxn ang="0">
                    <a:pos x="T10" y="T11"/>
                  </a:cxn>
                  <a:cxn ang="0">
                    <a:pos x="T12" y="T13"/>
                  </a:cxn>
                </a:cxnLst>
                <a:rect l="0" t="0" r="r" b="b"/>
                <a:pathLst>
                  <a:path w="188" h="399">
                    <a:moveTo>
                      <a:pt x="0" y="0"/>
                    </a:moveTo>
                    <a:cubicBezTo>
                      <a:pt x="70" y="351"/>
                      <a:pt x="70" y="351"/>
                      <a:pt x="70" y="351"/>
                    </a:cubicBezTo>
                    <a:cubicBezTo>
                      <a:pt x="70" y="377"/>
                      <a:pt x="96" y="399"/>
                      <a:pt x="129" y="399"/>
                    </a:cubicBezTo>
                    <a:cubicBezTo>
                      <a:pt x="161" y="399"/>
                      <a:pt x="188" y="377"/>
                      <a:pt x="188" y="351"/>
                    </a:cubicBezTo>
                    <a:cubicBezTo>
                      <a:pt x="188" y="67"/>
                      <a:pt x="188" y="67"/>
                      <a:pt x="188" y="67"/>
                    </a:cubicBezTo>
                    <a:cubicBezTo>
                      <a:pt x="122" y="66"/>
                      <a:pt x="66" y="50"/>
                      <a:pt x="25" y="21"/>
                    </a:cubicBezTo>
                    <a:cubicBezTo>
                      <a:pt x="16" y="14"/>
                      <a:pt x="8" y="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9" name="Freeform 28">
                <a:extLst>
                  <a:ext uri="{FF2B5EF4-FFF2-40B4-BE49-F238E27FC236}">
                    <a16:creationId xmlns:a16="http://schemas.microsoft.com/office/drawing/2014/main" id="{B35322E9-3292-6EEA-8B02-2CC4FE95D14A}"/>
                  </a:ext>
                </a:extLst>
              </p:cNvPr>
              <p:cNvSpPr>
                <a:spLocks/>
              </p:cNvSpPr>
              <p:nvPr/>
            </p:nvSpPr>
            <p:spPr bwMode="auto">
              <a:xfrm>
                <a:off x="5454978" y="2673840"/>
                <a:ext cx="127343" cy="270778"/>
              </a:xfrm>
              <a:custGeom>
                <a:avLst/>
                <a:gdLst>
                  <a:gd name="T0" fmla="*/ 163 w 188"/>
                  <a:gd name="T1" fmla="*/ 21 h 399"/>
                  <a:gd name="T2" fmla="*/ 0 w 188"/>
                  <a:gd name="T3" fmla="*/ 67 h 399"/>
                  <a:gd name="T4" fmla="*/ 0 w 188"/>
                  <a:gd name="T5" fmla="*/ 351 h 399"/>
                  <a:gd name="T6" fmla="*/ 59 w 188"/>
                  <a:gd name="T7" fmla="*/ 399 h 399"/>
                  <a:gd name="T8" fmla="*/ 118 w 188"/>
                  <a:gd name="T9" fmla="*/ 351 h 399"/>
                  <a:gd name="T10" fmla="*/ 188 w 188"/>
                  <a:gd name="T11" fmla="*/ 0 h 399"/>
                  <a:gd name="T12" fmla="*/ 163 w 188"/>
                  <a:gd name="T13" fmla="*/ 21 h 399"/>
                </a:gdLst>
                <a:ahLst/>
                <a:cxnLst>
                  <a:cxn ang="0">
                    <a:pos x="T0" y="T1"/>
                  </a:cxn>
                  <a:cxn ang="0">
                    <a:pos x="T2" y="T3"/>
                  </a:cxn>
                  <a:cxn ang="0">
                    <a:pos x="T4" y="T5"/>
                  </a:cxn>
                  <a:cxn ang="0">
                    <a:pos x="T6" y="T7"/>
                  </a:cxn>
                  <a:cxn ang="0">
                    <a:pos x="T8" y="T9"/>
                  </a:cxn>
                  <a:cxn ang="0">
                    <a:pos x="T10" y="T11"/>
                  </a:cxn>
                  <a:cxn ang="0">
                    <a:pos x="T12" y="T13"/>
                  </a:cxn>
                </a:cxnLst>
                <a:rect l="0" t="0" r="r" b="b"/>
                <a:pathLst>
                  <a:path w="188" h="399">
                    <a:moveTo>
                      <a:pt x="163" y="21"/>
                    </a:moveTo>
                    <a:cubicBezTo>
                      <a:pt x="122" y="50"/>
                      <a:pt x="66" y="66"/>
                      <a:pt x="0" y="67"/>
                    </a:cubicBezTo>
                    <a:cubicBezTo>
                      <a:pt x="0" y="351"/>
                      <a:pt x="0" y="351"/>
                      <a:pt x="0" y="351"/>
                    </a:cubicBezTo>
                    <a:cubicBezTo>
                      <a:pt x="0" y="377"/>
                      <a:pt x="27" y="399"/>
                      <a:pt x="59" y="399"/>
                    </a:cubicBezTo>
                    <a:cubicBezTo>
                      <a:pt x="92" y="399"/>
                      <a:pt x="118" y="377"/>
                      <a:pt x="118" y="351"/>
                    </a:cubicBezTo>
                    <a:cubicBezTo>
                      <a:pt x="188" y="0"/>
                      <a:pt x="188" y="0"/>
                      <a:pt x="188" y="0"/>
                    </a:cubicBezTo>
                    <a:cubicBezTo>
                      <a:pt x="180" y="7"/>
                      <a:pt x="172" y="14"/>
                      <a:pt x="163"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0" name="Oval 29">
                <a:extLst>
                  <a:ext uri="{FF2B5EF4-FFF2-40B4-BE49-F238E27FC236}">
                    <a16:creationId xmlns:a16="http://schemas.microsoft.com/office/drawing/2014/main" id="{8FF9F55E-1F76-23FC-E0C1-9AFA5D2D93CE}"/>
                  </a:ext>
                </a:extLst>
              </p:cNvPr>
              <p:cNvSpPr>
                <a:spLocks noChangeArrowheads="1"/>
              </p:cNvSpPr>
              <p:nvPr/>
            </p:nvSpPr>
            <p:spPr bwMode="auto">
              <a:xfrm>
                <a:off x="5365419" y="2207150"/>
                <a:ext cx="163027" cy="16302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grpSp>
      <p:sp>
        <p:nvSpPr>
          <p:cNvPr id="3" name="Rectangle: Rounded Corners 2">
            <a:extLst>
              <a:ext uri="{FF2B5EF4-FFF2-40B4-BE49-F238E27FC236}">
                <a16:creationId xmlns:a16="http://schemas.microsoft.com/office/drawing/2014/main" id="{583D2F28-687B-DA2D-1B27-D24805383A3B}"/>
              </a:ext>
            </a:extLst>
          </p:cNvPr>
          <p:cNvSpPr/>
          <p:nvPr/>
        </p:nvSpPr>
        <p:spPr>
          <a:xfrm>
            <a:off x="1404419" y="5041745"/>
            <a:ext cx="9383162" cy="74506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0" dirty="0">
                <a:solidFill>
                  <a:schemeClr val="bg1"/>
                </a:solidFill>
              </a:rPr>
              <a:t>The heritability of obesity is estimated to be about </a:t>
            </a:r>
            <a:r>
              <a:rPr lang="en-US" sz="2000" b="1" noProof="0" dirty="0">
                <a:solidFill>
                  <a:schemeClr val="bg1"/>
                </a:solidFill>
              </a:rPr>
              <a:t>40–70%</a:t>
            </a:r>
            <a:r>
              <a:rPr lang="en-US" sz="2000" noProof="0" dirty="0">
                <a:solidFill>
                  <a:schemeClr val="bg1"/>
                </a:solidFill>
              </a:rPr>
              <a:t>, </a:t>
            </a:r>
            <a:br>
              <a:rPr lang="en-US" sz="2000" noProof="0" dirty="0">
                <a:solidFill>
                  <a:schemeClr val="bg1"/>
                </a:solidFill>
              </a:rPr>
            </a:br>
            <a:r>
              <a:rPr lang="en-US" sz="2000" noProof="0" dirty="0">
                <a:solidFill>
                  <a:schemeClr val="bg1"/>
                </a:solidFill>
              </a:rPr>
              <a:t>indicating that genetics play a large role in fat accumulation</a:t>
            </a:r>
            <a:r>
              <a:rPr lang="en-US" sz="2000" baseline="30000" noProof="0" dirty="0">
                <a:solidFill>
                  <a:schemeClr val="bg1"/>
                </a:solidFill>
              </a:rPr>
              <a:t>2</a:t>
            </a:r>
          </a:p>
        </p:txBody>
      </p:sp>
      <p:grpSp>
        <p:nvGrpSpPr>
          <p:cNvPr id="36" name="Group 35">
            <a:extLst>
              <a:ext uri="{FF2B5EF4-FFF2-40B4-BE49-F238E27FC236}">
                <a16:creationId xmlns:a16="http://schemas.microsoft.com/office/drawing/2014/main" id="{9FDC377B-997F-769C-D605-758DD369FFA2}"/>
              </a:ext>
            </a:extLst>
          </p:cNvPr>
          <p:cNvGrpSpPr/>
          <p:nvPr/>
        </p:nvGrpSpPr>
        <p:grpSpPr>
          <a:xfrm>
            <a:off x="6118629" y="3100240"/>
            <a:ext cx="349422" cy="291858"/>
            <a:chOff x="4113703" y="3458435"/>
            <a:chExt cx="473093" cy="395156"/>
          </a:xfrm>
        </p:grpSpPr>
        <p:sp>
          <p:nvSpPr>
            <p:cNvPr id="37" name="Isosceles Triangle 36">
              <a:extLst>
                <a:ext uri="{FF2B5EF4-FFF2-40B4-BE49-F238E27FC236}">
                  <a16:creationId xmlns:a16="http://schemas.microsoft.com/office/drawing/2014/main" id="{7D18D327-1F1F-E6DA-0948-5C3A1F94C72D}"/>
                </a:ext>
              </a:extLst>
            </p:cNvPr>
            <p:cNvSpPr/>
            <p:nvPr/>
          </p:nvSpPr>
          <p:spPr>
            <a:xfrm rot="5400000">
              <a:off x="4086450" y="3485688"/>
              <a:ext cx="395156" cy="340650"/>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38" name="Isosceles Triangle 37">
              <a:extLst>
                <a:ext uri="{FF2B5EF4-FFF2-40B4-BE49-F238E27FC236}">
                  <a16:creationId xmlns:a16="http://schemas.microsoft.com/office/drawing/2014/main" id="{5EC34F24-63EE-BE4F-5493-C445539FD806}"/>
                </a:ext>
              </a:extLst>
            </p:cNvPr>
            <p:cNvSpPr/>
            <p:nvPr/>
          </p:nvSpPr>
          <p:spPr>
            <a:xfrm rot="5400000">
              <a:off x="4218893" y="3485688"/>
              <a:ext cx="395156" cy="340650"/>
            </a:xfrm>
            <a:prstGeom prs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grpSp>
      <p:grpSp>
        <p:nvGrpSpPr>
          <p:cNvPr id="39" name="Group 38">
            <a:extLst>
              <a:ext uri="{FF2B5EF4-FFF2-40B4-BE49-F238E27FC236}">
                <a16:creationId xmlns:a16="http://schemas.microsoft.com/office/drawing/2014/main" id="{991801E4-779C-6931-5AB7-ACE39C976A0B}"/>
              </a:ext>
            </a:extLst>
          </p:cNvPr>
          <p:cNvGrpSpPr/>
          <p:nvPr/>
        </p:nvGrpSpPr>
        <p:grpSpPr>
          <a:xfrm rot="10800000">
            <a:off x="5635569" y="3100240"/>
            <a:ext cx="349422" cy="291858"/>
            <a:chOff x="4113703" y="3458435"/>
            <a:chExt cx="473093" cy="395156"/>
          </a:xfrm>
        </p:grpSpPr>
        <p:sp>
          <p:nvSpPr>
            <p:cNvPr id="40" name="Isosceles Triangle 39">
              <a:extLst>
                <a:ext uri="{FF2B5EF4-FFF2-40B4-BE49-F238E27FC236}">
                  <a16:creationId xmlns:a16="http://schemas.microsoft.com/office/drawing/2014/main" id="{87B576B1-90DB-3060-26D5-CB359891AC81}"/>
                </a:ext>
              </a:extLst>
            </p:cNvPr>
            <p:cNvSpPr/>
            <p:nvPr/>
          </p:nvSpPr>
          <p:spPr>
            <a:xfrm rot="5400000">
              <a:off x="4086450" y="3485688"/>
              <a:ext cx="395156" cy="340650"/>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41" name="Isosceles Triangle 40">
              <a:extLst>
                <a:ext uri="{FF2B5EF4-FFF2-40B4-BE49-F238E27FC236}">
                  <a16:creationId xmlns:a16="http://schemas.microsoft.com/office/drawing/2014/main" id="{6D5139FA-7C45-D5E1-B687-163FEE8046F1}"/>
                </a:ext>
              </a:extLst>
            </p:cNvPr>
            <p:cNvSpPr/>
            <p:nvPr/>
          </p:nvSpPr>
          <p:spPr>
            <a:xfrm rot="5400000">
              <a:off x="4218893" y="3485688"/>
              <a:ext cx="395156" cy="340650"/>
            </a:xfrm>
            <a:prstGeom prs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grpSp>
    </p:spTree>
    <p:custDataLst>
      <p:tags r:id="rId1"/>
    </p:custDataLst>
    <p:extLst>
      <p:ext uri="{BB962C8B-B14F-4D97-AF65-F5344CB8AC3E}">
        <p14:creationId xmlns:p14="http://schemas.microsoft.com/office/powerpoint/2010/main" val="1366698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293C5-D7CE-FC81-5867-05D7DB7BD2BD}"/>
            </a:ext>
          </a:extLst>
        </p:cNvPr>
        <p:cNvGrpSpPr/>
        <p:nvPr/>
      </p:nvGrpSpPr>
      <p:grpSpPr>
        <a:xfrm>
          <a:off x="0" y="0"/>
          <a:ext cx="0" cy="0"/>
          <a:chOff x="0" y="0"/>
          <a:chExt cx="0" cy="0"/>
        </a:xfrm>
      </p:grpSpPr>
      <p:sp>
        <p:nvSpPr>
          <p:cNvPr id="47" name="Rectangle: Rounded Corners 46">
            <a:extLst>
              <a:ext uri="{FF2B5EF4-FFF2-40B4-BE49-F238E27FC236}">
                <a16:creationId xmlns:a16="http://schemas.microsoft.com/office/drawing/2014/main" id="{C44FAE56-1E56-D8E7-685B-448D98C3E522}"/>
              </a:ext>
            </a:extLst>
          </p:cNvPr>
          <p:cNvSpPr/>
          <p:nvPr/>
        </p:nvSpPr>
        <p:spPr>
          <a:xfrm>
            <a:off x="4021930" y="1735931"/>
            <a:ext cx="8170069" cy="4186238"/>
          </a:xfrm>
          <a:prstGeom prst="roundRect">
            <a:avLst>
              <a:gd name="adj" fmla="val 565"/>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sp>
        <p:nvSpPr>
          <p:cNvPr id="3" name="Rectangle: Rounded Corners 2">
            <a:extLst>
              <a:ext uri="{FF2B5EF4-FFF2-40B4-BE49-F238E27FC236}">
                <a16:creationId xmlns:a16="http://schemas.microsoft.com/office/drawing/2014/main" id="{7DBCF563-0727-0412-A943-06F07FF52498}"/>
              </a:ext>
            </a:extLst>
          </p:cNvPr>
          <p:cNvSpPr/>
          <p:nvPr/>
        </p:nvSpPr>
        <p:spPr>
          <a:xfrm>
            <a:off x="518885" y="1735931"/>
            <a:ext cx="3416154" cy="4186238"/>
          </a:xfrm>
          <a:prstGeom prst="roundRect">
            <a:avLst>
              <a:gd name="adj" fmla="val 565"/>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sp>
        <p:nvSpPr>
          <p:cNvPr id="2" name="Title 1">
            <a:extLst>
              <a:ext uri="{FF2B5EF4-FFF2-40B4-BE49-F238E27FC236}">
                <a16:creationId xmlns:a16="http://schemas.microsoft.com/office/drawing/2014/main" id="{C619B8F0-C6D1-3752-FAF7-569E73A73C0C}"/>
              </a:ext>
            </a:extLst>
          </p:cNvPr>
          <p:cNvSpPr>
            <a:spLocks noGrp="1"/>
          </p:cNvSpPr>
          <p:nvPr>
            <p:ph type="title"/>
          </p:nvPr>
        </p:nvSpPr>
        <p:spPr/>
        <p:txBody>
          <a:bodyPr/>
          <a:lstStyle/>
          <a:p>
            <a:r>
              <a:rPr lang="en-GB" dirty="0"/>
              <a:t>Genetic testing in obesity </a:t>
            </a:r>
            <a:r>
              <a:rPr lang="en-US" dirty="0"/>
              <a:t>for rare diseases</a:t>
            </a:r>
            <a:endParaRPr lang="en-GB" dirty="0"/>
          </a:p>
        </p:txBody>
      </p:sp>
      <p:sp>
        <p:nvSpPr>
          <p:cNvPr id="25" name="Text Placeholder 24">
            <a:extLst>
              <a:ext uri="{FF2B5EF4-FFF2-40B4-BE49-F238E27FC236}">
                <a16:creationId xmlns:a16="http://schemas.microsoft.com/office/drawing/2014/main" id="{BC9F1740-2D14-8609-F7C8-0310034E50FE}"/>
              </a:ext>
            </a:extLst>
          </p:cNvPr>
          <p:cNvSpPr>
            <a:spLocks noGrp="1"/>
          </p:cNvSpPr>
          <p:nvPr>
            <p:ph type="body" sz="quarter" idx="13"/>
          </p:nvPr>
        </p:nvSpPr>
        <p:spPr/>
        <p:txBody>
          <a:bodyPr/>
          <a:lstStyle/>
          <a:p>
            <a:r>
              <a:rPr lang="en-GB" dirty="0" err="1"/>
              <a:t>Chamarthi</a:t>
            </a:r>
            <a:r>
              <a:rPr lang="en-GB" dirty="0"/>
              <a:t> VS, Daley SF. StatPearls [Internet] 2025. PMID: 34424641</a:t>
            </a:r>
            <a:r>
              <a:rPr lang="en-US" dirty="0"/>
              <a:t>.</a:t>
            </a:r>
            <a:endParaRPr lang="en-GB" dirty="0"/>
          </a:p>
        </p:txBody>
      </p:sp>
      <p:sp>
        <p:nvSpPr>
          <p:cNvPr id="15" name="TextBox 14">
            <a:extLst>
              <a:ext uri="{FF2B5EF4-FFF2-40B4-BE49-F238E27FC236}">
                <a16:creationId xmlns:a16="http://schemas.microsoft.com/office/drawing/2014/main" id="{F9672551-9C2B-C004-202F-6F2613D63C7D}"/>
              </a:ext>
            </a:extLst>
          </p:cNvPr>
          <p:cNvSpPr txBox="1"/>
          <p:nvPr/>
        </p:nvSpPr>
        <p:spPr>
          <a:xfrm>
            <a:off x="518885" y="4645094"/>
            <a:ext cx="3416154" cy="923330"/>
          </a:xfrm>
          <a:prstGeom prst="rect">
            <a:avLst/>
          </a:prstGeom>
          <a:noFill/>
        </p:spPr>
        <p:txBody>
          <a:bodyPr wrap="square">
            <a:spAutoFit/>
          </a:bodyPr>
          <a:lstStyle/>
          <a:p>
            <a:pPr algn="ctr"/>
            <a:r>
              <a:rPr lang="en-GB" sz="1800" dirty="0">
                <a:solidFill>
                  <a:schemeClr val="bg1"/>
                </a:solidFill>
              </a:rPr>
              <a:t>Universal genetic testing for patients with obesity </a:t>
            </a:r>
            <a:r>
              <a:rPr lang="en-GB" sz="1800" b="1" dirty="0">
                <a:solidFill>
                  <a:schemeClr val="bg1"/>
                </a:solidFill>
              </a:rPr>
              <a:t>is not routinely recommended </a:t>
            </a:r>
          </a:p>
        </p:txBody>
      </p:sp>
      <p:grpSp>
        <p:nvGrpSpPr>
          <p:cNvPr id="42" name="Group 41">
            <a:extLst>
              <a:ext uri="{FF2B5EF4-FFF2-40B4-BE49-F238E27FC236}">
                <a16:creationId xmlns:a16="http://schemas.microsoft.com/office/drawing/2014/main" id="{1E48CAFD-ADED-F3B0-B6A1-01E6290CA7C1}"/>
              </a:ext>
            </a:extLst>
          </p:cNvPr>
          <p:cNvGrpSpPr/>
          <p:nvPr/>
        </p:nvGrpSpPr>
        <p:grpSpPr>
          <a:xfrm>
            <a:off x="1528153" y="2134934"/>
            <a:ext cx="1397618" cy="2393013"/>
            <a:chOff x="1524176" y="2363688"/>
            <a:chExt cx="1397618" cy="2393013"/>
          </a:xfrm>
        </p:grpSpPr>
        <p:sp>
          <p:nvSpPr>
            <p:cNvPr id="10" name="Freeform 26">
              <a:extLst>
                <a:ext uri="{FF2B5EF4-FFF2-40B4-BE49-F238E27FC236}">
                  <a16:creationId xmlns:a16="http://schemas.microsoft.com/office/drawing/2014/main" id="{B1613739-D6E6-EA88-549A-D71AF3923CF5}"/>
                </a:ext>
              </a:extLst>
            </p:cNvPr>
            <p:cNvSpPr>
              <a:spLocks/>
            </p:cNvSpPr>
            <p:nvPr/>
          </p:nvSpPr>
          <p:spPr bwMode="auto">
            <a:xfrm>
              <a:off x="1524176" y="2792794"/>
              <a:ext cx="1397618" cy="1207860"/>
            </a:xfrm>
            <a:custGeom>
              <a:avLst/>
              <a:gdLst>
                <a:gd name="T0" fmla="*/ 92 w 627"/>
                <a:gd name="T1" fmla="*/ 212 h 548"/>
                <a:gd name="T2" fmla="*/ 105 w 627"/>
                <a:gd name="T3" fmla="*/ 212 h 548"/>
                <a:gd name="T4" fmla="*/ 74 w 627"/>
                <a:gd name="T5" fmla="*/ 348 h 548"/>
                <a:gd name="T6" fmla="*/ 313 w 627"/>
                <a:gd name="T7" fmla="*/ 548 h 548"/>
                <a:gd name="T8" fmla="*/ 553 w 627"/>
                <a:gd name="T9" fmla="*/ 348 h 548"/>
                <a:gd name="T10" fmla="*/ 522 w 627"/>
                <a:gd name="T11" fmla="*/ 212 h 548"/>
                <a:gd name="T12" fmla="*/ 535 w 627"/>
                <a:gd name="T13" fmla="*/ 212 h 548"/>
                <a:gd name="T14" fmla="*/ 565 w 627"/>
                <a:gd name="T15" fmla="*/ 348 h 548"/>
                <a:gd name="T16" fmla="*/ 519 w 627"/>
                <a:gd name="T17" fmla="*/ 484 h 548"/>
                <a:gd name="T18" fmla="*/ 556 w 627"/>
                <a:gd name="T19" fmla="*/ 513 h 548"/>
                <a:gd name="T20" fmla="*/ 561 w 627"/>
                <a:gd name="T21" fmla="*/ 513 h 548"/>
                <a:gd name="T22" fmla="*/ 605 w 627"/>
                <a:gd name="T23" fmla="*/ 475 h 548"/>
                <a:gd name="T24" fmla="*/ 535 w 627"/>
                <a:gd name="T25" fmla="*/ 73 h 548"/>
                <a:gd name="T26" fmla="*/ 422 w 627"/>
                <a:gd name="T27" fmla="*/ 0 h 548"/>
                <a:gd name="T28" fmla="*/ 313 w 627"/>
                <a:gd name="T29" fmla="*/ 57 h 548"/>
                <a:gd name="T30" fmla="*/ 205 w 627"/>
                <a:gd name="T31" fmla="*/ 0 h 548"/>
                <a:gd name="T32" fmla="*/ 92 w 627"/>
                <a:gd name="T33" fmla="*/ 73 h 548"/>
                <a:gd name="T34" fmla="*/ 22 w 627"/>
                <a:gd name="T35" fmla="*/ 475 h 548"/>
                <a:gd name="T36" fmla="*/ 66 w 627"/>
                <a:gd name="T37" fmla="*/ 513 h 548"/>
                <a:gd name="T38" fmla="*/ 71 w 627"/>
                <a:gd name="T39" fmla="*/ 513 h 548"/>
                <a:gd name="T40" fmla="*/ 108 w 627"/>
                <a:gd name="T41" fmla="*/ 484 h 548"/>
                <a:gd name="T42" fmla="*/ 62 w 627"/>
                <a:gd name="T43" fmla="*/ 348 h 548"/>
                <a:gd name="T44" fmla="*/ 92 w 627"/>
                <a:gd name="T45" fmla="*/ 21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27" h="548">
                  <a:moveTo>
                    <a:pt x="92" y="212"/>
                  </a:moveTo>
                  <a:cubicBezTo>
                    <a:pt x="105" y="212"/>
                    <a:pt x="105" y="212"/>
                    <a:pt x="105" y="212"/>
                  </a:cubicBezTo>
                  <a:cubicBezTo>
                    <a:pt x="86" y="255"/>
                    <a:pt x="74" y="302"/>
                    <a:pt x="74" y="348"/>
                  </a:cubicBezTo>
                  <a:cubicBezTo>
                    <a:pt x="74" y="495"/>
                    <a:pt x="188" y="548"/>
                    <a:pt x="313" y="548"/>
                  </a:cubicBezTo>
                  <a:cubicBezTo>
                    <a:pt x="439" y="548"/>
                    <a:pt x="553" y="495"/>
                    <a:pt x="553" y="348"/>
                  </a:cubicBezTo>
                  <a:cubicBezTo>
                    <a:pt x="553" y="302"/>
                    <a:pt x="541" y="255"/>
                    <a:pt x="522" y="212"/>
                  </a:cubicBezTo>
                  <a:cubicBezTo>
                    <a:pt x="535" y="212"/>
                    <a:pt x="535" y="212"/>
                    <a:pt x="535" y="212"/>
                  </a:cubicBezTo>
                  <a:cubicBezTo>
                    <a:pt x="554" y="256"/>
                    <a:pt x="565" y="303"/>
                    <a:pt x="565" y="348"/>
                  </a:cubicBezTo>
                  <a:cubicBezTo>
                    <a:pt x="565" y="404"/>
                    <a:pt x="550" y="449"/>
                    <a:pt x="519" y="484"/>
                  </a:cubicBezTo>
                  <a:cubicBezTo>
                    <a:pt x="525" y="499"/>
                    <a:pt x="538" y="511"/>
                    <a:pt x="556" y="513"/>
                  </a:cubicBezTo>
                  <a:cubicBezTo>
                    <a:pt x="557" y="513"/>
                    <a:pt x="559" y="513"/>
                    <a:pt x="561" y="513"/>
                  </a:cubicBezTo>
                  <a:cubicBezTo>
                    <a:pt x="583" y="513"/>
                    <a:pt x="602" y="497"/>
                    <a:pt x="605" y="475"/>
                  </a:cubicBezTo>
                  <a:cubicBezTo>
                    <a:pt x="627" y="291"/>
                    <a:pt x="604" y="156"/>
                    <a:pt x="535" y="73"/>
                  </a:cubicBezTo>
                  <a:cubicBezTo>
                    <a:pt x="494" y="22"/>
                    <a:pt x="447" y="6"/>
                    <a:pt x="422" y="0"/>
                  </a:cubicBezTo>
                  <a:cubicBezTo>
                    <a:pt x="398" y="35"/>
                    <a:pt x="359" y="57"/>
                    <a:pt x="313" y="57"/>
                  </a:cubicBezTo>
                  <a:cubicBezTo>
                    <a:pt x="268" y="57"/>
                    <a:pt x="229" y="35"/>
                    <a:pt x="205" y="0"/>
                  </a:cubicBezTo>
                  <a:cubicBezTo>
                    <a:pt x="180" y="6"/>
                    <a:pt x="133" y="22"/>
                    <a:pt x="92" y="73"/>
                  </a:cubicBezTo>
                  <a:cubicBezTo>
                    <a:pt x="23" y="156"/>
                    <a:pt x="0" y="291"/>
                    <a:pt x="22" y="475"/>
                  </a:cubicBezTo>
                  <a:cubicBezTo>
                    <a:pt x="25" y="497"/>
                    <a:pt x="44" y="513"/>
                    <a:pt x="66" y="513"/>
                  </a:cubicBezTo>
                  <a:cubicBezTo>
                    <a:pt x="68" y="513"/>
                    <a:pt x="69" y="513"/>
                    <a:pt x="71" y="513"/>
                  </a:cubicBezTo>
                  <a:cubicBezTo>
                    <a:pt x="89" y="511"/>
                    <a:pt x="102" y="499"/>
                    <a:pt x="108" y="484"/>
                  </a:cubicBezTo>
                  <a:cubicBezTo>
                    <a:pt x="77" y="449"/>
                    <a:pt x="62" y="404"/>
                    <a:pt x="62" y="348"/>
                  </a:cubicBezTo>
                  <a:cubicBezTo>
                    <a:pt x="62" y="303"/>
                    <a:pt x="73" y="256"/>
                    <a:pt x="92" y="21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1" name="Freeform 27">
              <a:extLst>
                <a:ext uri="{FF2B5EF4-FFF2-40B4-BE49-F238E27FC236}">
                  <a16:creationId xmlns:a16="http://schemas.microsoft.com/office/drawing/2014/main" id="{B5E68D7A-B8E8-B4CA-5F4E-26F3D007035A}"/>
                </a:ext>
              </a:extLst>
            </p:cNvPr>
            <p:cNvSpPr>
              <a:spLocks/>
            </p:cNvSpPr>
            <p:nvPr/>
          </p:nvSpPr>
          <p:spPr bwMode="auto">
            <a:xfrm>
              <a:off x="1781207" y="3878052"/>
              <a:ext cx="417680" cy="878649"/>
            </a:xfrm>
            <a:custGeom>
              <a:avLst/>
              <a:gdLst>
                <a:gd name="T0" fmla="*/ 0 w 188"/>
                <a:gd name="T1" fmla="*/ 0 h 399"/>
                <a:gd name="T2" fmla="*/ 70 w 188"/>
                <a:gd name="T3" fmla="*/ 351 h 399"/>
                <a:gd name="T4" fmla="*/ 129 w 188"/>
                <a:gd name="T5" fmla="*/ 399 h 399"/>
                <a:gd name="T6" fmla="*/ 188 w 188"/>
                <a:gd name="T7" fmla="*/ 351 h 399"/>
                <a:gd name="T8" fmla="*/ 188 w 188"/>
                <a:gd name="T9" fmla="*/ 67 h 399"/>
                <a:gd name="T10" fmla="*/ 25 w 188"/>
                <a:gd name="T11" fmla="*/ 21 h 399"/>
                <a:gd name="T12" fmla="*/ 0 w 188"/>
                <a:gd name="T13" fmla="*/ 0 h 399"/>
              </a:gdLst>
              <a:ahLst/>
              <a:cxnLst>
                <a:cxn ang="0">
                  <a:pos x="T0" y="T1"/>
                </a:cxn>
                <a:cxn ang="0">
                  <a:pos x="T2" y="T3"/>
                </a:cxn>
                <a:cxn ang="0">
                  <a:pos x="T4" y="T5"/>
                </a:cxn>
                <a:cxn ang="0">
                  <a:pos x="T6" y="T7"/>
                </a:cxn>
                <a:cxn ang="0">
                  <a:pos x="T8" y="T9"/>
                </a:cxn>
                <a:cxn ang="0">
                  <a:pos x="T10" y="T11"/>
                </a:cxn>
                <a:cxn ang="0">
                  <a:pos x="T12" y="T13"/>
                </a:cxn>
              </a:cxnLst>
              <a:rect l="0" t="0" r="r" b="b"/>
              <a:pathLst>
                <a:path w="188" h="399">
                  <a:moveTo>
                    <a:pt x="0" y="0"/>
                  </a:moveTo>
                  <a:cubicBezTo>
                    <a:pt x="70" y="351"/>
                    <a:pt x="70" y="351"/>
                    <a:pt x="70" y="351"/>
                  </a:cubicBezTo>
                  <a:cubicBezTo>
                    <a:pt x="70" y="377"/>
                    <a:pt x="96" y="399"/>
                    <a:pt x="129" y="399"/>
                  </a:cubicBezTo>
                  <a:cubicBezTo>
                    <a:pt x="161" y="399"/>
                    <a:pt x="188" y="377"/>
                    <a:pt x="188" y="351"/>
                  </a:cubicBezTo>
                  <a:cubicBezTo>
                    <a:pt x="188" y="67"/>
                    <a:pt x="188" y="67"/>
                    <a:pt x="188" y="67"/>
                  </a:cubicBezTo>
                  <a:cubicBezTo>
                    <a:pt x="122" y="66"/>
                    <a:pt x="66" y="50"/>
                    <a:pt x="25" y="21"/>
                  </a:cubicBezTo>
                  <a:cubicBezTo>
                    <a:pt x="16" y="14"/>
                    <a:pt x="8" y="7"/>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2" name="Freeform 28">
              <a:extLst>
                <a:ext uri="{FF2B5EF4-FFF2-40B4-BE49-F238E27FC236}">
                  <a16:creationId xmlns:a16="http://schemas.microsoft.com/office/drawing/2014/main" id="{1672471D-1291-FF65-3D50-42DEC78ACA32}"/>
                </a:ext>
              </a:extLst>
            </p:cNvPr>
            <p:cNvSpPr>
              <a:spLocks/>
            </p:cNvSpPr>
            <p:nvPr/>
          </p:nvSpPr>
          <p:spPr bwMode="auto">
            <a:xfrm>
              <a:off x="2247080" y="3878052"/>
              <a:ext cx="417680" cy="878649"/>
            </a:xfrm>
            <a:custGeom>
              <a:avLst/>
              <a:gdLst>
                <a:gd name="T0" fmla="*/ 163 w 188"/>
                <a:gd name="T1" fmla="*/ 21 h 399"/>
                <a:gd name="T2" fmla="*/ 0 w 188"/>
                <a:gd name="T3" fmla="*/ 67 h 399"/>
                <a:gd name="T4" fmla="*/ 0 w 188"/>
                <a:gd name="T5" fmla="*/ 351 h 399"/>
                <a:gd name="T6" fmla="*/ 59 w 188"/>
                <a:gd name="T7" fmla="*/ 399 h 399"/>
                <a:gd name="T8" fmla="*/ 118 w 188"/>
                <a:gd name="T9" fmla="*/ 351 h 399"/>
                <a:gd name="T10" fmla="*/ 188 w 188"/>
                <a:gd name="T11" fmla="*/ 0 h 399"/>
                <a:gd name="T12" fmla="*/ 163 w 188"/>
                <a:gd name="T13" fmla="*/ 21 h 399"/>
              </a:gdLst>
              <a:ahLst/>
              <a:cxnLst>
                <a:cxn ang="0">
                  <a:pos x="T0" y="T1"/>
                </a:cxn>
                <a:cxn ang="0">
                  <a:pos x="T2" y="T3"/>
                </a:cxn>
                <a:cxn ang="0">
                  <a:pos x="T4" y="T5"/>
                </a:cxn>
                <a:cxn ang="0">
                  <a:pos x="T6" y="T7"/>
                </a:cxn>
                <a:cxn ang="0">
                  <a:pos x="T8" y="T9"/>
                </a:cxn>
                <a:cxn ang="0">
                  <a:pos x="T10" y="T11"/>
                </a:cxn>
                <a:cxn ang="0">
                  <a:pos x="T12" y="T13"/>
                </a:cxn>
              </a:cxnLst>
              <a:rect l="0" t="0" r="r" b="b"/>
              <a:pathLst>
                <a:path w="188" h="399">
                  <a:moveTo>
                    <a:pt x="163" y="21"/>
                  </a:moveTo>
                  <a:cubicBezTo>
                    <a:pt x="122" y="50"/>
                    <a:pt x="66" y="66"/>
                    <a:pt x="0" y="67"/>
                  </a:cubicBezTo>
                  <a:cubicBezTo>
                    <a:pt x="0" y="351"/>
                    <a:pt x="0" y="351"/>
                    <a:pt x="0" y="351"/>
                  </a:cubicBezTo>
                  <a:cubicBezTo>
                    <a:pt x="0" y="377"/>
                    <a:pt x="27" y="399"/>
                    <a:pt x="59" y="399"/>
                  </a:cubicBezTo>
                  <a:cubicBezTo>
                    <a:pt x="92" y="399"/>
                    <a:pt x="118" y="377"/>
                    <a:pt x="118" y="351"/>
                  </a:cubicBezTo>
                  <a:cubicBezTo>
                    <a:pt x="188" y="0"/>
                    <a:pt x="188" y="0"/>
                    <a:pt x="188" y="0"/>
                  </a:cubicBezTo>
                  <a:cubicBezTo>
                    <a:pt x="180" y="7"/>
                    <a:pt x="172" y="14"/>
                    <a:pt x="163" y="2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3" name="Oval 29">
              <a:extLst>
                <a:ext uri="{FF2B5EF4-FFF2-40B4-BE49-F238E27FC236}">
                  <a16:creationId xmlns:a16="http://schemas.microsoft.com/office/drawing/2014/main" id="{68555F64-4EC1-E6BD-3770-F6E6902DE926}"/>
                </a:ext>
              </a:extLst>
            </p:cNvPr>
            <p:cNvSpPr>
              <a:spLocks noChangeArrowheads="1"/>
            </p:cNvSpPr>
            <p:nvPr/>
          </p:nvSpPr>
          <p:spPr bwMode="auto">
            <a:xfrm>
              <a:off x="1953329" y="2363688"/>
              <a:ext cx="534722" cy="529007"/>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24" name="TextBox 23">
            <a:extLst>
              <a:ext uri="{FF2B5EF4-FFF2-40B4-BE49-F238E27FC236}">
                <a16:creationId xmlns:a16="http://schemas.microsoft.com/office/drawing/2014/main" id="{72B6A088-6912-E15E-7902-B7ABF23600DF}"/>
              </a:ext>
            </a:extLst>
          </p:cNvPr>
          <p:cNvSpPr txBox="1"/>
          <p:nvPr/>
        </p:nvSpPr>
        <p:spPr>
          <a:xfrm>
            <a:off x="6006006" y="2198340"/>
            <a:ext cx="5149674" cy="707886"/>
          </a:xfrm>
          <a:prstGeom prst="rect">
            <a:avLst/>
          </a:prstGeom>
          <a:noFill/>
        </p:spPr>
        <p:txBody>
          <a:bodyPr wrap="square">
            <a:spAutoFit/>
          </a:bodyPr>
          <a:lstStyle/>
          <a:p>
            <a:r>
              <a:rPr lang="en-GB" sz="2000" dirty="0"/>
              <a:t>Genetic testing </a:t>
            </a:r>
            <a:r>
              <a:rPr lang="en-GB" sz="2000" b="1" dirty="0"/>
              <a:t>should be considered</a:t>
            </a:r>
            <a:r>
              <a:rPr lang="en-GB" sz="2000" dirty="0"/>
              <a:t> </a:t>
            </a:r>
            <a:br>
              <a:rPr lang="en-GB" sz="2000" dirty="0"/>
            </a:br>
            <a:r>
              <a:rPr lang="en-GB" sz="2000" dirty="0"/>
              <a:t>in certain circumstances </a:t>
            </a:r>
          </a:p>
        </p:txBody>
      </p:sp>
      <p:pic>
        <p:nvPicPr>
          <p:cNvPr id="41" name="Graphic 40">
            <a:extLst>
              <a:ext uri="{FF2B5EF4-FFF2-40B4-BE49-F238E27FC236}">
                <a16:creationId xmlns:a16="http://schemas.microsoft.com/office/drawing/2014/main" id="{6C18AE12-0DDF-4D2A-34CE-12E0DAFCF8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71168" y="3142930"/>
            <a:ext cx="1700212" cy="1700212"/>
          </a:xfrm>
          <a:prstGeom prst="rect">
            <a:avLst/>
          </a:prstGeom>
        </p:spPr>
      </p:pic>
      <p:sp>
        <p:nvSpPr>
          <p:cNvPr id="43" name="Rectangle: Rounded Corners 42">
            <a:extLst>
              <a:ext uri="{FF2B5EF4-FFF2-40B4-BE49-F238E27FC236}">
                <a16:creationId xmlns:a16="http://schemas.microsoft.com/office/drawing/2014/main" id="{BC07F5B8-625F-5A02-7ADC-9FCF665FC98F}"/>
              </a:ext>
            </a:extLst>
          </p:cNvPr>
          <p:cNvSpPr/>
          <p:nvPr/>
        </p:nvSpPr>
        <p:spPr>
          <a:xfrm>
            <a:off x="5986462" y="2950369"/>
            <a:ext cx="5357813" cy="500062"/>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spcBef>
                <a:spcPts val="600"/>
              </a:spcBef>
              <a:spcAft>
                <a:spcPts val="600"/>
              </a:spcAft>
            </a:pPr>
            <a:r>
              <a:rPr lang="en-GB" sz="1400" dirty="0"/>
              <a:t>Patients with early-onset severe obesity (before age 5) </a:t>
            </a:r>
          </a:p>
        </p:txBody>
      </p:sp>
      <p:sp>
        <p:nvSpPr>
          <p:cNvPr id="44" name="Rectangle: Rounded Corners 43">
            <a:extLst>
              <a:ext uri="{FF2B5EF4-FFF2-40B4-BE49-F238E27FC236}">
                <a16:creationId xmlns:a16="http://schemas.microsoft.com/office/drawing/2014/main" id="{C8D817F1-170C-5FA8-FAF5-8ACEDA70F2D8}"/>
              </a:ext>
            </a:extLst>
          </p:cNvPr>
          <p:cNvSpPr/>
          <p:nvPr/>
        </p:nvSpPr>
        <p:spPr>
          <a:xfrm>
            <a:off x="5986462" y="3607594"/>
            <a:ext cx="5357813" cy="500062"/>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spcBef>
                <a:spcPts val="600"/>
              </a:spcBef>
              <a:spcAft>
                <a:spcPts val="600"/>
              </a:spcAft>
            </a:pPr>
            <a:r>
              <a:rPr lang="en-GB" sz="1400" dirty="0"/>
              <a:t>With syndromic features such as developmental delays or dysmorphic features</a:t>
            </a:r>
          </a:p>
        </p:txBody>
      </p:sp>
      <p:sp>
        <p:nvSpPr>
          <p:cNvPr id="45" name="Rectangle: Rounded Corners 44">
            <a:extLst>
              <a:ext uri="{FF2B5EF4-FFF2-40B4-BE49-F238E27FC236}">
                <a16:creationId xmlns:a16="http://schemas.microsoft.com/office/drawing/2014/main" id="{BF8E00EA-BE9C-4716-189A-3E0F0D15D1C0}"/>
              </a:ext>
            </a:extLst>
          </p:cNvPr>
          <p:cNvSpPr/>
          <p:nvPr/>
        </p:nvSpPr>
        <p:spPr>
          <a:xfrm>
            <a:off x="5986462" y="4221957"/>
            <a:ext cx="5357813" cy="500062"/>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spcBef>
                <a:spcPts val="600"/>
              </a:spcBef>
              <a:spcAft>
                <a:spcPts val="600"/>
              </a:spcAft>
            </a:pPr>
            <a:r>
              <a:rPr lang="en-GB" sz="1400" dirty="0"/>
              <a:t>A strong family history of severe obesity </a:t>
            </a:r>
          </a:p>
        </p:txBody>
      </p:sp>
      <p:sp>
        <p:nvSpPr>
          <p:cNvPr id="46" name="Rectangle: Rounded Corners 45">
            <a:extLst>
              <a:ext uri="{FF2B5EF4-FFF2-40B4-BE49-F238E27FC236}">
                <a16:creationId xmlns:a16="http://schemas.microsoft.com/office/drawing/2014/main" id="{52323158-F06A-960C-A600-6790472998F1}"/>
              </a:ext>
            </a:extLst>
          </p:cNvPr>
          <p:cNvSpPr/>
          <p:nvPr/>
        </p:nvSpPr>
        <p:spPr>
          <a:xfrm>
            <a:off x="5986462" y="4843142"/>
            <a:ext cx="5357813" cy="500062"/>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spcBef>
                <a:spcPts val="600"/>
              </a:spcBef>
              <a:spcAft>
                <a:spcPts val="600"/>
              </a:spcAft>
            </a:pPr>
            <a:r>
              <a:rPr lang="en-GB" sz="1400" dirty="0"/>
              <a:t>Failure to respond to standard weight management interventions</a:t>
            </a:r>
          </a:p>
        </p:txBody>
      </p:sp>
    </p:spTree>
    <p:extLst>
      <p:ext uri="{BB962C8B-B14F-4D97-AF65-F5344CB8AC3E}">
        <p14:creationId xmlns:p14="http://schemas.microsoft.com/office/powerpoint/2010/main" val="22470965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14344-D5FD-4A8E-9062-BA93FAE42180}"/>
              </a:ext>
            </a:extLst>
          </p:cNvPr>
          <p:cNvSpPr>
            <a:spLocks noGrp="1"/>
          </p:cNvSpPr>
          <p:nvPr>
            <p:ph type="title"/>
          </p:nvPr>
        </p:nvSpPr>
        <p:spPr>
          <a:xfrm>
            <a:off x="536240" y="414320"/>
            <a:ext cx="10896000" cy="1082209"/>
          </a:xfrm>
        </p:spPr>
        <p:txBody>
          <a:bodyPr/>
          <a:lstStyle/>
          <a:p>
            <a:r>
              <a:rPr lang="en-US" noProof="0" dirty="0"/>
              <a:t>Epigenetics and obesity</a:t>
            </a:r>
          </a:p>
        </p:txBody>
      </p:sp>
      <p:sp>
        <p:nvSpPr>
          <p:cNvPr id="3" name="Text Placeholder 2">
            <a:extLst>
              <a:ext uri="{FF2B5EF4-FFF2-40B4-BE49-F238E27FC236}">
                <a16:creationId xmlns:a16="http://schemas.microsoft.com/office/drawing/2014/main" id="{2CA7F920-A458-4418-A8CA-7D40FD1AFC72}"/>
              </a:ext>
            </a:extLst>
          </p:cNvPr>
          <p:cNvSpPr>
            <a:spLocks noGrp="1"/>
          </p:cNvSpPr>
          <p:nvPr>
            <p:ph type="body" sz="quarter" idx="13"/>
          </p:nvPr>
        </p:nvSpPr>
        <p:spPr>
          <a:xfrm>
            <a:off x="536240" y="5859684"/>
            <a:ext cx="10896000" cy="484376"/>
          </a:xfrm>
        </p:spPr>
        <p:txBody>
          <a:bodyPr/>
          <a:lstStyle/>
          <a:p>
            <a:r>
              <a:rPr lang="en-US" noProof="0" dirty="0"/>
              <a:t>*The factors on the left can have a direct regulatory function or require interactions/mediation by other factors, to cause obesity and related diseases.</a:t>
            </a:r>
            <a:br>
              <a:rPr lang="en-US" noProof="0" dirty="0"/>
            </a:br>
            <a:r>
              <a:rPr lang="en-US" noProof="0" dirty="0"/>
              <a:t>DNA, deoxyribonucleic acid; RNA, ribonucleic acid.</a:t>
            </a:r>
            <a:br>
              <a:rPr lang="en-US" noProof="0" dirty="0"/>
            </a:br>
            <a:r>
              <a:rPr lang="en-US" noProof="0" dirty="0"/>
              <a:t>1. Fall T et al. Gastroenterology 2017;152:1695–1706; 2. Lovasi GS et al. Prev Med 2013;57:189–193.</a:t>
            </a:r>
          </a:p>
        </p:txBody>
      </p:sp>
      <p:sp>
        <p:nvSpPr>
          <p:cNvPr id="4" name="Rectangle 3">
            <a:extLst>
              <a:ext uri="{FF2B5EF4-FFF2-40B4-BE49-F238E27FC236}">
                <a16:creationId xmlns:a16="http://schemas.microsoft.com/office/drawing/2014/main" id="{02C0EDB4-9412-4A52-A866-89AE4CFFB373}"/>
              </a:ext>
            </a:extLst>
          </p:cNvPr>
          <p:cNvSpPr/>
          <p:nvPr/>
        </p:nvSpPr>
        <p:spPr>
          <a:xfrm>
            <a:off x="734468" y="1821076"/>
            <a:ext cx="3108050" cy="9446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36000" rIns="91440" bIns="36000" rtlCol="0" anchor="ctr"/>
          <a:lstStyle/>
          <a:p>
            <a:pPr marR="0" lvl="0" algn="ctr" defTabSz="914400" rtl="0" eaLnBrk="1" fontAlgn="base" latinLnBrk="0" hangingPunct="1">
              <a:lnSpc>
                <a:spcPct val="100000"/>
              </a:lnSpc>
              <a:spcBef>
                <a:spcPts val="0"/>
              </a:spcBef>
              <a:spcAft>
                <a:spcPct val="0"/>
              </a:spcAft>
              <a:buClrTx/>
              <a:buSzTx/>
              <a:tabLst/>
              <a:defRPr/>
            </a:pPr>
            <a:r>
              <a:rPr kumimoji="0" lang="en-US" sz="1400" b="1" i="0" u="none" strike="noStrike" kern="1200" cap="none" spc="0" normalizeH="0" baseline="0" noProof="0" dirty="0">
                <a:ln>
                  <a:noFill/>
                </a:ln>
                <a:solidFill>
                  <a:srgbClr val="FFFFFF"/>
                </a:solidFill>
                <a:effectLst/>
                <a:uLnTx/>
                <a:uFillTx/>
                <a:ea typeface="+mn-ea"/>
                <a:cs typeface="+mn-cs"/>
              </a:rPr>
              <a:t>Environmental factors</a:t>
            </a:r>
            <a:r>
              <a:rPr kumimoji="0" lang="en-US" sz="1400" i="0" u="none" strike="noStrike" kern="1200" cap="none" spc="0" normalizeH="0" baseline="30000" noProof="0" dirty="0">
                <a:ln>
                  <a:noFill/>
                </a:ln>
                <a:solidFill>
                  <a:srgbClr val="FFFFFF"/>
                </a:solidFill>
                <a:effectLst/>
                <a:uLnTx/>
                <a:uFillTx/>
                <a:ea typeface="+mn-ea"/>
                <a:cs typeface="+mn-cs"/>
              </a:rPr>
              <a:t>1</a:t>
            </a:r>
          </a:p>
          <a:p>
            <a:pPr marR="0" lvl="0" algn="ctr" defTabSz="914400" rtl="0" eaLnBrk="1" fontAlgn="base" latinLnBrk="0" hangingPunct="1">
              <a:lnSpc>
                <a:spcPct val="100000"/>
              </a:lnSpc>
              <a:spcBef>
                <a:spcPts val="0"/>
              </a:spcBef>
              <a:spcAft>
                <a:spcPct val="0"/>
              </a:spcAft>
              <a:buClrTx/>
              <a:buSzTx/>
              <a:tabLst/>
              <a:defRPr/>
            </a:pPr>
            <a:r>
              <a:rPr kumimoji="0" lang="en-US" sz="1100" b="0" i="0" u="none" strike="noStrike" kern="1200" cap="none" spc="0" normalizeH="0" baseline="0" noProof="0" dirty="0">
                <a:ln>
                  <a:noFill/>
                </a:ln>
                <a:solidFill>
                  <a:srgbClr val="FFFFFF"/>
                </a:solidFill>
                <a:effectLst/>
                <a:uLnTx/>
                <a:uFillTx/>
                <a:ea typeface="+mn-ea"/>
                <a:cs typeface="+mn-cs"/>
              </a:rPr>
              <a:t>Diet, portion sizes</a:t>
            </a:r>
          </a:p>
          <a:p>
            <a:pPr marR="0" lvl="0" algn="ctr" defTabSz="914400" rtl="0" eaLnBrk="1" fontAlgn="base" latinLnBrk="0" hangingPunct="1">
              <a:lnSpc>
                <a:spcPct val="100000"/>
              </a:lnSpc>
              <a:spcBef>
                <a:spcPts val="0"/>
              </a:spcBef>
              <a:spcAft>
                <a:spcPct val="0"/>
              </a:spcAft>
              <a:buClrTx/>
              <a:buSzTx/>
              <a:tabLst/>
              <a:defRPr/>
            </a:pPr>
            <a:r>
              <a:rPr kumimoji="0" lang="en-US" sz="1100" b="0" i="0" u="none" strike="noStrike" kern="1200" cap="none" spc="0" normalizeH="0" baseline="0" noProof="0" dirty="0">
                <a:ln>
                  <a:noFill/>
                </a:ln>
                <a:solidFill>
                  <a:srgbClr val="FFFFFF"/>
                </a:solidFill>
                <a:effectLst/>
                <a:uLnTx/>
                <a:uFillTx/>
                <a:ea typeface="+mn-ea"/>
                <a:cs typeface="+mn-cs"/>
              </a:rPr>
              <a:t>Physical activity</a:t>
            </a:r>
          </a:p>
          <a:p>
            <a:pPr marR="0" lvl="0" algn="ctr" defTabSz="914400" rtl="0" eaLnBrk="1" fontAlgn="base" latinLnBrk="0" hangingPunct="1">
              <a:lnSpc>
                <a:spcPct val="100000"/>
              </a:lnSpc>
              <a:spcBef>
                <a:spcPts val="0"/>
              </a:spcBef>
              <a:spcAft>
                <a:spcPct val="0"/>
              </a:spcAft>
              <a:buClrTx/>
              <a:buSzTx/>
              <a:tabLst/>
              <a:defRPr/>
            </a:pPr>
            <a:r>
              <a:rPr kumimoji="0" lang="en-US" sz="1100" b="0" i="0" u="none" strike="noStrike" kern="1200" cap="none" spc="0" normalizeH="0" baseline="0" noProof="0" dirty="0">
                <a:ln>
                  <a:noFill/>
                </a:ln>
                <a:solidFill>
                  <a:srgbClr val="FFFFFF"/>
                </a:solidFill>
                <a:effectLst/>
                <a:uLnTx/>
                <a:uFillTx/>
                <a:ea typeface="+mn-ea"/>
                <a:cs typeface="+mn-cs"/>
              </a:rPr>
              <a:t>Aging</a:t>
            </a:r>
          </a:p>
          <a:p>
            <a:pPr marR="0" lvl="0" algn="ctr" defTabSz="914400" rtl="0" eaLnBrk="1" fontAlgn="base" latinLnBrk="0" hangingPunct="1">
              <a:lnSpc>
                <a:spcPct val="100000"/>
              </a:lnSpc>
              <a:spcBef>
                <a:spcPts val="0"/>
              </a:spcBef>
              <a:spcAft>
                <a:spcPct val="0"/>
              </a:spcAft>
              <a:buClrTx/>
              <a:buSzTx/>
              <a:tabLst/>
              <a:defRPr/>
            </a:pPr>
            <a:r>
              <a:rPr kumimoji="0" lang="en-US" sz="1100" b="0" i="0" u="none" strike="noStrike" kern="1200" cap="none" spc="0" normalizeH="0" baseline="0" noProof="0" dirty="0">
                <a:ln>
                  <a:noFill/>
                </a:ln>
                <a:solidFill>
                  <a:srgbClr val="FFFFFF"/>
                </a:solidFill>
                <a:effectLst/>
                <a:uLnTx/>
                <a:uFillTx/>
                <a:ea typeface="+mn-ea"/>
                <a:cs typeface="+mn-cs"/>
              </a:rPr>
              <a:t>Smoking/toxins</a:t>
            </a:r>
          </a:p>
        </p:txBody>
      </p:sp>
      <p:sp>
        <p:nvSpPr>
          <p:cNvPr id="19" name="Rectangle 18">
            <a:extLst>
              <a:ext uri="{FF2B5EF4-FFF2-40B4-BE49-F238E27FC236}">
                <a16:creationId xmlns:a16="http://schemas.microsoft.com/office/drawing/2014/main" id="{63A22AE7-947D-4DCD-8DFA-FBA43038A707}"/>
              </a:ext>
            </a:extLst>
          </p:cNvPr>
          <p:cNvSpPr/>
          <p:nvPr/>
        </p:nvSpPr>
        <p:spPr>
          <a:xfrm>
            <a:off x="734468" y="2814252"/>
            <a:ext cx="3108050" cy="94468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lIns="91440" tIns="36000" rIns="91440" bIns="36000" rtlCol="0" anchor="ctr"/>
          <a:lstStyle/>
          <a:p>
            <a:pPr marR="0" lvl="0" algn="ctr" defTabSz="914400" rtl="0" eaLnBrk="1" fontAlgn="base" latinLnBrk="0" hangingPunct="1">
              <a:lnSpc>
                <a:spcPct val="100000"/>
              </a:lnSpc>
              <a:spcBef>
                <a:spcPts val="0"/>
              </a:spcBef>
              <a:spcAft>
                <a:spcPct val="0"/>
              </a:spcAft>
              <a:buClrTx/>
              <a:buSzTx/>
              <a:tabLst/>
              <a:defRPr/>
            </a:pPr>
            <a:r>
              <a:rPr kumimoji="0" lang="en-US" sz="1400" b="1" i="0" u="none" strike="noStrike" kern="1200" cap="none" spc="0" normalizeH="0" baseline="0" noProof="0" dirty="0">
                <a:ln>
                  <a:noFill/>
                </a:ln>
                <a:solidFill>
                  <a:srgbClr val="FFFFFF"/>
                </a:solidFill>
                <a:effectLst/>
                <a:uLnTx/>
                <a:uFillTx/>
                <a:ea typeface="+mn-ea"/>
                <a:cs typeface="+mn-cs"/>
              </a:rPr>
              <a:t>Epigenetic factors</a:t>
            </a:r>
            <a:r>
              <a:rPr kumimoji="0" lang="en-US" sz="1400" i="0" u="none" strike="noStrike" kern="1200" cap="none" spc="0" normalizeH="0" baseline="30000" noProof="0" dirty="0">
                <a:ln>
                  <a:noFill/>
                </a:ln>
                <a:solidFill>
                  <a:srgbClr val="FFFFFF"/>
                </a:solidFill>
                <a:effectLst/>
                <a:uLnTx/>
                <a:uFillTx/>
                <a:ea typeface="+mn-ea"/>
                <a:cs typeface="+mn-cs"/>
              </a:rPr>
              <a:t>1</a:t>
            </a:r>
          </a:p>
          <a:p>
            <a:pPr marR="0" lvl="0" algn="ctr" defTabSz="914400" rtl="0" eaLnBrk="1" fontAlgn="base" latinLnBrk="0" hangingPunct="1">
              <a:lnSpc>
                <a:spcPct val="100000"/>
              </a:lnSpc>
              <a:spcBef>
                <a:spcPts val="0"/>
              </a:spcBef>
              <a:spcAft>
                <a:spcPct val="0"/>
              </a:spcAft>
              <a:buClrTx/>
              <a:buSzTx/>
              <a:tabLst/>
              <a:defRPr/>
            </a:pPr>
            <a:r>
              <a:rPr kumimoji="0" lang="en-US" sz="1100" b="0" i="0" u="none" strike="noStrike" kern="1200" cap="none" spc="0" normalizeH="0" baseline="0" noProof="0" dirty="0">
                <a:ln>
                  <a:noFill/>
                </a:ln>
                <a:solidFill>
                  <a:srgbClr val="FFFFFF"/>
                </a:solidFill>
                <a:effectLst/>
                <a:uLnTx/>
                <a:uFillTx/>
                <a:ea typeface="+mn-ea"/>
                <a:cs typeface="+mn-cs"/>
              </a:rPr>
              <a:t>DNA methylation</a:t>
            </a:r>
          </a:p>
          <a:p>
            <a:pPr marR="0" lvl="0" algn="ctr" defTabSz="914400" rtl="0" eaLnBrk="1" fontAlgn="base" latinLnBrk="0" hangingPunct="1">
              <a:lnSpc>
                <a:spcPct val="100000"/>
              </a:lnSpc>
              <a:spcBef>
                <a:spcPts val="0"/>
              </a:spcBef>
              <a:spcAft>
                <a:spcPct val="0"/>
              </a:spcAft>
              <a:buClrTx/>
              <a:buSzTx/>
              <a:tabLst/>
              <a:defRPr/>
            </a:pPr>
            <a:r>
              <a:rPr kumimoji="0" lang="en-US" sz="1100" b="0" i="0" u="none" strike="noStrike" kern="1200" cap="none" spc="0" normalizeH="0" baseline="0" noProof="0" dirty="0">
                <a:ln>
                  <a:noFill/>
                </a:ln>
                <a:solidFill>
                  <a:srgbClr val="FFFFFF"/>
                </a:solidFill>
                <a:effectLst/>
                <a:uLnTx/>
                <a:uFillTx/>
                <a:ea typeface="+mn-ea"/>
                <a:cs typeface="+mn-cs"/>
              </a:rPr>
              <a:t>Histone modifications</a:t>
            </a:r>
          </a:p>
          <a:p>
            <a:pPr marR="0" lvl="0" algn="ctr" defTabSz="914400" rtl="0" eaLnBrk="1" fontAlgn="base" latinLnBrk="0" hangingPunct="1">
              <a:lnSpc>
                <a:spcPct val="100000"/>
              </a:lnSpc>
              <a:spcBef>
                <a:spcPts val="0"/>
              </a:spcBef>
              <a:spcAft>
                <a:spcPct val="0"/>
              </a:spcAft>
              <a:buClrTx/>
              <a:buSzTx/>
              <a:tabLst/>
              <a:defRPr/>
            </a:pPr>
            <a:r>
              <a:rPr kumimoji="0" lang="en-US" sz="1100" b="0" i="0" u="none" strike="noStrike" kern="1200" cap="none" spc="0" normalizeH="0" baseline="0" noProof="0" dirty="0">
                <a:ln>
                  <a:noFill/>
                </a:ln>
                <a:solidFill>
                  <a:srgbClr val="FFFFFF"/>
                </a:solidFill>
                <a:effectLst/>
                <a:uLnTx/>
                <a:uFillTx/>
                <a:ea typeface="+mn-ea"/>
                <a:cs typeface="+mn-cs"/>
              </a:rPr>
              <a:t>RNA-based mechanisms</a:t>
            </a:r>
          </a:p>
        </p:txBody>
      </p:sp>
      <p:sp>
        <p:nvSpPr>
          <p:cNvPr id="20" name="Rectangle 19">
            <a:extLst>
              <a:ext uri="{FF2B5EF4-FFF2-40B4-BE49-F238E27FC236}">
                <a16:creationId xmlns:a16="http://schemas.microsoft.com/office/drawing/2014/main" id="{59941468-E828-4D01-B5DC-9084D795FF80}"/>
              </a:ext>
            </a:extLst>
          </p:cNvPr>
          <p:cNvSpPr/>
          <p:nvPr/>
        </p:nvSpPr>
        <p:spPr>
          <a:xfrm>
            <a:off x="734468" y="3807428"/>
            <a:ext cx="3108050" cy="918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36000" rIns="91440" bIns="36000" rtlCol="0" anchor="ctr"/>
          <a:lstStyle/>
          <a:p>
            <a:pPr marR="0" lvl="0" algn="ctr" defTabSz="914400" rtl="0" eaLnBrk="1" fontAlgn="base" latinLnBrk="0" hangingPunct="1">
              <a:lnSpc>
                <a:spcPct val="100000"/>
              </a:lnSpc>
              <a:spcBef>
                <a:spcPts val="0"/>
              </a:spcBef>
              <a:spcAft>
                <a:spcPct val="0"/>
              </a:spcAft>
              <a:buClrTx/>
              <a:buSzTx/>
              <a:tabLst/>
              <a:defRPr/>
            </a:pPr>
            <a:r>
              <a:rPr kumimoji="0" lang="en-US" sz="1400" b="1" i="0" u="none" strike="noStrike" kern="1200" cap="none" spc="0" normalizeH="0" baseline="0" noProof="0" dirty="0">
                <a:ln>
                  <a:noFill/>
                </a:ln>
                <a:solidFill>
                  <a:srgbClr val="FFFFFF"/>
                </a:solidFill>
                <a:effectLst/>
                <a:uLnTx/>
                <a:uFillTx/>
                <a:ea typeface="+mn-ea"/>
                <a:cs typeface="+mn-cs"/>
              </a:rPr>
              <a:t>Genetic sequence variation</a:t>
            </a:r>
            <a:r>
              <a:rPr kumimoji="0" lang="en-US" sz="1400" i="0" u="none" strike="noStrike" kern="1200" cap="none" spc="0" normalizeH="0" baseline="30000" noProof="0" dirty="0">
                <a:ln>
                  <a:noFill/>
                </a:ln>
                <a:solidFill>
                  <a:srgbClr val="FFFFFF"/>
                </a:solidFill>
                <a:effectLst/>
                <a:uLnTx/>
                <a:uFillTx/>
                <a:ea typeface="+mn-ea"/>
                <a:cs typeface="+mn-cs"/>
              </a:rPr>
              <a:t>1</a:t>
            </a:r>
          </a:p>
          <a:p>
            <a:pPr marR="0" lvl="0" algn="ctr" defTabSz="914400" rtl="0" eaLnBrk="1" fontAlgn="base" latinLnBrk="0" hangingPunct="1">
              <a:lnSpc>
                <a:spcPct val="100000"/>
              </a:lnSpc>
              <a:spcBef>
                <a:spcPts val="0"/>
              </a:spcBef>
              <a:spcAft>
                <a:spcPct val="0"/>
              </a:spcAft>
              <a:buClrTx/>
              <a:buSzTx/>
              <a:tabLst/>
              <a:defRPr/>
            </a:pPr>
            <a:r>
              <a:rPr kumimoji="0" lang="en-US" sz="1100" b="0" i="0" u="none" strike="noStrike" kern="1200" cap="none" spc="0" normalizeH="0" baseline="0" noProof="0" dirty="0">
                <a:ln>
                  <a:noFill/>
                </a:ln>
                <a:solidFill>
                  <a:srgbClr val="FFFFFF"/>
                </a:solidFill>
                <a:effectLst/>
                <a:uLnTx/>
                <a:uFillTx/>
                <a:ea typeface="+mn-ea"/>
                <a:cs typeface="+mn-cs"/>
              </a:rPr>
              <a:t>Individuals with alternate allele </a:t>
            </a:r>
            <a:br>
              <a:rPr kumimoji="0" lang="en-US" sz="1100" b="0" i="0" u="none" strike="noStrike" kern="1200" cap="none" spc="0" normalizeH="0" baseline="0" noProof="0" dirty="0">
                <a:ln>
                  <a:noFill/>
                </a:ln>
                <a:solidFill>
                  <a:srgbClr val="FFFFFF"/>
                </a:solidFill>
                <a:effectLst/>
                <a:uLnTx/>
                <a:uFillTx/>
                <a:ea typeface="+mn-ea"/>
                <a:cs typeface="+mn-cs"/>
              </a:rPr>
            </a:br>
            <a:r>
              <a:rPr kumimoji="0" lang="en-US" sz="1100" b="0" i="0" u="none" strike="noStrike" kern="1200" cap="none" spc="0" normalizeH="0" baseline="0" noProof="0" dirty="0">
                <a:ln>
                  <a:noFill/>
                </a:ln>
                <a:solidFill>
                  <a:srgbClr val="FFFFFF"/>
                </a:solidFill>
                <a:effectLst/>
                <a:uLnTx/>
                <a:uFillTx/>
                <a:ea typeface="+mn-ea"/>
                <a:cs typeface="+mn-cs"/>
              </a:rPr>
              <a:t>(e.g., T vs G)</a:t>
            </a:r>
          </a:p>
        </p:txBody>
      </p:sp>
      <p:sp>
        <p:nvSpPr>
          <p:cNvPr id="37" name="Rectangle 36">
            <a:extLst>
              <a:ext uri="{FF2B5EF4-FFF2-40B4-BE49-F238E27FC236}">
                <a16:creationId xmlns:a16="http://schemas.microsoft.com/office/drawing/2014/main" id="{C09B5590-AF05-4776-B06E-7B71606CDEB6}"/>
              </a:ext>
            </a:extLst>
          </p:cNvPr>
          <p:cNvSpPr/>
          <p:nvPr/>
        </p:nvSpPr>
        <p:spPr>
          <a:xfrm>
            <a:off x="734468" y="4777536"/>
            <a:ext cx="3108050" cy="9182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lIns="91440" tIns="36000" rIns="91440" bIns="36000" rtlCol="0" anchor="ctr"/>
          <a:lstStyle/>
          <a:p>
            <a:pPr marR="0" lvl="0" algn="ctr" defTabSz="914400" rtl="0" eaLnBrk="1" fontAlgn="base" latinLnBrk="0" hangingPunct="1">
              <a:lnSpc>
                <a:spcPct val="100000"/>
              </a:lnSpc>
              <a:spcBef>
                <a:spcPts val="0"/>
              </a:spcBef>
              <a:spcAft>
                <a:spcPct val="0"/>
              </a:spcAft>
              <a:buClrTx/>
              <a:buSzTx/>
              <a:tabLst/>
              <a:defRPr/>
            </a:pPr>
            <a:r>
              <a:rPr kumimoji="0" lang="en-US" sz="1400" b="1" i="0" u="none" strike="noStrike" kern="1200" cap="none" spc="0" normalizeH="0" baseline="0" noProof="0" dirty="0">
                <a:ln>
                  <a:noFill/>
                </a:ln>
                <a:solidFill>
                  <a:srgbClr val="FFFFFF"/>
                </a:solidFill>
                <a:effectLst/>
                <a:uLnTx/>
                <a:uFillTx/>
                <a:ea typeface="+mn-ea"/>
                <a:cs typeface="+mn-cs"/>
              </a:rPr>
              <a:t>Social factors</a:t>
            </a:r>
            <a:r>
              <a:rPr kumimoji="0" lang="en-US" sz="1400" i="0" u="none" strike="noStrike" kern="1200" cap="none" spc="0" normalizeH="0" baseline="30000" noProof="0" dirty="0">
                <a:ln>
                  <a:noFill/>
                </a:ln>
                <a:solidFill>
                  <a:srgbClr val="FFFFFF"/>
                </a:solidFill>
                <a:effectLst/>
                <a:uLnTx/>
                <a:uFillTx/>
                <a:ea typeface="+mn-ea"/>
                <a:cs typeface="+mn-cs"/>
              </a:rPr>
              <a:t>2</a:t>
            </a:r>
          </a:p>
          <a:p>
            <a:pPr marR="0" lvl="0" algn="ctr" defTabSz="914400" rtl="0" eaLnBrk="1" fontAlgn="base" latinLnBrk="0" hangingPunct="1">
              <a:lnSpc>
                <a:spcPct val="100000"/>
              </a:lnSpc>
              <a:spcBef>
                <a:spcPts val="0"/>
              </a:spcBef>
              <a:spcAft>
                <a:spcPct val="0"/>
              </a:spcAft>
              <a:buClrTx/>
              <a:buSzTx/>
              <a:tabLst/>
              <a:defRPr/>
            </a:pPr>
            <a:r>
              <a:rPr kumimoji="0" lang="en-US" sz="1100" b="0" i="0" u="none" strike="noStrike" kern="1200" cap="none" spc="0" normalizeH="0" baseline="0" noProof="0" dirty="0">
                <a:ln>
                  <a:noFill/>
                </a:ln>
                <a:solidFill>
                  <a:srgbClr val="FFFFFF"/>
                </a:solidFill>
                <a:effectLst/>
                <a:uLnTx/>
                <a:uFillTx/>
                <a:ea typeface="+mn-ea"/>
                <a:cs typeface="+mn-cs"/>
              </a:rPr>
              <a:t>Lack of green space</a:t>
            </a:r>
          </a:p>
          <a:p>
            <a:pPr marR="0" lvl="0" algn="ctr" defTabSz="914400" rtl="0" eaLnBrk="1" fontAlgn="base" latinLnBrk="0" hangingPunct="1">
              <a:lnSpc>
                <a:spcPct val="100000"/>
              </a:lnSpc>
              <a:spcBef>
                <a:spcPts val="0"/>
              </a:spcBef>
              <a:spcAft>
                <a:spcPct val="0"/>
              </a:spcAft>
              <a:buClrTx/>
              <a:buSzTx/>
              <a:tabLst/>
              <a:defRPr/>
            </a:pPr>
            <a:r>
              <a:rPr kumimoji="0" lang="en-US" sz="1100" b="0" i="0" u="none" strike="noStrike" kern="1200" cap="none" spc="0" normalizeH="0" baseline="0" noProof="0" dirty="0">
                <a:ln>
                  <a:noFill/>
                </a:ln>
                <a:solidFill>
                  <a:srgbClr val="FFFFFF"/>
                </a:solidFill>
                <a:effectLst/>
                <a:uLnTx/>
                <a:uFillTx/>
                <a:ea typeface="+mn-ea"/>
                <a:cs typeface="+mn-cs"/>
              </a:rPr>
              <a:t>Lack of safety for outdoor activity</a:t>
            </a:r>
          </a:p>
          <a:p>
            <a:pPr marR="0" lvl="0" algn="ctr" defTabSz="914400" rtl="0" eaLnBrk="1" fontAlgn="base" latinLnBrk="0" hangingPunct="1">
              <a:lnSpc>
                <a:spcPct val="100000"/>
              </a:lnSpc>
              <a:spcBef>
                <a:spcPts val="0"/>
              </a:spcBef>
              <a:spcAft>
                <a:spcPct val="0"/>
              </a:spcAft>
              <a:buClrTx/>
              <a:buSzTx/>
              <a:tabLst/>
              <a:defRPr/>
            </a:pPr>
            <a:r>
              <a:rPr kumimoji="0" lang="en-US" sz="1100" b="0" i="0" u="none" strike="noStrike" kern="1200" cap="none" spc="0" normalizeH="0" baseline="0" noProof="0" dirty="0">
                <a:ln>
                  <a:noFill/>
                </a:ln>
                <a:solidFill>
                  <a:srgbClr val="FFFFFF"/>
                </a:solidFill>
                <a:effectLst/>
                <a:uLnTx/>
                <a:uFillTx/>
                <a:ea typeface="+mn-ea"/>
                <a:cs typeface="+mn-cs"/>
              </a:rPr>
              <a:t>Food deserts</a:t>
            </a:r>
          </a:p>
        </p:txBody>
      </p:sp>
      <p:sp>
        <p:nvSpPr>
          <p:cNvPr id="5" name="Oval 4">
            <a:extLst>
              <a:ext uri="{FF2B5EF4-FFF2-40B4-BE49-F238E27FC236}">
                <a16:creationId xmlns:a16="http://schemas.microsoft.com/office/drawing/2014/main" id="{9B3CA980-9F1E-65B0-69B6-2091BA7A9C31}"/>
              </a:ext>
            </a:extLst>
          </p:cNvPr>
          <p:cNvSpPr/>
          <p:nvPr/>
        </p:nvSpPr>
        <p:spPr>
          <a:xfrm>
            <a:off x="8722921" y="2543305"/>
            <a:ext cx="732574" cy="732574"/>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pic>
        <p:nvPicPr>
          <p:cNvPr id="6" name="Graphic 5" descr="Brain in head outline">
            <a:extLst>
              <a:ext uri="{FF2B5EF4-FFF2-40B4-BE49-F238E27FC236}">
                <a16:creationId xmlns:a16="http://schemas.microsoft.com/office/drawing/2014/main" id="{E3F646A5-EF6B-E54B-B0E9-AEAF561ED9A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93616" y="2581594"/>
            <a:ext cx="629092" cy="629092"/>
          </a:xfrm>
          <a:prstGeom prst="rect">
            <a:avLst/>
          </a:prstGeom>
        </p:spPr>
      </p:pic>
      <p:sp>
        <p:nvSpPr>
          <p:cNvPr id="9" name="Oval 8">
            <a:extLst>
              <a:ext uri="{FF2B5EF4-FFF2-40B4-BE49-F238E27FC236}">
                <a16:creationId xmlns:a16="http://schemas.microsoft.com/office/drawing/2014/main" id="{68E37C14-60C9-0C82-9271-C518D78ED29B}"/>
              </a:ext>
            </a:extLst>
          </p:cNvPr>
          <p:cNvSpPr/>
          <p:nvPr/>
        </p:nvSpPr>
        <p:spPr>
          <a:xfrm>
            <a:off x="9611333" y="2565883"/>
            <a:ext cx="732574" cy="732574"/>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pic>
        <p:nvPicPr>
          <p:cNvPr id="10" name="Graphic 9">
            <a:extLst>
              <a:ext uri="{FF2B5EF4-FFF2-40B4-BE49-F238E27FC236}">
                <a16:creationId xmlns:a16="http://schemas.microsoft.com/office/drawing/2014/main" id="{9173BE97-E5A2-3060-5F9A-60D5E0C3AF07}"/>
              </a:ext>
            </a:extLst>
          </p:cNvPr>
          <p:cNvPicPr>
            <a:picLocks noChangeAspect="1"/>
          </p:cNvPicPr>
          <p:nvPr/>
        </p:nvPicPr>
        <p:blipFill>
          <a:blip r:embed="rId5">
            <a:extLst>
              <a:ext uri="{96DAC541-7B7A-43D3-8B79-37D633B846F1}">
                <asvg:svgBlip xmlns:asvg="http://schemas.microsoft.com/office/drawing/2016/SVG/main" r:embed="rId6"/>
              </a:ext>
            </a:extLst>
          </a:blip>
          <a:srcRect l="69" r="69"/>
          <a:stretch/>
        </p:blipFill>
        <p:spPr>
          <a:xfrm>
            <a:off x="9732816" y="2687026"/>
            <a:ext cx="489608" cy="490288"/>
          </a:xfrm>
          <a:prstGeom prst="rect">
            <a:avLst/>
          </a:prstGeom>
        </p:spPr>
      </p:pic>
      <p:sp>
        <p:nvSpPr>
          <p:cNvPr id="11" name="Oval 10">
            <a:extLst>
              <a:ext uri="{FF2B5EF4-FFF2-40B4-BE49-F238E27FC236}">
                <a16:creationId xmlns:a16="http://schemas.microsoft.com/office/drawing/2014/main" id="{C42520DA-A3C7-28AD-23E1-E2164407F288}"/>
              </a:ext>
            </a:extLst>
          </p:cNvPr>
          <p:cNvSpPr/>
          <p:nvPr/>
        </p:nvSpPr>
        <p:spPr>
          <a:xfrm>
            <a:off x="10456612" y="2543305"/>
            <a:ext cx="732574" cy="732574"/>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pic>
        <p:nvPicPr>
          <p:cNvPr id="12" name="Graphic 11">
            <a:extLst>
              <a:ext uri="{FF2B5EF4-FFF2-40B4-BE49-F238E27FC236}">
                <a16:creationId xmlns:a16="http://schemas.microsoft.com/office/drawing/2014/main" id="{0DC4F849-A99E-9BEE-88B1-024E9C36898C}"/>
              </a:ext>
            </a:extLst>
          </p:cNvPr>
          <p:cNvPicPr>
            <a:picLocks noChangeAspect="1"/>
          </p:cNvPicPr>
          <p:nvPr/>
        </p:nvPicPr>
        <p:blipFill>
          <a:blip r:embed="rId7">
            <a:extLst>
              <a:ext uri="{96DAC541-7B7A-43D3-8B79-37D633B846F1}">
                <asvg:svgBlip xmlns:asvg="http://schemas.microsoft.com/office/drawing/2016/SVG/main" r:embed="rId8"/>
              </a:ext>
            </a:extLst>
          </a:blip>
          <a:srcRect l="48" r="48"/>
          <a:stretch/>
        </p:blipFill>
        <p:spPr>
          <a:xfrm>
            <a:off x="10577990" y="2664448"/>
            <a:ext cx="489818" cy="490288"/>
          </a:xfrm>
          <a:prstGeom prst="rect">
            <a:avLst/>
          </a:prstGeom>
        </p:spPr>
      </p:pic>
      <p:sp>
        <p:nvSpPr>
          <p:cNvPr id="29" name="Rectangle: Rounded Corners 28">
            <a:extLst>
              <a:ext uri="{FF2B5EF4-FFF2-40B4-BE49-F238E27FC236}">
                <a16:creationId xmlns:a16="http://schemas.microsoft.com/office/drawing/2014/main" id="{E94F8475-CB64-A48A-9664-9F8FCAF4A287}"/>
              </a:ext>
            </a:extLst>
          </p:cNvPr>
          <p:cNvSpPr/>
          <p:nvPr/>
        </p:nvSpPr>
        <p:spPr>
          <a:xfrm>
            <a:off x="8337640" y="3352073"/>
            <a:ext cx="3178806" cy="85143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Ins="91440" bIns="0" rtlCol="0" anchor="ct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b="1" i="0" u="none" strike="noStrike" kern="1200" cap="none" spc="0" normalizeH="0" baseline="0" noProof="0" dirty="0">
                <a:ln>
                  <a:noFill/>
                </a:ln>
                <a:solidFill>
                  <a:schemeClr val="bg1"/>
                </a:solidFill>
                <a:effectLst/>
                <a:uLnTx/>
                <a:uFillTx/>
                <a:ea typeface="+mn-ea"/>
                <a:cs typeface="+mn-cs"/>
              </a:rPr>
              <a:t>Obesity and adiposity-related diseases</a:t>
            </a:r>
          </a:p>
        </p:txBody>
      </p:sp>
      <p:grpSp>
        <p:nvGrpSpPr>
          <p:cNvPr id="35" name="Group 34">
            <a:extLst>
              <a:ext uri="{FF2B5EF4-FFF2-40B4-BE49-F238E27FC236}">
                <a16:creationId xmlns:a16="http://schemas.microsoft.com/office/drawing/2014/main" id="{3513E68F-6D5C-B074-3219-5531EE6E9E30}"/>
              </a:ext>
            </a:extLst>
          </p:cNvPr>
          <p:cNvGrpSpPr/>
          <p:nvPr/>
        </p:nvGrpSpPr>
        <p:grpSpPr>
          <a:xfrm>
            <a:off x="7754455" y="3668323"/>
            <a:ext cx="349422" cy="291858"/>
            <a:chOff x="4113703" y="3458435"/>
            <a:chExt cx="473093" cy="395156"/>
          </a:xfrm>
        </p:grpSpPr>
        <p:sp>
          <p:nvSpPr>
            <p:cNvPr id="39" name="Isosceles Triangle 38">
              <a:extLst>
                <a:ext uri="{FF2B5EF4-FFF2-40B4-BE49-F238E27FC236}">
                  <a16:creationId xmlns:a16="http://schemas.microsoft.com/office/drawing/2014/main" id="{9FFE4A5C-8BED-E31F-8707-624B6307840C}"/>
                </a:ext>
              </a:extLst>
            </p:cNvPr>
            <p:cNvSpPr/>
            <p:nvPr/>
          </p:nvSpPr>
          <p:spPr>
            <a:xfrm rot="5400000">
              <a:off x="4086450" y="3485688"/>
              <a:ext cx="395156" cy="340650"/>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41" name="Isosceles Triangle 40">
              <a:extLst>
                <a:ext uri="{FF2B5EF4-FFF2-40B4-BE49-F238E27FC236}">
                  <a16:creationId xmlns:a16="http://schemas.microsoft.com/office/drawing/2014/main" id="{2DCE886E-3A47-1C32-440F-E72FE2C4E4F8}"/>
                </a:ext>
              </a:extLst>
            </p:cNvPr>
            <p:cNvSpPr/>
            <p:nvPr/>
          </p:nvSpPr>
          <p:spPr>
            <a:xfrm rot="5400000">
              <a:off x="4218893" y="3485688"/>
              <a:ext cx="395156" cy="340650"/>
            </a:xfrm>
            <a:prstGeom prs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grpSp>
      <p:cxnSp>
        <p:nvCxnSpPr>
          <p:cNvPr id="61" name="Connector: Elbow 60">
            <a:extLst>
              <a:ext uri="{FF2B5EF4-FFF2-40B4-BE49-F238E27FC236}">
                <a16:creationId xmlns:a16="http://schemas.microsoft.com/office/drawing/2014/main" id="{F51279D7-7C27-03B9-3871-88585BC5E4A2}"/>
              </a:ext>
            </a:extLst>
          </p:cNvPr>
          <p:cNvCxnSpPr>
            <a:cxnSpLocks/>
            <a:stCxn id="4" idx="3"/>
          </p:cNvCxnSpPr>
          <p:nvPr/>
        </p:nvCxnSpPr>
        <p:spPr>
          <a:xfrm>
            <a:off x="3842518" y="2293416"/>
            <a:ext cx="437953" cy="1477552"/>
          </a:xfrm>
          <a:prstGeom prst="bentConnector3">
            <a:avLst/>
          </a:prstGeom>
          <a:ln w="1905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62" name="Connector: Elbow 61">
            <a:extLst>
              <a:ext uri="{FF2B5EF4-FFF2-40B4-BE49-F238E27FC236}">
                <a16:creationId xmlns:a16="http://schemas.microsoft.com/office/drawing/2014/main" id="{91E1A1E2-ED5A-F0E0-1413-2FB2EAF07F7D}"/>
              </a:ext>
            </a:extLst>
          </p:cNvPr>
          <p:cNvCxnSpPr>
            <a:cxnSpLocks/>
            <a:stCxn id="19" idx="3"/>
          </p:cNvCxnSpPr>
          <p:nvPr/>
        </p:nvCxnSpPr>
        <p:spPr>
          <a:xfrm>
            <a:off x="3842518" y="3286592"/>
            <a:ext cx="437953" cy="484376"/>
          </a:xfrm>
          <a:prstGeom prst="bentConnector3">
            <a:avLst/>
          </a:prstGeom>
          <a:ln w="1905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65" name="Connector: Elbow 64">
            <a:extLst>
              <a:ext uri="{FF2B5EF4-FFF2-40B4-BE49-F238E27FC236}">
                <a16:creationId xmlns:a16="http://schemas.microsoft.com/office/drawing/2014/main" id="{DC4E29EF-F7DA-5742-D4A6-61119948E01D}"/>
              </a:ext>
            </a:extLst>
          </p:cNvPr>
          <p:cNvCxnSpPr>
            <a:cxnSpLocks/>
            <a:stCxn id="20" idx="3"/>
          </p:cNvCxnSpPr>
          <p:nvPr/>
        </p:nvCxnSpPr>
        <p:spPr>
          <a:xfrm flipV="1">
            <a:off x="3842518" y="3770968"/>
            <a:ext cx="437953" cy="495560"/>
          </a:xfrm>
          <a:prstGeom prst="bentConnector3">
            <a:avLst/>
          </a:prstGeom>
          <a:ln w="1905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83" name="Connector: Elbow 82">
            <a:extLst>
              <a:ext uri="{FF2B5EF4-FFF2-40B4-BE49-F238E27FC236}">
                <a16:creationId xmlns:a16="http://schemas.microsoft.com/office/drawing/2014/main" id="{0150E7B6-473E-A41C-B464-4AC89E544C84}"/>
              </a:ext>
            </a:extLst>
          </p:cNvPr>
          <p:cNvCxnSpPr>
            <a:cxnSpLocks/>
            <a:stCxn id="37" idx="3"/>
          </p:cNvCxnSpPr>
          <p:nvPr/>
        </p:nvCxnSpPr>
        <p:spPr>
          <a:xfrm flipV="1">
            <a:off x="3842518" y="3770968"/>
            <a:ext cx="437953" cy="1465668"/>
          </a:xfrm>
          <a:prstGeom prst="bentConnector3">
            <a:avLst>
              <a:gd name="adj1" fmla="val 50000"/>
            </a:avLst>
          </a:prstGeom>
          <a:ln w="19050">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91" name="Rectangle: Rounded Corners 90">
            <a:extLst>
              <a:ext uri="{FF2B5EF4-FFF2-40B4-BE49-F238E27FC236}">
                <a16:creationId xmlns:a16="http://schemas.microsoft.com/office/drawing/2014/main" id="{80213C1A-0526-49B8-BECF-F869BBBF7E72}"/>
              </a:ext>
            </a:extLst>
          </p:cNvPr>
          <p:cNvSpPr/>
          <p:nvPr/>
        </p:nvSpPr>
        <p:spPr>
          <a:xfrm>
            <a:off x="4341886" y="3352073"/>
            <a:ext cx="3178806" cy="85143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Ins="91440" bIns="0" rtlCol="0" anchor="ct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b="1" i="0" u="none" strike="noStrike" kern="1200" cap="none" spc="0" normalizeH="0" baseline="0" noProof="0" dirty="0">
                <a:ln>
                  <a:noFill/>
                </a:ln>
                <a:solidFill>
                  <a:schemeClr val="bg1"/>
                </a:solidFill>
                <a:effectLst/>
                <a:uLnTx/>
                <a:uFillTx/>
                <a:ea typeface="+mn-ea"/>
                <a:cs typeface="+mn-cs"/>
              </a:rPr>
              <a:t>Direct effects, interactions &amp; mediation*</a:t>
            </a:r>
            <a:endParaRPr kumimoji="0" lang="en-US" sz="1200" b="0" i="0" u="none" strike="noStrike" kern="1200" cap="none" spc="0" normalizeH="0" baseline="0" noProof="0" dirty="0">
              <a:ln>
                <a:noFill/>
              </a:ln>
              <a:solidFill>
                <a:schemeClr val="bg1"/>
              </a:solidFill>
              <a:effectLst/>
              <a:uLnTx/>
              <a:uFillTx/>
              <a:ea typeface="+mn-ea"/>
              <a:cs typeface="+mn-cs"/>
            </a:endParaRPr>
          </a:p>
        </p:txBody>
      </p:sp>
    </p:spTree>
    <p:extLst>
      <p:ext uri="{BB962C8B-B14F-4D97-AF65-F5344CB8AC3E}">
        <p14:creationId xmlns:p14="http://schemas.microsoft.com/office/powerpoint/2010/main" val="3597782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6789A2-FDC9-3086-7308-2F63DD489205}"/>
              </a:ext>
            </a:extLst>
          </p:cNvPr>
          <p:cNvSpPr/>
          <p:nvPr/>
        </p:nvSpPr>
        <p:spPr>
          <a:xfrm>
            <a:off x="0" y="1430448"/>
            <a:ext cx="12192000" cy="408311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5B427F37-B136-E88A-7755-A86BE0AD2CAE}"/>
              </a:ext>
            </a:extLst>
          </p:cNvPr>
          <p:cNvSpPr txBox="1"/>
          <p:nvPr/>
        </p:nvSpPr>
        <p:spPr>
          <a:xfrm>
            <a:off x="591493" y="1941247"/>
            <a:ext cx="11009014" cy="313932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2"/>
                </a:solidFill>
                <a:effectLst/>
                <a:uLnTx/>
                <a:uFillTx/>
                <a:latin typeface="Arial"/>
                <a:ea typeface="+mn-ea"/>
                <a:cs typeface="Arial"/>
              </a:rPr>
              <a:t>Thank you for using the FORWARD: Focus on Obesity Education curriculum.</a:t>
            </a:r>
            <a:endParaRPr kumimoji="0" lang="en-US" sz="1400" b="0" i="0" u="none" strike="noStrike" kern="1200" cap="none" spc="0" normalizeH="0" baseline="0" noProof="0" dirty="0">
              <a:ln>
                <a:noFill/>
              </a:ln>
              <a:solidFill>
                <a:schemeClr val="tx2"/>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2"/>
                </a:solidFill>
                <a:effectLst/>
                <a:uLnTx/>
                <a:uFillTx/>
                <a:latin typeface="Arial"/>
                <a:ea typeface="+mn-ea"/>
                <a:cs typeface="Arial"/>
              </a:rPr>
              <a:t> </a:t>
            </a:r>
            <a:endParaRPr kumimoji="0" lang="en-US" sz="1800" b="1"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2"/>
                </a:solidFill>
                <a:effectLst/>
                <a:uLnTx/>
                <a:uFillTx/>
                <a:latin typeface="Arial"/>
                <a:ea typeface="+mn-ea"/>
                <a:cs typeface="Arial"/>
              </a:rPr>
              <a:t>Welcome to the FORWARD: Focus on Obesity Education curriculum. FORWARD was funded by Novo Nordisk Inc. A third-party provider developed the curriculum’s content in consultation with Novo Nordisk Inc. and leading obesity clinician experts. </a:t>
            </a:r>
            <a:br>
              <a:rPr kumimoji="0" lang="en-US" sz="1400" b="0" i="0" u="none" strike="noStrike" kern="1200" cap="none" spc="0" normalizeH="0" baseline="0" noProof="0" dirty="0">
                <a:ln>
                  <a:noFill/>
                </a:ln>
                <a:solidFill>
                  <a:schemeClr val="tx2"/>
                </a:solidFill>
                <a:effectLst/>
                <a:uLnTx/>
                <a:uFillTx/>
                <a:latin typeface="Arial"/>
                <a:ea typeface="+mn-ea"/>
                <a:cs typeface="Arial"/>
              </a:rPr>
            </a:br>
            <a:r>
              <a:rPr kumimoji="0" lang="en-US" sz="1400" b="0" i="0" u="none" strike="noStrike" kern="1200" cap="none" spc="0" normalizeH="0" baseline="0" noProof="0" dirty="0">
                <a:ln>
                  <a:noFill/>
                </a:ln>
                <a:solidFill>
                  <a:schemeClr val="tx2"/>
                </a:solidFill>
                <a:effectLst/>
                <a:uLnTx/>
                <a:uFillTx/>
                <a:latin typeface="Arial"/>
                <a:ea typeface="+mn-ea"/>
                <a:cs typeface="Arial"/>
              </a:rPr>
              <a:t>FORWARD relies exclusively on open-source materials available to the general public</a:t>
            </a:r>
            <a:r>
              <a:rPr lang="en-US" sz="1400" noProof="0" dirty="0">
                <a:solidFill>
                  <a:schemeClr val="tx2"/>
                </a:solidFill>
                <a:latin typeface="Arial"/>
                <a:cs typeface="Arial"/>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2"/>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2"/>
                </a:solidFill>
                <a:effectLst/>
                <a:uLnTx/>
                <a:uFillTx/>
                <a:latin typeface="Arial"/>
                <a:ea typeface="+mn-ea"/>
                <a:cs typeface="Arial"/>
              </a:rPr>
              <a:t>The goal of FORWARD is to present a complete, accurate, non-promotional and fair-balanced picture of the current state of obesity. FORWARD is intended to inspire the development of obesity education in clinical professional schools, ensuring adequate training of future healthcare providers on the diagnosis and management of obesity. By choosing to access and browse this module of FORWARD, you acknowledge that you have read, understand and agreed to the FORWARD Terms of Use. If you do not agree with the FORWARD Terms of Use, you are not permitted to further access this module and should immediately discontinue your use.</a:t>
            </a: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chemeClr val="tx2"/>
                </a:solidFill>
                <a:effectLst/>
                <a:uLnTx/>
                <a:uFillTx/>
                <a:latin typeface="Arial" panose="020B0604020202020204" pitchFamily="34" charset="0"/>
                <a:ea typeface="+mn-ea"/>
                <a:cs typeface="+mn-cs"/>
              </a:rPr>
            </a:br>
            <a:endParaRPr kumimoji="0" lang="en-US" sz="1800" b="1" i="0" u="none" strike="noStrike" kern="1200" cap="none" spc="0" normalizeH="0" baseline="0" noProof="0" dirty="0">
              <a:ln>
                <a:noFill/>
              </a:ln>
              <a:solidFill>
                <a:schemeClr val="tx2"/>
              </a:solidFill>
              <a:effectLst/>
              <a:uLnTx/>
              <a:uFillTx/>
              <a:latin typeface="Arial"/>
              <a:ea typeface="+mn-ea"/>
              <a:cs typeface="Arial"/>
            </a:endParaRPr>
          </a:p>
        </p:txBody>
      </p:sp>
      <p:sp>
        <p:nvSpPr>
          <p:cNvPr id="4" name="TextBox 3">
            <a:extLst>
              <a:ext uri="{FF2B5EF4-FFF2-40B4-BE49-F238E27FC236}">
                <a16:creationId xmlns:a16="http://schemas.microsoft.com/office/drawing/2014/main" id="{6FAA734D-3E8A-16CB-20D3-DEF6A3A7903C}"/>
              </a:ext>
            </a:extLst>
          </p:cNvPr>
          <p:cNvSpPr txBox="1"/>
          <p:nvPr/>
        </p:nvSpPr>
        <p:spPr>
          <a:xfrm>
            <a:off x="3788485" y="6422315"/>
            <a:ext cx="4615031" cy="276999"/>
          </a:xfrm>
          <a:prstGeom prst="rect">
            <a:avLst/>
          </a:prstGeom>
          <a:noFill/>
        </p:spPr>
        <p:txBody>
          <a:bodyPr wrap="square" rtlCol="0">
            <a:spAutoFit/>
          </a:bodyPr>
          <a:lstStyle/>
          <a:p>
            <a:pPr algn="ctr"/>
            <a:r>
              <a:rPr lang="en-US" sz="1200" noProof="0" dirty="0">
                <a:latin typeface="Arial" panose="020B0604020202020204" pitchFamily="34" charset="0"/>
                <a:cs typeface="Arial" panose="020B0604020202020204" pitchFamily="34" charset="0"/>
              </a:rPr>
              <a:t>Content current as of January 2025</a:t>
            </a:r>
          </a:p>
        </p:txBody>
      </p:sp>
      <p:grpSp>
        <p:nvGrpSpPr>
          <p:cNvPr id="5" name="Group 4">
            <a:extLst>
              <a:ext uri="{FF2B5EF4-FFF2-40B4-BE49-F238E27FC236}">
                <a16:creationId xmlns:a16="http://schemas.microsoft.com/office/drawing/2014/main" id="{AF6DBBE1-72AB-50D9-68C4-9F96D07671B4}"/>
              </a:ext>
            </a:extLst>
          </p:cNvPr>
          <p:cNvGrpSpPr/>
          <p:nvPr/>
        </p:nvGrpSpPr>
        <p:grpSpPr>
          <a:xfrm>
            <a:off x="4523650" y="4602787"/>
            <a:ext cx="3144701" cy="873068"/>
            <a:chOff x="4523650" y="4602787"/>
            <a:chExt cx="3144701" cy="873068"/>
          </a:xfrm>
        </p:grpSpPr>
        <p:grpSp>
          <p:nvGrpSpPr>
            <p:cNvPr id="8" name="Group 7">
              <a:extLst>
                <a:ext uri="{FF2B5EF4-FFF2-40B4-BE49-F238E27FC236}">
                  <a16:creationId xmlns:a16="http://schemas.microsoft.com/office/drawing/2014/main" id="{21EE2025-8274-89D5-5C83-F8BC30E284C0}"/>
                </a:ext>
              </a:extLst>
            </p:cNvPr>
            <p:cNvGrpSpPr/>
            <p:nvPr/>
          </p:nvGrpSpPr>
          <p:grpSpPr>
            <a:xfrm>
              <a:off x="4523650" y="4602787"/>
              <a:ext cx="3144701" cy="853112"/>
              <a:chOff x="4712365" y="4738255"/>
              <a:chExt cx="3144701" cy="853112"/>
            </a:xfrm>
          </p:grpSpPr>
          <p:sp>
            <p:nvSpPr>
              <p:cNvPr id="11" name="TextBox 10">
                <a:extLst>
                  <a:ext uri="{FF2B5EF4-FFF2-40B4-BE49-F238E27FC236}">
                    <a16:creationId xmlns:a16="http://schemas.microsoft.com/office/drawing/2014/main" id="{6EDB29F4-DEB6-8396-2500-EB0F05E1B4A6}"/>
                  </a:ext>
                </a:extLst>
              </p:cNvPr>
              <p:cNvSpPr txBox="1"/>
              <p:nvPr/>
            </p:nvSpPr>
            <p:spPr>
              <a:xfrm>
                <a:off x="4752976" y="5010923"/>
                <a:ext cx="1978024"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Double click </a:t>
                </a:r>
                <a:r>
                  <a:rPr kumimoji="0" lang="en-US" sz="14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to view: </a:t>
                </a:r>
              </a:p>
            </p:txBody>
          </p:sp>
          <p:sp>
            <p:nvSpPr>
              <p:cNvPr id="12" name="Rectangle: Rounded Corners 11">
                <a:extLst>
                  <a:ext uri="{FF2B5EF4-FFF2-40B4-BE49-F238E27FC236}">
                    <a16:creationId xmlns:a16="http://schemas.microsoft.com/office/drawing/2014/main" id="{62A50564-D72E-4656-CA4C-5069631F78C9}"/>
                  </a:ext>
                </a:extLst>
              </p:cNvPr>
              <p:cNvSpPr/>
              <p:nvPr/>
            </p:nvSpPr>
            <p:spPr>
              <a:xfrm>
                <a:off x="4712365" y="4738255"/>
                <a:ext cx="3144701" cy="853112"/>
              </a:xfrm>
              <a:prstGeom prst="roundRect">
                <a:avLst>
                  <a:gd name="adj" fmla="val 50000"/>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grpSp>
        <p:graphicFrame>
          <p:nvGraphicFramePr>
            <p:cNvPr id="9" name="Object 8">
              <a:extLst>
                <a:ext uri="{FF2B5EF4-FFF2-40B4-BE49-F238E27FC236}">
                  <a16:creationId xmlns:a16="http://schemas.microsoft.com/office/drawing/2014/main" id="{A7FDB6AF-BC90-C991-62B1-B03AC68F0A76}"/>
                </a:ext>
              </a:extLst>
            </p:cNvPr>
            <p:cNvGraphicFramePr>
              <a:graphicFrameLocks noChangeAspect="1"/>
            </p:cNvGraphicFramePr>
            <p:nvPr>
              <p:extLst>
                <p:ext uri="{D42A27DB-BD31-4B8C-83A1-F6EECF244321}">
                  <p14:modId xmlns:p14="http://schemas.microsoft.com/office/powerpoint/2010/main" val="875916283"/>
                </p:ext>
              </p:extLst>
            </p:nvPr>
          </p:nvGraphicFramePr>
          <p:xfrm>
            <a:off x="6542285" y="4685280"/>
            <a:ext cx="938212" cy="790575"/>
          </p:xfrm>
          <a:graphic>
            <a:graphicData uri="http://schemas.openxmlformats.org/presentationml/2006/ole">
              <mc:AlternateContent xmlns:mc="http://schemas.openxmlformats.org/markup-compatibility/2006">
                <mc:Choice xmlns:v="urn:schemas-microsoft-com:vml" Requires="v">
                  <p:oleObj name="Acrobat Document" showAsIcon="1" r:id="rId3" imgW="937800" imgH="791280" progId="AcroExch.Document.7">
                    <p:embed/>
                  </p:oleObj>
                </mc:Choice>
                <mc:Fallback>
                  <p:oleObj name="Acrobat Document" showAsIcon="1" r:id="rId3" imgW="937800" imgH="791280" progId="AcroExch.Document.7">
                    <p:embed/>
                    <p:pic>
                      <p:nvPicPr>
                        <p:cNvPr id="9" name="Object 8">
                          <a:extLst>
                            <a:ext uri="{FF2B5EF4-FFF2-40B4-BE49-F238E27FC236}">
                              <a16:creationId xmlns:a16="http://schemas.microsoft.com/office/drawing/2014/main" id="{A7FDB6AF-BC90-C991-62B1-B03AC68F0A76}"/>
                            </a:ext>
                          </a:extLst>
                        </p:cNvPr>
                        <p:cNvPicPr/>
                        <p:nvPr/>
                      </p:nvPicPr>
                      <p:blipFill>
                        <a:blip r:embed="rId4"/>
                        <a:stretch>
                          <a:fillRect/>
                        </a:stretch>
                      </p:blipFill>
                      <p:spPr>
                        <a:xfrm>
                          <a:off x="6542285" y="4685280"/>
                          <a:ext cx="938212" cy="790575"/>
                        </a:xfrm>
                        <a:prstGeom prst="rect">
                          <a:avLst/>
                        </a:prstGeom>
                      </p:spPr>
                    </p:pic>
                  </p:oleObj>
                </mc:Fallback>
              </mc:AlternateContent>
            </a:graphicData>
          </a:graphic>
        </p:graphicFrame>
      </p:grpSp>
      <p:sp>
        <p:nvSpPr>
          <p:cNvPr id="13" name="TextBox 12">
            <a:extLst>
              <a:ext uri="{FF2B5EF4-FFF2-40B4-BE49-F238E27FC236}">
                <a16:creationId xmlns:a16="http://schemas.microsoft.com/office/drawing/2014/main" id="{0C2A1701-6296-30F2-7BC2-4E70AFB0395D}"/>
              </a:ext>
            </a:extLst>
          </p:cNvPr>
          <p:cNvSpPr txBox="1"/>
          <p:nvPr/>
        </p:nvSpPr>
        <p:spPr>
          <a:xfrm>
            <a:off x="3788485" y="6145316"/>
            <a:ext cx="4615031"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Content current as of November 2025</a:t>
            </a:r>
          </a:p>
        </p:txBody>
      </p:sp>
    </p:spTree>
    <p:extLst>
      <p:ext uri="{BB962C8B-B14F-4D97-AF65-F5344CB8AC3E}">
        <p14:creationId xmlns:p14="http://schemas.microsoft.com/office/powerpoint/2010/main" val="1163074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ACD59-E7D5-DDD3-F63F-25868C3B0D1B}"/>
              </a:ext>
            </a:extLst>
          </p:cNvPr>
          <p:cNvSpPr>
            <a:spLocks noGrp="1"/>
          </p:cNvSpPr>
          <p:nvPr>
            <p:ph type="title"/>
          </p:nvPr>
        </p:nvSpPr>
        <p:spPr>
          <a:xfrm>
            <a:off x="536240" y="414320"/>
            <a:ext cx="10896000" cy="1082209"/>
          </a:xfrm>
        </p:spPr>
        <p:txBody>
          <a:bodyPr/>
          <a:lstStyle/>
          <a:p>
            <a:r>
              <a:rPr lang="en-US" noProof="0" dirty="0"/>
              <a:t>Environmental and genetic factors and obesity</a:t>
            </a:r>
          </a:p>
        </p:txBody>
      </p:sp>
      <p:sp>
        <p:nvSpPr>
          <p:cNvPr id="4" name="Rectangle: Rounded Corners 3">
            <a:extLst>
              <a:ext uri="{FF2B5EF4-FFF2-40B4-BE49-F238E27FC236}">
                <a16:creationId xmlns:a16="http://schemas.microsoft.com/office/drawing/2014/main" id="{E61DB515-F502-176F-19D9-948CB535FF03}"/>
              </a:ext>
            </a:extLst>
          </p:cNvPr>
          <p:cNvSpPr/>
          <p:nvPr/>
        </p:nvSpPr>
        <p:spPr>
          <a:xfrm>
            <a:off x="4109102" y="2966509"/>
            <a:ext cx="3884278" cy="730781"/>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noProof="0" dirty="0"/>
              <a:t>Genetic </a:t>
            </a:r>
            <a:r>
              <a:rPr lang="en-US" noProof="0" dirty="0"/>
              <a:t>factors</a:t>
            </a:r>
          </a:p>
        </p:txBody>
      </p:sp>
      <p:sp>
        <p:nvSpPr>
          <p:cNvPr id="5" name="Rectangle: Rounded Corners 4">
            <a:extLst>
              <a:ext uri="{FF2B5EF4-FFF2-40B4-BE49-F238E27FC236}">
                <a16:creationId xmlns:a16="http://schemas.microsoft.com/office/drawing/2014/main" id="{B51B2D48-9442-0089-7E9D-5B5BC4E03C0F}"/>
              </a:ext>
            </a:extLst>
          </p:cNvPr>
          <p:cNvSpPr/>
          <p:nvPr/>
        </p:nvSpPr>
        <p:spPr>
          <a:xfrm>
            <a:off x="4109102" y="1765300"/>
            <a:ext cx="3884278" cy="730781"/>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noProof="0" dirty="0"/>
              <a:t>Environmental </a:t>
            </a:r>
            <a:r>
              <a:rPr lang="en-US" noProof="0" dirty="0"/>
              <a:t>factors</a:t>
            </a:r>
          </a:p>
        </p:txBody>
      </p:sp>
      <p:grpSp>
        <p:nvGrpSpPr>
          <p:cNvPr id="18" name="Group 17">
            <a:extLst>
              <a:ext uri="{FF2B5EF4-FFF2-40B4-BE49-F238E27FC236}">
                <a16:creationId xmlns:a16="http://schemas.microsoft.com/office/drawing/2014/main" id="{89CE72A4-6D34-80F6-9CE7-1C6A357B6345}"/>
              </a:ext>
            </a:extLst>
          </p:cNvPr>
          <p:cNvGrpSpPr/>
          <p:nvPr/>
        </p:nvGrpSpPr>
        <p:grpSpPr>
          <a:xfrm>
            <a:off x="3226011" y="4158944"/>
            <a:ext cx="5663777" cy="1150710"/>
            <a:chOff x="3403600" y="4109765"/>
            <a:chExt cx="5663777" cy="1150710"/>
          </a:xfrm>
          <a:solidFill>
            <a:schemeClr val="accent1"/>
          </a:solidFill>
        </p:grpSpPr>
        <p:sp>
          <p:nvSpPr>
            <p:cNvPr id="6" name="Freeform 5">
              <a:extLst>
                <a:ext uri="{FF2B5EF4-FFF2-40B4-BE49-F238E27FC236}">
                  <a16:creationId xmlns:a16="http://schemas.microsoft.com/office/drawing/2014/main" id="{4F3D5483-A577-6D62-460E-6A62EAAF6646}"/>
                </a:ext>
              </a:extLst>
            </p:cNvPr>
            <p:cNvSpPr>
              <a:spLocks noEditPoints="1"/>
            </p:cNvSpPr>
            <p:nvPr/>
          </p:nvSpPr>
          <p:spPr bwMode="auto">
            <a:xfrm>
              <a:off x="8257357" y="4109765"/>
              <a:ext cx="810020" cy="1149829"/>
            </a:xfrm>
            <a:custGeom>
              <a:avLst/>
              <a:gdLst>
                <a:gd name="T0" fmla="*/ 386 w 487"/>
                <a:gd name="T1" fmla="*/ 138 h 691"/>
                <a:gd name="T2" fmla="*/ 243 w 487"/>
                <a:gd name="T3" fmla="*/ 0 h 691"/>
                <a:gd name="T4" fmla="*/ 132 w 487"/>
                <a:gd name="T5" fmla="*/ 121 h 691"/>
                <a:gd name="T6" fmla="*/ 0 w 487"/>
                <a:gd name="T7" fmla="*/ 356 h 691"/>
                <a:gd name="T8" fmla="*/ 35 w 487"/>
                <a:gd name="T9" fmla="*/ 401 h 691"/>
                <a:gd name="T10" fmla="*/ 64 w 487"/>
                <a:gd name="T11" fmla="*/ 390 h 691"/>
                <a:gd name="T12" fmla="*/ 102 w 487"/>
                <a:gd name="T13" fmla="*/ 524 h 691"/>
                <a:gd name="T14" fmla="*/ 186 w 487"/>
                <a:gd name="T15" fmla="*/ 682 h 691"/>
                <a:gd name="T16" fmla="*/ 243 w 487"/>
                <a:gd name="T17" fmla="*/ 676 h 691"/>
                <a:gd name="T18" fmla="*/ 300 w 487"/>
                <a:gd name="T19" fmla="*/ 682 h 691"/>
                <a:gd name="T20" fmla="*/ 366 w 487"/>
                <a:gd name="T21" fmla="*/ 546 h 691"/>
                <a:gd name="T22" fmla="*/ 422 w 487"/>
                <a:gd name="T23" fmla="*/ 390 h 691"/>
                <a:gd name="T24" fmla="*/ 451 w 487"/>
                <a:gd name="T25" fmla="*/ 401 h 691"/>
                <a:gd name="T26" fmla="*/ 487 w 487"/>
                <a:gd name="T27" fmla="*/ 356 h 691"/>
                <a:gd name="T28" fmla="*/ 287 w 487"/>
                <a:gd name="T29" fmla="*/ 66 h 691"/>
                <a:gd name="T30" fmla="*/ 199 w 487"/>
                <a:gd name="T31" fmla="*/ 66 h 691"/>
                <a:gd name="T32" fmla="*/ 460 w 487"/>
                <a:gd name="T33" fmla="*/ 388 h 691"/>
                <a:gd name="T34" fmla="*/ 428 w 487"/>
                <a:gd name="T35" fmla="*/ 377 h 691"/>
                <a:gd name="T36" fmla="*/ 410 w 487"/>
                <a:gd name="T37" fmla="*/ 272 h 691"/>
                <a:gd name="T38" fmla="*/ 387 w 487"/>
                <a:gd name="T39" fmla="*/ 217 h 691"/>
                <a:gd name="T40" fmla="*/ 353 w 487"/>
                <a:gd name="T41" fmla="*/ 194 h 691"/>
                <a:gd name="T42" fmla="*/ 380 w 487"/>
                <a:gd name="T43" fmla="*/ 247 h 691"/>
                <a:gd name="T44" fmla="*/ 381 w 487"/>
                <a:gd name="T45" fmla="*/ 255 h 691"/>
                <a:gd name="T46" fmla="*/ 410 w 487"/>
                <a:gd name="T47" fmla="*/ 387 h 691"/>
                <a:gd name="T48" fmla="*/ 410 w 487"/>
                <a:gd name="T49" fmla="*/ 388 h 691"/>
                <a:gd name="T50" fmla="*/ 410 w 487"/>
                <a:gd name="T51" fmla="*/ 390 h 691"/>
                <a:gd name="T52" fmla="*/ 374 w 487"/>
                <a:gd name="T53" fmla="*/ 516 h 691"/>
                <a:gd name="T54" fmla="*/ 293 w 487"/>
                <a:gd name="T55" fmla="*/ 673 h 691"/>
                <a:gd name="T56" fmla="*/ 251 w 487"/>
                <a:gd name="T57" fmla="*/ 666 h 691"/>
                <a:gd name="T58" fmla="*/ 243 w 487"/>
                <a:gd name="T59" fmla="*/ 393 h 691"/>
                <a:gd name="T60" fmla="*/ 235 w 487"/>
                <a:gd name="T61" fmla="*/ 666 h 691"/>
                <a:gd name="T62" fmla="*/ 193 w 487"/>
                <a:gd name="T63" fmla="*/ 673 h 691"/>
                <a:gd name="T64" fmla="*/ 130 w 487"/>
                <a:gd name="T65" fmla="*/ 539 h 691"/>
                <a:gd name="T66" fmla="*/ 76 w 487"/>
                <a:gd name="T67" fmla="*/ 390 h 691"/>
                <a:gd name="T68" fmla="*/ 76 w 487"/>
                <a:gd name="T69" fmla="*/ 388 h 691"/>
                <a:gd name="T70" fmla="*/ 76 w 487"/>
                <a:gd name="T71" fmla="*/ 387 h 691"/>
                <a:gd name="T72" fmla="*/ 99 w 487"/>
                <a:gd name="T73" fmla="*/ 261 h 691"/>
                <a:gd name="T74" fmla="*/ 105 w 487"/>
                <a:gd name="T75" fmla="*/ 255 h 691"/>
                <a:gd name="T76" fmla="*/ 106 w 487"/>
                <a:gd name="T77" fmla="*/ 242 h 691"/>
                <a:gd name="T78" fmla="*/ 134 w 487"/>
                <a:gd name="T79" fmla="*/ 186 h 691"/>
                <a:gd name="T80" fmla="*/ 94 w 487"/>
                <a:gd name="T81" fmla="*/ 242 h 691"/>
                <a:gd name="T82" fmla="*/ 55 w 487"/>
                <a:gd name="T83" fmla="*/ 343 h 691"/>
                <a:gd name="T84" fmla="*/ 48 w 487"/>
                <a:gd name="T85" fmla="*/ 386 h 691"/>
                <a:gd name="T86" fmla="*/ 16 w 487"/>
                <a:gd name="T87" fmla="*/ 378 h 691"/>
                <a:gd name="T88" fmla="*/ 37 w 487"/>
                <a:gd name="T89" fmla="*/ 238 h 691"/>
                <a:gd name="T90" fmla="*/ 243 w 487"/>
                <a:gd name="T91" fmla="*/ 132 h 691"/>
                <a:gd name="T92" fmla="*/ 430 w 487"/>
                <a:gd name="T93" fmla="*/ 199 h 691"/>
                <a:gd name="T94" fmla="*/ 467 w 487"/>
                <a:gd name="T95" fmla="*/ 382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7" h="691">
                  <a:moveTo>
                    <a:pt x="486" y="347"/>
                  </a:moveTo>
                  <a:cubicBezTo>
                    <a:pt x="481" y="301"/>
                    <a:pt x="473" y="264"/>
                    <a:pt x="461" y="233"/>
                  </a:cubicBezTo>
                  <a:cubicBezTo>
                    <a:pt x="442" y="188"/>
                    <a:pt x="416" y="158"/>
                    <a:pt x="386" y="138"/>
                  </a:cubicBezTo>
                  <a:cubicBezTo>
                    <a:pt x="358" y="120"/>
                    <a:pt x="326" y="110"/>
                    <a:pt x="293" y="105"/>
                  </a:cubicBezTo>
                  <a:cubicBezTo>
                    <a:pt x="298" y="93"/>
                    <a:pt x="299" y="79"/>
                    <a:pt x="299" y="66"/>
                  </a:cubicBezTo>
                  <a:cubicBezTo>
                    <a:pt x="299" y="28"/>
                    <a:pt x="281" y="0"/>
                    <a:pt x="243" y="0"/>
                  </a:cubicBezTo>
                  <a:cubicBezTo>
                    <a:pt x="205" y="0"/>
                    <a:pt x="187" y="28"/>
                    <a:pt x="187" y="66"/>
                  </a:cubicBezTo>
                  <a:cubicBezTo>
                    <a:pt x="187" y="79"/>
                    <a:pt x="188" y="93"/>
                    <a:pt x="193" y="105"/>
                  </a:cubicBezTo>
                  <a:cubicBezTo>
                    <a:pt x="172" y="108"/>
                    <a:pt x="151" y="113"/>
                    <a:pt x="132" y="121"/>
                  </a:cubicBezTo>
                  <a:cubicBezTo>
                    <a:pt x="99" y="135"/>
                    <a:pt x="69" y="157"/>
                    <a:pt x="46" y="193"/>
                  </a:cubicBezTo>
                  <a:cubicBezTo>
                    <a:pt x="23" y="229"/>
                    <a:pt x="7" y="278"/>
                    <a:pt x="0" y="347"/>
                  </a:cubicBezTo>
                  <a:cubicBezTo>
                    <a:pt x="0" y="350"/>
                    <a:pt x="0" y="353"/>
                    <a:pt x="0" y="356"/>
                  </a:cubicBezTo>
                  <a:cubicBezTo>
                    <a:pt x="0" y="371"/>
                    <a:pt x="3" y="383"/>
                    <a:pt x="10" y="390"/>
                  </a:cubicBezTo>
                  <a:cubicBezTo>
                    <a:pt x="13" y="394"/>
                    <a:pt x="17" y="397"/>
                    <a:pt x="22" y="399"/>
                  </a:cubicBezTo>
                  <a:cubicBezTo>
                    <a:pt x="26" y="401"/>
                    <a:pt x="30" y="401"/>
                    <a:pt x="35" y="401"/>
                  </a:cubicBezTo>
                  <a:cubicBezTo>
                    <a:pt x="41" y="401"/>
                    <a:pt x="48" y="400"/>
                    <a:pt x="53" y="397"/>
                  </a:cubicBezTo>
                  <a:cubicBezTo>
                    <a:pt x="57" y="395"/>
                    <a:pt x="61" y="392"/>
                    <a:pt x="64" y="389"/>
                  </a:cubicBezTo>
                  <a:cubicBezTo>
                    <a:pt x="64" y="389"/>
                    <a:pt x="64" y="390"/>
                    <a:pt x="64" y="390"/>
                  </a:cubicBezTo>
                  <a:cubicBezTo>
                    <a:pt x="64" y="396"/>
                    <a:pt x="64" y="403"/>
                    <a:pt x="64" y="408"/>
                  </a:cubicBezTo>
                  <a:cubicBezTo>
                    <a:pt x="64" y="441"/>
                    <a:pt x="69" y="465"/>
                    <a:pt x="78" y="485"/>
                  </a:cubicBezTo>
                  <a:cubicBezTo>
                    <a:pt x="85" y="500"/>
                    <a:pt x="93" y="512"/>
                    <a:pt x="102" y="524"/>
                  </a:cubicBezTo>
                  <a:cubicBezTo>
                    <a:pt x="116" y="541"/>
                    <a:pt x="130" y="556"/>
                    <a:pt x="142" y="576"/>
                  </a:cubicBezTo>
                  <a:cubicBezTo>
                    <a:pt x="155" y="596"/>
                    <a:pt x="165" y="621"/>
                    <a:pt x="171" y="656"/>
                  </a:cubicBezTo>
                  <a:cubicBezTo>
                    <a:pt x="172" y="668"/>
                    <a:pt x="178" y="677"/>
                    <a:pt x="186" y="682"/>
                  </a:cubicBezTo>
                  <a:cubicBezTo>
                    <a:pt x="194" y="688"/>
                    <a:pt x="203" y="691"/>
                    <a:pt x="213" y="691"/>
                  </a:cubicBezTo>
                  <a:cubicBezTo>
                    <a:pt x="222" y="691"/>
                    <a:pt x="231" y="688"/>
                    <a:pt x="238" y="682"/>
                  </a:cubicBezTo>
                  <a:cubicBezTo>
                    <a:pt x="240" y="681"/>
                    <a:pt x="241" y="679"/>
                    <a:pt x="243" y="676"/>
                  </a:cubicBezTo>
                  <a:cubicBezTo>
                    <a:pt x="246" y="681"/>
                    <a:pt x="250" y="684"/>
                    <a:pt x="254" y="686"/>
                  </a:cubicBezTo>
                  <a:cubicBezTo>
                    <a:pt x="260" y="689"/>
                    <a:pt x="267" y="691"/>
                    <a:pt x="273" y="691"/>
                  </a:cubicBezTo>
                  <a:cubicBezTo>
                    <a:pt x="283" y="691"/>
                    <a:pt x="292" y="688"/>
                    <a:pt x="300" y="682"/>
                  </a:cubicBezTo>
                  <a:cubicBezTo>
                    <a:pt x="308" y="677"/>
                    <a:pt x="314" y="668"/>
                    <a:pt x="315" y="656"/>
                  </a:cubicBezTo>
                  <a:cubicBezTo>
                    <a:pt x="320" y="625"/>
                    <a:pt x="329" y="602"/>
                    <a:pt x="340" y="583"/>
                  </a:cubicBezTo>
                  <a:cubicBezTo>
                    <a:pt x="347" y="569"/>
                    <a:pt x="356" y="557"/>
                    <a:pt x="366" y="546"/>
                  </a:cubicBezTo>
                  <a:cubicBezTo>
                    <a:pt x="379" y="529"/>
                    <a:pt x="393" y="513"/>
                    <a:pt x="404" y="492"/>
                  </a:cubicBezTo>
                  <a:cubicBezTo>
                    <a:pt x="415" y="471"/>
                    <a:pt x="422" y="445"/>
                    <a:pt x="422" y="408"/>
                  </a:cubicBezTo>
                  <a:cubicBezTo>
                    <a:pt x="422" y="403"/>
                    <a:pt x="422" y="396"/>
                    <a:pt x="422" y="390"/>
                  </a:cubicBezTo>
                  <a:cubicBezTo>
                    <a:pt x="422" y="390"/>
                    <a:pt x="422" y="389"/>
                    <a:pt x="422" y="389"/>
                  </a:cubicBezTo>
                  <a:cubicBezTo>
                    <a:pt x="425" y="392"/>
                    <a:pt x="429" y="395"/>
                    <a:pt x="433" y="397"/>
                  </a:cubicBezTo>
                  <a:cubicBezTo>
                    <a:pt x="438" y="400"/>
                    <a:pt x="445" y="401"/>
                    <a:pt x="451" y="401"/>
                  </a:cubicBezTo>
                  <a:cubicBezTo>
                    <a:pt x="456" y="401"/>
                    <a:pt x="460" y="401"/>
                    <a:pt x="465" y="399"/>
                  </a:cubicBezTo>
                  <a:cubicBezTo>
                    <a:pt x="471" y="396"/>
                    <a:pt x="477" y="391"/>
                    <a:pt x="481" y="384"/>
                  </a:cubicBezTo>
                  <a:cubicBezTo>
                    <a:pt x="484" y="377"/>
                    <a:pt x="487" y="368"/>
                    <a:pt x="487" y="356"/>
                  </a:cubicBezTo>
                  <a:cubicBezTo>
                    <a:pt x="487" y="353"/>
                    <a:pt x="486" y="350"/>
                    <a:pt x="486" y="347"/>
                  </a:cubicBezTo>
                  <a:close/>
                  <a:moveTo>
                    <a:pt x="243" y="12"/>
                  </a:moveTo>
                  <a:cubicBezTo>
                    <a:pt x="275" y="12"/>
                    <a:pt x="287" y="35"/>
                    <a:pt x="287" y="66"/>
                  </a:cubicBezTo>
                  <a:cubicBezTo>
                    <a:pt x="287" y="85"/>
                    <a:pt x="285" y="105"/>
                    <a:pt x="270" y="114"/>
                  </a:cubicBezTo>
                  <a:cubicBezTo>
                    <a:pt x="257" y="122"/>
                    <a:pt x="231" y="122"/>
                    <a:pt x="218" y="115"/>
                  </a:cubicBezTo>
                  <a:cubicBezTo>
                    <a:pt x="201" y="106"/>
                    <a:pt x="199" y="86"/>
                    <a:pt x="199" y="66"/>
                  </a:cubicBezTo>
                  <a:cubicBezTo>
                    <a:pt x="199" y="35"/>
                    <a:pt x="212" y="12"/>
                    <a:pt x="243" y="12"/>
                  </a:cubicBezTo>
                  <a:close/>
                  <a:moveTo>
                    <a:pt x="467" y="382"/>
                  </a:moveTo>
                  <a:cubicBezTo>
                    <a:pt x="465" y="385"/>
                    <a:pt x="462" y="387"/>
                    <a:pt x="460" y="388"/>
                  </a:cubicBezTo>
                  <a:cubicBezTo>
                    <a:pt x="457" y="389"/>
                    <a:pt x="454" y="389"/>
                    <a:pt x="451" y="389"/>
                  </a:cubicBezTo>
                  <a:cubicBezTo>
                    <a:pt x="447" y="389"/>
                    <a:pt x="442" y="388"/>
                    <a:pt x="438" y="386"/>
                  </a:cubicBezTo>
                  <a:cubicBezTo>
                    <a:pt x="434" y="384"/>
                    <a:pt x="430" y="381"/>
                    <a:pt x="428" y="377"/>
                  </a:cubicBezTo>
                  <a:cubicBezTo>
                    <a:pt x="427" y="377"/>
                    <a:pt x="427" y="376"/>
                    <a:pt x="426" y="376"/>
                  </a:cubicBezTo>
                  <a:cubicBezTo>
                    <a:pt x="429" y="364"/>
                    <a:pt x="431" y="353"/>
                    <a:pt x="431" y="343"/>
                  </a:cubicBezTo>
                  <a:cubicBezTo>
                    <a:pt x="431" y="313"/>
                    <a:pt x="421" y="289"/>
                    <a:pt x="410" y="272"/>
                  </a:cubicBezTo>
                  <a:cubicBezTo>
                    <a:pt x="403" y="260"/>
                    <a:pt x="396" y="252"/>
                    <a:pt x="392" y="248"/>
                  </a:cubicBezTo>
                  <a:cubicBezTo>
                    <a:pt x="392" y="247"/>
                    <a:pt x="392" y="245"/>
                    <a:pt x="392" y="242"/>
                  </a:cubicBezTo>
                  <a:cubicBezTo>
                    <a:pt x="392" y="236"/>
                    <a:pt x="391" y="227"/>
                    <a:pt x="387" y="217"/>
                  </a:cubicBezTo>
                  <a:cubicBezTo>
                    <a:pt x="382" y="207"/>
                    <a:pt x="374" y="195"/>
                    <a:pt x="360" y="185"/>
                  </a:cubicBezTo>
                  <a:cubicBezTo>
                    <a:pt x="357" y="183"/>
                    <a:pt x="354" y="183"/>
                    <a:pt x="352" y="186"/>
                  </a:cubicBezTo>
                  <a:cubicBezTo>
                    <a:pt x="350" y="188"/>
                    <a:pt x="350" y="192"/>
                    <a:pt x="353" y="194"/>
                  </a:cubicBezTo>
                  <a:cubicBezTo>
                    <a:pt x="365" y="204"/>
                    <a:pt x="372" y="213"/>
                    <a:pt x="376" y="222"/>
                  </a:cubicBezTo>
                  <a:cubicBezTo>
                    <a:pt x="380" y="230"/>
                    <a:pt x="380" y="237"/>
                    <a:pt x="380" y="242"/>
                  </a:cubicBezTo>
                  <a:cubicBezTo>
                    <a:pt x="380" y="244"/>
                    <a:pt x="380" y="246"/>
                    <a:pt x="380" y="247"/>
                  </a:cubicBezTo>
                  <a:cubicBezTo>
                    <a:pt x="380" y="248"/>
                    <a:pt x="380" y="248"/>
                    <a:pt x="380" y="248"/>
                  </a:cubicBezTo>
                  <a:cubicBezTo>
                    <a:pt x="380" y="249"/>
                    <a:pt x="380" y="249"/>
                    <a:pt x="380" y="249"/>
                  </a:cubicBezTo>
                  <a:cubicBezTo>
                    <a:pt x="379" y="251"/>
                    <a:pt x="380" y="253"/>
                    <a:pt x="381" y="255"/>
                  </a:cubicBezTo>
                  <a:cubicBezTo>
                    <a:pt x="382" y="255"/>
                    <a:pt x="391" y="264"/>
                    <a:pt x="400" y="279"/>
                  </a:cubicBezTo>
                  <a:cubicBezTo>
                    <a:pt x="410" y="295"/>
                    <a:pt x="419" y="317"/>
                    <a:pt x="419" y="343"/>
                  </a:cubicBezTo>
                  <a:cubicBezTo>
                    <a:pt x="419" y="356"/>
                    <a:pt x="416" y="371"/>
                    <a:pt x="410" y="387"/>
                  </a:cubicBezTo>
                  <a:cubicBezTo>
                    <a:pt x="410" y="387"/>
                    <a:pt x="410" y="387"/>
                    <a:pt x="410" y="387"/>
                  </a:cubicBezTo>
                  <a:cubicBezTo>
                    <a:pt x="410" y="387"/>
                    <a:pt x="410" y="388"/>
                    <a:pt x="410" y="388"/>
                  </a:cubicBezTo>
                  <a:cubicBezTo>
                    <a:pt x="410" y="388"/>
                    <a:pt x="410" y="388"/>
                    <a:pt x="410" y="388"/>
                  </a:cubicBezTo>
                  <a:cubicBezTo>
                    <a:pt x="410" y="388"/>
                    <a:pt x="410" y="389"/>
                    <a:pt x="410" y="389"/>
                  </a:cubicBezTo>
                  <a:cubicBezTo>
                    <a:pt x="410" y="389"/>
                    <a:pt x="410" y="389"/>
                    <a:pt x="410" y="389"/>
                  </a:cubicBezTo>
                  <a:cubicBezTo>
                    <a:pt x="410" y="390"/>
                    <a:pt x="410" y="390"/>
                    <a:pt x="410" y="390"/>
                  </a:cubicBezTo>
                  <a:cubicBezTo>
                    <a:pt x="410" y="396"/>
                    <a:pt x="410" y="402"/>
                    <a:pt x="410" y="408"/>
                  </a:cubicBezTo>
                  <a:cubicBezTo>
                    <a:pt x="410" y="440"/>
                    <a:pt x="405" y="462"/>
                    <a:pt x="397" y="480"/>
                  </a:cubicBezTo>
                  <a:cubicBezTo>
                    <a:pt x="391" y="494"/>
                    <a:pt x="383" y="505"/>
                    <a:pt x="374" y="516"/>
                  </a:cubicBezTo>
                  <a:cubicBezTo>
                    <a:pt x="361" y="533"/>
                    <a:pt x="347" y="549"/>
                    <a:pt x="333" y="570"/>
                  </a:cubicBezTo>
                  <a:cubicBezTo>
                    <a:pt x="320" y="591"/>
                    <a:pt x="309" y="617"/>
                    <a:pt x="304" y="655"/>
                  </a:cubicBezTo>
                  <a:cubicBezTo>
                    <a:pt x="302" y="663"/>
                    <a:pt x="298" y="668"/>
                    <a:pt x="293" y="673"/>
                  </a:cubicBezTo>
                  <a:cubicBezTo>
                    <a:pt x="287" y="677"/>
                    <a:pt x="280" y="679"/>
                    <a:pt x="273" y="679"/>
                  </a:cubicBezTo>
                  <a:cubicBezTo>
                    <a:pt x="267" y="679"/>
                    <a:pt x="260" y="677"/>
                    <a:pt x="256" y="673"/>
                  </a:cubicBezTo>
                  <a:cubicBezTo>
                    <a:pt x="254" y="671"/>
                    <a:pt x="252" y="669"/>
                    <a:pt x="251" y="666"/>
                  </a:cubicBezTo>
                  <a:cubicBezTo>
                    <a:pt x="250" y="664"/>
                    <a:pt x="249" y="660"/>
                    <a:pt x="249" y="656"/>
                  </a:cubicBezTo>
                  <a:cubicBezTo>
                    <a:pt x="249" y="399"/>
                    <a:pt x="249" y="399"/>
                    <a:pt x="249" y="399"/>
                  </a:cubicBezTo>
                  <a:cubicBezTo>
                    <a:pt x="249" y="396"/>
                    <a:pt x="246" y="393"/>
                    <a:pt x="243" y="393"/>
                  </a:cubicBezTo>
                  <a:cubicBezTo>
                    <a:pt x="240" y="393"/>
                    <a:pt x="237" y="396"/>
                    <a:pt x="237" y="399"/>
                  </a:cubicBezTo>
                  <a:cubicBezTo>
                    <a:pt x="237" y="656"/>
                    <a:pt x="237" y="656"/>
                    <a:pt x="237" y="656"/>
                  </a:cubicBezTo>
                  <a:cubicBezTo>
                    <a:pt x="237" y="660"/>
                    <a:pt x="236" y="664"/>
                    <a:pt x="235" y="666"/>
                  </a:cubicBezTo>
                  <a:cubicBezTo>
                    <a:pt x="233" y="670"/>
                    <a:pt x="230" y="673"/>
                    <a:pt x="226" y="676"/>
                  </a:cubicBezTo>
                  <a:cubicBezTo>
                    <a:pt x="222" y="678"/>
                    <a:pt x="218" y="679"/>
                    <a:pt x="213" y="679"/>
                  </a:cubicBezTo>
                  <a:cubicBezTo>
                    <a:pt x="206" y="679"/>
                    <a:pt x="199" y="677"/>
                    <a:pt x="193" y="673"/>
                  </a:cubicBezTo>
                  <a:cubicBezTo>
                    <a:pt x="188" y="668"/>
                    <a:pt x="184" y="663"/>
                    <a:pt x="182" y="655"/>
                  </a:cubicBezTo>
                  <a:cubicBezTo>
                    <a:pt x="178" y="622"/>
                    <a:pt x="168" y="597"/>
                    <a:pt x="157" y="577"/>
                  </a:cubicBezTo>
                  <a:cubicBezTo>
                    <a:pt x="149" y="562"/>
                    <a:pt x="139" y="550"/>
                    <a:pt x="130" y="539"/>
                  </a:cubicBezTo>
                  <a:cubicBezTo>
                    <a:pt x="116" y="521"/>
                    <a:pt x="102" y="506"/>
                    <a:pt x="92" y="487"/>
                  </a:cubicBezTo>
                  <a:cubicBezTo>
                    <a:pt x="83" y="467"/>
                    <a:pt x="76" y="443"/>
                    <a:pt x="76" y="408"/>
                  </a:cubicBezTo>
                  <a:cubicBezTo>
                    <a:pt x="76" y="402"/>
                    <a:pt x="76" y="396"/>
                    <a:pt x="76" y="390"/>
                  </a:cubicBezTo>
                  <a:cubicBezTo>
                    <a:pt x="76" y="389"/>
                    <a:pt x="76" y="389"/>
                    <a:pt x="76" y="389"/>
                  </a:cubicBezTo>
                  <a:cubicBezTo>
                    <a:pt x="76" y="389"/>
                    <a:pt x="76" y="389"/>
                    <a:pt x="76" y="389"/>
                  </a:cubicBezTo>
                  <a:cubicBezTo>
                    <a:pt x="76" y="389"/>
                    <a:pt x="76" y="388"/>
                    <a:pt x="76" y="388"/>
                  </a:cubicBezTo>
                  <a:cubicBezTo>
                    <a:pt x="76" y="388"/>
                    <a:pt x="76" y="388"/>
                    <a:pt x="76" y="388"/>
                  </a:cubicBezTo>
                  <a:cubicBezTo>
                    <a:pt x="76" y="387"/>
                    <a:pt x="76" y="387"/>
                    <a:pt x="76" y="387"/>
                  </a:cubicBezTo>
                  <a:cubicBezTo>
                    <a:pt x="76" y="387"/>
                    <a:pt x="76" y="387"/>
                    <a:pt x="76" y="387"/>
                  </a:cubicBezTo>
                  <a:cubicBezTo>
                    <a:pt x="70" y="371"/>
                    <a:pt x="67" y="356"/>
                    <a:pt x="67" y="343"/>
                  </a:cubicBezTo>
                  <a:cubicBezTo>
                    <a:pt x="67" y="316"/>
                    <a:pt x="77" y="294"/>
                    <a:pt x="86" y="279"/>
                  </a:cubicBezTo>
                  <a:cubicBezTo>
                    <a:pt x="91" y="271"/>
                    <a:pt x="95" y="265"/>
                    <a:pt x="99" y="261"/>
                  </a:cubicBezTo>
                  <a:cubicBezTo>
                    <a:pt x="101" y="259"/>
                    <a:pt x="102" y="257"/>
                    <a:pt x="103" y="256"/>
                  </a:cubicBezTo>
                  <a:cubicBezTo>
                    <a:pt x="104" y="256"/>
                    <a:pt x="104" y="255"/>
                    <a:pt x="104" y="255"/>
                  </a:cubicBezTo>
                  <a:cubicBezTo>
                    <a:pt x="105" y="255"/>
                    <a:pt x="105" y="255"/>
                    <a:pt x="105" y="255"/>
                  </a:cubicBezTo>
                  <a:cubicBezTo>
                    <a:pt x="106" y="253"/>
                    <a:pt x="107" y="251"/>
                    <a:pt x="106" y="249"/>
                  </a:cubicBezTo>
                  <a:cubicBezTo>
                    <a:pt x="106" y="248"/>
                    <a:pt x="106" y="248"/>
                    <a:pt x="106" y="248"/>
                  </a:cubicBezTo>
                  <a:cubicBezTo>
                    <a:pt x="106" y="247"/>
                    <a:pt x="106" y="245"/>
                    <a:pt x="106" y="242"/>
                  </a:cubicBezTo>
                  <a:cubicBezTo>
                    <a:pt x="106" y="237"/>
                    <a:pt x="107" y="230"/>
                    <a:pt x="110" y="222"/>
                  </a:cubicBezTo>
                  <a:cubicBezTo>
                    <a:pt x="114" y="213"/>
                    <a:pt x="121" y="204"/>
                    <a:pt x="134" y="194"/>
                  </a:cubicBezTo>
                  <a:cubicBezTo>
                    <a:pt x="136" y="192"/>
                    <a:pt x="137" y="188"/>
                    <a:pt x="134" y="186"/>
                  </a:cubicBezTo>
                  <a:cubicBezTo>
                    <a:pt x="132" y="183"/>
                    <a:pt x="129" y="183"/>
                    <a:pt x="126" y="185"/>
                  </a:cubicBezTo>
                  <a:cubicBezTo>
                    <a:pt x="112" y="195"/>
                    <a:pt x="104" y="207"/>
                    <a:pt x="100" y="217"/>
                  </a:cubicBezTo>
                  <a:cubicBezTo>
                    <a:pt x="95" y="227"/>
                    <a:pt x="94" y="236"/>
                    <a:pt x="94" y="242"/>
                  </a:cubicBezTo>
                  <a:cubicBezTo>
                    <a:pt x="94" y="245"/>
                    <a:pt x="94" y="247"/>
                    <a:pt x="94" y="248"/>
                  </a:cubicBezTo>
                  <a:cubicBezTo>
                    <a:pt x="90" y="252"/>
                    <a:pt x="83" y="260"/>
                    <a:pt x="76" y="272"/>
                  </a:cubicBezTo>
                  <a:cubicBezTo>
                    <a:pt x="66" y="289"/>
                    <a:pt x="55" y="313"/>
                    <a:pt x="55" y="343"/>
                  </a:cubicBezTo>
                  <a:cubicBezTo>
                    <a:pt x="55" y="353"/>
                    <a:pt x="57" y="364"/>
                    <a:pt x="60" y="376"/>
                  </a:cubicBezTo>
                  <a:cubicBezTo>
                    <a:pt x="59" y="376"/>
                    <a:pt x="59" y="377"/>
                    <a:pt x="58" y="377"/>
                  </a:cubicBezTo>
                  <a:cubicBezTo>
                    <a:pt x="56" y="381"/>
                    <a:pt x="52" y="384"/>
                    <a:pt x="48" y="386"/>
                  </a:cubicBezTo>
                  <a:cubicBezTo>
                    <a:pt x="44" y="388"/>
                    <a:pt x="39" y="389"/>
                    <a:pt x="35" y="389"/>
                  </a:cubicBezTo>
                  <a:cubicBezTo>
                    <a:pt x="32" y="389"/>
                    <a:pt x="29" y="389"/>
                    <a:pt x="26" y="388"/>
                  </a:cubicBezTo>
                  <a:cubicBezTo>
                    <a:pt x="22" y="386"/>
                    <a:pt x="19" y="383"/>
                    <a:pt x="16" y="378"/>
                  </a:cubicBezTo>
                  <a:cubicBezTo>
                    <a:pt x="13" y="373"/>
                    <a:pt x="12" y="366"/>
                    <a:pt x="12" y="356"/>
                  </a:cubicBezTo>
                  <a:cubicBezTo>
                    <a:pt x="12" y="354"/>
                    <a:pt x="12" y="351"/>
                    <a:pt x="12" y="348"/>
                  </a:cubicBezTo>
                  <a:cubicBezTo>
                    <a:pt x="16" y="303"/>
                    <a:pt x="25" y="267"/>
                    <a:pt x="37" y="238"/>
                  </a:cubicBezTo>
                  <a:cubicBezTo>
                    <a:pt x="54" y="194"/>
                    <a:pt x="78" y="167"/>
                    <a:pt x="107" y="148"/>
                  </a:cubicBezTo>
                  <a:cubicBezTo>
                    <a:pt x="134" y="130"/>
                    <a:pt x="166" y="121"/>
                    <a:pt x="200" y="116"/>
                  </a:cubicBezTo>
                  <a:cubicBezTo>
                    <a:pt x="210" y="128"/>
                    <a:pt x="226" y="132"/>
                    <a:pt x="243" y="132"/>
                  </a:cubicBezTo>
                  <a:cubicBezTo>
                    <a:pt x="260" y="132"/>
                    <a:pt x="276" y="129"/>
                    <a:pt x="286" y="116"/>
                  </a:cubicBezTo>
                  <a:cubicBezTo>
                    <a:pt x="308" y="119"/>
                    <a:pt x="330" y="124"/>
                    <a:pt x="349" y="132"/>
                  </a:cubicBezTo>
                  <a:cubicBezTo>
                    <a:pt x="381" y="145"/>
                    <a:pt x="408" y="166"/>
                    <a:pt x="430" y="199"/>
                  </a:cubicBezTo>
                  <a:cubicBezTo>
                    <a:pt x="452" y="233"/>
                    <a:pt x="467" y="281"/>
                    <a:pt x="474" y="348"/>
                  </a:cubicBezTo>
                  <a:cubicBezTo>
                    <a:pt x="474" y="351"/>
                    <a:pt x="475" y="354"/>
                    <a:pt x="475" y="356"/>
                  </a:cubicBezTo>
                  <a:cubicBezTo>
                    <a:pt x="475" y="369"/>
                    <a:pt x="471" y="378"/>
                    <a:pt x="467" y="3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7" name="Freeform 6">
              <a:extLst>
                <a:ext uri="{FF2B5EF4-FFF2-40B4-BE49-F238E27FC236}">
                  <a16:creationId xmlns:a16="http://schemas.microsoft.com/office/drawing/2014/main" id="{41E661CF-3F34-FC30-A632-75376A962273}"/>
                </a:ext>
              </a:extLst>
            </p:cNvPr>
            <p:cNvSpPr>
              <a:spLocks noEditPoints="1"/>
            </p:cNvSpPr>
            <p:nvPr/>
          </p:nvSpPr>
          <p:spPr bwMode="auto">
            <a:xfrm>
              <a:off x="7462899" y="4109765"/>
              <a:ext cx="721808" cy="1149830"/>
            </a:xfrm>
            <a:custGeom>
              <a:avLst/>
              <a:gdLst>
                <a:gd name="T0" fmla="*/ 262 w 434"/>
                <a:gd name="T1" fmla="*/ 108 h 691"/>
                <a:gd name="T2" fmla="*/ 164 w 434"/>
                <a:gd name="T3" fmla="*/ 66 h 691"/>
                <a:gd name="T4" fmla="*/ 29 w 434"/>
                <a:gd name="T5" fmla="*/ 218 h 691"/>
                <a:gd name="T6" fmla="*/ 5 w 434"/>
                <a:gd name="T7" fmla="*/ 384 h 691"/>
                <a:gd name="T8" fmla="*/ 59 w 434"/>
                <a:gd name="T9" fmla="*/ 394 h 691"/>
                <a:gd name="T10" fmla="*/ 89 w 434"/>
                <a:gd name="T11" fmla="*/ 499 h 691"/>
                <a:gd name="T12" fmla="*/ 163 w 434"/>
                <a:gd name="T13" fmla="*/ 682 h 691"/>
                <a:gd name="T14" fmla="*/ 217 w 434"/>
                <a:gd name="T15" fmla="*/ 677 h 691"/>
                <a:gd name="T16" fmla="*/ 271 w 434"/>
                <a:gd name="T17" fmla="*/ 682 h 691"/>
                <a:gd name="T18" fmla="*/ 352 w 434"/>
                <a:gd name="T19" fmla="*/ 487 h 691"/>
                <a:gd name="T20" fmla="*/ 375 w 434"/>
                <a:gd name="T21" fmla="*/ 394 h 691"/>
                <a:gd name="T22" fmla="*/ 429 w 434"/>
                <a:gd name="T23" fmla="*/ 384 h 691"/>
                <a:gd name="T24" fmla="*/ 404 w 434"/>
                <a:gd name="T25" fmla="*/ 218 h 691"/>
                <a:gd name="T26" fmla="*/ 217 w 434"/>
                <a:gd name="T27" fmla="*/ 120 h 691"/>
                <a:gd name="T28" fmla="*/ 418 w 434"/>
                <a:gd name="T29" fmla="*/ 380 h 691"/>
                <a:gd name="T30" fmla="*/ 379 w 434"/>
                <a:gd name="T31" fmla="*/ 379 h 691"/>
                <a:gd name="T32" fmla="*/ 369 w 434"/>
                <a:gd name="T33" fmla="*/ 276 h 691"/>
                <a:gd name="T34" fmla="*/ 324 w 434"/>
                <a:gd name="T35" fmla="*/ 189 h 691"/>
                <a:gd name="T36" fmla="*/ 340 w 434"/>
                <a:gd name="T37" fmla="*/ 235 h 691"/>
                <a:gd name="T38" fmla="*/ 343 w 434"/>
                <a:gd name="T39" fmla="*/ 252 h 691"/>
                <a:gd name="T40" fmla="*/ 344 w 434"/>
                <a:gd name="T41" fmla="*/ 255 h 691"/>
                <a:gd name="T42" fmla="*/ 363 w 434"/>
                <a:gd name="T43" fmla="*/ 385 h 691"/>
                <a:gd name="T44" fmla="*/ 363 w 434"/>
                <a:gd name="T45" fmla="*/ 387 h 691"/>
                <a:gd name="T46" fmla="*/ 363 w 434"/>
                <a:gd name="T47" fmla="*/ 388 h 691"/>
                <a:gd name="T48" fmla="*/ 335 w 434"/>
                <a:gd name="T49" fmla="*/ 492 h 691"/>
                <a:gd name="T50" fmla="*/ 263 w 434"/>
                <a:gd name="T51" fmla="*/ 673 h 691"/>
                <a:gd name="T52" fmla="*/ 225 w 434"/>
                <a:gd name="T53" fmla="*/ 667 h 691"/>
                <a:gd name="T54" fmla="*/ 217 w 434"/>
                <a:gd name="T55" fmla="*/ 394 h 691"/>
                <a:gd name="T56" fmla="*/ 209 w 434"/>
                <a:gd name="T57" fmla="*/ 667 h 691"/>
                <a:gd name="T58" fmla="*/ 171 w 434"/>
                <a:gd name="T59" fmla="*/ 673 h 691"/>
                <a:gd name="T60" fmla="*/ 93 w 434"/>
                <a:gd name="T61" fmla="*/ 481 h 691"/>
                <a:gd name="T62" fmla="*/ 71 w 434"/>
                <a:gd name="T63" fmla="*/ 388 h 691"/>
                <a:gd name="T64" fmla="*/ 71 w 434"/>
                <a:gd name="T65" fmla="*/ 387 h 691"/>
                <a:gd name="T66" fmla="*/ 71 w 434"/>
                <a:gd name="T67" fmla="*/ 386 h 691"/>
                <a:gd name="T68" fmla="*/ 86 w 434"/>
                <a:gd name="T69" fmla="*/ 262 h 691"/>
                <a:gd name="T70" fmla="*/ 91 w 434"/>
                <a:gd name="T71" fmla="*/ 252 h 691"/>
                <a:gd name="T72" fmla="*/ 118 w 434"/>
                <a:gd name="T73" fmla="*/ 189 h 691"/>
                <a:gd name="T74" fmla="*/ 79 w 434"/>
                <a:gd name="T75" fmla="*/ 250 h 691"/>
                <a:gd name="T76" fmla="*/ 55 w 434"/>
                <a:gd name="T77" fmla="*/ 379 h 691"/>
                <a:gd name="T78" fmla="*/ 23 w 434"/>
                <a:gd name="T79" fmla="*/ 389 h 691"/>
                <a:gd name="T80" fmla="*/ 12 w 434"/>
                <a:gd name="T81" fmla="*/ 359 h 691"/>
                <a:gd name="T82" fmla="*/ 179 w 434"/>
                <a:gd name="T83" fmla="*/ 118 h 691"/>
                <a:gd name="T84" fmla="*/ 333 w 434"/>
                <a:gd name="T85" fmla="*/ 149 h 691"/>
                <a:gd name="T86" fmla="*/ 422 w 434"/>
                <a:gd name="T87" fmla="*/ 361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34" h="691">
                  <a:moveTo>
                    <a:pt x="404" y="218"/>
                  </a:moveTo>
                  <a:cubicBezTo>
                    <a:pt x="388" y="182"/>
                    <a:pt x="366" y="156"/>
                    <a:pt x="340" y="139"/>
                  </a:cubicBezTo>
                  <a:cubicBezTo>
                    <a:pt x="316" y="123"/>
                    <a:pt x="290" y="113"/>
                    <a:pt x="262" y="108"/>
                  </a:cubicBezTo>
                  <a:cubicBezTo>
                    <a:pt x="268" y="95"/>
                    <a:pt x="270" y="80"/>
                    <a:pt x="270" y="66"/>
                  </a:cubicBezTo>
                  <a:cubicBezTo>
                    <a:pt x="270" y="29"/>
                    <a:pt x="254" y="0"/>
                    <a:pt x="217" y="0"/>
                  </a:cubicBezTo>
                  <a:cubicBezTo>
                    <a:pt x="180" y="0"/>
                    <a:pt x="164" y="29"/>
                    <a:pt x="164" y="66"/>
                  </a:cubicBezTo>
                  <a:cubicBezTo>
                    <a:pt x="164" y="80"/>
                    <a:pt x="165" y="95"/>
                    <a:pt x="172" y="108"/>
                  </a:cubicBezTo>
                  <a:cubicBezTo>
                    <a:pt x="144" y="113"/>
                    <a:pt x="117" y="123"/>
                    <a:pt x="94" y="139"/>
                  </a:cubicBezTo>
                  <a:cubicBezTo>
                    <a:pt x="68" y="156"/>
                    <a:pt x="46" y="182"/>
                    <a:pt x="29" y="218"/>
                  </a:cubicBezTo>
                  <a:cubicBezTo>
                    <a:pt x="12" y="256"/>
                    <a:pt x="2" y="302"/>
                    <a:pt x="0" y="358"/>
                  </a:cubicBezTo>
                  <a:cubicBezTo>
                    <a:pt x="0" y="359"/>
                    <a:pt x="0" y="360"/>
                    <a:pt x="0" y="361"/>
                  </a:cubicBezTo>
                  <a:cubicBezTo>
                    <a:pt x="0" y="370"/>
                    <a:pt x="2" y="378"/>
                    <a:pt x="5" y="384"/>
                  </a:cubicBezTo>
                  <a:cubicBezTo>
                    <a:pt x="7" y="391"/>
                    <a:pt x="11" y="396"/>
                    <a:pt x="16" y="399"/>
                  </a:cubicBezTo>
                  <a:cubicBezTo>
                    <a:pt x="21" y="403"/>
                    <a:pt x="28" y="405"/>
                    <a:pt x="34" y="405"/>
                  </a:cubicBezTo>
                  <a:cubicBezTo>
                    <a:pt x="43" y="405"/>
                    <a:pt x="52" y="401"/>
                    <a:pt x="59" y="394"/>
                  </a:cubicBezTo>
                  <a:cubicBezTo>
                    <a:pt x="58" y="397"/>
                    <a:pt x="58" y="400"/>
                    <a:pt x="58" y="403"/>
                  </a:cubicBezTo>
                  <a:cubicBezTo>
                    <a:pt x="58" y="427"/>
                    <a:pt x="63" y="446"/>
                    <a:pt x="70" y="462"/>
                  </a:cubicBezTo>
                  <a:cubicBezTo>
                    <a:pt x="75" y="475"/>
                    <a:pt x="82" y="487"/>
                    <a:pt x="89" y="499"/>
                  </a:cubicBezTo>
                  <a:cubicBezTo>
                    <a:pt x="100" y="517"/>
                    <a:pt x="112" y="535"/>
                    <a:pt x="122" y="560"/>
                  </a:cubicBezTo>
                  <a:cubicBezTo>
                    <a:pt x="133" y="585"/>
                    <a:pt x="143" y="615"/>
                    <a:pt x="149" y="657"/>
                  </a:cubicBezTo>
                  <a:cubicBezTo>
                    <a:pt x="150" y="668"/>
                    <a:pt x="156" y="677"/>
                    <a:pt x="163" y="682"/>
                  </a:cubicBezTo>
                  <a:cubicBezTo>
                    <a:pt x="171" y="688"/>
                    <a:pt x="180" y="691"/>
                    <a:pt x="188" y="691"/>
                  </a:cubicBezTo>
                  <a:cubicBezTo>
                    <a:pt x="197" y="691"/>
                    <a:pt x="205" y="688"/>
                    <a:pt x="212" y="682"/>
                  </a:cubicBezTo>
                  <a:cubicBezTo>
                    <a:pt x="214" y="681"/>
                    <a:pt x="216" y="679"/>
                    <a:pt x="217" y="677"/>
                  </a:cubicBezTo>
                  <a:cubicBezTo>
                    <a:pt x="220" y="681"/>
                    <a:pt x="223" y="684"/>
                    <a:pt x="227" y="686"/>
                  </a:cubicBezTo>
                  <a:cubicBezTo>
                    <a:pt x="233" y="689"/>
                    <a:pt x="239" y="691"/>
                    <a:pt x="246" y="691"/>
                  </a:cubicBezTo>
                  <a:cubicBezTo>
                    <a:pt x="254" y="691"/>
                    <a:pt x="263" y="688"/>
                    <a:pt x="271" y="682"/>
                  </a:cubicBezTo>
                  <a:cubicBezTo>
                    <a:pt x="278" y="677"/>
                    <a:pt x="284" y="668"/>
                    <a:pt x="285" y="657"/>
                  </a:cubicBezTo>
                  <a:cubicBezTo>
                    <a:pt x="290" y="620"/>
                    <a:pt x="299" y="592"/>
                    <a:pt x="308" y="568"/>
                  </a:cubicBezTo>
                  <a:cubicBezTo>
                    <a:pt x="322" y="534"/>
                    <a:pt x="338" y="510"/>
                    <a:pt x="352" y="487"/>
                  </a:cubicBezTo>
                  <a:cubicBezTo>
                    <a:pt x="359" y="475"/>
                    <a:pt x="364" y="463"/>
                    <a:pt x="369" y="449"/>
                  </a:cubicBezTo>
                  <a:cubicBezTo>
                    <a:pt x="373" y="436"/>
                    <a:pt x="375" y="421"/>
                    <a:pt x="375" y="403"/>
                  </a:cubicBezTo>
                  <a:cubicBezTo>
                    <a:pt x="375" y="400"/>
                    <a:pt x="375" y="397"/>
                    <a:pt x="375" y="394"/>
                  </a:cubicBezTo>
                  <a:cubicBezTo>
                    <a:pt x="382" y="401"/>
                    <a:pt x="391" y="405"/>
                    <a:pt x="400" y="405"/>
                  </a:cubicBezTo>
                  <a:cubicBezTo>
                    <a:pt x="406" y="405"/>
                    <a:pt x="412" y="403"/>
                    <a:pt x="418" y="399"/>
                  </a:cubicBezTo>
                  <a:cubicBezTo>
                    <a:pt x="422" y="396"/>
                    <a:pt x="426" y="391"/>
                    <a:pt x="429" y="384"/>
                  </a:cubicBezTo>
                  <a:cubicBezTo>
                    <a:pt x="432" y="378"/>
                    <a:pt x="434" y="370"/>
                    <a:pt x="434" y="361"/>
                  </a:cubicBezTo>
                  <a:cubicBezTo>
                    <a:pt x="434" y="360"/>
                    <a:pt x="434" y="359"/>
                    <a:pt x="434" y="358"/>
                  </a:cubicBezTo>
                  <a:cubicBezTo>
                    <a:pt x="432" y="302"/>
                    <a:pt x="422" y="256"/>
                    <a:pt x="404" y="218"/>
                  </a:cubicBezTo>
                  <a:close/>
                  <a:moveTo>
                    <a:pt x="217" y="12"/>
                  </a:moveTo>
                  <a:cubicBezTo>
                    <a:pt x="247" y="12"/>
                    <a:pt x="258" y="36"/>
                    <a:pt x="258" y="66"/>
                  </a:cubicBezTo>
                  <a:cubicBezTo>
                    <a:pt x="258" y="99"/>
                    <a:pt x="249" y="120"/>
                    <a:pt x="217" y="120"/>
                  </a:cubicBezTo>
                  <a:cubicBezTo>
                    <a:pt x="185" y="120"/>
                    <a:pt x="176" y="99"/>
                    <a:pt x="176" y="66"/>
                  </a:cubicBezTo>
                  <a:cubicBezTo>
                    <a:pt x="176" y="36"/>
                    <a:pt x="187" y="12"/>
                    <a:pt x="217" y="12"/>
                  </a:cubicBezTo>
                  <a:close/>
                  <a:moveTo>
                    <a:pt x="418" y="380"/>
                  </a:moveTo>
                  <a:cubicBezTo>
                    <a:pt x="416" y="384"/>
                    <a:pt x="414" y="387"/>
                    <a:pt x="411" y="389"/>
                  </a:cubicBezTo>
                  <a:cubicBezTo>
                    <a:pt x="408" y="391"/>
                    <a:pt x="404" y="393"/>
                    <a:pt x="400" y="393"/>
                  </a:cubicBezTo>
                  <a:cubicBezTo>
                    <a:pt x="392" y="393"/>
                    <a:pt x="383" y="388"/>
                    <a:pt x="379" y="379"/>
                  </a:cubicBezTo>
                  <a:cubicBezTo>
                    <a:pt x="378" y="379"/>
                    <a:pt x="378" y="379"/>
                    <a:pt x="378" y="379"/>
                  </a:cubicBezTo>
                  <a:cubicBezTo>
                    <a:pt x="382" y="366"/>
                    <a:pt x="383" y="354"/>
                    <a:pt x="383" y="343"/>
                  </a:cubicBezTo>
                  <a:cubicBezTo>
                    <a:pt x="383" y="317"/>
                    <a:pt x="376" y="293"/>
                    <a:pt x="369" y="276"/>
                  </a:cubicBezTo>
                  <a:cubicBezTo>
                    <a:pt x="363" y="263"/>
                    <a:pt x="357" y="253"/>
                    <a:pt x="355" y="250"/>
                  </a:cubicBezTo>
                  <a:cubicBezTo>
                    <a:pt x="355" y="246"/>
                    <a:pt x="354" y="240"/>
                    <a:pt x="351" y="231"/>
                  </a:cubicBezTo>
                  <a:cubicBezTo>
                    <a:pt x="347" y="219"/>
                    <a:pt x="339" y="204"/>
                    <a:pt x="324" y="189"/>
                  </a:cubicBezTo>
                  <a:cubicBezTo>
                    <a:pt x="322" y="187"/>
                    <a:pt x="318" y="187"/>
                    <a:pt x="316" y="189"/>
                  </a:cubicBezTo>
                  <a:cubicBezTo>
                    <a:pt x="313" y="192"/>
                    <a:pt x="313" y="195"/>
                    <a:pt x="316" y="198"/>
                  </a:cubicBezTo>
                  <a:cubicBezTo>
                    <a:pt x="329" y="211"/>
                    <a:pt x="336" y="225"/>
                    <a:pt x="340" y="235"/>
                  </a:cubicBezTo>
                  <a:cubicBezTo>
                    <a:pt x="341" y="240"/>
                    <a:pt x="342" y="244"/>
                    <a:pt x="342" y="247"/>
                  </a:cubicBezTo>
                  <a:cubicBezTo>
                    <a:pt x="343" y="248"/>
                    <a:pt x="343" y="250"/>
                    <a:pt x="343" y="250"/>
                  </a:cubicBezTo>
                  <a:cubicBezTo>
                    <a:pt x="343" y="251"/>
                    <a:pt x="343" y="252"/>
                    <a:pt x="343" y="252"/>
                  </a:cubicBezTo>
                  <a:cubicBezTo>
                    <a:pt x="343" y="252"/>
                    <a:pt x="343" y="252"/>
                    <a:pt x="343" y="252"/>
                  </a:cubicBezTo>
                  <a:cubicBezTo>
                    <a:pt x="343" y="253"/>
                    <a:pt x="343" y="254"/>
                    <a:pt x="344" y="255"/>
                  </a:cubicBezTo>
                  <a:cubicBezTo>
                    <a:pt x="344" y="255"/>
                    <a:pt x="344" y="255"/>
                    <a:pt x="344" y="255"/>
                  </a:cubicBezTo>
                  <a:cubicBezTo>
                    <a:pt x="345" y="256"/>
                    <a:pt x="352" y="266"/>
                    <a:pt x="358" y="282"/>
                  </a:cubicBezTo>
                  <a:cubicBezTo>
                    <a:pt x="365" y="298"/>
                    <a:pt x="371" y="320"/>
                    <a:pt x="371" y="343"/>
                  </a:cubicBezTo>
                  <a:cubicBezTo>
                    <a:pt x="371" y="357"/>
                    <a:pt x="369" y="371"/>
                    <a:pt x="363" y="385"/>
                  </a:cubicBezTo>
                  <a:cubicBezTo>
                    <a:pt x="363" y="385"/>
                    <a:pt x="363" y="385"/>
                    <a:pt x="363" y="385"/>
                  </a:cubicBezTo>
                  <a:cubicBezTo>
                    <a:pt x="363" y="386"/>
                    <a:pt x="363" y="386"/>
                    <a:pt x="363" y="386"/>
                  </a:cubicBezTo>
                  <a:cubicBezTo>
                    <a:pt x="363" y="386"/>
                    <a:pt x="363" y="386"/>
                    <a:pt x="363" y="387"/>
                  </a:cubicBezTo>
                  <a:cubicBezTo>
                    <a:pt x="363" y="387"/>
                    <a:pt x="363" y="387"/>
                    <a:pt x="363" y="387"/>
                  </a:cubicBezTo>
                  <a:cubicBezTo>
                    <a:pt x="363" y="387"/>
                    <a:pt x="363" y="388"/>
                    <a:pt x="363" y="388"/>
                  </a:cubicBezTo>
                  <a:cubicBezTo>
                    <a:pt x="363" y="388"/>
                    <a:pt x="363" y="388"/>
                    <a:pt x="363" y="388"/>
                  </a:cubicBezTo>
                  <a:cubicBezTo>
                    <a:pt x="363" y="393"/>
                    <a:pt x="363" y="398"/>
                    <a:pt x="363" y="403"/>
                  </a:cubicBezTo>
                  <a:cubicBezTo>
                    <a:pt x="363" y="425"/>
                    <a:pt x="359" y="442"/>
                    <a:pt x="353" y="458"/>
                  </a:cubicBezTo>
                  <a:cubicBezTo>
                    <a:pt x="348" y="469"/>
                    <a:pt x="342" y="480"/>
                    <a:pt x="335" y="492"/>
                  </a:cubicBezTo>
                  <a:cubicBezTo>
                    <a:pt x="324" y="510"/>
                    <a:pt x="312" y="529"/>
                    <a:pt x="300" y="555"/>
                  </a:cubicBezTo>
                  <a:cubicBezTo>
                    <a:pt x="289" y="581"/>
                    <a:pt x="279" y="613"/>
                    <a:pt x="273" y="656"/>
                  </a:cubicBezTo>
                  <a:cubicBezTo>
                    <a:pt x="272" y="663"/>
                    <a:pt x="268" y="669"/>
                    <a:pt x="263" y="673"/>
                  </a:cubicBezTo>
                  <a:cubicBezTo>
                    <a:pt x="258" y="677"/>
                    <a:pt x="252" y="679"/>
                    <a:pt x="246" y="679"/>
                  </a:cubicBezTo>
                  <a:cubicBezTo>
                    <a:pt x="239" y="679"/>
                    <a:pt x="234" y="677"/>
                    <a:pt x="230" y="673"/>
                  </a:cubicBezTo>
                  <a:cubicBezTo>
                    <a:pt x="228" y="672"/>
                    <a:pt x="226" y="669"/>
                    <a:pt x="225" y="667"/>
                  </a:cubicBezTo>
                  <a:cubicBezTo>
                    <a:pt x="224" y="664"/>
                    <a:pt x="223" y="661"/>
                    <a:pt x="223" y="657"/>
                  </a:cubicBezTo>
                  <a:cubicBezTo>
                    <a:pt x="223" y="400"/>
                    <a:pt x="223" y="400"/>
                    <a:pt x="223" y="400"/>
                  </a:cubicBezTo>
                  <a:cubicBezTo>
                    <a:pt x="223" y="396"/>
                    <a:pt x="220" y="394"/>
                    <a:pt x="217" y="394"/>
                  </a:cubicBezTo>
                  <a:cubicBezTo>
                    <a:pt x="214" y="394"/>
                    <a:pt x="211" y="396"/>
                    <a:pt x="211" y="400"/>
                  </a:cubicBezTo>
                  <a:cubicBezTo>
                    <a:pt x="211" y="657"/>
                    <a:pt x="211" y="657"/>
                    <a:pt x="211" y="657"/>
                  </a:cubicBezTo>
                  <a:cubicBezTo>
                    <a:pt x="211" y="661"/>
                    <a:pt x="210" y="664"/>
                    <a:pt x="209" y="667"/>
                  </a:cubicBezTo>
                  <a:cubicBezTo>
                    <a:pt x="207" y="671"/>
                    <a:pt x="204" y="674"/>
                    <a:pt x="201" y="676"/>
                  </a:cubicBezTo>
                  <a:cubicBezTo>
                    <a:pt x="197" y="678"/>
                    <a:pt x="193" y="679"/>
                    <a:pt x="188" y="679"/>
                  </a:cubicBezTo>
                  <a:cubicBezTo>
                    <a:pt x="182" y="679"/>
                    <a:pt x="176" y="677"/>
                    <a:pt x="171" y="673"/>
                  </a:cubicBezTo>
                  <a:cubicBezTo>
                    <a:pt x="165" y="669"/>
                    <a:pt x="162" y="663"/>
                    <a:pt x="161" y="656"/>
                  </a:cubicBezTo>
                  <a:cubicBezTo>
                    <a:pt x="155" y="618"/>
                    <a:pt x="147" y="588"/>
                    <a:pt x="137" y="564"/>
                  </a:cubicBezTo>
                  <a:cubicBezTo>
                    <a:pt x="123" y="528"/>
                    <a:pt x="106" y="504"/>
                    <a:pt x="93" y="481"/>
                  </a:cubicBezTo>
                  <a:cubicBezTo>
                    <a:pt x="86" y="469"/>
                    <a:pt x="81" y="458"/>
                    <a:pt x="77" y="446"/>
                  </a:cubicBezTo>
                  <a:cubicBezTo>
                    <a:pt x="73" y="433"/>
                    <a:pt x="70" y="420"/>
                    <a:pt x="70" y="403"/>
                  </a:cubicBezTo>
                  <a:cubicBezTo>
                    <a:pt x="70" y="398"/>
                    <a:pt x="71" y="393"/>
                    <a:pt x="71" y="388"/>
                  </a:cubicBezTo>
                  <a:cubicBezTo>
                    <a:pt x="71" y="388"/>
                    <a:pt x="71" y="388"/>
                    <a:pt x="71" y="388"/>
                  </a:cubicBezTo>
                  <a:cubicBezTo>
                    <a:pt x="71" y="388"/>
                    <a:pt x="71" y="388"/>
                    <a:pt x="71" y="387"/>
                  </a:cubicBezTo>
                  <a:cubicBezTo>
                    <a:pt x="71" y="387"/>
                    <a:pt x="71" y="387"/>
                    <a:pt x="71" y="387"/>
                  </a:cubicBezTo>
                  <a:cubicBezTo>
                    <a:pt x="71" y="387"/>
                    <a:pt x="71" y="387"/>
                    <a:pt x="71" y="386"/>
                  </a:cubicBezTo>
                  <a:cubicBezTo>
                    <a:pt x="71" y="386"/>
                    <a:pt x="71" y="386"/>
                    <a:pt x="71" y="386"/>
                  </a:cubicBezTo>
                  <a:cubicBezTo>
                    <a:pt x="71" y="386"/>
                    <a:pt x="71" y="386"/>
                    <a:pt x="71" y="386"/>
                  </a:cubicBezTo>
                  <a:cubicBezTo>
                    <a:pt x="65" y="371"/>
                    <a:pt x="62" y="357"/>
                    <a:pt x="62" y="343"/>
                  </a:cubicBezTo>
                  <a:cubicBezTo>
                    <a:pt x="62" y="319"/>
                    <a:pt x="69" y="297"/>
                    <a:pt x="76" y="281"/>
                  </a:cubicBezTo>
                  <a:cubicBezTo>
                    <a:pt x="80" y="273"/>
                    <a:pt x="83" y="266"/>
                    <a:pt x="86" y="262"/>
                  </a:cubicBezTo>
                  <a:cubicBezTo>
                    <a:pt x="87" y="260"/>
                    <a:pt x="88" y="258"/>
                    <a:pt x="89" y="257"/>
                  </a:cubicBezTo>
                  <a:cubicBezTo>
                    <a:pt x="89" y="256"/>
                    <a:pt x="90" y="255"/>
                    <a:pt x="90" y="255"/>
                  </a:cubicBezTo>
                  <a:cubicBezTo>
                    <a:pt x="91" y="254"/>
                    <a:pt x="91" y="253"/>
                    <a:pt x="91" y="252"/>
                  </a:cubicBezTo>
                  <a:cubicBezTo>
                    <a:pt x="91" y="252"/>
                    <a:pt x="91" y="250"/>
                    <a:pt x="91" y="247"/>
                  </a:cubicBezTo>
                  <a:cubicBezTo>
                    <a:pt x="93" y="238"/>
                    <a:pt x="98" y="218"/>
                    <a:pt x="118" y="198"/>
                  </a:cubicBezTo>
                  <a:cubicBezTo>
                    <a:pt x="121" y="195"/>
                    <a:pt x="121" y="192"/>
                    <a:pt x="118" y="189"/>
                  </a:cubicBezTo>
                  <a:cubicBezTo>
                    <a:pt x="116" y="187"/>
                    <a:pt x="112" y="187"/>
                    <a:pt x="110" y="189"/>
                  </a:cubicBezTo>
                  <a:cubicBezTo>
                    <a:pt x="95" y="204"/>
                    <a:pt x="87" y="219"/>
                    <a:pt x="83" y="231"/>
                  </a:cubicBezTo>
                  <a:cubicBezTo>
                    <a:pt x="80" y="240"/>
                    <a:pt x="79" y="246"/>
                    <a:pt x="79" y="250"/>
                  </a:cubicBezTo>
                  <a:cubicBezTo>
                    <a:pt x="77" y="253"/>
                    <a:pt x="71" y="263"/>
                    <a:pt x="65" y="276"/>
                  </a:cubicBezTo>
                  <a:cubicBezTo>
                    <a:pt x="58" y="293"/>
                    <a:pt x="50" y="317"/>
                    <a:pt x="50" y="343"/>
                  </a:cubicBezTo>
                  <a:cubicBezTo>
                    <a:pt x="50" y="355"/>
                    <a:pt x="52" y="367"/>
                    <a:pt x="55" y="379"/>
                  </a:cubicBezTo>
                  <a:cubicBezTo>
                    <a:pt x="55" y="379"/>
                    <a:pt x="55" y="379"/>
                    <a:pt x="55" y="379"/>
                  </a:cubicBezTo>
                  <a:cubicBezTo>
                    <a:pt x="51" y="388"/>
                    <a:pt x="42" y="393"/>
                    <a:pt x="34" y="393"/>
                  </a:cubicBezTo>
                  <a:cubicBezTo>
                    <a:pt x="30" y="393"/>
                    <a:pt x="26" y="391"/>
                    <a:pt x="23" y="389"/>
                  </a:cubicBezTo>
                  <a:cubicBezTo>
                    <a:pt x="20" y="387"/>
                    <a:pt x="18" y="384"/>
                    <a:pt x="16" y="380"/>
                  </a:cubicBezTo>
                  <a:cubicBezTo>
                    <a:pt x="14" y="375"/>
                    <a:pt x="12" y="369"/>
                    <a:pt x="12" y="361"/>
                  </a:cubicBezTo>
                  <a:cubicBezTo>
                    <a:pt x="12" y="360"/>
                    <a:pt x="12" y="359"/>
                    <a:pt x="12" y="359"/>
                  </a:cubicBezTo>
                  <a:cubicBezTo>
                    <a:pt x="14" y="304"/>
                    <a:pt x="23" y="259"/>
                    <a:pt x="40" y="223"/>
                  </a:cubicBezTo>
                  <a:cubicBezTo>
                    <a:pt x="56" y="188"/>
                    <a:pt x="77" y="165"/>
                    <a:pt x="101" y="149"/>
                  </a:cubicBezTo>
                  <a:cubicBezTo>
                    <a:pt x="124" y="133"/>
                    <a:pt x="150" y="124"/>
                    <a:pt x="179" y="118"/>
                  </a:cubicBezTo>
                  <a:cubicBezTo>
                    <a:pt x="190" y="128"/>
                    <a:pt x="199" y="132"/>
                    <a:pt x="217" y="132"/>
                  </a:cubicBezTo>
                  <a:cubicBezTo>
                    <a:pt x="235" y="132"/>
                    <a:pt x="247" y="127"/>
                    <a:pt x="254" y="118"/>
                  </a:cubicBezTo>
                  <a:cubicBezTo>
                    <a:pt x="283" y="124"/>
                    <a:pt x="310" y="133"/>
                    <a:pt x="333" y="149"/>
                  </a:cubicBezTo>
                  <a:cubicBezTo>
                    <a:pt x="357" y="165"/>
                    <a:pt x="378" y="188"/>
                    <a:pt x="394" y="223"/>
                  </a:cubicBezTo>
                  <a:cubicBezTo>
                    <a:pt x="410" y="259"/>
                    <a:pt x="420" y="304"/>
                    <a:pt x="422" y="359"/>
                  </a:cubicBezTo>
                  <a:cubicBezTo>
                    <a:pt x="422" y="359"/>
                    <a:pt x="422" y="360"/>
                    <a:pt x="422" y="361"/>
                  </a:cubicBezTo>
                  <a:cubicBezTo>
                    <a:pt x="422" y="369"/>
                    <a:pt x="420" y="375"/>
                    <a:pt x="418" y="3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8" name="Freeform 7">
              <a:extLst>
                <a:ext uri="{FF2B5EF4-FFF2-40B4-BE49-F238E27FC236}">
                  <a16:creationId xmlns:a16="http://schemas.microsoft.com/office/drawing/2014/main" id="{597318A8-0A72-98C7-DA01-3628B82A092F}"/>
                </a:ext>
              </a:extLst>
            </p:cNvPr>
            <p:cNvSpPr>
              <a:spLocks noEditPoints="1"/>
            </p:cNvSpPr>
            <p:nvPr/>
          </p:nvSpPr>
          <p:spPr bwMode="auto">
            <a:xfrm>
              <a:off x="6763556" y="4109765"/>
              <a:ext cx="626692" cy="1149829"/>
            </a:xfrm>
            <a:custGeom>
              <a:avLst/>
              <a:gdLst>
                <a:gd name="T0" fmla="*/ 231 w 377"/>
                <a:gd name="T1" fmla="*/ 110 h 691"/>
                <a:gd name="T2" fmla="*/ 189 w 377"/>
                <a:gd name="T3" fmla="*/ 0 h 691"/>
                <a:gd name="T4" fmla="*/ 146 w 377"/>
                <a:gd name="T5" fmla="*/ 110 h 691"/>
                <a:gd name="T6" fmla="*/ 16 w 377"/>
                <a:gd name="T7" fmla="*/ 224 h 691"/>
                <a:gd name="T8" fmla="*/ 0 w 377"/>
                <a:gd name="T9" fmla="*/ 369 h 691"/>
                <a:gd name="T10" fmla="*/ 21 w 377"/>
                <a:gd name="T11" fmla="*/ 406 h 691"/>
                <a:gd name="T12" fmla="*/ 55 w 377"/>
                <a:gd name="T13" fmla="*/ 399 h 691"/>
                <a:gd name="T14" fmla="*/ 122 w 377"/>
                <a:gd name="T15" fmla="*/ 658 h 691"/>
                <a:gd name="T16" fmla="*/ 160 w 377"/>
                <a:gd name="T17" fmla="*/ 691 h 691"/>
                <a:gd name="T18" fmla="*/ 189 w 377"/>
                <a:gd name="T19" fmla="*/ 677 h 691"/>
                <a:gd name="T20" fmla="*/ 217 w 377"/>
                <a:gd name="T21" fmla="*/ 691 h 691"/>
                <a:gd name="T22" fmla="*/ 255 w 377"/>
                <a:gd name="T23" fmla="*/ 658 h 691"/>
                <a:gd name="T24" fmla="*/ 322 w 377"/>
                <a:gd name="T25" fmla="*/ 399 h 691"/>
                <a:gd name="T26" fmla="*/ 366 w 377"/>
                <a:gd name="T27" fmla="*/ 398 h 691"/>
                <a:gd name="T28" fmla="*/ 377 w 377"/>
                <a:gd name="T29" fmla="*/ 344 h 691"/>
                <a:gd name="T30" fmla="*/ 298 w 377"/>
                <a:gd name="T31" fmla="*/ 138 h 691"/>
                <a:gd name="T32" fmla="*/ 229 w 377"/>
                <a:gd name="T33" fmla="*/ 66 h 691"/>
                <a:gd name="T34" fmla="*/ 148 w 377"/>
                <a:gd name="T35" fmla="*/ 66 h 691"/>
                <a:gd name="T36" fmla="*/ 365 w 377"/>
                <a:gd name="T37" fmla="*/ 344 h 691"/>
                <a:gd name="T38" fmla="*/ 358 w 377"/>
                <a:gd name="T39" fmla="*/ 390 h 691"/>
                <a:gd name="T40" fmla="*/ 325 w 377"/>
                <a:gd name="T41" fmla="*/ 384 h 691"/>
                <a:gd name="T42" fmla="*/ 308 w 377"/>
                <a:gd name="T43" fmla="*/ 245 h 691"/>
                <a:gd name="T44" fmla="*/ 273 w 377"/>
                <a:gd name="T45" fmla="*/ 193 h 691"/>
                <a:gd name="T46" fmla="*/ 297 w 377"/>
                <a:gd name="T47" fmla="*/ 249 h 691"/>
                <a:gd name="T48" fmla="*/ 312 w 377"/>
                <a:gd name="T49" fmla="*/ 385 h 691"/>
                <a:gd name="T50" fmla="*/ 244 w 377"/>
                <a:gd name="T51" fmla="*/ 656 h 691"/>
                <a:gd name="T52" fmla="*/ 217 w 377"/>
                <a:gd name="T53" fmla="*/ 679 h 691"/>
                <a:gd name="T54" fmla="*/ 195 w 377"/>
                <a:gd name="T55" fmla="*/ 657 h 691"/>
                <a:gd name="T56" fmla="*/ 189 w 377"/>
                <a:gd name="T57" fmla="*/ 394 h 691"/>
                <a:gd name="T58" fmla="*/ 183 w 377"/>
                <a:gd name="T59" fmla="*/ 657 h 691"/>
                <a:gd name="T60" fmla="*/ 160 w 377"/>
                <a:gd name="T61" fmla="*/ 679 h 691"/>
                <a:gd name="T62" fmla="*/ 133 w 377"/>
                <a:gd name="T63" fmla="*/ 656 h 691"/>
                <a:gd name="T64" fmla="*/ 65 w 377"/>
                <a:gd name="T65" fmla="*/ 385 h 691"/>
                <a:gd name="T66" fmla="*/ 80 w 377"/>
                <a:gd name="T67" fmla="*/ 249 h 691"/>
                <a:gd name="T68" fmla="*/ 104 w 377"/>
                <a:gd name="T69" fmla="*/ 193 h 691"/>
                <a:gd name="T70" fmla="*/ 69 w 377"/>
                <a:gd name="T71" fmla="*/ 245 h 691"/>
                <a:gd name="T72" fmla="*/ 52 w 377"/>
                <a:gd name="T73" fmla="*/ 384 h 691"/>
                <a:gd name="T74" fmla="*/ 26 w 377"/>
                <a:gd name="T75" fmla="*/ 395 h 691"/>
                <a:gd name="T76" fmla="*/ 12 w 377"/>
                <a:gd name="T77" fmla="*/ 369 h 691"/>
                <a:gd name="T78" fmla="*/ 42 w 377"/>
                <a:gd name="T79" fmla="*/ 196 h 691"/>
                <a:gd name="T80" fmla="*/ 155 w 377"/>
                <a:gd name="T81" fmla="*/ 121 h 691"/>
                <a:gd name="T82" fmla="*/ 222 w 377"/>
                <a:gd name="T83" fmla="*/ 121 h 691"/>
                <a:gd name="T84" fmla="*/ 349 w 377"/>
                <a:gd name="T85" fmla="*/ 228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77" h="691">
                  <a:moveTo>
                    <a:pt x="298" y="138"/>
                  </a:moveTo>
                  <a:cubicBezTo>
                    <a:pt x="279" y="125"/>
                    <a:pt x="257" y="116"/>
                    <a:pt x="231" y="110"/>
                  </a:cubicBezTo>
                  <a:cubicBezTo>
                    <a:pt x="238" y="97"/>
                    <a:pt x="241" y="82"/>
                    <a:pt x="241" y="66"/>
                  </a:cubicBezTo>
                  <a:cubicBezTo>
                    <a:pt x="240" y="29"/>
                    <a:pt x="226" y="0"/>
                    <a:pt x="189" y="0"/>
                  </a:cubicBezTo>
                  <a:cubicBezTo>
                    <a:pt x="152" y="0"/>
                    <a:pt x="136" y="29"/>
                    <a:pt x="136" y="66"/>
                  </a:cubicBezTo>
                  <a:cubicBezTo>
                    <a:pt x="136" y="82"/>
                    <a:pt x="139" y="97"/>
                    <a:pt x="146" y="110"/>
                  </a:cubicBezTo>
                  <a:cubicBezTo>
                    <a:pt x="120" y="116"/>
                    <a:pt x="98" y="125"/>
                    <a:pt x="79" y="138"/>
                  </a:cubicBezTo>
                  <a:cubicBezTo>
                    <a:pt x="48" y="159"/>
                    <a:pt x="28" y="188"/>
                    <a:pt x="16" y="224"/>
                  </a:cubicBezTo>
                  <a:cubicBezTo>
                    <a:pt x="4" y="259"/>
                    <a:pt x="0" y="300"/>
                    <a:pt x="0" y="344"/>
                  </a:cubicBezTo>
                  <a:cubicBezTo>
                    <a:pt x="0" y="353"/>
                    <a:pt x="0" y="361"/>
                    <a:pt x="0" y="369"/>
                  </a:cubicBezTo>
                  <a:cubicBezTo>
                    <a:pt x="0" y="379"/>
                    <a:pt x="3" y="387"/>
                    <a:pt x="6" y="393"/>
                  </a:cubicBezTo>
                  <a:cubicBezTo>
                    <a:pt x="10" y="399"/>
                    <a:pt x="15" y="403"/>
                    <a:pt x="21" y="406"/>
                  </a:cubicBezTo>
                  <a:cubicBezTo>
                    <a:pt x="25" y="407"/>
                    <a:pt x="29" y="408"/>
                    <a:pt x="33" y="408"/>
                  </a:cubicBezTo>
                  <a:cubicBezTo>
                    <a:pt x="41" y="408"/>
                    <a:pt x="49" y="405"/>
                    <a:pt x="55" y="399"/>
                  </a:cubicBezTo>
                  <a:cubicBezTo>
                    <a:pt x="64" y="439"/>
                    <a:pt x="75" y="469"/>
                    <a:pt x="86" y="504"/>
                  </a:cubicBezTo>
                  <a:cubicBezTo>
                    <a:pt x="98" y="542"/>
                    <a:pt x="111" y="587"/>
                    <a:pt x="122" y="658"/>
                  </a:cubicBezTo>
                  <a:cubicBezTo>
                    <a:pt x="123" y="669"/>
                    <a:pt x="129" y="677"/>
                    <a:pt x="136" y="683"/>
                  </a:cubicBezTo>
                  <a:cubicBezTo>
                    <a:pt x="143" y="688"/>
                    <a:pt x="152" y="691"/>
                    <a:pt x="160" y="691"/>
                  </a:cubicBezTo>
                  <a:cubicBezTo>
                    <a:pt x="169" y="691"/>
                    <a:pt x="177" y="688"/>
                    <a:pt x="184" y="683"/>
                  </a:cubicBezTo>
                  <a:cubicBezTo>
                    <a:pt x="186" y="681"/>
                    <a:pt x="187" y="679"/>
                    <a:pt x="189" y="677"/>
                  </a:cubicBezTo>
                  <a:cubicBezTo>
                    <a:pt x="190" y="679"/>
                    <a:pt x="191" y="681"/>
                    <a:pt x="193" y="683"/>
                  </a:cubicBezTo>
                  <a:cubicBezTo>
                    <a:pt x="200" y="688"/>
                    <a:pt x="208" y="691"/>
                    <a:pt x="217" y="691"/>
                  </a:cubicBezTo>
                  <a:cubicBezTo>
                    <a:pt x="225" y="691"/>
                    <a:pt x="234" y="688"/>
                    <a:pt x="241" y="683"/>
                  </a:cubicBezTo>
                  <a:cubicBezTo>
                    <a:pt x="248" y="677"/>
                    <a:pt x="254" y="669"/>
                    <a:pt x="255" y="658"/>
                  </a:cubicBezTo>
                  <a:cubicBezTo>
                    <a:pt x="266" y="587"/>
                    <a:pt x="279" y="542"/>
                    <a:pt x="291" y="504"/>
                  </a:cubicBezTo>
                  <a:cubicBezTo>
                    <a:pt x="302" y="469"/>
                    <a:pt x="313" y="439"/>
                    <a:pt x="322" y="399"/>
                  </a:cubicBezTo>
                  <a:cubicBezTo>
                    <a:pt x="328" y="405"/>
                    <a:pt x="336" y="408"/>
                    <a:pt x="344" y="408"/>
                  </a:cubicBezTo>
                  <a:cubicBezTo>
                    <a:pt x="352" y="408"/>
                    <a:pt x="360" y="405"/>
                    <a:pt x="366" y="398"/>
                  </a:cubicBezTo>
                  <a:cubicBezTo>
                    <a:pt x="373" y="392"/>
                    <a:pt x="376" y="382"/>
                    <a:pt x="377" y="369"/>
                  </a:cubicBezTo>
                  <a:cubicBezTo>
                    <a:pt x="377" y="361"/>
                    <a:pt x="377" y="353"/>
                    <a:pt x="377" y="344"/>
                  </a:cubicBezTo>
                  <a:cubicBezTo>
                    <a:pt x="377" y="285"/>
                    <a:pt x="369" y="232"/>
                    <a:pt x="346" y="190"/>
                  </a:cubicBezTo>
                  <a:cubicBezTo>
                    <a:pt x="334" y="170"/>
                    <a:pt x="318" y="152"/>
                    <a:pt x="298" y="138"/>
                  </a:cubicBezTo>
                  <a:close/>
                  <a:moveTo>
                    <a:pt x="189" y="12"/>
                  </a:moveTo>
                  <a:cubicBezTo>
                    <a:pt x="219" y="12"/>
                    <a:pt x="229" y="36"/>
                    <a:pt x="229" y="66"/>
                  </a:cubicBezTo>
                  <a:cubicBezTo>
                    <a:pt x="229" y="97"/>
                    <a:pt x="219" y="120"/>
                    <a:pt x="189" y="120"/>
                  </a:cubicBezTo>
                  <a:cubicBezTo>
                    <a:pt x="158" y="120"/>
                    <a:pt x="148" y="97"/>
                    <a:pt x="148" y="66"/>
                  </a:cubicBezTo>
                  <a:cubicBezTo>
                    <a:pt x="148" y="37"/>
                    <a:pt x="158" y="12"/>
                    <a:pt x="189" y="12"/>
                  </a:cubicBezTo>
                  <a:close/>
                  <a:moveTo>
                    <a:pt x="365" y="344"/>
                  </a:moveTo>
                  <a:cubicBezTo>
                    <a:pt x="365" y="352"/>
                    <a:pt x="365" y="361"/>
                    <a:pt x="365" y="369"/>
                  </a:cubicBezTo>
                  <a:cubicBezTo>
                    <a:pt x="365" y="379"/>
                    <a:pt x="361" y="386"/>
                    <a:pt x="358" y="390"/>
                  </a:cubicBezTo>
                  <a:cubicBezTo>
                    <a:pt x="354" y="394"/>
                    <a:pt x="349" y="396"/>
                    <a:pt x="344" y="396"/>
                  </a:cubicBezTo>
                  <a:cubicBezTo>
                    <a:pt x="337" y="396"/>
                    <a:pt x="329" y="392"/>
                    <a:pt x="325" y="384"/>
                  </a:cubicBezTo>
                  <a:cubicBezTo>
                    <a:pt x="327" y="370"/>
                    <a:pt x="329" y="356"/>
                    <a:pt x="329" y="343"/>
                  </a:cubicBezTo>
                  <a:cubicBezTo>
                    <a:pt x="329" y="305"/>
                    <a:pt x="319" y="271"/>
                    <a:pt x="308" y="245"/>
                  </a:cubicBezTo>
                  <a:cubicBezTo>
                    <a:pt x="297" y="219"/>
                    <a:pt x="286" y="201"/>
                    <a:pt x="281" y="194"/>
                  </a:cubicBezTo>
                  <a:cubicBezTo>
                    <a:pt x="279" y="192"/>
                    <a:pt x="276" y="191"/>
                    <a:pt x="273" y="193"/>
                  </a:cubicBezTo>
                  <a:cubicBezTo>
                    <a:pt x="270" y="194"/>
                    <a:pt x="269" y="198"/>
                    <a:pt x="271" y="201"/>
                  </a:cubicBezTo>
                  <a:cubicBezTo>
                    <a:pt x="275" y="207"/>
                    <a:pt x="287" y="224"/>
                    <a:pt x="297" y="249"/>
                  </a:cubicBezTo>
                  <a:cubicBezTo>
                    <a:pt x="307" y="274"/>
                    <a:pt x="317" y="307"/>
                    <a:pt x="317" y="343"/>
                  </a:cubicBezTo>
                  <a:cubicBezTo>
                    <a:pt x="317" y="357"/>
                    <a:pt x="315" y="371"/>
                    <a:pt x="312" y="385"/>
                  </a:cubicBezTo>
                  <a:cubicBezTo>
                    <a:pt x="303" y="430"/>
                    <a:pt x="292" y="461"/>
                    <a:pt x="280" y="500"/>
                  </a:cubicBezTo>
                  <a:cubicBezTo>
                    <a:pt x="267" y="539"/>
                    <a:pt x="255" y="584"/>
                    <a:pt x="244" y="656"/>
                  </a:cubicBezTo>
                  <a:cubicBezTo>
                    <a:pt x="242" y="664"/>
                    <a:pt x="239" y="669"/>
                    <a:pt x="234" y="673"/>
                  </a:cubicBezTo>
                  <a:cubicBezTo>
                    <a:pt x="229" y="677"/>
                    <a:pt x="223" y="679"/>
                    <a:pt x="217" y="679"/>
                  </a:cubicBezTo>
                  <a:cubicBezTo>
                    <a:pt x="211" y="679"/>
                    <a:pt x="205" y="677"/>
                    <a:pt x="201" y="674"/>
                  </a:cubicBezTo>
                  <a:cubicBezTo>
                    <a:pt x="197" y="670"/>
                    <a:pt x="195" y="665"/>
                    <a:pt x="195" y="657"/>
                  </a:cubicBezTo>
                  <a:cubicBezTo>
                    <a:pt x="195" y="400"/>
                    <a:pt x="195" y="400"/>
                    <a:pt x="195" y="400"/>
                  </a:cubicBezTo>
                  <a:cubicBezTo>
                    <a:pt x="195" y="397"/>
                    <a:pt x="192" y="394"/>
                    <a:pt x="189" y="394"/>
                  </a:cubicBezTo>
                  <a:cubicBezTo>
                    <a:pt x="185" y="394"/>
                    <a:pt x="183" y="397"/>
                    <a:pt x="183" y="400"/>
                  </a:cubicBezTo>
                  <a:cubicBezTo>
                    <a:pt x="183" y="657"/>
                    <a:pt x="183" y="657"/>
                    <a:pt x="183" y="657"/>
                  </a:cubicBezTo>
                  <a:cubicBezTo>
                    <a:pt x="182" y="665"/>
                    <a:pt x="180" y="670"/>
                    <a:pt x="176" y="674"/>
                  </a:cubicBezTo>
                  <a:cubicBezTo>
                    <a:pt x="172" y="677"/>
                    <a:pt x="166" y="679"/>
                    <a:pt x="160" y="679"/>
                  </a:cubicBezTo>
                  <a:cubicBezTo>
                    <a:pt x="154" y="679"/>
                    <a:pt x="148" y="677"/>
                    <a:pt x="143" y="673"/>
                  </a:cubicBezTo>
                  <a:cubicBezTo>
                    <a:pt x="138" y="669"/>
                    <a:pt x="135" y="664"/>
                    <a:pt x="133" y="656"/>
                  </a:cubicBezTo>
                  <a:cubicBezTo>
                    <a:pt x="122" y="584"/>
                    <a:pt x="110" y="539"/>
                    <a:pt x="97" y="500"/>
                  </a:cubicBezTo>
                  <a:cubicBezTo>
                    <a:pt x="85" y="461"/>
                    <a:pt x="74" y="430"/>
                    <a:pt x="65" y="385"/>
                  </a:cubicBezTo>
                  <a:cubicBezTo>
                    <a:pt x="62" y="371"/>
                    <a:pt x="60" y="357"/>
                    <a:pt x="60" y="343"/>
                  </a:cubicBezTo>
                  <a:cubicBezTo>
                    <a:pt x="60" y="307"/>
                    <a:pt x="70" y="274"/>
                    <a:pt x="80" y="249"/>
                  </a:cubicBezTo>
                  <a:cubicBezTo>
                    <a:pt x="90" y="224"/>
                    <a:pt x="102" y="207"/>
                    <a:pt x="106" y="201"/>
                  </a:cubicBezTo>
                  <a:cubicBezTo>
                    <a:pt x="108" y="198"/>
                    <a:pt x="107" y="194"/>
                    <a:pt x="104" y="193"/>
                  </a:cubicBezTo>
                  <a:cubicBezTo>
                    <a:pt x="101" y="191"/>
                    <a:pt x="98" y="192"/>
                    <a:pt x="96" y="194"/>
                  </a:cubicBezTo>
                  <a:cubicBezTo>
                    <a:pt x="91" y="201"/>
                    <a:pt x="80" y="219"/>
                    <a:pt x="69" y="245"/>
                  </a:cubicBezTo>
                  <a:cubicBezTo>
                    <a:pt x="58" y="271"/>
                    <a:pt x="48" y="305"/>
                    <a:pt x="48" y="343"/>
                  </a:cubicBezTo>
                  <a:cubicBezTo>
                    <a:pt x="48" y="356"/>
                    <a:pt x="50" y="370"/>
                    <a:pt x="52" y="384"/>
                  </a:cubicBezTo>
                  <a:cubicBezTo>
                    <a:pt x="48" y="392"/>
                    <a:pt x="40" y="396"/>
                    <a:pt x="33" y="396"/>
                  </a:cubicBezTo>
                  <a:cubicBezTo>
                    <a:pt x="30" y="396"/>
                    <a:pt x="28" y="396"/>
                    <a:pt x="26" y="395"/>
                  </a:cubicBezTo>
                  <a:cubicBezTo>
                    <a:pt x="22" y="393"/>
                    <a:pt x="19" y="391"/>
                    <a:pt x="17" y="386"/>
                  </a:cubicBezTo>
                  <a:cubicBezTo>
                    <a:pt x="14" y="382"/>
                    <a:pt x="12" y="377"/>
                    <a:pt x="12" y="369"/>
                  </a:cubicBezTo>
                  <a:cubicBezTo>
                    <a:pt x="12" y="361"/>
                    <a:pt x="12" y="352"/>
                    <a:pt x="12" y="344"/>
                  </a:cubicBezTo>
                  <a:cubicBezTo>
                    <a:pt x="12" y="286"/>
                    <a:pt x="20" y="235"/>
                    <a:pt x="42" y="196"/>
                  </a:cubicBezTo>
                  <a:cubicBezTo>
                    <a:pt x="53" y="177"/>
                    <a:pt x="67" y="161"/>
                    <a:pt x="86" y="148"/>
                  </a:cubicBezTo>
                  <a:cubicBezTo>
                    <a:pt x="104" y="135"/>
                    <a:pt x="127" y="126"/>
                    <a:pt x="155" y="121"/>
                  </a:cubicBezTo>
                  <a:cubicBezTo>
                    <a:pt x="164" y="129"/>
                    <a:pt x="176" y="132"/>
                    <a:pt x="189" y="132"/>
                  </a:cubicBezTo>
                  <a:cubicBezTo>
                    <a:pt x="201" y="132"/>
                    <a:pt x="213" y="129"/>
                    <a:pt x="222" y="121"/>
                  </a:cubicBezTo>
                  <a:cubicBezTo>
                    <a:pt x="250" y="126"/>
                    <a:pt x="273" y="135"/>
                    <a:pt x="291" y="148"/>
                  </a:cubicBezTo>
                  <a:cubicBezTo>
                    <a:pt x="319" y="167"/>
                    <a:pt x="338" y="194"/>
                    <a:pt x="349" y="228"/>
                  </a:cubicBezTo>
                  <a:cubicBezTo>
                    <a:pt x="361" y="261"/>
                    <a:pt x="365" y="301"/>
                    <a:pt x="365" y="3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9" name="Freeform 8">
              <a:extLst>
                <a:ext uri="{FF2B5EF4-FFF2-40B4-BE49-F238E27FC236}">
                  <a16:creationId xmlns:a16="http://schemas.microsoft.com/office/drawing/2014/main" id="{4E34FE91-63D7-A196-08F9-421F50323256}"/>
                </a:ext>
              </a:extLst>
            </p:cNvPr>
            <p:cNvSpPr>
              <a:spLocks noEditPoints="1"/>
            </p:cNvSpPr>
            <p:nvPr/>
          </p:nvSpPr>
          <p:spPr bwMode="auto">
            <a:xfrm>
              <a:off x="6101032" y="4109765"/>
              <a:ext cx="589873" cy="1149830"/>
            </a:xfrm>
            <a:custGeom>
              <a:avLst/>
              <a:gdLst>
                <a:gd name="T0" fmla="*/ 273 w 355"/>
                <a:gd name="T1" fmla="*/ 136 h 691"/>
                <a:gd name="T2" fmla="*/ 228 w 355"/>
                <a:gd name="T3" fmla="*/ 66 h 691"/>
                <a:gd name="T4" fmla="*/ 127 w 355"/>
                <a:gd name="T5" fmla="*/ 66 h 691"/>
                <a:gd name="T6" fmla="*/ 102 w 355"/>
                <a:gd name="T7" fmla="*/ 126 h 691"/>
                <a:gd name="T8" fmla="*/ 11 w 355"/>
                <a:gd name="T9" fmla="*/ 242 h 691"/>
                <a:gd name="T10" fmla="*/ 8 w 355"/>
                <a:gd name="T11" fmla="*/ 391 h 691"/>
                <a:gd name="T12" fmla="*/ 38 w 355"/>
                <a:gd name="T13" fmla="*/ 417 h 691"/>
                <a:gd name="T14" fmla="*/ 61 w 355"/>
                <a:gd name="T15" fmla="*/ 408 h 691"/>
                <a:gd name="T16" fmla="*/ 81 w 355"/>
                <a:gd name="T17" fmla="*/ 516 h 691"/>
                <a:gd name="T18" fmla="*/ 127 w 355"/>
                <a:gd name="T19" fmla="*/ 683 h 691"/>
                <a:gd name="T20" fmla="*/ 173 w 355"/>
                <a:gd name="T21" fmla="*/ 683 h 691"/>
                <a:gd name="T22" fmla="*/ 182 w 355"/>
                <a:gd name="T23" fmla="*/ 683 h 691"/>
                <a:gd name="T24" fmla="*/ 228 w 355"/>
                <a:gd name="T25" fmla="*/ 683 h 691"/>
                <a:gd name="T26" fmla="*/ 274 w 355"/>
                <a:gd name="T27" fmla="*/ 516 h 691"/>
                <a:gd name="T28" fmla="*/ 294 w 355"/>
                <a:gd name="T29" fmla="*/ 408 h 691"/>
                <a:gd name="T30" fmla="*/ 317 w 355"/>
                <a:gd name="T31" fmla="*/ 417 h 691"/>
                <a:gd name="T32" fmla="*/ 347 w 355"/>
                <a:gd name="T33" fmla="*/ 391 h 691"/>
                <a:gd name="T34" fmla="*/ 345 w 355"/>
                <a:gd name="T35" fmla="*/ 242 h 691"/>
                <a:gd name="T36" fmla="*/ 139 w 355"/>
                <a:gd name="T37" fmla="*/ 66 h 691"/>
                <a:gd name="T38" fmla="*/ 216 w 355"/>
                <a:gd name="T39" fmla="*/ 66 h 691"/>
                <a:gd name="T40" fmla="*/ 139 w 355"/>
                <a:gd name="T41" fmla="*/ 66 h 691"/>
                <a:gd name="T42" fmla="*/ 328 w 355"/>
                <a:gd name="T43" fmla="*/ 400 h 691"/>
                <a:gd name="T44" fmla="*/ 316 w 355"/>
                <a:gd name="T45" fmla="*/ 405 h 691"/>
                <a:gd name="T46" fmla="*/ 294 w 355"/>
                <a:gd name="T47" fmla="*/ 382 h 691"/>
                <a:gd name="T48" fmla="*/ 305 w 355"/>
                <a:gd name="T49" fmla="*/ 334 h 691"/>
                <a:gd name="T50" fmla="*/ 279 w 355"/>
                <a:gd name="T51" fmla="*/ 226 h 691"/>
                <a:gd name="T52" fmla="*/ 264 w 355"/>
                <a:gd name="T53" fmla="*/ 200 h 691"/>
                <a:gd name="T54" fmla="*/ 268 w 355"/>
                <a:gd name="T55" fmla="*/ 230 h 691"/>
                <a:gd name="T56" fmla="*/ 293 w 355"/>
                <a:gd name="T57" fmla="*/ 334 h 691"/>
                <a:gd name="T58" fmla="*/ 281 w 355"/>
                <a:gd name="T59" fmla="*/ 381 h 691"/>
                <a:gd name="T60" fmla="*/ 280 w 355"/>
                <a:gd name="T61" fmla="*/ 397 h 691"/>
                <a:gd name="T62" fmla="*/ 230 w 355"/>
                <a:gd name="T63" fmla="*/ 658 h 691"/>
                <a:gd name="T64" fmla="*/ 205 w 355"/>
                <a:gd name="T65" fmla="*/ 679 h 691"/>
                <a:gd name="T66" fmla="*/ 184 w 355"/>
                <a:gd name="T67" fmla="*/ 658 h 691"/>
                <a:gd name="T68" fmla="*/ 178 w 355"/>
                <a:gd name="T69" fmla="*/ 395 h 691"/>
                <a:gd name="T70" fmla="*/ 172 w 355"/>
                <a:gd name="T71" fmla="*/ 658 h 691"/>
                <a:gd name="T72" fmla="*/ 151 w 355"/>
                <a:gd name="T73" fmla="*/ 679 h 691"/>
                <a:gd name="T74" fmla="*/ 125 w 355"/>
                <a:gd name="T75" fmla="*/ 658 h 691"/>
                <a:gd name="T76" fmla="*/ 74 w 355"/>
                <a:gd name="T77" fmla="*/ 397 h 691"/>
                <a:gd name="T78" fmla="*/ 75 w 355"/>
                <a:gd name="T79" fmla="*/ 383 h 691"/>
                <a:gd name="T80" fmla="*/ 75 w 355"/>
                <a:gd name="T81" fmla="*/ 382 h 691"/>
                <a:gd name="T82" fmla="*/ 74 w 355"/>
                <a:gd name="T83" fmla="*/ 381 h 691"/>
                <a:gd name="T84" fmla="*/ 74 w 355"/>
                <a:gd name="T85" fmla="*/ 380 h 691"/>
                <a:gd name="T86" fmla="*/ 62 w 355"/>
                <a:gd name="T87" fmla="*/ 335 h 691"/>
                <a:gd name="T88" fmla="*/ 88 w 355"/>
                <a:gd name="T89" fmla="*/ 230 h 691"/>
                <a:gd name="T90" fmla="*/ 92 w 355"/>
                <a:gd name="T91" fmla="*/ 200 h 691"/>
                <a:gd name="T92" fmla="*/ 77 w 355"/>
                <a:gd name="T93" fmla="*/ 226 h 691"/>
                <a:gd name="T94" fmla="*/ 50 w 355"/>
                <a:gd name="T95" fmla="*/ 335 h 691"/>
                <a:gd name="T96" fmla="*/ 53 w 355"/>
                <a:gd name="T97" fmla="*/ 399 h 691"/>
                <a:gd name="T98" fmla="*/ 38 w 355"/>
                <a:gd name="T99" fmla="*/ 405 h 691"/>
                <a:gd name="T100" fmla="*/ 20 w 355"/>
                <a:gd name="T101" fmla="*/ 388 h 691"/>
                <a:gd name="T102" fmla="*/ 22 w 355"/>
                <a:gd name="T103" fmla="*/ 245 h 691"/>
                <a:gd name="T104" fmla="*/ 88 w 355"/>
                <a:gd name="T105" fmla="*/ 147 h 691"/>
                <a:gd name="T106" fmla="*/ 178 w 355"/>
                <a:gd name="T107" fmla="*/ 132 h 691"/>
                <a:gd name="T108" fmla="*/ 248 w 355"/>
                <a:gd name="T109" fmla="*/ 137 h 691"/>
                <a:gd name="T110" fmla="*/ 333 w 355"/>
                <a:gd name="T111" fmla="*/ 245 h 691"/>
                <a:gd name="T112" fmla="*/ 335 w 355"/>
                <a:gd name="T113" fmla="*/ 388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5" h="691">
                  <a:moveTo>
                    <a:pt x="322" y="188"/>
                  </a:moveTo>
                  <a:cubicBezTo>
                    <a:pt x="309" y="165"/>
                    <a:pt x="293" y="148"/>
                    <a:pt x="273" y="136"/>
                  </a:cubicBezTo>
                  <a:cubicBezTo>
                    <a:pt x="256" y="126"/>
                    <a:pt x="237" y="119"/>
                    <a:pt x="214" y="114"/>
                  </a:cubicBezTo>
                  <a:cubicBezTo>
                    <a:pt x="224" y="101"/>
                    <a:pt x="228" y="83"/>
                    <a:pt x="228" y="66"/>
                  </a:cubicBezTo>
                  <a:cubicBezTo>
                    <a:pt x="228" y="30"/>
                    <a:pt x="214" y="0"/>
                    <a:pt x="178" y="0"/>
                  </a:cubicBezTo>
                  <a:cubicBezTo>
                    <a:pt x="141" y="0"/>
                    <a:pt x="127" y="30"/>
                    <a:pt x="127" y="66"/>
                  </a:cubicBezTo>
                  <a:cubicBezTo>
                    <a:pt x="127" y="83"/>
                    <a:pt x="131" y="101"/>
                    <a:pt x="141" y="114"/>
                  </a:cubicBezTo>
                  <a:cubicBezTo>
                    <a:pt x="127" y="117"/>
                    <a:pt x="114" y="121"/>
                    <a:pt x="102" y="126"/>
                  </a:cubicBezTo>
                  <a:cubicBezTo>
                    <a:pt x="81" y="135"/>
                    <a:pt x="62" y="148"/>
                    <a:pt x="47" y="167"/>
                  </a:cubicBezTo>
                  <a:cubicBezTo>
                    <a:pt x="32" y="186"/>
                    <a:pt x="20" y="210"/>
                    <a:pt x="11" y="242"/>
                  </a:cubicBezTo>
                  <a:cubicBezTo>
                    <a:pt x="4" y="267"/>
                    <a:pt x="0" y="292"/>
                    <a:pt x="0" y="317"/>
                  </a:cubicBezTo>
                  <a:cubicBezTo>
                    <a:pt x="0" y="341"/>
                    <a:pt x="3" y="366"/>
                    <a:pt x="8" y="391"/>
                  </a:cubicBezTo>
                  <a:cubicBezTo>
                    <a:pt x="10" y="399"/>
                    <a:pt x="14" y="405"/>
                    <a:pt x="19" y="410"/>
                  </a:cubicBezTo>
                  <a:cubicBezTo>
                    <a:pt x="24" y="414"/>
                    <a:pt x="31" y="417"/>
                    <a:pt x="38" y="417"/>
                  </a:cubicBezTo>
                  <a:cubicBezTo>
                    <a:pt x="39" y="417"/>
                    <a:pt x="39" y="417"/>
                    <a:pt x="39" y="417"/>
                  </a:cubicBezTo>
                  <a:cubicBezTo>
                    <a:pt x="47" y="416"/>
                    <a:pt x="55" y="413"/>
                    <a:pt x="61" y="408"/>
                  </a:cubicBezTo>
                  <a:cubicBezTo>
                    <a:pt x="62" y="407"/>
                    <a:pt x="62" y="407"/>
                    <a:pt x="63" y="406"/>
                  </a:cubicBezTo>
                  <a:cubicBezTo>
                    <a:pt x="64" y="440"/>
                    <a:pt x="71" y="476"/>
                    <a:pt x="81" y="516"/>
                  </a:cubicBezTo>
                  <a:cubicBezTo>
                    <a:pt x="91" y="560"/>
                    <a:pt x="103" y="607"/>
                    <a:pt x="113" y="660"/>
                  </a:cubicBezTo>
                  <a:cubicBezTo>
                    <a:pt x="115" y="670"/>
                    <a:pt x="120" y="678"/>
                    <a:pt x="127" y="683"/>
                  </a:cubicBezTo>
                  <a:cubicBezTo>
                    <a:pt x="134" y="688"/>
                    <a:pt x="142" y="691"/>
                    <a:pt x="151" y="691"/>
                  </a:cubicBezTo>
                  <a:cubicBezTo>
                    <a:pt x="159" y="691"/>
                    <a:pt x="167" y="688"/>
                    <a:pt x="173" y="683"/>
                  </a:cubicBezTo>
                  <a:cubicBezTo>
                    <a:pt x="175" y="681"/>
                    <a:pt x="176" y="680"/>
                    <a:pt x="178" y="678"/>
                  </a:cubicBezTo>
                  <a:cubicBezTo>
                    <a:pt x="179" y="680"/>
                    <a:pt x="180" y="681"/>
                    <a:pt x="182" y="683"/>
                  </a:cubicBezTo>
                  <a:cubicBezTo>
                    <a:pt x="188" y="688"/>
                    <a:pt x="196" y="691"/>
                    <a:pt x="205" y="691"/>
                  </a:cubicBezTo>
                  <a:cubicBezTo>
                    <a:pt x="213" y="691"/>
                    <a:pt x="221" y="688"/>
                    <a:pt x="228" y="683"/>
                  </a:cubicBezTo>
                  <a:cubicBezTo>
                    <a:pt x="235" y="678"/>
                    <a:pt x="240" y="670"/>
                    <a:pt x="242" y="660"/>
                  </a:cubicBezTo>
                  <a:cubicBezTo>
                    <a:pt x="252" y="607"/>
                    <a:pt x="264" y="560"/>
                    <a:pt x="274" y="516"/>
                  </a:cubicBezTo>
                  <a:cubicBezTo>
                    <a:pt x="284" y="476"/>
                    <a:pt x="291" y="440"/>
                    <a:pt x="292" y="406"/>
                  </a:cubicBezTo>
                  <a:cubicBezTo>
                    <a:pt x="293" y="406"/>
                    <a:pt x="293" y="407"/>
                    <a:pt x="294" y="408"/>
                  </a:cubicBezTo>
                  <a:cubicBezTo>
                    <a:pt x="300" y="413"/>
                    <a:pt x="308" y="416"/>
                    <a:pt x="316" y="417"/>
                  </a:cubicBezTo>
                  <a:cubicBezTo>
                    <a:pt x="317" y="417"/>
                    <a:pt x="317" y="417"/>
                    <a:pt x="317" y="417"/>
                  </a:cubicBezTo>
                  <a:cubicBezTo>
                    <a:pt x="324" y="417"/>
                    <a:pt x="331" y="414"/>
                    <a:pt x="336" y="410"/>
                  </a:cubicBezTo>
                  <a:cubicBezTo>
                    <a:pt x="341" y="405"/>
                    <a:pt x="345" y="399"/>
                    <a:pt x="347" y="391"/>
                  </a:cubicBezTo>
                  <a:cubicBezTo>
                    <a:pt x="352" y="366"/>
                    <a:pt x="355" y="341"/>
                    <a:pt x="355" y="317"/>
                  </a:cubicBezTo>
                  <a:cubicBezTo>
                    <a:pt x="355" y="292"/>
                    <a:pt x="352" y="267"/>
                    <a:pt x="345" y="242"/>
                  </a:cubicBezTo>
                  <a:cubicBezTo>
                    <a:pt x="338" y="221"/>
                    <a:pt x="331" y="203"/>
                    <a:pt x="322" y="188"/>
                  </a:cubicBezTo>
                  <a:close/>
                  <a:moveTo>
                    <a:pt x="139" y="66"/>
                  </a:moveTo>
                  <a:cubicBezTo>
                    <a:pt x="139" y="37"/>
                    <a:pt x="148" y="12"/>
                    <a:pt x="178" y="12"/>
                  </a:cubicBezTo>
                  <a:cubicBezTo>
                    <a:pt x="207" y="12"/>
                    <a:pt x="216" y="37"/>
                    <a:pt x="216" y="66"/>
                  </a:cubicBezTo>
                  <a:cubicBezTo>
                    <a:pt x="216" y="92"/>
                    <a:pt x="204" y="120"/>
                    <a:pt x="178" y="120"/>
                  </a:cubicBezTo>
                  <a:cubicBezTo>
                    <a:pt x="151" y="120"/>
                    <a:pt x="139" y="92"/>
                    <a:pt x="139" y="66"/>
                  </a:cubicBezTo>
                  <a:close/>
                  <a:moveTo>
                    <a:pt x="335" y="388"/>
                  </a:moveTo>
                  <a:cubicBezTo>
                    <a:pt x="334" y="394"/>
                    <a:pt x="331" y="398"/>
                    <a:pt x="328" y="400"/>
                  </a:cubicBezTo>
                  <a:cubicBezTo>
                    <a:pt x="325" y="403"/>
                    <a:pt x="321" y="405"/>
                    <a:pt x="317" y="405"/>
                  </a:cubicBezTo>
                  <a:cubicBezTo>
                    <a:pt x="316" y="405"/>
                    <a:pt x="316" y="405"/>
                    <a:pt x="316" y="405"/>
                  </a:cubicBezTo>
                  <a:cubicBezTo>
                    <a:pt x="311" y="404"/>
                    <a:pt x="306" y="403"/>
                    <a:pt x="302" y="399"/>
                  </a:cubicBezTo>
                  <a:cubicBezTo>
                    <a:pt x="298" y="395"/>
                    <a:pt x="295" y="389"/>
                    <a:pt x="294" y="382"/>
                  </a:cubicBezTo>
                  <a:cubicBezTo>
                    <a:pt x="294" y="381"/>
                    <a:pt x="294" y="381"/>
                    <a:pt x="294" y="381"/>
                  </a:cubicBezTo>
                  <a:cubicBezTo>
                    <a:pt x="302" y="367"/>
                    <a:pt x="305" y="351"/>
                    <a:pt x="305" y="334"/>
                  </a:cubicBezTo>
                  <a:cubicBezTo>
                    <a:pt x="305" y="308"/>
                    <a:pt x="298" y="281"/>
                    <a:pt x="290" y="258"/>
                  </a:cubicBezTo>
                  <a:cubicBezTo>
                    <a:pt x="286" y="246"/>
                    <a:pt x="282" y="235"/>
                    <a:pt x="279" y="226"/>
                  </a:cubicBezTo>
                  <a:cubicBezTo>
                    <a:pt x="275" y="217"/>
                    <a:pt x="272" y="209"/>
                    <a:pt x="271" y="204"/>
                  </a:cubicBezTo>
                  <a:cubicBezTo>
                    <a:pt x="270" y="201"/>
                    <a:pt x="267" y="199"/>
                    <a:pt x="264" y="200"/>
                  </a:cubicBezTo>
                  <a:cubicBezTo>
                    <a:pt x="260" y="201"/>
                    <a:pt x="259" y="204"/>
                    <a:pt x="259" y="208"/>
                  </a:cubicBezTo>
                  <a:cubicBezTo>
                    <a:pt x="261" y="213"/>
                    <a:pt x="264" y="221"/>
                    <a:pt x="268" y="230"/>
                  </a:cubicBezTo>
                  <a:cubicBezTo>
                    <a:pt x="273" y="244"/>
                    <a:pt x="279" y="261"/>
                    <a:pt x="284" y="279"/>
                  </a:cubicBezTo>
                  <a:cubicBezTo>
                    <a:pt x="289" y="297"/>
                    <a:pt x="293" y="316"/>
                    <a:pt x="293" y="334"/>
                  </a:cubicBezTo>
                  <a:cubicBezTo>
                    <a:pt x="293" y="351"/>
                    <a:pt x="290" y="366"/>
                    <a:pt x="281" y="378"/>
                  </a:cubicBezTo>
                  <a:cubicBezTo>
                    <a:pt x="281" y="379"/>
                    <a:pt x="281" y="380"/>
                    <a:pt x="281" y="381"/>
                  </a:cubicBezTo>
                  <a:cubicBezTo>
                    <a:pt x="280" y="382"/>
                    <a:pt x="280" y="383"/>
                    <a:pt x="280" y="384"/>
                  </a:cubicBezTo>
                  <a:cubicBezTo>
                    <a:pt x="280" y="388"/>
                    <a:pt x="280" y="392"/>
                    <a:pt x="280" y="397"/>
                  </a:cubicBezTo>
                  <a:cubicBezTo>
                    <a:pt x="280" y="432"/>
                    <a:pt x="273" y="470"/>
                    <a:pt x="263" y="514"/>
                  </a:cubicBezTo>
                  <a:cubicBezTo>
                    <a:pt x="253" y="557"/>
                    <a:pt x="240" y="605"/>
                    <a:pt x="230" y="658"/>
                  </a:cubicBezTo>
                  <a:cubicBezTo>
                    <a:pt x="229" y="665"/>
                    <a:pt x="225" y="670"/>
                    <a:pt x="221" y="674"/>
                  </a:cubicBezTo>
                  <a:cubicBezTo>
                    <a:pt x="216" y="677"/>
                    <a:pt x="210" y="679"/>
                    <a:pt x="205" y="679"/>
                  </a:cubicBezTo>
                  <a:cubicBezTo>
                    <a:pt x="199" y="679"/>
                    <a:pt x="194" y="677"/>
                    <a:pt x="190" y="674"/>
                  </a:cubicBezTo>
                  <a:cubicBezTo>
                    <a:pt x="186" y="671"/>
                    <a:pt x="184" y="666"/>
                    <a:pt x="184" y="658"/>
                  </a:cubicBezTo>
                  <a:cubicBezTo>
                    <a:pt x="184" y="401"/>
                    <a:pt x="184" y="401"/>
                    <a:pt x="184" y="401"/>
                  </a:cubicBezTo>
                  <a:cubicBezTo>
                    <a:pt x="184" y="398"/>
                    <a:pt x="181" y="395"/>
                    <a:pt x="178" y="395"/>
                  </a:cubicBezTo>
                  <a:cubicBezTo>
                    <a:pt x="174" y="395"/>
                    <a:pt x="172" y="398"/>
                    <a:pt x="172" y="401"/>
                  </a:cubicBezTo>
                  <a:cubicBezTo>
                    <a:pt x="172" y="658"/>
                    <a:pt x="172" y="658"/>
                    <a:pt x="172" y="658"/>
                  </a:cubicBezTo>
                  <a:cubicBezTo>
                    <a:pt x="172" y="666"/>
                    <a:pt x="169" y="671"/>
                    <a:pt x="165" y="674"/>
                  </a:cubicBezTo>
                  <a:cubicBezTo>
                    <a:pt x="162" y="677"/>
                    <a:pt x="156" y="679"/>
                    <a:pt x="151" y="679"/>
                  </a:cubicBezTo>
                  <a:cubicBezTo>
                    <a:pt x="145" y="679"/>
                    <a:pt x="139" y="677"/>
                    <a:pt x="134" y="674"/>
                  </a:cubicBezTo>
                  <a:cubicBezTo>
                    <a:pt x="130" y="670"/>
                    <a:pt x="126" y="665"/>
                    <a:pt x="125" y="658"/>
                  </a:cubicBezTo>
                  <a:cubicBezTo>
                    <a:pt x="115" y="605"/>
                    <a:pt x="102" y="557"/>
                    <a:pt x="92" y="514"/>
                  </a:cubicBezTo>
                  <a:cubicBezTo>
                    <a:pt x="82" y="470"/>
                    <a:pt x="74" y="432"/>
                    <a:pt x="74" y="397"/>
                  </a:cubicBezTo>
                  <a:cubicBezTo>
                    <a:pt x="74" y="392"/>
                    <a:pt x="75" y="388"/>
                    <a:pt x="75" y="384"/>
                  </a:cubicBezTo>
                  <a:cubicBezTo>
                    <a:pt x="75" y="383"/>
                    <a:pt x="75" y="383"/>
                    <a:pt x="75" y="383"/>
                  </a:cubicBezTo>
                  <a:cubicBezTo>
                    <a:pt x="75" y="383"/>
                    <a:pt x="75" y="383"/>
                    <a:pt x="75" y="383"/>
                  </a:cubicBezTo>
                  <a:cubicBezTo>
                    <a:pt x="75" y="383"/>
                    <a:pt x="75" y="382"/>
                    <a:pt x="75" y="382"/>
                  </a:cubicBezTo>
                  <a:cubicBezTo>
                    <a:pt x="75" y="382"/>
                    <a:pt x="75" y="382"/>
                    <a:pt x="75" y="382"/>
                  </a:cubicBezTo>
                  <a:cubicBezTo>
                    <a:pt x="75" y="381"/>
                    <a:pt x="75" y="381"/>
                    <a:pt x="74" y="381"/>
                  </a:cubicBezTo>
                  <a:cubicBezTo>
                    <a:pt x="74" y="381"/>
                    <a:pt x="74" y="381"/>
                    <a:pt x="74" y="381"/>
                  </a:cubicBezTo>
                  <a:cubicBezTo>
                    <a:pt x="74" y="380"/>
                    <a:pt x="74" y="380"/>
                    <a:pt x="74" y="380"/>
                  </a:cubicBezTo>
                  <a:cubicBezTo>
                    <a:pt x="74" y="380"/>
                    <a:pt x="74" y="380"/>
                    <a:pt x="74" y="380"/>
                  </a:cubicBezTo>
                  <a:cubicBezTo>
                    <a:pt x="66" y="368"/>
                    <a:pt x="62" y="352"/>
                    <a:pt x="62" y="335"/>
                  </a:cubicBezTo>
                  <a:cubicBezTo>
                    <a:pt x="62" y="311"/>
                    <a:pt x="69" y="284"/>
                    <a:pt x="77" y="261"/>
                  </a:cubicBezTo>
                  <a:cubicBezTo>
                    <a:pt x="80" y="250"/>
                    <a:pt x="84" y="239"/>
                    <a:pt x="88" y="230"/>
                  </a:cubicBezTo>
                  <a:cubicBezTo>
                    <a:pt x="91" y="221"/>
                    <a:pt x="94" y="213"/>
                    <a:pt x="96" y="208"/>
                  </a:cubicBezTo>
                  <a:cubicBezTo>
                    <a:pt x="97" y="204"/>
                    <a:pt x="95" y="201"/>
                    <a:pt x="92" y="200"/>
                  </a:cubicBezTo>
                  <a:cubicBezTo>
                    <a:pt x="89" y="199"/>
                    <a:pt x="85" y="201"/>
                    <a:pt x="84" y="204"/>
                  </a:cubicBezTo>
                  <a:cubicBezTo>
                    <a:pt x="83" y="209"/>
                    <a:pt x="80" y="216"/>
                    <a:pt x="77" y="226"/>
                  </a:cubicBezTo>
                  <a:cubicBezTo>
                    <a:pt x="71" y="239"/>
                    <a:pt x="65" y="257"/>
                    <a:pt x="60" y="276"/>
                  </a:cubicBezTo>
                  <a:cubicBezTo>
                    <a:pt x="54" y="295"/>
                    <a:pt x="50" y="315"/>
                    <a:pt x="50" y="335"/>
                  </a:cubicBezTo>
                  <a:cubicBezTo>
                    <a:pt x="50" y="352"/>
                    <a:pt x="53" y="368"/>
                    <a:pt x="61" y="382"/>
                  </a:cubicBezTo>
                  <a:cubicBezTo>
                    <a:pt x="60" y="390"/>
                    <a:pt x="57" y="395"/>
                    <a:pt x="53" y="399"/>
                  </a:cubicBezTo>
                  <a:cubicBezTo>
                    <a:pt x="49" y="403"/>
                    <a:pt x="44" y="404"/>
                    <a:pt x="39" y="405"/>
                  </a:cubicBezTo>
                  <a:cubicBezTo>
                    <a:pt x="38" y="405"/>
                    <a:pt x="38" y="405"/>
                    <a:pt x="38" y="405"/>
                  </a:cubicBezTo>
                  <a:cubicBezTo>
                    <a:pt x="34" y="405"/>
                    <a:pt x="30" y="403"/>
                    <a:pt x="27" y="400"/>
                  </a:cubicBezTo>
                  <a:cubicBezTo>
                    <a:pt x="24" y="398"/>
                    <a:pt x="21" y="394"/>
                    <a:pt x="20" y="388"/>
                  </a:cubicBezTo>
                  <a:cubicBezTo>
                    <a:pt x="15" y="364"/>
                    <a:pt x="12" y="340"/>
                    <a:pt x="12" y="317"/>
                  </a:cubicBezTo>
                  <a:cubicBezTo>
                    <a:pt x="12" y="293"/>
                    <a:pt x="15" y="269"/>
                    <a:pt x="22" y="245"/>
                  </a:cubicBezTo>
                  <a:cubicBezTo>
                    <a:pt x="28" y="225"/>
                    <a:pt x="35" y="208"/>
                    <a:pt x="43" y="194"/>
                  </a:cubicBezTo>
                  <a:cubicBezTo>
                    <a:pt x="55" y="172"/>
                    <a:pt x="70" y="158"/>
                    <a:pt x="88" y="147"/>
                  </a:cubicBezTo>
                  <a:cubicBezTo>
                    <a:pt x="105" y="136"/>
                    <a:pt x="126" y="129"/>
                    <a:pt x="151" y="124"/>
                  </a:cubicBezTo>
                  <a:cubicBezTo>
                    <a:pt x="159" y="130"/>
                    <a:pt x="168" y="132"/>
                    <a:pt x="178" y="132"/>
                  </a:cubicBezTo>
                  <a:cubicBezTo>
                    <a:pt x="187" y="132"/>
                    <a:pt x="196" y="130"/>
                    <a:pt x="204" y="124"/>
                  </a:cubicBezTo>
                  <a:cubicBezTo>
                    <a:pt x="220" y="127"/>
                    <a:pt x="235" y="131"/>
                    <a:pt x="248" y="137"/>
                  </a:cubicBezTo>
                  <a:cubicBezTo>
                    <a:pt x="268" y="146"/>
                    <a:pt x="285" y="157"/>
                    <a:pt x="299" y="174"/>
                  </a:cubicBezTo>
                  <a:cubicBezTo>
                    <a:pt x="313" y="192"/>
                    <a:pt x="324" y="214"/>
                    <a:pt x="333" y="245"/>
                  </a:cubicBezTo>
                  <a:cubicBezTo>
                    <a:pt x="340" y="269"/>
                    <a:pt x="343" y="293"/>
                    <a:pt x="343" y="317"/>
                  </a:cubicBezTo>
                  <a:cubicBezTo>
                    <a:pt x="343" y="340"/>
                    <a:pt x="340" y="364"/>
                    <a:pt x="335" y="3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 name="Freeform 9">
              <a:extLst>
                <a:ext uri="{FF2B5EF4-FFF2-40B4-BE49-F238E27FC236}">
                  <a16:creationId xmlns:a16="http://schemas.microsoft.com/office/drawing/2014/main" id="{ED626D48-B395-7C5C-197D-08DB1C051B7C}"/>
                </a:ext>
              </a:extLst>
            </p:cNvPr>
            <p:cNvSpPr>
              <a:spLocks noEditPoints="1"/>
            </p:cNvSpPr>
            <p:nvPr/>
          </p:nvSpPr>
          <p:spPr bwMode="auto">
            <a:xfrm>
              <a:off x="5473026" y="4111299"/>
              <a:ext cx="555355" cy="1148296"/>
            </a:xfrm>
            <a:custGeom>
              <a:avLst/>
              <a:gdLst>
                <a:gd name="T0" fmla="*/ 49 w 334"/>
                <a:gd name="T1" fmla="*/ 420 h 690"/>
                <a:gd name="T2" fmla="*/ 79 w 334"/>
                <a:gd name="T3" fmla="*/ 517 h 690"/>
                <a:gd name="T4" fmla="*/ 119 w 334"/>
                <a:gd name="T5" fmla="*/ 683 h 690"/>
                <a:gd name="T6" fmla="*/ 163 w 334"/>
                <a:gd name="T7" fmla="*/ 682 h 690"/>
                <a:gd name="T8" fmla="*/ 171 w 334"/>
                <a:gd name="T9" fmla="*/ 682 h 690"/>
                <a:gd name="T10" fmla="*/ 215 w 334"/>
                <a:gd name="T11" fmla="*/ 683 h 690"/>
                <a:gd name="T12" fmla="*/ 255 w 334"/>
                <a:gd name="T13" fmla="*/ 516 h 690"/>
                <a:gd name="T14" fmla="*/ 285 w 334"/>
                <a:gd name="T15" fmla="*/ 420 h 690"/>
                <a:gd name="T16" fmla="*/ 320 w 334"/>
                <a:gd name="T17" fmla="*/ 400 h 690"/>
                <a:gd name="T18" fmla="*/ 327 w 334"/>
                <a:gd name="T19" fmla="*/ 249 h 690"/>
                <a:gd name="T20" fmla="*/ 261 w 334"/>
                <a:gd name="T21" fmla="*/ 138 h 690"/>
                <a:gd name="T22" fmla="*/ 217 w 334"/>
                <a:gd name="T23" fmla="*/ 66 h 690"/>
                <a:gd name="T24" fmla="*/ 117 w 334"/>
                <a:gd name="T25" fmla="*/ 66 h 690"/>
                <a:gd name="T26" fmla="*/ 94 w 334"/>
                <a:gd name="T27" fmla="*/ 127 h 690"/>
                <a:gd name="T28" fmla="*/ 7 w 334"/>
                <a:gd name="T29" fmla="*/ 249 h 690"/>
                <a:gd name="T30" fmla="*/ 14 w 334"/>
                <a:gd name="T31" fmla="*/ 400 h 690"/>
                <a:gd name="T32" fmla="*/ 129 w 334"/>
                <a:gd name="T33" fmla="*/ 66 h 690"/>
                <a:gd name="T34" fmla="*/ 205 w 334"/>
                <a:gd name="T35" fmla="*/ 66 h 690"/>
                <a:gd name="T36" fmla="*/ 129 w 334"/>
                <a:gd name="T37" fmla="*/ 66 h 690"/>
                <a:gd name="T38" fmla="*/ 37 w 334"/>
                <a:gd name="T39" fmla="*/ 197 h 690"/>
                <a:gd name="T40" fmla="*/ 144 w 334"/>
                <a:gd name="T41" fmla="*/ 125 h 690"/>
                <a:gd name="T42" fmla="*/ 167 w 334"/>
                <a:gd name="T43" fmla="*/ 132 h 690"/>
                <a:gd name="T44" fmla="*/ 190 w 334"/>
                <a:gd name="T45" fmla="*/ 125 h 690"/>
                <a:gd name="T46" fmla="*/ 285 w 334"/>
                <a:gd name="T47" fmla="*/ 177 h 690"/>
                <a:gd name="T48" fmla="*/ 322 w 334"/>
                <a:gd name="T49" fmla="*/ 311 h 690"/>
                <a:gd name="T50" fmla="*/ 292 w 334"/>
                <a:gd name="T51" fmla="*/ 409 h 690"/>
                <a:gd name="T52" fmla="*/ 274 w 334"/>
                <a:gd name="T53" fmla="*/ 400 h 690"/>
                <a:gd name="T54" fmla="*/ 289 w 334"/>
                <a:gd name="T55" fmla="*/ 331 h 690"/>
                <a:gd name="T56" fmla="*/ 266 w 334"/>
                <a:gd name="T57" fmla="*/ 246 h 690"/>
                <a:gd name="T58" fmla="*/ 256 w 334"/>
                <a:gd name="T59" fmla="*/ 210 h 690"/>
                <a:gd name="T60" fmla="*/ 244 w 334"/>
                <a:gd name="T61" fmla="*/ 210 h 690"/>
                <a:gd name="T62" fmla="*/ 266 w 334"/>
                <a:gd name="T63" fmla="*/ 283 h 690"/>
                <a:gd name="T64" fmla="*/ 258 w 334"/>
                <a:gd name="T65" fmla="*/ 375 h 690"/>
                <a:gd name="T66" fmla="*/ 256 w 334"/>
                <a:gd name="T67" fmla="*/ 377 h 690"/>
                <a:gd name="T68" fmla="*/ 256 w 334"/>
                <a:gd name="T69" fmla="*/ 379 h 690"/>
                <a:gd name="T70" fmla="*/ 256 w 334"/>
                <a:gd name="T71" fmla="*/ 380 h 690"/>
                <a:gd name="T72" fmla="*/ 256 w 334"/>
                <a:gd name="T73" fmla="*/ 382 h 690"/>
                <a:gd name="T74" fmla="*/ 256 w 334"/>
                <a:gd name="T75" fmla="*/ 386 h 690"/>
                <a:gd name="T76" fmla="*/ 217 w 334"/>
                <a:gd name="T77" fmla="*/ 659 h 690"/>
                <a:gd name="T78" fmla="*/ 193 w 334"/>
                <a:gd name="T79" fmla="*/ 678 h 690"/>
                <a:gd name="T80" fmla="*/ 173 w 334"/>
                <a:gd name="T81" fmla="*/ 659 h 690"/>
                <a:gd name="T82" fmla="*/ 167 w 334"/>
                <a:gd name="T83" fmla="*/ 395 h 690"/>
                <a:gd name="T84" fmla="*/ 161 w 334"/>
                <a:gd name="T85" fmla="*/ 659 h 690"/>
                <a:gd name="T86" fmla="*/ 141 w 334"/>
                <a:gd name="T87" fmla="*/ 678 h 690"/>
                <a:gd name="T88" fmla="*/ 117 w 334"/>
                <a:gd name="T89" fmla="*/ 659 h 690"/>
                <a:gd name="T90" fmla="*/ 78 w 334"/>
                <a:gd name="T91" fmla="*/ 388 h 690"/>
                <a:gd name="T92" fmla="*/ 78 w 334"/>
                <a:gd name="T93" fmla="*/ 381 h 690"/>
                <a:gd name="T94" fmla="*/ 78 w 334"/>
                <a:gd name="T95" fmla="*/ 380 h 690"/>
                <a:gd name="T96" fmla="*/ 78 w 334"/>
                <a:gd name="T97" fmla="*/ 379 h 690"/>
                <a:gd name="T98" fmla="*/ 77 w 334"/>
                <a:gd name="T99" fmla="*/ 378 h 690"/>
                <a:gd name="T100" fmla="*/ 76 w 334"/>
                <a:gd name="T101" fmla="*/ 377 h 690"/>
                <a:gd name="T102" fmla="*/ 57 w 334"/>
                <a:gd name="T103" fmla="*/ 331 h 690"/>
                <a:gd name="T104" fmla="*/ 80 w 334"/>
                <a:gd name="T105" fmla="*/ 250 h 690"/>
                <a:gd name="T106" fmla="*/ 91 w 334"/>
                <a:gd name="T107" fmla="*/ 210 h 690"/>
                <a:gd name="T108" fmla="*/ 79 w 334"/>
                <a:gd name="T109" fmla="*/ 210 h 690"/>
                <a:gd name="T110" fmla="*/ 56 w 334"/>
                <a:gd name="T111" fmla="*/ 279 h 690"/>
                <a:gd name="T112" fmla="*/ 51 w 334"/>
                <a:gd name="T113" fmla="*/ 361 h 690"/>
                <a:gd name="T114" fmla="*/ 60 w 334"/>
                <a:gd name="T115" fmla="*/ 400 h 690"/>
                <a:gd name="T116" fmla="*/ 42 w 334"/>
                <a:gd name="T117" fmla="*/ 409 h 690"/>
                <a:gd name="T118" fmla="*/ 12 w 334"/>
                <a:gd name="T119" fmla="*/ 311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4" h="690">
                  <a:moveTo>
                    <a:pt x="42" y="421"/>
                  </a:moveTo>
                  <a:cubicBezTo>
                    <a:pt x="45" y="421"/>
                    <a:pt x="47" y="421"/>
                    <a:pt x="49" y="420"/>
                  </a:cubicBezTo>
                  <a:cubicBezTo>
                    <a:pt x="56" y="419"/>
                    <a:pt x="62" y="415"/>
                    <a:pt x="67" y="410"/>
                  </a:cubicBezTo>
                  <a:cubicBezTo>
                    <a:pt x="69" y="439"/>
                    <a:pt x="73" y="477"/>
                    <a:pt x="79" y="517"/>
                  </a:cubicBezTo>
                  <a:cubicBezTo>
                    <a:pt x="86" y="568"/>
                    <a:pt x="96" y="622"/>
                    <a:pt x="105" y="661"/>
                  </a:cubicBezTo>
                  <a:cubicBezTo>
                    <a:pt x="107" y="671"/>
                    <a:pt x="113" y="678"/>
                    <a:pt x="119" y="683"/>
                  </a:cubicBezTo>
                  <a:cubicBezTo>
                    <a:pt x="126" y="688"/>
                    <a:pt x="134" y="690"/>
                    <a:pt x="141" y="690"/>
                  </a:cubicBezTo>
                  <a:cubicBezTo>
                    <a:pt x="149" y="690"/>
                    <a:pt x="157" y="688"/>
                    <a:pt x="163" y="682"/>
                  </a:cubicBezTo>
                  <a:cubicBezTo>
                    <a:pt x="165" y="681"/>
                    <a:pt x="166" y="680"/>
                    <a:pt x="167" y="678"/>
                  </a:cubicBezTo>
                  <a:cubicBezTo>
                    <a:pt x="168" y="680"/>
                    <a:pt x="170" y="681"/>
                    <a:pt x="171" y="682"/>
                  </a:cubicBezTo>
                  <a:cubicBezTo>
                    <a:pt x="177" y="688"/>
                    <a:pt x="185" y="690"/>
                    <a:pt x="193" y="690"/>
                  </a:cubicBezTo>
                  <a:cubicBezTo>
                    <a:pt x="201" y="690"/>
                    <a:pt x="208" y="688"/>
                    <a:pt x="215" y="683"/>
                  </a:cubicBezTo>
                  <a:cubicBezTo>
                    <a:pt x="222" y="678"/>
                    <a:pt x="227" y="671"/>
                    <a:pt x="229" y="661"/>
                  </a:cubicBezTo>
                  <a:cubicBezTo>
                    <a:pt x="238" y="622"/>
                    <a:pt x="248" y="568"/>
                    <a:pt x="255" y="516"/>
                  </a:cubicBezTo>
                  <a:cubicBezTo>
                    <a:pt x="261" y="477"/>
                    <a:pt x="265" y="439"/>
                    <a:pt x="267" y="410"/>
                  </a:cubicBezTo>
                  <a:cubicBezTo>
                    <a:pt x="272" y="415"/>
                    <a:pt x="278" y="419"/>
                    <a:pt x="285" y="420"/>
                  </a:cubicBezTo>
                  <a:cubicBezTo>
                    <a:pt x="287" y="421"/>
                    <a:pt x="289" y="421"/>
                    <a:pt x="292" y="421"/>
                  </a:cubicBezTo>
                  <a:cubicBezTo>
                    <a:pt x="305" y="421"/>
                    <a:pt x="317" y="413"/>
                    <a:pt x="320" y="400"/>
                  </a:cubicBezTo>
                  <a:cubicBezTo>
                    <a:pt x="329" y="371"/>
                    <a:pt x="334" y="341"/>
                    <a:pt x="334" y="311"/>
                  </a:cubicBezTo>
                  <a:cubicBezTo>
                    <a:pt x="334" y="290"/>
                    <a:pt x="332" y="269"/>
                    <a:pt x="327" y="249"/>
                  </a:cubicBezTo>
                  <a:cubicBezTo>
                    <a:pt x="322" y="226"/>
                    <a:pt x="315" y="207"/>
                    <a:pt x="307" y="192"/>
                  </a:cubicBezTo>
                  <a:cubicBezTo>
                    <a:pt x="295" y="168"/>
                    <a:pt x="280" y="151"/>
                    <a:pt x="261" y="138"/>
                  </a:cubicBezTo>
                  <a:cubicBezTo>
                    <a:pt x="244" y="127"/>
                    <a:pt x="224" y="120"/>
                    <a:pt x="201" y="115"/>
                  </a:cubicBezTo>
                  <a:cubicBezTo>
                    <a:pt x="212" y="101"/>
                    <a:pt x="217" y="82"/>
                    <a:pt x="217" y="66"/>
                  </a:cubicBezTo>
                  <a:cubicBezTo>
                    <a:pt x="217" y="30"/>
                    <a:pt x="203" y="0"/>
                    <a:pt x="167" y="0"/>
                  </a:cubicBezTo>
                  <a:cubicBezTo>
                    <a:pt x="131" y="0"/>
                    <a:pt x="117" y="30"/>
                    <a:pt x="117" y="66"/>
                  </a:cubicBezTo>
                  <a:cubicBezTo>
                    <a:pt x="117" y="83"/>
                    <a:pt x="122" y="101"/>
                    <a:pt x="133" y="115"/>
                  </a:cubicBezTo>
                  <a:cubicBezTo>
                    <a:pt x="119" y="118"/>
                    <a:pt x="106" y="122"/>
                    <a:pt x="94" y="127"/>
                  </a:cubicBezTo>
                  <a:cubicBezTo>
                    <a:pt x="72" y="137"/>
                    <a:pt x="54" y="150"/>
                    <a:pt x="40" y="170"/>
                  </a:cubicBezTo>
                  <a:cubicBezTo>
                    <a:pt x="26" y="190"/>
                    <a:pt x="15" y="215"/>
                    <a:pt x="7" y="249"/>
                  </a:cubicBezTo>
                  <a:cubicBezTo>
                    <a:pt x="2" y="269"/>
                    <a:pt x="0" y="290"/>
                    <a:pt x="0" y="311"/>
                  </a:cubicBezTo>
                  <a:cubicBezTo>
                    <a:pt x="0" y="341"/>
                    <a:pt x="5" y="371"/>
                    <a:pt x="14" y="400"/>
                  </a:cubicBezTo>
                  <a:cubicBezTo>
                    <a:pt x="18" y="413"/>
                    <a:pt x="29" y="421"/>
                    <a:pt x="42" y="421"/>
                  </a:cubicBezTo>
                  <a:close/>
                  <a:moveTo>
                    <a:pt x="129" y="66"/>
                  </a:moveTo>
                  <a:cubicBezTo>
                    <a:pt x="129" y="37"/>
                    <a:pt x="138" y="12"/>
                    <a:pt x="167" y="12"/>
                  </a:cubicBezTo>
                  <a:cubicBezTo>
                    <a:pt x="196" y="12"/>
                    <a:pt x="205" y="37"/>
                    <a:pt x="205" y="66"/>
                  </a:cubicBezTo>
                  <a:cubicBezTo>
                    <a:pt x="205" y="90"/>
                    <a:pt x="192" y="120"/>
                    <a:pt x="167" y="120"/>
                  </a:cubicBezTo>
                  <a:cubicBezTo>
                    <a:pt x="142" y="120"/>
                    <a:pt x="129" y="90"/>
                    <a:pt x="129" y="66"/>
                  </a:cubicBezTo>
                  <a:close/>
                  <a:moveTo>
                    <a:pt x="19" y="251"/>
                  </a:moveTo>
                  <a:cubicBezTo>
                    <a:pt x="24" y="230"/>
                    <a:pt x="30" y="212"/>
                    <a:pt x="37" y="197"/>
                  </a:cubicBezTo>
                  <a:cubicBezTo>
                    <a:pt x="49" y="175"/>
                    <a:pt x="62" y="160"/>
                    <a:pt x="80" y="148"/>
                  </a:cubicBezTo>
                  <a:cubicBezTo>
                    <a:pt x="97" y="137"/>
                    <a:pt x="118" y="130"/>
                    <a:pt x="144" y="125"/>
                  </a:cubicBezTo>
                  <a:cubicBezTo>
                    <a:pt x="144" y="125"/>
                    <a:pt x="144" y="125"/>
                    <a:pt x="145" y="125"/>
                  </a:cubicBezTo>
                  <a:cubicBezTo>
                    <a:pt x="151" y="130"/>
                    <a:pt x="159" y="132"/>
                    <a:pt x="167" y="132"/>
                  </a:cubicBezTo>
                  <a:cubicBezTo>
                    <a:pt x="176" y="132"/>
                    <a:pt x="183" y="130"/>
                    <a:pt x="190" y="125"/>
                  </a:cubicBezTo>
                  <a:cubicBezTo>
                    <a:pt x="190" y="125"/>
                    <a:pt x="190" y="125"/>
                    <a:pt x="190" y="125"/>
                  </a:cubicBezTo>
                  <a:cubicBezTo>
                    <a:pt x="207" y="128"/>
                    <a:pt x="222" y="133"/>
                    <a:pt x="235" y="138"/>
                  </a:cubicBezTo>
                  <a:cubicBezTo>
                    <a:pt x="256" y="147"/>
                    <a:pt x="271" y="159"/>
                    <a:pt x="285" y="177"/>
                  </a:cubicBezTo>
                  <a:cubicBezTo>
                    <a:pt x="298" y="195"/>
                    <a:pt x="308" y="219"/>
                    <a:pt x="315" y="251"/>
                  </a:cubicBezTo>
                  <a:cubicBezTo>
                    <a:pt x="320" y="271"/>
                    <a:pt x="322" y="291"/>
                    <a:pt x="322" y="311"/>
                  </a:cubicBezTo>
                  <a:cubicBezTo>
                    <a:pt x="322" y="340"/>
                    <a:pt x="318" y="368"/>
                    <a:pt x="309" y="397"/>
                  </a:cubicBezTo>
                  <a:cubicBezTo>
                    <a:pt x="307" y="404"/>
                    <a:pt x="300" y="409"/>
                    <a:pt x="292" y="409"/>
                  </a:cubicBezTo>
                  <a:cubicBezTo>
                    <a:pt x="290" y="409"/>
                    <a:pt x="289" y="409"/>
                    <a:pt x="288" y="409"/>
                  </a:cubicBezTo>
                  <a:cubicBezTo>
                    <a:pt x="282" y="408"/>
                    <a:pt x="278" y="405"/>
                    <a:pt x="274" y="400"/>
                  </a:cubicBezTo>
                  <a:cubicBezTo>
                    <a:pt x="271" y="396"/>
                    <a:pt x="268" y="390"/>
                    <a:pt x="268" y="382"/>
                  </a:cubicBezTo>
                  <a:cubicBezTo>
                    <a:pt x="282" y="368"/>
                    <a:pt x="289" y="350"/>
                    <a:pt x="289" y="331"/>
                  </a:cubicBezTo>
                  <a:cubicBezTo>
                    <a:pt x="289" y="320"/>
                    <a:pt x="286" y="308"/>
                    <a:pt x="283" y="297"/>
                  </a:cubicBezTo>
                  <a:cubicBezTo>
                    <a:pt x="278" y="279"/>
                    <a:pt x="271" y="261"/>
                    <a:pt x="266" y="246"/>
                  </a:cubicBezTo>
                  <a:cubicBezTo>
                    <a:pt x="263" y="238"/>
                    <a:pt x="260" y="231"/>
                    <a:pt x="258" y="225"/>
                  </a:cubicBezTo>
                  <a:cubicBezTo>
                    <a:pt x="256" y="218"/>
                    <a:pt x="255" y="213"/>
                    <a:pt x="256" y="210"/>
                  </a:cubicBezTo>
                  <a:cubicBezTo>
                    <a:pt x="256" y="206"/>
                    <a:pt x="253" y="204"/>
                    <a:pt x="250" y="204"/>
                  </a:cubicBezTo>
                  <a:cubicBezTo>
                    <a:pt x="246" y="204"/>
                    <a:pt x="244" y="206"/>
                    <a:pt x="244" y="210"/>
                  </a:cubicBezTo>
                  <a:cubicBezTo>
                    <a:pt x="244" y="217"/>
                    <a:pt x="246" y="225"/>
                    <a:pt x="249" y="235"/>
                  </a:cubicBezTo>
                  <a:cubicBezTo>
                    <a:pt x="254" y="249"/>
                    <a:pt x="261" y="266"/>
                    <a:pt x="266" y="283"/>
                  </a:cubicBezTo>
                  <a:cubicBezTo>
                    <a:pt x="272" y="300"/>
                    <a:pt x="277" y="317"/>
                    <a:pt x="277" y="331"/>
                  </a:cubicBezTo>
                  <a:cubicBezTo>
                    <a:pt x="277" y="348"/>
                    <a:pt x="270" y="363"/>
                    <a:pt x="258" y="375"/>
                  </a:cubicBezTo>
                  <a:cubicBezTo>
                    <a:pt x="258" y="375"/>
                    <a:pt x="258" y="375"/>
                    <a:pt x="258" y="375"/>
                  </a:cubicBezTo>
                  <a:cubicBezTo>
                    <a:pt x="257" y="376"/>
                    <a:pt x="257" y="376"/>
                    <a:pt x="256" y="377"/>
                  </a:cubicBezTo>
                  <a:cubicBezTo>
                    <a:pt x="256" y="377"/>
                    <a:pt x="256" y="377"/>
                    <a:pt x="256" y="377"/>
                  </a:cubicBezTo>
                  <a:cubicBezTo>
                    <a:pt x="256" y="378"/>
                    <a:pt x="256" y="378"/>
                    <a:pt x="256" y="379"/>
                  </a:cubicBezTo>
                  <a:cubicBezTo>
                    <a:pt x="256" y="379"/>
                    <a:pt x="256" y="379"/>
                    <a:pt x="256" y="379"/>
                  </a:cubicBezTo>
                  <a:cubicBezTo>
                    <a:pt x="256" y="379"/>
                    <a:pt x="256" y="380"/>
                    <a:pt x="256" y="380"/>
                  </a:cubicBezTo>
                  <a:cubicBezTo>
                    <a:pt x="256" y="380"/>
                    <a:pt x="256" y="381"/>
                    <a:pt x="256" y="381"/>
                  </a:cubicBezTo>
                  <a:cubicBezTo>
                    <a:pt x="256" y="381"/>
                    <a:pt x="256" y="381"/>
                    <a:pt x="256" y="382"/>
                  </a:cubicBezTo>
                  <a:cubicBezTo>
                    <a:pt x="256" y="382"/>
                    <a:pt x="256" y="382"/>
                    <a:pt x="256" y="382"/>
                  </a:cubicBezTo>
                  <a:cubicBezTo>
                    <a:pt x="256" y="384"/>
                    <a:pt x="256" y="385"/>
                    <a:pt x="256" y="386"/>
                  </a:cubicBezTo>
                  <a:cubicBezTo>
                    <a:pt x="256" y="415"/>
                    <a:pt x="251" y="463"/>
                    <a:pt x="243" y="514"/>
                  </a:cubicBezTo>
                  <a:cubicBezTo>
                    <a:pt x="236" y="566"/>
                    <a:pt x="226" y="619"/>
                    <a:pt x="217" y="659"/>
                  </a:cubicBezTo>
                  <a:cubicBezTo>
                    <a:pt x="216" y="665"/>
                    <a:pt x="212" y="670"/>
                    <a:pt x="208" y="673"/>
                  </a:cubicBezTo>
                  <a:cubicBezTo>
                    <a:pt x="203" y="677"/>
                    <a:pt x="198" y="678"/>
                    <a:pt x="193" y="678"/>
                  </a:cubicBezTo>
                  <a:cubicBezTo>
                    <a:pt x="187" y="678"/>
                    <a:pt x="182" y="676"/>
                    <a:pt x="179" y="673"/>
                  </a:cubicBezTo>
                  <a:cubicBezTo>
                    <a:pt x="175" y="670"/>
                    <a:pt x="173" y="666"/>
                    <a:pt x="173" y="659"/>
                  </a:cubicBezTo>
                  <a:cubicBezTo>
                    <a:pt x="173" y="401"/>
                    <a:pt x="173" y="401"/>
                    <a:pt x="173" y="401"/>
                  </a:cubicBezTo>
                  <a:cubicBezTo>
                    <a:pt x="173" y="398"/>
                    <a:pt x="170" y="395"/>
                    <a:pt x="167" y="395"/>
                  </a:cubicBezTo>
                  <a:cubicBezTo>
                    <a:pt x="164" y="395"/>
                    <a:pt x="161" y="398"/>
                    <a:pt x="161" y="401"/>
                  </a:cubicBezTo>
                  <a:cubicBezTo>
                    <a:pt x="161" y="659"/>
                    <a:pt x="161" y="659"/>
                    <a:pt x="161" y="659"/>
                  </a:cubicBezTo>
                  <a:cubicBezTo>
                    <a:pt x="161" y="666"/>
                    <a:pt x="159" y="670"/>
                    <a:pt x="155" y="673"/>
                  </a:cubicBezTo>
                  <a:cubicBezTo>
                    <a:pt x="152" y="676"/>
                    <a:pt x="147" y="678"/>
                    <a:pt x="141" y="678"/>
                  </a:cubicBezTo>
                  <a:cubicBezTo>
                    <a:pt x="136" y="678"/>
                    <a:pt x="131" y="677"/>
                    <a:pt x="126" y="673"/>
                  </a:cubicBezTo>
                  <a:cubicBezTo>
                    <a:pt x="122" y="670"/>
                    <a:pt x="118" y="665"/>
                    <a:pt x="117" y="659"/>
                  </a:cubicBezTo>
                  <a:cubicBezTo>
                    <a:pt x="108" y="619"/>
                    <a:pt x="98" y="566"/>
                    <a:pt x="91" y="515"/>
                  </a:cubicBezTo>
                  <a:cubicBezTo>
                    <a:pt x="83" y="465"/>
                    <a:pt x="78" y="417"/>
                    <a:pt x="78" y="388"/>
                  </a:cubicBezTo>
                  <a:cubicBezTo>
                    <a:pt x="78" y="386"/>
                    <a:pt x="78" y="384"/>
                    <a:pt x="78" y="381"/>
                  </a:cubicBezTo>
                  <a:cubicBezTo>
                    <a:pt x="78" y="381"/>
                    <a:pt x="78" y="381"/>
                    <a:pt x="78" y="381"/>
                  </a:cubicBezTo>
                  <a:cubicBezTo>
                    <a:pt x="78" y="381"/>
                    <a:pt x="78" y="381"/>
                    <a:pt x="78" y="380"/>
                  </a:cubicBezTo>
                  <a:cubicBezTo>
                    <a:pt x="78" y="380"/>
                    <a:pt x="78" y="380"/>
                    <a:pt x="78" y="380"/>
                  </a:cubicBezTo>
                  <a:cubicBezTo>
                    <a:pt x="78" y="380"/>
                    <a:pt x="78" y="379"/>
                    <a:pt x="78" y="379"/>
                  </a:cubicBezTo>
                  <a:cubicBezTo>
                    <a:pt x="78" y="379"/>
                    <a:pt x="78" y="379"/>
                    <a:pt x="78" y="379"/>
                  </a:cubicBezTo>
                  <a:cubicBezTo>
                    <a:pt x="77" y="378"/>
                    <a:pt x="77" y="378"/>
                    <a:pt x="77" y="378"/>
                  </a:cubicBezTo>
                  <a:cubicBezTo>
                    <a:pt x="77" y="378"/>
                    <a:pt x="77" y="378"/>
                    <a:pt x="77" y="378"/>
                  </a:cubicBezTo>
                  <a:cubicBezTo>
                    <a:pt x="77" y="377"/>
                    <a:pt x="77" y="377"/>
                    <a:pt x="76" y="377"/>
                  </a:cubicBezTo>
                  <a:cubicBezTo>
                    <a:pt x="76" y="377"/>
                    <a:pt x="76" y="377"/>
                    <a:pt x="76" y="377"/>
                  </a:cubicBezTo>
                  <a:cubicBezTo>
                    <a:pt x="70" y="371"/>
                    <a:pt x="65" y="364"/>
                    <a:pt x="62" y="356"/>
                  </a:cubicBezTo>
                  <a:cubicBezTo>
                    <a:pt x="59" y="349"/>
                    <a:pt x="57" y="340"/>
                    <a:pt x="57" y="331"/>
                  </a:cubicBezTo>
                  <a:cubicBezTo>
                    <a:pt x="57" y="322"/>
                    <a:pt x="59" y="311"/>
                    <a:pt x="62" y="300"/>
                  </a:cubicBezTo>
                  <a:cubicBezTo>
                    <a:pt x="67" y="283"/>
                    <a:pt x="74" y="266"/>
                    <a:pt x="80" y="250"/>
                  </a:cubicBezTo>
                  <a:cubicBezTo>
                    <a:pt x="83" y="242"/>
                    <a:pt x="85" y="235"/>
                    <a:pt x="87" y="228"/>
                  </a:cubicBezTo>
                  <a:cubicBezTo>
                    <a:pt x="89" y="221"/>
                    <a:pt x="91" y="215"/>
                    <a:pt x="91" y="210"/>
                  </a:cubicBezTo>
                  <a:cubicBezTo>
                    <a:pt x="91" y="206"/>
                    <a:pt x="88" y="204"/>
                    <a:pt x="85" y="204"/>
                  </a:cubicBezTo>
                  <a:cubicBezTo>
                    <a:pt x="81" y="204"/>
                    <a:pt x="79" y="206"/>
                    <a:pt x="79" y="210"/>
                  </a:cubicBezTo>
                  <a:cubicBezTo>
                    <a:pt x="79" y="214"/>
                    <a:pt x="77" y="222"/>
                    <a:pt x="74" y="231"/>
                  </a:cubicBezTo>
                  <a:cubicBezTo>
                    <a:pt x="69" y="245"/>
                    <a:pt x="62" y="262"/>
                    <a:pt x="56" y="279"/>
                  </a:cubicBezTo>
                  <a:cubicBezTo>
                    <a:pt x="50" y="297"/>
                    <a:pt x="45" y="315"/>
                    <a:pt x="45" y="331"/>
                  </a:cubicBezTo>
                  <a:cubicBezTo>
                    <a:pt x="45" y="341"/>
                    <a:pt x="47" y="351"/>
                    <a:pt x="51" y="361"/>
                  </a:cubicBezTo>
                  <a:cubicBezTo>
                    <a:pt x="54" y="369"/>
                    <a:pt x="59" y="377"/>
                    <a:pt x="66" y="383"/>
                  </a:cubicBezTo>
                  <a:cubicBezTo>
                    <a:pt x="65" y="391"/>
                    <a:pt x="63" y="396"/>
                    <a:pt x="60" y="400"/>
                  </a:cubicBezTo>
                  <a:cubicBezTo>
                    <a:pt x="56" y="405"/>
                    <a:pt x="52" y="408"/>
                    <a:pt x="46" y="409"/>
                  </a:cubicBezTo>
                  <a:cubicBezTo>
                    <a:pt x="45" y="409"/>
                    <a:pt x="44" y="409"/>
                    <a:pt x="42" y="409"/>
                  </a:cubicBezTo>
                  <a:cubicBezTo>
                    <a:pt x="35" y="409"/>
                    <a:pt x="27" y="404"/>
                    <a:pt x="25" y="397"/>
                  </a:cubicBezTo>
                  <a:cubicBezTo>
                    <a:pt x="16" y="368"/>
                    <a:pt x="12" y="340"/>
                    <a:pt x="12" y="311"/>
                  </a:cubicBezTo>
                  <a:cubicBezTo>
                    <a:pt x="12" y="291"/>
                    <a:pt x="14" y="271"/>
                    <a:pt x="19"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1" name="Freeform 10">
              <a:extLst>
                <a:ext uri="{FF2B5EF4-FFF2-40B4-BE49-F238E27FC236}">
                  <a16:creationId xmlns:a16="http://schemas.microsoft.com/office/drawing/2014/main" id="{EB834223-4F6B-D80D-DCA4-2131EEBC2437}"/>
                </a:ext>
              </a:extLst>
            </p:cNvPr>
            <p:cNvSpPr>
              <a:spLocks noEditPoints="1"/>
            </p:cNvSpPr>
            <p:nvPr/>
          </p:nvSpPr>
          <p:spPr bwMode="auto">
            <a:xfrm>
              <a:off x="4891811" y="4111297"/>
              <a:ext cx="508564" cy="1148297"/>
            </a:xfrm>
            <a:custGeom>
              <a:avLst/>
              <a:gdLst>
                <a:gd name="T0" fmla="*/ 224 w 306"/>
                <a:gd name="T1" fmla="*/ 135 h 690"/>
                <a:gd name="T2" fmla="*/ 203 w 306"/>
                <a:gd name="T3" fmla="*/ 66 h 690"/>
                <a:gd name="T4" fmla="*/ 103 w 306"/>
                <a:gd name="T5" fmla="*/ 66 h 690"/>
                <a:gd name="T6" fmla="*/ 82 w 306"/>
                <a:gd name="T7" fmla="*/ 135 h 690"/>
                <a:gd name="T8" fmla="*/ 5 w 306"/>
                <a:gd name="T9" fmla="*/ 258 h 690"/>
                <a:gd name="T10" fmla="*/ 14 w 306"/>
                <a:gd name="T11" fmla="*/ 405 h 690"/>
                <a:gd name="T12" fmla="*/ 42 w 306"/>
                <a:gd name="T13" fmla="*/ 425 h 690"/>
                <a:gd name="T14" fmla="*/ 64 w 306"/>
                <a:gd name="T15" fmla="*/ 417 h 690"/>
                <a:gd name="T16" fmla="*/ 91 w 306"/>
                <a:gd name="T17" fmla="*/ 658 h 690"/>
                <a:gd name="T18" fmla="*/ 92 w 306"/>
                <a:gd name="T19" fmla="*/ 665 h 690"/>
                <a:gd name="T20" fmla="*/ 127 w 306"/>
                <a:gd name="T21" fmla="*/ 690 h 690"/>
                <a:gd name="T22" fmla="*/ 153 w 306"/>
                <a:gd name="T23" fmla="*/ 678 h 690"/>
                <a:gd name="T24" fmla="*/ 179 w 306"/>
                <a:gd name="T25" fmla="*/ 690 h 690"/>
                <a:gd name="T26" fmla="*/ 214 w 306"/>
                <a:gd name="T27" fmla="*/ 665 h 690"/>
                <a:gd name="T28" fmla="*/ 216 w 306"/>
                <a:gd name="T29" fmla="*/ 658 h 690"/>
                <a:gd name="T30" fmla="*/ 243 w 306"/>
                <a:gd name="T31" fmla="*/ 417 h 690"/>
                <a:gd name="T32" fmla="*/ 264 w 306"/>
                <a:gd name="T33" fmla="*/ 425 h 690"/>
                <a:gd name="T34" fmla="*/ 292 w 306"/>
                <a:gd name="T35" fmla="*/ 405 h 690"/>
                <a:gd name="T36" fmla="*/ 301 w 306"/>
                <a:gd name="T37" fmla="*/ 258 h 690"/>
                <a:gd name="T38" fmla="*/ 115 w 306"/>
                <a:gd name="T39" fmla="*/ 66 h 690"/>
                <a:gd name="T40" fmla="*/ 191 w 306"/>
                <a:gd name="T41" fmla="*/ 66 h 690"/>
                <a:gd name="T42" fmla="*/ 115 w 306"/>
                <a:gd name="T43" fmla="*/ 66 h 690"/>
                <a:gd name="T44" fmla="*/ 274 w 306"/>
                <a:gd name="T45" fmla="*/ 410 h 690"/>
                <a:gd name="T46" fmla="*/ 262 w 306"/>
                <a:gd name="T47" fmla="*/ 413 h 690"/>
                <a:gd name="T48" fmla="*/ 243 w 306"/>
                <a:gd name="T49" fmla="*/ 394 h 690"/>
                <a:gd name="T50" fmla="*/ 259 w 306"/>
                <a:gd name="T51" fmla="*/ 339 h 690"/>
                <a:gd name="T52" fmla="*/ 238 w 306"/>
                <a:gd name="T53" fmla="*/ 234 h 690"/>
                <a:gd name="T54" fmla="*/ 228 w 306"/>
                <a:gd name="T55" fmla="*/ 206 h 690"/>
                <a:gd name="T56" fmla="*/ 226 w 306"/>
                <a:gd name="T57" fmla="*/ 237 h 690"/>
                <a:gd name="T58" fmla="*/ 247 w 306"/>
                <a:gd name="T59" fmla="*/ 339 h 690"/>
                <a:gd name="T60" fmla="*/ 232 w 306"/>
                <a:gd name="T61" fmla="*/ 389 h 690"/>
                <a:gd name="T62" fmla="*/ 231 w 306"/>
                <a:gd name="T63" fmla="*/ 391 h 690"/>
                <a:gd name="T64" fmla="*/ 231 w 306"/>
                <a:gd name="T65" fmla="*/ 393 h 690"/>
                <a:gd name="T66" fmla="*/ 231 w 306"/>
                <a:gd name="T67" fmla="*/ 405 h 690"/>
                <a:gd name="T68" fmla="*/ 204 w 306"/>
                <a:gd name="T69" fmla="*/ 656 h 690"/>
                <a:gd name="T70" fmla="*/ 194 w 306"/>
                <a:gd name="T71" fmla="*/ 674 h 690"/>
                <a:gd name="T72" fmla="*/ 165 w 306"/>
                <a:gd name="T73" fmla="*/ 673 h 690"/>
                <a:gd name="T74" fmla="*/ 159 w 306"/>
                <a:gd name="T75" fmla="*/ 401 h 690"/>
                <a:gd name="T76" fmla="*/ 147 w 306"/>
                <a:gd name="T77" fmla="*/ 401 h 690"/>
                <a:gd name="T78" fmla="*/ 141 w 306"/>
                <a:gd name="T79" fmla="*/ 673 h 690"/>
                <a:gd name="T80" fmla="*/ 113 w 306"/>
                <a:gd name="T81" fmla="*/ 674 h 690"/>
                <a:gd name="T82" fmla="*/ 102 w 306"/>
                <a:gd name="T83" fmla="*/ 656 h 690"/>
                <a:gd name="T84" fmla="*/ 75 w 306"/>
                <a:gd name="T85" fmla="*/ 405 h 690"/>
                <a:gd name="T86" fmla="*/ 76 w 306"/>
                <a:gd name="T87" fmla="*/ 393 h 690"/>
                <a:gd name="T88" fmla="*/ 75 w 306"/>
                <a:gd name="T89" fmla="*/ 391 h 690"/>
                <a:gd name="T90" fmla="*/ 74 w 306"/>
                <a:gd name="T91" fmla="*/ 389 h 690"/>
                <a:gd name="T92" fmla="*/ 59 w 306"/>
                <a:gd name="T93" fmla="*/ 339 h 690"/>
                <a:gd name="T94" fmla="*/ 80 w 306"/>
                <a:gd name="T95" fmla="*/ 237 h 690"/>
                <a:gd name="T96" fmla="*/ 78 w 306"/>
                <a:gd name="T97" fmla="*/ 206 h 690"/>
                <a:gd name="T98" fmla="*/ 69 w 306"/>
                <a:gd name="T99" fmla="*/ 234 h 690"/>
                <a:gd name="T100" fmla="*/ 47 w 306"/>
                <a:gd name="T101" fmla="*/ 339 h 690"/>
                <a:gd name="T102" fmla="*/ 63 w 306"/>
                <a:gd name="T103" fmla="*/ 394 h 690"/>
                <a:gd name="T104" fmla="*/ 44 w 306"/>
                <a:gd name="T105" fmla="*/ 413 h 690"/>
                <a:gd name="T106" fmla="*/ 32 w 306"/>
                <a:gd name="T107" fmla="*/ 410 h 690"/>
                <a:gd name="T108" fmla="*/ 12 w 306"/>
                <a:gd name="T109" fmla="*/ 312 h 690"/>
                <a:gd name="T110" fmla="*/ 45 w 306"/>
                <a:gd name="T111" fmla="*/ 182 h 690"/>
                <a:gd name="T112" fmla="*/ 153 w 306"/>
                <a:gd name="T113" fmla="*/ 132 h 690"/>
                <a:gd name="T114" fmla="*/ 262 w 306"/>
                <a:gd name="T115" fmla="*/ 182 h 690"/>
                <a:gd name="T116" fmla="*/ 294 w 306"/>
                <a:gd name="T117" fmla="*/ 312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06" h="690">
                  <a:moveTo>
                    <a:pt x="272" y="175"/>
                  </a:moveTo>
                  <a:cubicBezTo>
                    <a:pt x="260" y="158"/>
                    <a:pt x="244" y="144"/>
                    <a:pt x="224" y="135"/>
                  </a:cubicBezTo>
                  <a:cubicBezTo>
                    <a:pt x="211" y="129"/>
                    <a:pt x="196" y="124"/>
                    <a:pt x="180" y="122"/>
                  </a:cubicBezTo>
                  <a:cubicBezTo>
                    <a:pt x="195" y="109"/>
                    <a:pt x="203" y="86"/>
                    <a:pt x="203" y="66"/>
                  </a:cubicBezTo>
                  <a:cubicBezTo>
                    <a:pt x="203" y="30"/>
                    <a:pt x="189" y="0"/>
                    <a:pt x="153" y="0"/>
                  </a:cubicBezTo>
                  <a:cubicBezTo>
                    <a:pt x="117" y="0"/>
                    <a:pt x="103" y="30"/>
                    <a:pt x="103" y="66"/>
                  </a:cubicBezTo>
                  <a:cubicBezTo>
                    <a:pt x="103" y="86"/>
                    <a:pt x="111" y="109"/>
                    <a:pt x="126" y="122"/>
                  </a:cubicBezTo>
                  <a:cubicBezTo>
                    <a:pt x="110" y="124"/>
                    <a:pt x="95" y="129"/>
                    <a:pt x="82" y="135"/>
                  </a:cubicBezTo>
                  <a:cubicBezTo>
                    <a:pt x="62" y="144"/>
                    <a:pt x="46" y="158"/>
                    <a:pt x="35" y="176"/>
                  </a:cubicBezTo>
                  <a:cubicBezTo>
                    <a:pt x="21" y="197"/>
                    <a:pt x="11" y="224"/>
                    <a:pt x="5" y="258"/>
                  </a:cubicBezTo>
                  <a:cubicBezTo>
                    <a:pt x="2" y="276"/>
                    <a:pt x="0" y="294"/>
                    <a:pt x="0" y="312"/>
                  </a:cubicBezTo>
                  <a:cubicBezTo>
                    <a:pt x="0" y="345"/>
                    <a:pt x="5" y="377"/>
                    <a:pt x="14" y="405"/>
                  </a:cubicBezTo>
                  <a:cubicBezTo>
                    <a:pt x="16" y="411"/>
                    <a:pt x="20" y="416"/>
                    <a:pt x="25" y="420"/>
                  </a:cubicBezTo>
                  <a:cubicBezTo>
                    <a:pt x="30" y="423"/>
                    <a:pt x="36" y="425"/>
                    <a:pt x="42" y="425"/>
                  </a:cubicBezTo>
                  <a:cubicBezTo>
                    <a:pt x="43" y="425"/>
                    <a:pt x="45" y="425"/>
                    <a:pt x="46" y="425"/>
                  </a:cubicBezTo>
                  <a:cubicBezTo>
                    <a:pt x="52" y="424"/>
                    <a:pt x="58" y="422"/>
                    <a:pt x="64" y="417"/>
                  </a:cubicBezTo>
                  <a:cubicBezTo>
                    <a:pt x="64" y="445"/>
                    <a:pt x="67" y="481"/>
                    <a:pt x="71" y="520"/>
                  </a:cubicBezTo>
                  <a:cubicBezTo>
                    <a:pt x="76" y="565"/>
                    <a:pt x="83" y="614"/>
                    <a:pt x="91" y="658"/>
                  </a:cubicBezTo>
                  <a:cubicBezTo>
                    <a:pt x="91" y="658"/>
                    <a:pt x="91" y="658"/>
                    <a:pt x="91" y="658"/>
                  </a:cubicBezTo>
                  <a:cubicBezTo>
                    <a:pt x="91" y="660"/>
                    <a:pt x="92" y="663"/>
                    <a:pt x="92" y="665"/>
                  </a:cubicBezTo>
                  <a:cubicBezTo>
                    <a:pt x="95" y="673"/>
                    <a:pt x="100" y="680"/>
                    <a:pt x="106" y="684"/>
                  </a:cubicBezTo>
                  <a:cubicBezTo>
                    <a:pt x="112" y="688"/>
                    <a:pt x="120" y="690"/>
                    <a:pt x="127" y="690"/>
                  </a:cubicBezTo>
                  <a:cubicBezTo>
                    <a:pt x="135" y="690"/>
                    <a:pt x="143" y="688"/>
                    <a:pt x="149" y="682"/>
                  </a:cubicBezTo>
                  <a:cubicBezTo>
                    <a:pt x="151" y="681"/>
                    <a:pt x="152" y="680"/>
                    <a:pt x="153" y="678"/>
                  </a:cubicBezTo>
                  <a:cubicBezTo>
                    <a:pt x="154" y="680"/>
                    <a:pt x="156" y="681"/>
                    <a:pt x="157" y="682"/>
                  </a:cubicBezTo>
                  <a:cubicBezTo>
                    <a:pt x="163" y="688"/>
                    <a:pt x="171" y="690"/>
                    <a:pt x="179" y="690"/>
                  </a:cubicBezTo>
                  <a:cubicBezTo>
                    <a:pt x="187" y="690"/>
                    <a:pt x="194" y="688"/>
                    <a:pt x="200" y="684"/>
                  </a:cubicBezTo>
                  <a:cubicBezTo>
                    <a:pt x="207" y="680"/>
                    <a:pt x="212" y="673"/>
                    <a:pt x="214" y="665"/>
                  </a:cubicBezTo>
                  <a:cubicBezTo>
                    <a:pt x="215" y="663"/>
                    <a:pt x="215" y="660"/>
                    <a:pt x="216" y="658"/>
                  </a:cubicBezTo>
                  <a:cubicBezTo>
                    <a:pt x="216" y="658"/>
                    <a:pt x="216" y="658"/>
                    <a:pt x="216" y="658"/>
                  </a:cubicBezTo>
                  <a:cubicBezTo>
                    <a:pt x="224" y="614"/>
                    <a:pt x="230" y="565"/>
                    <a:pt x="235" y="520"/>
                  </a:cubicBezTo>
                  <a:cubicBezTo>
                    <a:pt x="239" y="481"/>
                    <a:pt x="242" y="445"/>
                    <a:pt x="243" y="417"/>
                  </a:cubicBezTo>
                  <a:cubicBezTo>
                    <a:pt x="248" y="422"/>
                    <a:pt x="254" y="424"/>
                    <a:pt x="261" y="425"/>
                  </a:cubicBezTo>
                  <a:cubicBezTo>
                    <a:pt x="262" y="425"/>
                    <a:pt x="263" y="425"/>
                    <a:pt x="264" y="425"/>
                  </a:cubicBezTo>
                  <a:cubicBezTo>
                    <a:pt x="270" y="425"/>
                    <a:pt x="276" y="423"/>
                    <a:pt x="281" y="420"/>
                  </a:cubicBezTo>
                  <a:cubicBezTo>
                    <a:pt x="286" y="416"/>
                    <a:pt x="290" y="411"/>
                    <a:pt x="292" y="405"/>
                  </a:cubicBezTo>
                  <a:cubicBezTo>
                    <a:pt x="301" y="377"/>
                    <a:pt x="306" y="345"/>
                    <a:pt x="306" y="312"/>
                  </a:cubicBezTo>
                  <a:cubicBezTo>
                    <a:pt x="306" y="294"/>
                    <a:pt x="304" y="276"/>
                    <a:pt x="301" y="258"/>
                  </a:cubicBezTo>
                  <a:cubicBezTo>
                    <a:pt x="295" y="224"/>
                    <a:pt x="286" y="197"/>
                    <a:pt x="272" y="175"/>
                  </a:cubicBezTo>
                  <a:close/>
                  <a:moveTo>
                    <a:pt x="115" y="66"/>
                  </a:moveTo>
                  <a:cubicBezTo>
                    <a:pt x="115" y="37"/>
                    <a:pt x="124" y="12"/>
                    <a:pt x="153" y="12"/>
                  </a:cubicBezTo>
                  <a:cubicBezTo>
                    <a:pt x="182" y="12"/>
                    <a:pt x="191" y="37"/>
                    <a:pt x="191" y="66"/>
                  </a:cubicBezTo>
                  <a:cubicBezTo>
                    <a:pt x="191" y="90"/>
                    <a:pt x="178" y="120"/>
                    <a:pt x="153" y="120"/>
                  </a:cubicBezTo>
                  <a:cubicBezTo>
                    <a:pt x="128" y="120"/>
                    <a:pt x="115" y="90"/>
                    <a:pt x="115" y="66"/>
                  </a:cubicBezTo>
                  <a:close/>
                  <a:moveTo>
                    <a:pt x="281" y="401"/>
                  </a:moveTo>
                  <a:cubicBezTo>
                    <a:pt x="279" y="405"/>
                    <a:pt x="277" y="408"/>
                    <a:pt x="274" y="410"/>
                  </a:cubicBezTo>
                  <a:cubicBezTo>
                    <a:pt x="271" y="412"/>
                    <a:pt x="268" y="413"/>
                    <a:pt x="264" y="413"/>
                  </a:cubicBezTo>
                  <a:cubicBezTo>
                    <a:pt x="263" y="413"/>
                    <a:pt x="263" y="413"/>
                    <a:pt x="262" y="413"/>
                  </a:cubicBezTo>
                  <a:cubicBezTo>
                    <a:pt x="257" y="413"/>
                    <a:pt x="253" y="411"/>
                    <a:pt x="249" y="407"/>
                  </a:cubicBezTo>
                  <a:cubicBezTo>
                    <a:pt x="246" y="404"/>
                    <a:pt x="244" y="400"/>
                    <a:pt x="243" y="394"/>
                  </a:cubicBezTo>
                  <a:cubicBezTo>
                    <a:pt x="249" y="386"/>
                    <a:pt x="253" y="378"/>
                    <a:pt x="255" y="369"/>
                  </a:cubicBezTo>
                  <a:cubicBezTo>
                    <a:pt x="258" y="359"/>
                    <a:pt x="259" y="349"/>
                    <a:pt x="259" y="339"/>
                  </a:cubicBezTo>
                  <a:cubicBezTo>
                    <a:pt x="259" y="313"/>
                    <a:pt x="253" y="288"/>
                    <a:pt x="246" y="265"/>
                  </a:cubicBezTo>
                  <a:cubicBezTo>
                    <a:pt x="243" y="254"/>
                    <a:pt x="240" y="243"/>
                    <a:pt x="238" y="234"/>
                  </a:cubicBezTo>
                  <a:cubicBezTo>
                    <a:pt x="236" y="225"/>
                    <a:pt x="234" y="217"/>
                    <a:pt x="234" y="212"/>
                  </a:cubicBezTo>
                  <a:cubicBezTo>
                    <a:pt x="234" y="209"/>
                    <a:pt x="231" y="206"/>
                    <a:pt x="228" y="206"/>
                  </a:cubicBezTo>
                  <a:cubicBezTo>
                    <a:pt x="225" y="206"/>
                    <a:pt x="222" y="209"/>
                    <a:pt x="222" y="212"/>
                  </a:cubicBezTo>
                  <a:cubicBezTo>
                    <a:pt x="222" y="219"/>
                    <a:pt x="224" y="228"/>
                    <a:pt x="226" y="237"/>
                  </a:cubicBezTo>
                  <a:cubicBezTo>
                    <a:pt x="230" y="251"/>
                    <a:pt x="235" y="268"/>
                    <a:pt x="239" y="285"/>
                  </a:cubicBezTo>
                  <a:cubicBezTo>
                    <a:pt x="244" y="303"/>
                    <a:pt x="247" y="321"/>
                    <a:pt x="247" y="339"/>
                  </a:cubicBezTo>
                  <a:cubicBezTo>
                    <a:pt x="247" y="348"/>
                    <a:pt x="246" y="357"/>
                    <a:pt x="244" y="366"/>
                  </a:cubicBezTo>
                  <a:cubicBezTo>
                    <a:pt x="241" y="374"/>
                    <a:pt x="237" y="382"/>
                    <a:pt x="232" y="389"/>
                  </a:cubicBezTo>
                  <a:cubicBezTo>
                    <a:pt x="232" y="389"/>
                    <a:pt x="232" y="389"/>
                    <a:pt x="232" y="389"/>
                  </a:cubicBezTo>
                  <a:cubicBezTo>
                    <a:pt x="232" y="390"/>
                    <a:pt x="231" y="390"/>
                    <a:pt x="231" y="391"/>
                  </a:cubicBezTo>
                  <a:cubicBezTo>
                    <a:pt x="231" y="391"/>
                    <a:pt x="231" y="391"/>
                    <a:pt x="231" y="391"/>
                  </a:cubicBezTo>
                  <a:cubicBezTo>
                    <a:pt x="231" y="392"/>
                    <a:pt x="231" y="392"/>
                    <a:pt x="231" y="393"/>
                  </a:cubicBezTo>
                  <a:cubicBezTo>
                    <a:pt x="231" y="393"/>
                    <a:pt x="231" y="393"/>
                    <a:pt x="231" y="393"/>
                  </a:cubicBezTo>
                  <a:cubicBezTo>
                    <a:pt x="231" y="397"/>
                    <a:pt x="231" y="401"/>
                    <a:pt x="231" y="405"/>
                  </a:cubicBezTo>
                  <a:cubicBezTo>
                    <a:pt x="231" y="433"/>
                    <a:pt x="228" y="474"/>
                    <a:pt x="223" y="518"/>
                  </a:cubicBezTo>
                  <a:cubicBezTo>
                    <a:pt x="219" y="563"/>
                    <a:pt x="212" y="612"/>
                    <a:pt x="204" y="656"/>
                  </a:cubicBezTo>
                  <a:cubicBezTo>
                    <a:pt x="204" y="658"/>
                    <a:pt x="203" y="660"/>
                    <a:pt x="203" y="661"/>
                  </a:cubicBezTo>
                  <a:cubicBezTo>
                    <a:pt x="201" y="667"/>
                    <a:pt x="198" y="671"/>
                    <a:pt x="194" y="674"/>
                  </a:cubicBezTo>
                  <a:cubicBezTo>
                    <a:pt x="189" y="677"/>
                    <a:pt x="184" y="678"/>
                    <a:pt x="179" y="678"/>
                  </a:cubicBezTo>
                  <a:cubicBezTo>
                    <a:pt x="174" y="678"/>
                    <a:pt x="169" y="676"/>
                    <a:pt x="165" y="673"/>
                  </a:cubicBezTo>
                  <a:cubicBezTo>
                    <a:pt x="162" y="670"/>
                    <a:pt x="159" y="666"/>
                    <a:pt x="159" y="659"/>
                  </a:cubicBezTo>
                  <a:cubicBezTo>
                    <a:pt x="159" y="401"/>
                    <a:pt x="159" y="401"/>
                    <a:pt x="159" y="401"/>
                  </a:cubicBezTo>
                  <a:cubicBezTo>
                    <a:pt x="159" y="398"/>
                    <a:pt x="156" y="395"/>
                    <a:pt x="153" y="395"/>
                  </a:cubicBezTo>
                  <a:cubicBezTo>
                    <a:pt x="150" y="395"/>
                    <a:pt x="147" y="398"/>
                    <a:pt x="147" y="401"/>
                  </a:cubicBezTo>
                  <a:cubicBezTo>
                    <a:pt x="147" y="659"/>
                    <a:pt x="147" y="659"/>
                    <a:pt x="147" y="659"/>
                  </a:cubicBezTo>
                  <a:cubicBezTo>
                    <a:pt x="147" y="666"/>
                    <a:pt x="145" y="670"/>
                    <a:pt x="141" y="673"/>
                  </a:cubicBezTo>
                  <a:cubicBezTo>
                    <a:pt x="138" y="676"/>
                    <a:pt x="132" y="678"/>
                    <a:pt x="127" y="678"/>
                  </a:cubicBezTo>
                  <a:cubicBezTo>
                    <a:pt x="122" y="678"/>
                    <a:pt x="117" y="677"/>
                    <a:pt x="113" y="674"/>
                  </a:cubicBezTo>
                  <a:cubicBezTo>
                    <a:pt x="109" y="671"/>
                    <a:pt x="105" y="667"/>
                    <a:pt x="104" y="661"/>
                  </a:cubicBezTo>
                  <a:cubicBezTo>
                    <a:pt x="103" y="660"/>
                    <a:pt x="103" y="658"/>
                    <a:pt x="102" y="656"/>
                  </a:cubicBezTo>
                  <a:cubicBezTo>
                    <a:pt x="95" y="612"/>
                    <a:pt x="88" y="563"/>
                    <a:pt x="83" y="518"/>
                  </a:cubicBezTo>
                  <a:cubicBezTo>
                    <a:pt x="78" y="474"/>
                    <a:pt x="75" y="433"/>
                    <a:pt x="75" y="405"/>
                  </a:cubicBezTo>
                  <a:cubicBezTo>
                    <a:pt x="75" y="401"/>
                    <a:pt x="76" y="397"/>
                    <a:pt x="76" y="393"/>
                  </a:cubicBezTo>
                  <a:cubicBezTo>
                    <a:pt x="76" y="393"/>
                    <a:pt x="76" y="393"/>
                    <a:pt x="76" y="393"/>
                  </a:cubicBezTo>
                  <a:cubicBezTo>
                    <a:pt x="76" y="392"/>
                    <a:pt x="76" y="392"/>
                    <a:pt x="75" y="391"/>
                  </a:cubicBezTo>
                  <a:cubicBezTo>
                    <a:pt x="75" y="391"/>
                    <a:pt x="75" y="391"/>
                    <a:pt x="75" y="391"/>
                  </a:cubicBezTo>
                  <a:cubicBezTo>
                    <a:pt x="75" y="390"/>
                    <a:pt x="75" y="390"/>
                    <a:pt x="74" y="389"/>
                  </a:cubicBezTo>
                  <a:cubicBezTo>
                    <a:pt x="74" y="389"/>
                    <a:pt x="74" y="389"/>
                    <a:pt x="74" y="389"/>
                  </a:cubicBezTo>
                  <a:cubicBezTo>
                    <a:pt x="69" y="382"/>
                    <a:pt x="65" y="374"/>
                    <a:pt x="63" y="366"/>
                  </a:cubicBezTo>
                  <a:cubicBezTo>
                    <a:pt x="60" y="357"/>
                    <a:pt x="59" y="348"/>
                    <a:pt x="59" y="339"/>
                  </a:cubicBezTo>
                  <a:cubicBezTo>
                    <a:pt x="59" y="315"/>
                    <a:pt x="65" y="290"/>
                    <a:pt x="72" y="268"/>
                  </a:cubicBezTo>
                  <a:cubicBezTo>
                    <a:pt x="75" y="257"/>
                    <a:pt x="78" y="246"/>
                    <a:pt x="80" y="237"/>
                  </a:cubicBezTo>
                  <a:cubicBezTo>
                    <a:pt x="83" y="228"/>
                    <a:pt x="84" y="219"/>
                    <a:pt x="84" y="212"/>
                  </a:cubicBezTo>
                  <a:cubicBezTo>
                    <a:pt x="84" y="209"/>
                    <a:pt x="82" y="206"/>
                    <a:pt x="78" y="206"/>
                  </a:cubicBezTo>
                  <a:cubicBezTo>
                    <a:pt x="75" y="206"/>
                    <a:pt x="72" y="209"/>
                    <a:pt x="72" y="212"/>
                  </a:cubicBezTo>
                  <a:cubicBezTo>
                    <a:pt x="72" y="217"/>
                    <a:pt x="71" y="225"/>
                    <a:pt x="69" y="234"/>
                  </a:cubicBezTo>
                  <a:cubicBezTo>
                    <a:pt x="65" y="248"/>
                    <a:pt x="60" y="264"/>
                    <a:pt x="55" y="282"/>
                  </a:cubicBezTo>
                  <a:cubicBezTo>
                    <a:pt x="51" y="300"/>
                    <a:pt x="47" y="320"/>
                    <a:pt x="47" y="339"/>
                  </a:cubicBezTo>
                  <a:cubicBezTo>
                    <a:pt x="47" y="349"/>
                    <a:pt x="49" y="359"/>
                    <a:pt x="51" y="369"/>
                  </a:cubicBezTo>
                  <a:cubicBezTo>
                    <a:pt x="54" y="378"/>
                    <a:pt x="58" y="386"/>
                    <a:pt x="63" y="394"/>
                  </a:cubicBezTo>
                  <a:cubicBezTo>
                    <a:pt x="62" y="400"/>
                    <a:pt x="60" y="404"/>
                    <a:pt x="57" y="407"/>
                  </a:cubicBezTo>
                  <a:cubicBezTo>
                    <a:pt x="53" y="411"/>
                    <a:pt x="49" y="413"/>
                    <a:pt x="44" y="413"/>
                  </a:cubicBezTo>
                  <a:cubicBezTo>
                    <a:pt x="44" y="413"/>
                    <a:pt x="43" y="413"/>
                    <a:pt x="42" y="413"/>
                  </a:cubicBezTo>
                  <a:cubicBezTo>
                    <a:pt x="39" y="413"/>
                    <a:pt x="35" y="412"/>
                    <a:pt x="32" y="410"/>
                  </a:cubicBezTo>
                  <a:cubicBezTo>
                    <a:pt x="29" y="408"/>
                    <a:pt x="27" y="405"/>
                    <a:pt x="26" y="401"/>
                  </a:cubicBezTo>
                  <a:cubicBezTo>
                    <a:pt x="17" y="375"/>
                    <a:pt x="12" y="344"/>
                    <a:pt x="12" y="312"/>
                  </a:cubicBezTo>
                  <a:cubicBezTo>
                    <a:pt x="12" y="295"/>
                    <a:pt x="14" y="277"/>
                    <a:pt x="17" y="260"/>
                  </a:cubicBezTo>
                  <a:cubicBezTo>
                    <a:pt x="23" y="228"/>
                    <a:pt x="32" y="201"/>
                    <a:pt x="45" y="182"/>
                  </a:cubicBezTo>
                  <a:cubicBezTo>
                    <a:pt x="55" y="167"/>
                    <a:pt x="69" y="154"/>
                    <a:pt x="87" y="146"/>
                  </a:cubicBezTo>
                  <a:cubicBezTo>
                    <a:pt x="106" y="137"/>
                    <a:pt x="128" y="132"/>
                    <a:pt x="153" y="132"/>
                  </a:cubicBezTo>
                  <a:cubicBezTo>
                    <a:pt x="179" y="132"/>
                    <a:pt x="201" y="137"/>
                    <a:pt x="219" y="146"/>
                  </a:cubicBezTo>
                  <a:cubicBezTo>
                    <a:pt x="237" y="154"/>
                    <a:pt x="252" y="167"/>
                    <a:pt x="262" y="182"/>
                  </a:cubicBezTo>
                  <a:cubicBezTo>
                    <a:pt x="274" y="201"/>
                    <a:pt x="283" y="228"/>
                    <a:pt x="289" y="260"/>
                  </a:cubicBezTo>
                  <a:cubicBezTo>
                    <a:pt x="292" y="277"/>
                    <a:pt x="294" y="295"/>
                    <a:pt x="294" y="312"/>
                  </a:cubicBezTo>
                  <a:cubicBezTo>
                    <a:pt x="294" y="344"/>
                    <a:pt x="289" y="375"/>
                    <a:pt x="281" y="4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2" name="Freeform 11">
              <a:extLst>
                <a:ext uri="{FF2B5EF4-FFF2-40B4-BE49-F238E27FC236}">
                  <a16:creationId xmlns:a16="http://schemas.microsoft.com/office/drawing/2014/main" id="{80AC6C24-0F90-C0F4-DFBD-CFF6CCBB1B2E}"/>
                </a:ext>
              </a:extLst>
            </p:cNvPr>
            <p:cNvSpPr>
              <a:spLocks noEditPoints="1"/>
            </p:cNvSpPr>
            <p:nvPr/>
          </p:nvSpPr>
          <p:spPr bwMode="auto">
            <a:xfrm>
              <a:off x="4385770" y="4111299"/>
              <a:ext cx="433390" cy="1148296"/>
            </a:xfrm>
            <a:custGeom>
              <a:avLst/>
              <a:gdLst>
                <a:gd name="T0" fmla="*/ 180 w 261"/>
                <a:gd name="T1" fmla="*/ 66 h 690"/>
                <a:gd name="T2" fmla="*/ 80 w 261"/>
                <a:gd name="T3" fmla="*/ 66 h 690"/>
                <a:gd name="T4" fmla="*/ 130 w 261"/>
                <a:gd name="T5" fmla="*/ 12 h 690"/>
                <a:gd name="T6" fmla="*/ 130 w 261"/>
                <a:gd name="T7" fmla="*/ 120 h 690"/>
                <a:gd name="T8" fmla="*/ 130 w 261"/>
                <a:gd name="T9" fmla="*/ 12 h 690"/>
                <a:gd name="T10" fmla="*/ 198 w 261"/>
                <a:gd name="T11" fmla="*/ 607 h 690"/>
                <a:gd name="T12" fmla="*/ 206 w 261"/>
                <a:gd name="T13" fmla="*/ 423 h 690"/>
                <a:gd name="T14" fmla="*/ 244 w 261"/>
                <a:gd name="T15" fmla="*/ 422 h 690"/>
                <a:gd name="T16" fmla="*/ 261 w 261"/>
                <a:gd name="T17" fmla="*/ 329 h 690"/>
                <a:gd name="T18" fmla="*/ 244 w 261"/>
                <a:gd name="T19" fmla="*/ 200 h 690"/>
                <a:gd name="T20" fmla="*/ 207 w 261"/>
                <a:gd name="T21" fmla="*/ 157 h 690"/>
                <a:gd name="T22" fmla="*/ 128 w 261"/>
                <a:gd name="T23" fmla="*/ 140 h 690"/>
                <a:gd name="T24" fmla="*/ 17 w 261"/>
                <a:gd name="T25" fmla="*/ 200 h 690"/>
                <a:gd name="T26" fmla="*/ 4 w 261"/>
                <a:gd name="T27" fmla="*/ 259 h 690"/>
                <a:gd name="T28" fmla="*/ 5 w 261"/>
                <a:gd name="T29" fmla="*/ 401 h 690"/>
                <a:gd name="T30" fmla="*/ 36 w 261"/>
                <a:gd name="T31" fmla="*/ 429 h 690"/>
                <a:gd name="T32" fmla="*/ 59 w 261"/>
                <a:gd name="T33" fmla="*/ 534 h 690"/>
                <a:gd name="T34" fmla="*/ 69 w 261"/>
                <a:gd name="T35" fmla="*/ 661 h 690"/>
                <a:gd name="T36" fmla="*/ 103 w 261"/>
                <a:gd name="T37" fmla="*/ 690 h 690"/>
                <a:gd name="T38" fmla="*/ 130 w 261"/>
                <a:gd name="T39" fmla="*/ 677 h 690"/>
                <a:gd name="T40" fmla="*/ 158 w 261"/>
                <a:gd name="T41" fmla="*/ 690 h 690"/>
                <a:gd name="T42" fmla="*/ 192 w 261"/>
                <a:gd name="T43" fmla="*/ 661 h 690"/>
                <a:gd name="T44" fmla="*/ 158 w 261"/>
                <a:gd name="T45" fmla="*/ 678 h 690"/>
                <a:gd name="T46" fmla="*/ 138 w 261"/>
                <a:gd name="T47" fmla="*/ 667 h 690"/>
                <a:gd name="T48" fmla="*/ 136 w 261"/>
                <a:gd name="T49" fmla="*/ 401 h 690"/>
                <a:gd name="T50" fmla="*/ 124 w 261"/>
                <a:gd name="T51" fmla="*/ 401 h 690"/>
                <a:gd name="T52" fmla="*/ 123 w 261"/>
                <a:gd name="T53" fmla="*/ 667 h 690"/>
                <a:gd name="T54" fmla="*/ 103 w 261"/>
                <a:gd name="T55" fmla="*/ 678 h 690"/>
                <a:gd name="T56" fmla="*/ 80 w 261"/>
                <a:gd name="T57" fmla="*/ 659 h 690"/>
                <a:gd name="T58" fmla="*/ 75 w 261"/>
                <a:gd name="T59" fmla="*/ 606 h 690"/>
                <a:gd name="T60" fmla="*/ 67 w 261"/>
                <a:gd name="T61" fmla="*/ 414 h 690"/>
                <a:gd name="T62" fmla="*/ 67 w 261"/>
                <a:gd name="T63" fmla="*/ 407 h 690"/>
                <a:gd name="T64" fmla="*/ 66 w 261"/>
                <a:gd name="T65" fmla="*/ 405 h 690"/>
                <a:gd name="T66" fmla="*/ 62 w 261"/>
                <a:gd name="T67" fmla="*/ 282 h 690"/>
                <a:gd name="T68" fmla="*/ 63 w 261"/>
                <a:gd name="T69" fmla="*/ 217 h 690"/>
                <a:gd name="T70" fmla="*/ 50 w 261"/>
                <a:gd name="T71" fmla="*/ 280 h 690"/>
                <a:gd name="T72" fmla="*/ 54 w 261"/>
                <a:gd name="T73" fmla="*/ 407 h 690"/>
                <a:gd name="T74" fmla="*/ 24 w 261"/>
                <a:gd name="T75" fmla="*/ 413 h 690"/>
                <a:gd name="T76" fmla="*/ 12 w 261"/>
                <a:gd name="T77" fmla="*/ 329 h 690"/>
                <a:gd name="T78" fmla="*/ 28 w 261"/>
                <a:gd name="T79" fmla="*/ 205 h 690"/>
                <a:gd name="T80" fmla="*/ 60 w 261"/>
                <a:gd name="T81" fmla="*/ 167 h 690"/>
                <a:gd name="T82" fmla="*/ 132 w 261"/>
                <a:gd name="T83" fmla="*/ 152 h 690"/>
                <a:gd name="T84" fmla="*/ 233 w 261"/>
                <a:gd name="T85" fmla="*/ 205 h 690"/>
                <a:gd name="T86" fmla="*/ 245 w 261"/>
                <a:gd name="T87" fmla="*/ 261 h 690"/>
                <a:gd name="T88" fmla="*/ 244 w 261"/>
                <a:gd name="T89" fmla="*/ 399 h 690"/>
                <a:gd name="T90" fmla="*/ 225 w 261"/>
                <a:gd name="T91" fmla="*/ 417 h 690"/>
                <a:gd name="T92" fmla="*/ 218 w 261"/>
                <a:gd name="T93" fmla="*/ 340 h 690"/>
                <a:gd name="T94" fmla="*/ 204 w 261"/>
                <a:gd name="T95" fmla="*/ 223 h 690"/>
                <a:gd name="T96" fmla="*/ 192 w 261"/>
                <a:gd name="T97" fmla="*/ 223 h 690"/>
                <a:gd name="T98" fmla="*/ 206 w 261"/>
                <a:gd name="T99" fmla="*/ 340 h 690"/>
                <a:gd name="T100" fmla="*/ 195 w 261"/>
                <a:gd name="T101" fmla="*/ 405 h 690"/>
                <a:gd name="T102" fmla="*/ 194 w 261"/>
                <a:gd name="T103" fmla="*/ 407 h 690"/>
                <a:gd name="T104" fmla="*/ 190 w 261"/>
                <a:gd name="T105" fmla="*/ 533 h 690"/>
                <a:gd name="T106" fmla="*/ 180 w 261"/>
                <a:gd name="T107" fmla="*/ 659 h 690"/>
                <a:gd name="T108" fmla="*/ 173 w 261"/>
                <a:gd name="T109" fmla="*/ 674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1" h="690">
                  <a:moveTo>
                    <a:pt x="130" y="132"/>
                  </a:moveTo>
                  <a:cubicBezTo>
                    <a:pt x="158" y="132"/>
                    <a:pt x="180" y="94"/>
                    <a:pt x="180" y="66"/>
                  </a:cubicBezTo>
                  <a:cubicBezTo>
                    <a:pt x="180" y="30"/>
                    <a:pt x="166" y="0"/>
                    <a:pt x="130" y="0"/>
                  </a:cubicBezTo>
                  <a:cubicBezTo>
                    <a:pt x="94" y="0"/>
                    <a:pt x="80" y="30"/>
                    <a:pt x="80" y="66"/>
                  </a:cubicBezTo>
                  <a:cubicBezTo>
                    <a:pt x="81" y="94"/>
                    <a:pt x="103" y="132"/>
                    <a:pt x="130" y="132"/>
                  </a:cubicBezTo>
                  <a:close/>
                  <a:moveTo>
                    <a:pt x="130" y="12"/>
                  </a:moveTo>
                  <a:cubicBezTo>
                    <a:pt x="159" y="12"/>
                    <a:pt x="168" y="37"/>
                    <a:pt x="168" y="66"/>
                  </a:cubicBezTo>
                  <a:cubicBezTo>
                    <a:pt x="169" y="89"/>
                    <a:pt x="149" y="120"/>
                    <a:pt x="130" y="120"/>
                  </a:cubicBezTo>
                  <a:cubicBezTo>
                    <a:pt x="111" y="120"/>
                    <a:pt x="92" y="88"/>
                    <a:pt x="92" y="66"/>
                  </a:cubicBezTo>
                  <a:cubicBezTo>
                    <a:pt x="92" y="37"/>
                    <a:pt x="101" y="12"/>
                    <a:pt x="130" y="12"/>
                  </a:cubicBezTo>
                  <a:close/>
                  <a:moveTo>
                    <a:pt x="192" y="661"/>
                  </a:moveTo>
                  <a:cubicBezTo>
                    <a:pt x="194" y="648"/>
                    <a:pt x="196" y="629"/>
                    <a:pt x="198" y="607"/>
                  </a:cubicBezTo>
                  <a:cubicBezTo>
                    <a:pt x="200" y="573"/>
                    <a:pt x="202" y="533"/>
                    <a:pt x="204" y="497"/>
                  </a:cubicBezTo>
                  <a:cubicBezTo>
                    <a:pt x="205" y="467"/>
                    <a:pt x="206" y="440"/>
                    <a:pt x="206" y="423"/>
                  </a:cubicBezTo>
                  <a:cubicBezTo>
                    <a:pt x="212" y="427"/>
                    <a:pt x="218" y="429"/>
                    <a:pt x="225" y="429"/>
                  </a:cubicBezTo>
                  <a:cubicBezTo>
                    <a:pt x="232" y="429"/>
                    <a:pt x="239" y="427"/>
                    <a:pt x="244" y="422"/>
                  </a:cubicBezTo>
                  <a:cubicBezTo>
                    <a:pt x="250" y="417"/>
                    <a:pt x="254" y="410"/>
                    <a:pt x="256" y="401"/>
                  </a:cubicBezTo>
                  <a:cubicBezTo>
                    <a:pt x="259" y="383"/>
                    <a:pt x="261" y="357"/>
                    <a:pt x="261" y="329"/>
                  </a:cubicBezTo>
                  <a:cubicBezTo>
                    <a:pt x="261" y="306"/>
                    <a:pt x="260" y="282"/>
                    <a:pt x="257" y="259"/>
                  </a:cubicBezTo>
                  <a:cubicBezTo>
                    <a:pt x="254" y="237"/>
                    <a:pt x="250" y="216"/>
                    <a:pt x="244" y="200"/>
                  </a:cubicBezTo>
                  <a:cubicBezTo>
                    <a:pt x="244" y="200"/>
                    <a:pt x="244" y="200"/>
                    <a:pt x="244" y="200"/>
                  </a:cubicBezTo>
                  <a:cubicBezTo>
                    <a:pt x="238" y="183"/>
                    <a:pt x="225" y="167"/>
                    <a:pt x="207" y="157"/>
                  </a:cubicBezTo>
                  <a:cubicBezTo>
                    <a:pt x="188" y="146"/>
                    <a:pt x="163" y="140"/>
                    <a:pt x="132" y="140"/>
                  </a:cubicBezTo>
                  <a:cubicBezTo>
                    <a:pt x="128" y="140"/>
                    <a:pt x="128" y="140"/>
                    <a:pt x="128" y="140"/>
                  </a:cubicBezTo>
                  <a:cubicBezTo>
                    <a:pt x="97" y="140"/>
                    <a:pt x="73" y="146"/>
                    <a:pt x="54" y="157"/>
                  </a:cubicBezTo>
                  <a:cubicBezTo>
                    <a:pt x="35" y="167"/>
                    <a:pt x="23" y="183"/>
                    <a:pt x="17" y="200"/>
                  </a:cubicBezTo>
                  <a:cubicBezTo>
                    <a:pt x="17" y="200"/>
                    <a:pt x="17" y="200"/>
                    <a:pt x="17" y="200"/>
                  </a:cubicBezTo>
                  <a:cubicBezTo>
                    <a:pt x="11" y="216"/>
                    <a:pt x="7" y="237"/>
                    <a:pt x="4" y="259"/>
                  </a:cubicBezTo>
                  <a:cubicBezTo>
                    <a:pt x="1" y="282"/>
                    <a:pt x="0" y="306"/>
                    <a:pt x="0" y="329"/>
                  </a:cubicBezTo>
                  <a:cubicBezTo>
                    <a:pt x="0" y="358"/>
                    <a:pt x="2" y="384"/>
                    <a:pt x="5" y="401"/>
                  </a:cubicBezTo>
                  <a:cubicBezTo>
                    <a:pt x="7" y="410"/>
                    <a:pt x="11" y="417"/>
                    <a:pt x="17" y="422"/>
                  </a:cubicBezTo>
                  <a:cubicBezTo>
                    <a:pt x="22" y="427"/>
                    <a:pt x="29" y="429"/>
                    <a:pt x="36" y="429"/>
                  </a:cubicBezTo>
                  <a:cubicBezTo>
                    <a:pt x="43" y="429"/>
                    <a:pt x="49" y="427"/>
                    <a:pt x="55" y="423"/>
                  </a:cubicBezTo>
                  <a:cubicBezTo>
                    <a:pt x="55" y="447"/>
                    <a:pt x="57" y="490"/>
                    <a:pt x="59" y="534"/>
                  </a:cubicBezTo>
                  <a:cubicBezTo>
                    <a:pt x="60" y="559"/>
                    <a:pt x="62" y="584"/>
                    <a:pt x="63" y="607"/>
                  </a:cubicBezTo>
                  <a:cubicBezTo>
                    <a:pt x="65" y="629"/>
                    <a:pt x="67" y="648"/>
                    <a:pt x="69" y="661"/>
                  </a:cubicBezTo>
                  <a:cubicBezTo>
                    <a:pt x="70" y="671"/>
                    <a:pt x="74" y="678"/>
                    <a:pt x="81" y="683"/>
                  </a:cubicBezTo>
                  <a:cubicBezTo>
                    <a:pt x="87" y="688"/>
                    <a:pt x="95" y="690"/>
                    <a:pt x="103" y="690"/>
                  </a:cubicBezTo>
                  <a:cubicBezTo>
                    <a:pt x="111" y="690"/>
                    <a:pt x="119" y="688"/>
                    <a:pt x="126" y="683"/>
                  </a:cubicBezTo>
                  <a:cubicBezTo>
                    <a:pt x="127" y="681"/>
                    <a:pt x="129" y="679"/>
                    <a:pt x="130" y="677"/>
                  </a:cubicBezTo>
                  <a:cubicBezTo>
                    <a:pt x="133" y="681"/>
                    <a:pt x="136" y="684"/>
                    <a:pt x="140" y="686"/>
                  </a:cubicBezTo>
                  <a:cubicBezTo>
                    <a:pt x="146" y="689"/>
                    <a:pt x="152" y="690"/>
                    <a:pt x="158" y="690"/>
                  </a:cubicBezTo>
                  <a:cubicBezTo>
                    <a:pt x="166" y="690"/>
                    <a:pt x="174" y="688"/>
                    <a:pt x="180" y="683"/>
                  </a:cubicBezTo>
                  <a:cubicBezTo>
                    <a:pt x="187" y="678"/>
                    <a:pt x="191" y="671"/>
                    <a:pt x="192" y="661"/>
                  </a:cubicBezTo>
                  <a:close/>
                  <a:moveTo>
                    <a:pt x="173" y="674"/>
                  </a:moveTo>
                  <a:cubicBezTo>
                    <a:pt x="169" y="677"/>
                    <a:pt x="163" y="678"/>
                    <a:pt x="158" y="678"/>
                  </a:cubicBezTo>
                  <a:cubicBezTo>
                    <a:pt x="152" y="678"/>
                    <a:pt x="147" y="677"/>
                    <a:pt x="143" y="673"/>
                  </a:cubicBezTo>
                  <a:cubicBezTo>
                    <a:pt x="141" y="672"/>
                    <a:pt x="139" y="670"/>
                    <a:pt x="138" y="667"/>
                  </a:cubicBezTo>
                  <a:cubicBezTo>
                    <a:pt x="137" y="665"/>
                    <a:pt x="136" y="662"/>
                    <a:pt x="136" y="659"/>
                  </a:cubicBezTo>
                  <a:cubicBezTo>
                    <a:pt x="136" y="401"/>
                    <a:pt x="136" y="401"/>
                    <a:pt x="136" y="401"/>
                  </a:cubicBezTo>
                  <a:cubicBezTo>
                    <a:pt x="136" y="398"/>
                    <a:pt x="134" y="395"/>
                    <a:pt x="130" y="395"/>
                  </a:cubicBezTo>
                  <a:cubicBezTo>
                    <a:pt x="127" y="395"/>
                    <a:pt x="124" y="398"/>
                    <a:pt x="124" y="401"/>
                  </a:cubicBezTo>
                  <a:cubicBezTo>
                    <a:pt x="124" y="659"/>
                    <a:pt x="124" y="659"/>
                    <a:pt x="124" y="659"/>
                  </a:cubicBezTo>
                  <a:cubicBezTo>
                    <a:pt x="124" y="662"/>
                    <a:pt x="124" y="665"/>
                    <a:pt x="123" y="667"/>
                  </a:cubicBezTo>
                  <a:cubicBezTo>
                    <a:pt x="121" y="671"/>
                    <a:pt x="118" y="674"/>
                    <a:pt x="115" y="676"/>
                  </a:cubicBezTo>
                  <a:cubicBezTo>
                    <a:pt x="111" y="677"/>
                    <a:pt x="107" y="678"/>
                    <a:pt x="103" y="678"/>
                  </a:cubicBezTo>
                  <a:cubicBezTo>
                    <a:pt x="97" y="678"/>
                    <a:pt x="92" y="677"/>
                    <a:pt x="88" y="674"/>
                  </a:cubicBezTo>
                  <a:cubicBezTo>
                    <a:pt x="84" y="670"/>
                    <a:pt x="81" y="666"/>
                    <a:pt x="80" y="659"/>
                  </a:cubicBezTo>
                  <a:cubicBezTo>
                    <a:pt x="80" y="659"/>
                    <a:pt x="80" y="659"/>
                    <a:pt x="80" y="659"/>
                  </a:cubicBezTo>
                  <a:cubicBezTo>
                    <a:pt x="79" y="647"/>
                    <a:pt x="77" y="628"/>
                    <a:pt x="75" y="606"/>
                  </a:cubicBezTo>
                  <a:cubicBezTo>
                    <a:pt x="73" y="573"/>
                    <a:pt x="71" y="532"/>
                    <a:pt x="69" y="496"/>
                  </a:cubicBezTo>
                  <a:cubicBezTo>
                    <a:pt x="67" y="460"/>
                    <a:pt x="67" y="429"/>
                    <a:pt x="67" y="414"/>
                  </a:cubicBezTo>
                  <a:cubicBezTo>
                    <a:pt x="67" y="411"/>
                    <a:pt x="67" y="409"/>
                    <a:pt x="67" y="407"/>
                  </a:cubicBezTo>
                  <a:cubicBezTo>
                    <a:pt x="67" y="407"/>
                    <a:pt x="67" y="407"/>
                    <a:pt x="67" y="407"/>
                  </a:cubicBezTo>
                  <a:cubicBezTo>
                    <a:pt x="67" y="407"/>
                    <a:pt x="67" y="406"/>
                    <a:pt x="66" y="405"/>
                  </a:cubicBezTo>
                  <a:cubicBezTo>
                    <a:pt x="66" y="405"/>
                    <a:pt x="66" y="405"/>
                    <a:pt x="66" y="405"/>
                  </a:cubicBezTo>
                  <a:cubicBezTo>
                    <a:pt x="58" y="380"/>
                    <a:pt x="55" y="359"/>
                    <a:pt x="55" y="340"/>
                  </a:cubicBezTo>
                  <a:cubicBezTo>
                    <a:pt x="55" y="319"/>
                    <a:pt x="59" y="301"/>
                    <a:pt x="62" y="282"/>
                  </a:cubicBezTo>
                  <a:cubicBezTo>
                    <a:pt x="65" y="263"/>
                    <a:pt x="69" y="244"/>
                    <a:pt x="69" y="223"/>
                  </a:cubicBezTo>
                  <a:cubicBezTo>
                    <a:pt x="69" y="219"/>
                    <a:pt x="66" y="217"/>
                    <a:pt x="63" y="217"/>
                  </a:cubicBezTo>
                  <a:cubicBezTo>
                    <a:pt x="60" y="217"/>
                    <a:pt x="57" y="219"/>
                    <a:pt x="57" y="223"/>
                  </a:cubicBezTo>
                  <a:cubicBezTo>
                    <a:pt x="57" y="243"/>
                    <a:pt x="54" y="261"/>
                    <a:pt x="50" y="280"/>
                  </a:cubicBezTo>
                  <a:cubicBezTo>
                    <a:pt x="47" y="299"/>
                    <a:pt x="43" y="318"/>
                    <a:pt x="43" y="340"/>
                  </a:cubicBezTo>
                  <a:cubicBezTo>
                    <a:pt x="43" y="360"/>
                    <a:pt x="46" y="381"/>
                    <a:pt x="54" y="407"/>
                  </a:cubicBezTo>
                  <a:cubicBezTo>
                    <a:pt x="50" y="414"/>
                    <a:pt x="43" y="417"/>
                    <a:pt x="36" y="417"/>
                  </a:cubicBezTo>
                  <a:cubicBezTo>
                    <a:pt x="32" y="417"/>
                    <a:pt x="28" y="416"/>
                    <a:pt x="24" y="413"/>
                  </a:cubicBezTo>
                  <a:cubicBezTo>
                    <a:pt x="21" y="410"/>
                    <a:pt x="18" y="406"/>
                    <a:pt x="17" y="399"/>
                  </a:cubicBezTo>
                  <a:cubicBezTo>
                    <a:pt x="14" y="383"/>
                    <a:pt x="12" y="357"/>
                    <a:pt x="12" y="329"/>
                  </a:cubicBezTo>
                  <a:cubicBezTo>
                    <a:pt x="12" y="307"/>
                    <a:pt x="13" y="283"/>
                    <a:pt x="16" y="261"/>
                  </a:cubicBezTo>
                  <a:cubicBezTo>
                    <a:pt x="18" y="239"/>
                    <a:pt x="22" y="219"/>
                    <a:pt x="28" y="205"/>
                  </a:cubicBezTo>
                  <a:cubicBezTo>
                    <a:pt x="28" y="205"/>
                    <a:pt x="28" y="205"/>
                    <a:pt x="28" y="205"/>
                  </a:cubicBezTo>
                  <a:cubicBezTo>
                    <a:pt x="33" y="189"/>
                    <a:pt x="44" y="177"/>
                    <a:pt x="60" y="167"/>
                  </a:cubicBezTo>
                  <a:cubicBezTo>
                    <a:pt x="76" y="158"/>
                    <a:pt x="99" y="152"/>
                    <a:pt x="128" y="152"/>
                  </a:cubicBezTo>
                  <a:cubicBezTo>
                    <a:pt x="132" y="152"/>
                    <a:pt x="132" y="152"/>
                    <a:pt x="132" y="152"/>
                  </a:cubicBezTo>
                  <a:cubicBezTo>
                    <a:pt x="162" y="152"/>
                    <a:pt x="185" y="158"/>
                    <a:pt x="201" y="167"/>
                  </a:cubicBezTo>
                  <a:cubicBezTo>
                    <a:pt x="217" y="177"/>
                    <a:pt x="228" y="189"/>
                    <a:pt x="233" y="205"/>
                  </a:cubicBezTo>
                  <a:cubicBezTo>
                    <a:pt x="233" y="205"/>
                    <a:pt x="233" y="205"/>
                    <a:pt x="233" y="205"/>
                  </a:cubicBezTo>
                  <a:cubicBezTo>
                    <a:pt x="238" y="219"/>
                    <a:pt x="242" y="239"/>
                    <a:pt x="245" y="261"/>
                  </a:cubicBezTo>
                  <a:cubicBezTo>
                    <a:pt x="248" y="283"/>
                    <a:pt x="249" y="307"/>
                    <a:pt x="249" y="329"/>
                  </a:cubicBezTo>
                  <a:cubicBezTo>
                    <a:pt x="249" y="357"/>
                    <a:pt x="247" y="382"/>
                    <a:pt x="244" y="399"/>
                  </a:cubicBezTo>
                  <a:cubicBezTo>
                    <a:pt x="243" y="406"/>
                    <a:pt x="240" y="410"/>
                    <a:pt x="237" y="413"/>
                  </a:cubicBezTo>
                  <a:cubicBezTo>
                    <a:pt x="233" y="416"/>
                    <a:pt x="229" y="417"/>
                    <a:pt x="225" y="417"/>
                  </a:cubicBezTo>
                  <a:cubicBezTo>
                    <a:pt x="218" y="417"/>
                    <a:pt x="211" y="414"/>
                    <a:pt x="207" y="407"/>
                  </a:cubicBezTo>
                  <a:cubicBezTo>
                    <a:pt x="215" y="381"/>
                    <a:pt x="218" y="360"/>
                    <a:pt x="218" y="340"/>
                  </a:cubicBezTo>
                  <a:cubicBezTo>
                    <a:pt x="218" y="318"/>
                    <a:pt x="214" y="299"/>
                    <a:pt x="211" y="280"/>
                  </a:cubicBezTo>
                  <a:cubicBezTo>
                    <a:pt x="207" y="261"/>
                    <a:pt x="204" y="243"/>
                    <a:pt x="204" y="223"/>
                  </a:cubicBezTo>
                  <a:cubicBezTo>
                    <a:pt x="204" y="219"/>
                    <a:pt x="201" y="217"/>
                    <a:pt x="198" y="217"/>
                  </a:cubicBezTo>
                  <a:cubicBezTo>
                    <a:pt x="195" y="217"/>
                    <a:pt x="192" y="219"/>
                    <a:pt x="192" y="223"/>
                  </a:cubicBezTo>
                  <a:cubicBezTo>
                    <a:pt x="192" y="244"/>
                    <a:pt x="195" y="263"/>
                    <a:pt x="199" y="282"/>
                  </a:cubicBezTo>
                  <a:cubicBezTo>
                    <a:pt x="202" y="301"/>
                    <a:pt x="206" y="319"/>
                    <a:pt x="206" y="340"/>
                  </a:cubicBezTo>
                  <a:cubicBezTo>
                    <a:pt x="206" y="359"/>
                    <a:pt x="203" y="380"/>
                    <a:pt x="195" y="405"/>
                  </a:cubicBezTo>
                  <a:cubicBezTo>
                    <a:pt x="195" y="405"/>
                    <a:pt x="195" y="405"/>
                    <a:pt x="195" y="405"/>
                  </a:cubicBezTo>
                  <a:cubicBezTo>
                    <a:pt x="194" y="406"/>
                    <a:pt x="194" y="407"/>
                    <a:pt x="194" y="407"/>
                  </a:cubicBezTo>
                  <a:cubicBezTo>
                    <a:pt x="194" y="407"/>
                    <a:pt x="194" y="407"/>
                    <a:pt x="194" y="407"/>
                  </a:cubicBezTo>
                  <a:cubicBezTo>
                    <a:pt x="194" y="409"/>
                    <a:pt x="194" y="411"/>
                    <a:pt x="194" y="414"/>
                  </a:cubicBezTo>
                  <a:cubicBezTo>
                    <a:pt x="194" y="434"/>
                    <a:pt x="193" y="483"/>
                    <a:pt x="190" y="533"/>
                  </a:cubicBezTo>
                  <a:cubicBezTo>
                    <a:pt x="189" y="558"/>
                    <a:pt x="187" y="584"/>
                    <a:pt x="186" y="606"/>
                  </a:cubicBezTo>
                  <a:cubicBezTo>
                    <a:pt x="184" y="628"/>
                    <a:pt x="182" y="647"/>
                    <a:pt x="180" y="659"/>
                  </a:cubicBezTo>
                  <a:cubicBezTo>
                    <a:pt x="180" y="659"/>
                    <a:pt x="180" y="659"/>
                    <a:pt x="180" y="659"/>
                  </a:cubicBezTo>
                  <a:cubicBezTo>
                    <a:pt x="180" y="666"/>
                    <a:pt x="177" y="670"/>
                    <a:pt x="173" y="6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3" name="Freeform 12">
              <a:extLst>
                <a:ext uri="{FF2B5EF4-FFF2-40B4-BE49-F238E27FC236}">
                  <a16:creationId xmlns:a16="http://schemas.microsoft.com/office/drawing/2014/main" id="{2C63F866-1CE8-841E-94FE-D0881836C9C0}"/>
                </a:ext>
              </a:extLst>
            </p:cNvPr>
            <p:cNvSpPr>
              <a:spLocks noEditPoints="1"/>
            </p:cNvSpPr>
            <p:nvPr/>
          </p:nvSpPr>
          <p:spPr bwMode="auto">
            <a:xfrm>
              <a:off x="3893534" y="4110645"/>
              <a:ext cx="419585" cy="1149830"/>
            </a:xfrm>
            <a:custGeom>
              <a:avLst/>
              <a:gdLst>
                <a:gd name="T0" fmla="*/ 176 w 252"/>
                <a:gd name="T1" fmla="*/ 66 h 691"/>
                <a:gd name="T2" fmla="*/ 76 w 252"/>
                <a:gd name="T3" fmla="*/ 66 h 691"/>
                <a:gd name="T4" fmla="*/ 126 w 252"/>
                <a:gd name="T5" fmla="*/ 12 h 691"/>
                <a:gd name="T6" fmla="*/ 126 w 252"/>
                <a:gd name="T7" fmla="*/ 120 h 691"/>
                <a:gd name="T8" fmla="*/ 126 w 252"/>
                <a:gd name="T9" fmla="*/ 12 h 691"/>
                <a:gd name="T10" fmla="*/ 64 w 252"/>
                <a:gd name="T11" fmla="*/ 660 h 691"/>
                <a:gd name="T12" fmla="*/ 81 w 252"/>
                <a:gd name="T13" fmla="*/ 686 h 691"/>
                <a:gd name="T14" fmla="*/ 121 w 252"/>
                <a:gd name="T15" fmla="*/ 683 h 691"/>
                <a:gd name="T16" fmla="*/ 136 w 252"/>
                <a:gd name="T17" fmla="*/ 686 h 691"/>
                <a:gd name="T18" fmla="*/ 177 w 252"/>
                <a:gd name="T19" fmla="*/ 683 h 691"/>
                <a:gd name="T20" fmla="*/ 188 w 252"/>
                <a:gd name="T21" fmla="*/ 660 h 691"/>
                <a:gd name="T22" fmla="*/ 220 w 252"/>
                <a:gd name="T23" fmla="*/ 429 h 691"/>
                <a:gd name="T24" fmla="*/ 252 w 252"/>
                <a:gd name="T25" fmla="*/ 393 h 691"/>
                <a:gd name="T26" fmla="*/ 241 w 252"/>
                <a:gd name="T27" fmla="*/ 209 h 691"/>
                <a:gd name="T28" fmla="*/ 189 w 252"/>
                <a:gd name="T29" fmla="*/ 157 h 691"/>
                <a:gd name="T30" fmla="*/ 123 w 252"/>
                <a:gd name="T31" fmla="*/ 148 h 691"/>
                <a:gd name="T32" fmla="*/ 23 w 252"/>
                <a:gd name="T33" fmla="*/ 182 h 691"/>
                <a:gd name="T34" fmla="*/ 4 w 252"/>
                <a:gd name="T35" fmla="*/ 304 h 691"/>
                <a:gd name="T36" fmla="*/ 10 w 252"/>
                <a:gd name="T37" fmla="*/ 420 h 691"/>
                <a:gd name="T38" fmla="*/ 54 w 252"/>
                <a:gd name="T39" fmla="*/ 423 h 691"/>
                <a:gd name="T40" fmla="*/ 33 w 252"/>
                <a:gd name="T41" fmla="*/ 417 h 691"/>
                <a:gd name="T42" fmla="*/ 12 w 252"/>
                <a:gd name="T43" fmla="*/ 393 h 691"/>
                <a:gd name="T44" fmla="*/ 23 w 252"/>
                <a:gd name="T45" fmla="*/ 211 h 691"/>
                <a:gd name="T46" fmla="*/ 67 w 252"/>
                <a:gd name="T47" fmla="*/ 168 h 691"/>
                <a:gd name="T48" fmla="*/ 130 w 252"/>
                <a:gd name="T49" fmla="*/ 160 h 691"/>
                <a:gd name="T50" fmla="*/ 220 w 252"/>
                <a:gd name="T51" fmla="*/ 190 h 691"/>
                <a:gd name="T52" fmla="*/ 237 w 252"/>
                <a:gd name="T53" fmla="*/ 304 h 691"/>
                <a:gd name="T54" fmla="*/ 234 w 252"/>
                <a:gd name="T55" fmla="*/ 412 h 691"/>
                <a:gd name="T56" fmla="*/ 200 w 252"/>
                <a:gd name="T57" fmla="*/ 408 h 691"/>
                <a:gd name="T58" fmla="*/ 194 w 252"/>
                <a:gd name="T59" fmla="*/ 229 h 691"/>
                <a:gd name="T60" fmla="*/ 188 w 252"/>
                <a:gd name="T61" fmla="*/ 410 h 691"/>
                <a:gd name="T62" fmla="*/ 174 w 252"/>
                <a:gd name="T63" fmla="*/ 668 h 691"/>
                <a:gd name="T64" fmla="*/ 154 w 252"/>
                <a:gd name="T65" fmla="*/ 679 h 691"/>
                <a:gd name="T66" fmla="*/ 134 w 252"/>
                <a:gd name="T67" fmla="*/ 667 h 691"/>
                <a:gd name="T68" fmla="*/ 132 w 252"/>
                <a:gd name="T69" fmla="*/ 401 h 691"/>
                <a:gd name="T70" fmla="*/ 120 w 252"/>
                <a:gd name="T71" fmla="*/ 401 h 691"/>
                <a:gd name="T72" fmla="*/ 118 w 252"/>
                <a:gd name="T73" fmla="*/ 667 h 691"/>
                <a:gd name="T74" fmla="*/ 98 w 252"/>
                <a:gd name="T75" fmla="*/ 679 h 691"/>
                <a:gd name="T76" fmla="*/ 78 w 252"/>
                <a:gd name="T77" fmla="*/ 668 h 691"/>
                <a:gd name="T78" fmla="*/ 65 w 252"/>
                <a:gd name="T79" fmla="*/ 403 h 691"/>
                <a:gd name="T80" fmla="*/ 59 w 252"/>
                <a:gd name="T81" fmla="*/ 229 h 691"/>
                <a:gd name="T82" fmla="*/ 53 w 252"/>
                <a:gd name="T83" fmla="*/ 408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2" h="691">
                  <a:moveTo>
                    <a:pt x="126" y="132"/>
                  </a:moveTo>
                  <a:cubicBezTo>
                    <a:pt x="154" y="132"/>
                    <a:pt x="176" y="94"/>
                    <a:pt x="176" y="66"/>
                  </a:cubicBezTo>
                  <a:cubicBezTo>
                    <a:pt x="176" y="30"/>
                    <a:pt x="162" y="0"/>
                    <a:pt x="126" y="0"/>
                  </a:cubicBezTo>
                  <a:cubicBezTo>
                    <a:pt x="90" y="0"/>
                    <a:pt x="76" y="30"/>
                    <a:pt x="76" y="66"/>
                  </a:cubicBezTo>
                  <a:cubicBezTo>
                    <a:pt x="76" y="94"/>
                    <a:pt x="99" y="132"/>
                    <a:pt x="126" y="132"/>
                  </a:cubicBezTo>
                  <a:close/>
                  <a:moveTo>
                    <a:pt x="126" y="12"/>
                  </a:moveTo>
                  <a:cubicBezTo>
                    <a:pt x="155" y="12"/>
                    <a:pt x="164" y="37"/>
                    <a:pt x="164" y="66"/>
                  </a:cubicBezTo>
                  <a:cubicBezTo>
                    <a:pt x="164" y="88"/>
                    <a:pt x="145" y="120"/>
                    <a:pt x="126" y="120"/>
                  </a:cubicBezTo>
                  <a:cubicBezTo>
                    <a:pt x="107" y="120"/>
                    <a:pt x="88" y="88"/>
                    <a:pt x="88" y="66"/>
                  </a:cubicBezTo>
                  <a:cubicBezTo>
                    <a:pt x="88" y="37"/>
                    <a:pt x="97" y="12"/>
                    <a:pt x="126" y="12"/>
                  </a:cubicBezTo>
                  <a:close/>
                  <a:moveTo>
                    <a:pt x="64" y="660"/>
                  </a:moveTo>
                  <a:cubicBezTo>
                    <a:pt x="64" y="660"/>
                    <a:pt x="64" y="660"/>
                    <a:pt x="64" y="660"/>
                  </a:cubicBezTo>
                  <a:cubicBezTo>
                    <a:pt x="65" y="665"/>
                    <a:pt x="66" y="670"/>
                    <a:pt x="68" y="674"/>
                  </a:cubicBezTo>
                  <a:cubicBezTo>
                    <a:pt x="71" y="679"/>
                    <a:pt x="76" y="684"/>
                    <a:pt x="81" y="686"/>
                  </a:cubicBezTo>
                  <a:cubicBezTo>
                    <a:pt x="86" y="689"/>
                    <a:pt x="92" y="691"/>
                    <a:pt x="98" y="691"/>
                  </a:cubicBezTo>
                  <a:cubicBezTo>
                    <a:pt x="106" y="690"/>
                    <a:pt x="115" y="688"/>
                    <a:pt x="121" y="683"/>
                  </a:cubicBezTo>
                  <a:cubicBezTo>
                    <a:pt x="123" y="681"/>
                    <a:pt x="125" y="679"/>
                    <a:pt x="126" y="677"/>
                  </a:cubicBezTo>
                  <a:cubicBezTo>
                    <a:pt x="129" y="681"/>
                    <a:pt x="133" y="684"/>
                    <a:pt x="136" y="686"/>
                  </a:cubicBezTo>
                  <a:cubicBezTo>
                    <a:pt x="142" y="689"/>
                    <a:pt x="148" y="691"/>
                    <a:pt x="154" y="691"/>
                  </a:cubicBezTo>
                  <a:cubicBezTo>
                    <a:pt x="162" y="690"/>
                    <a:pt x="170" y="688"/>
                    <a:pt x="177" y="683"/>
                  </a:cubicBezTo>
                  <a:cubicBezTo>
                    <a:pt x="180" y="681"/>
                    <a:pt x="183" y="677"/>
                    <a:pt x="185" y="674"/>
                  </a:cubicBezTo>
                  <a:cubicBezTo>
                    <a:pt x="187" y="670"/>
                    <a:pt x="188" y="665"/>
                    <a:pt x="188" y="660"/>
                  </a:cubicBezTo>
                  <a:cubicBezTo>
                    <a:pt x="199" y="423"/>
                    <a:pt x="199" y="423"/>
                    <a:pt x="199" y="423"/>
                  </a:cubicBezTo>
                  <a:cubicBezTo>
                    <a:pt x="205" y="427"/>
                    <a:pt x="213" y="429"/>
                    <a:pt x="220" y="429"/>
                  </a:cubicBezTo>
                  <a:cubicBezTo>
                    <a:pt x="228" y="429"/>
                    <a:pt x="236" y="426"/>
                    <a:pt x="243" y="420"/>
                  </a:cubicBezTo>
                  <a:cubicBezTo>
                    <a:pt x="249" y="414"/>
                    <a:pt x="252" y="404"/>
                    <a:pt x="252" y="393"/>
                  </a:cubicBezTo>
                  <a:cubicBezTo>
                    <a:pt x="252" y="377"/>
                    <a:pt x="251" y="341"/>
                    <a:pt x="249" y="304"/>
                  </a:cubicBezTo>
                  <a:cubicBezTo>
                    <a:pt x="247" y="267"/>
                    <a:pt x="244" y="229"/>
                    <a:pt x="241" y="209"/>
                  </a:cubicBezTo>
                  <a:cubicBezTo>
                    <a:pt x="240" y="199"/>
                    <a:pt x="236" y="190"/>
                    <a:pt x="229" y="182"/>
                  </a:cubicBezTo>
                  <a:cubicBezTo>
                    <a:pt x="220" y="171"/>
                    <a:pt x="206" y="162"/>
                    <a:pt x="189" y="157"/>
                  </a:cubicBezTo>
                  <a:cubicBezTo>
                    <a:pt x="172" y="151"/>
                    <a:pt x="152" y="148"/>
                    <a:pt x="130" y="148"/>
                  </a:cubicBezTo>
                  <a:cubicBezTo>
                    <a:pt x="123" y="148"/>
                    <a:pt x="123" y="148"/>
                    <a:pt x="123" y="148"/>
                  </a:cubicBezTo>
                  <a:cubicBezTo>
                    <a:pt x="93" y="148"/>
                    <a:pt x="67" y="153"/>
                    <a:pt x="47" y="163"/>
                  </a:cubicBezTo>
                  <a:cubicBezTo>
                    <a:pt x="37" y="168"/>
                    <a:pt x="29" y="175"/>
                    <a:pt x="23" y="182"/>
                  </a:cubicBezTo>
                  <a:cubicBezTo>
                    <a:pt x="17" y="190"/>
                    <a:pt x="13" y="199"/>
                    <a:pt x="11" y="209"/>
                  </a:cubicBezTo>
                  <a:cubicBezTo>
                    <a:pt x="8" y="229"/>
                    <a:pt x="6" y="267"/>
                    <a:pt x="4" y="304"/>
                  </a:cubicBezTo>
                  <a:cubicBezTo>
                    <a:pt x="1" y="341"/>
                    <a:pt x="0" y="377"/>
                    <a:pt x="0" y="393"/>
                  </a:cubicBezTo>
                  <a:cubicBezTo>
                    <a:pt x="0" y="404"/>
                    <a:pt x="4" y="414"/>
                    <a:pt x="10" y="420"/>
                  </a:cubicBezTo>
                  <a:cubicBezTo>
                    <a:pt x="16" y="426"/>
                    <a:pt x="24" y="429"/>
                    <a:pt x="33" y="429"/>
                  </a:cubicBezTo>
                  <a:cubicBezTo>
                    <a:pt x="40" y="429"/>
                    <a:pt x="47" y="427"/>
                    <a:pt x="54" y="423"/>
                  </a:cubicBezTo>
                  <a:lnTo>
                    <a:pt x="64" y="660"/>
                  </a:lnTo>
                  <a:close/>
                  <a:moveTo>
                    <a:pt x="33" y="417"/>
                  </a:moveTo>
                  <a:cubicBezTo>
                    <a:pt x="27" y="417"/>
                    <a:pt x="22" y="415"/>
                    <a:pt x="18" y="412"/>
                  </a:cubicBezTo>
                  <a:cubicBezTo>
                    <a:pt x="15" y="408"/>
                    <a:pt x="12" y="402"/>
                    <a:pt x="12" y="393"/>
                  </a:cubicBezTo>
                  <a:cubicBezTo>
                    <a:pt x="12" y="378"/>
                    <a:pt x="13" y="342"/>
                    <a:pt x="15" y="305"/>
                  </a:cubicBezTo>
                  <a:cubicBezTo>
                    <a:pt x="18" y="268"/>
                    <a:pt x="20" y="230"/>
                    <a:pt x="23" y="211"/>
                  </a:cubicBezTo>
                  <a:cubicBezTo>
                    <a:pt x="24" y="203"/>
                    <a:pt x="27" y="196"/>
                    <a:pt x="32" y="190"/>
                  </a:cubicBezTo>
                  <a:cubicBezTo>
                    <a:pt x="40" y="181"/>
                    <a:pt x="51" y="173"/>
                    <a:pt x="67" y="168"/>
                  </a:cubicBezTo>
                  <a:cubicBezTo>
                    <a:pt x="82" y="163"/>
                    <a:pt x="101" y="160"/>
                    <a:pt x="123" y="160"/>
                  </a:cubicBezTo>
                  <a:cubicBezTo>
                    <a:pt x="130" y="160"/>
                    <a:pt x="130" y="160"/>
                    <a:pt x="130" y="160"/>
                  </a:cubicBezTo>
                  <a:cubicBezTo>
                    <a:pt x="158" y="160"/>
                    <a:pt x="183" y="165"/>
                    <a:pt x="200" y="174"/>
                  </a:cubicBezTo>
                  <a:cubicBezTo>
                    <a:pt x="208" y="178"/>
                    <a:pt x="215" y="184"/>
                    <a:pt x="220" y="190"/>
                  </a:cubicBezTo>
                  <a:cubicBezTo>
                    <a:pt x="225" y="196"/>
                    <a:pt x="228" y="203"/>
                    <a:pt x="229" y="211"/>
                  </a:cubicBezTo>
                  <a:cubicBezTo>
                    <a:pt x="232" y="230"/>
                    <a:pt x="235" y="268"/>
                    <a:pt x="237" y="304"/>
                  </a:cubicBezTo>
                  <a:cubicBezTo>
                    <a:pt x="239" y="341"/>
                    <a:pt x="240" y="377"/>
                    <a:pt x="240" y="393"/>
                  </a:cubicBezTo>
                  <a:cubicBezTo>
                    <a:pt x="240" y="402"/>
                    <a:pt x="238" y="408"/>
                    <a:pt x="234" y="412"/>
                  </a:cubicBezTo>
                  <a:cubicBezTo>
                    <a:pt x="230" y="415"/>
                    <a:pt x="225" y="417"/>
                    <a:pt x="220" y="417"/>
                  </a:cubicBezTo>
                  <a:cubicBezTo>
                    <a:pt x="213" y="417"/>
                    <a:pt x="205" y="414"/>
                    <a:pt x="200" y="408"/>
                  </a:cubicBezTo>
                  <a:cubicBezTo>
                    <a:pt x="200" y="406"/>
                    <a:pt x="200" y="235"/>
                    <a:pt x="200" y="235"/>
                  </a:cubicBezTo>
                  <a:cubicBezTo>
                    <a:pt x="200" y="232"/>
                    <a:pt x="197" y="229"/>
                    <a:pt x="194" y="229"/>
                  </a:cubicBezTo>
                  <a:cubicBezTo>
                    <a:pt x="190" y="229"/>
                    <a:pt x="188" y="232"/>
                    <a:pt x="188" y="235"/>
                  </a:cubicBezTo>
                  <a:cubicBezTo>
                    <a:pt x="188" y="235"/>
                    <a:pt x="188" y="408"/>
                    <a:pt x="188" y="410"/>
                  </a:cubicBezTo>
                  <a:cubicBezTo>
                    <a:pt x="176" y="660"/>
                    <a:pt x="176" y="660"/>
                    <a:pt x="176" y="660"/>
                  </a:cubicBezTo>
                  <a:cubicBezTo>
                    <a:pt x="176" y="663"/>
                    <a:pt x="175" y="666"/>
                    <a:pt x="174" y="668"/>
                  </a:cubicBezTo>
                  <a:cubicBezTo>
                    <a:pt x="172" y="671"/>
                    <a:pt x="170" y="674"/>
                    <a:pt x="166" y="676"/>
                  </a:cubicBezTo>
                  <a:cubicBezTo>
                    <a:pt x="163" y="678"/>
                    <a:pt x="159" y="679"/>
                    <a:pt x="154" y="679"/>
                  </a:cubicBezTo>
                  <a:cubicBezTo>
                    <a:pt x="149" y="679"/>
                    <a:pt x="143" y="677"/>
                    <a:pt x="139" y="673"/>
                  </a:cubicBezTo>
                  <a:cubicBezTo>
                    <a:pt x="137" y="672"/>
                    <a:pt x="135" y="670"/>
                    <a:pt x="134" y="667"/>
                  </a:cubicBezTo>
                  <a:cubicBezTo>
                    <a:pt x="133" y="665"/>
                    <a:pt x="132" y="662"/>
                    <a:pt x="132" y="659"/>
                  </a:cubicBezTo>
                  <a:cubicBezTo>
                    <a:pt x="132" y="401"/>
                    <a:pt x="132" y="401"/>
                    <a:pt x="132" y="401"/>
                  </a:cubicBezTo>
                  <a:cubicBezTo>
                    <a:pt x="132" y="398"/>
                    <a:pt x="130" y="395"/>
                    <a:pt x="126" y="395"/>
                  </a:cubicBezTo>
                  <a:cubicBezTo>
                    <a:pt x="123" y="395"/>
                    <a:pt x="120" y="398"/>
                    <a:pt x="120" y="401"/>
                  </a:cubicBezTo>
                  <a:cubicBezTo>
                    <a:pt x="120" y="659"/>
                    <a:pt x="120" y="659"/>
                    <a:pt x="120" y="659"/>
                  </a:cubicBezTo>
                  <a:cubicBezTo>
                    <a:pt x="120" y="662"/>
                    <a:pt x="120" y="665"/>
                    <a:pt x="118" y="667"/>
                  </a:cubicBezTo>
                  <a:cubicBezTo>
                    <a:pt x="117" y="671"/>
                    <a:pt x="114" y="674"/>
                    <a:pt x="110" y="676"/>
                  </a:cubicBezTo>
                  <a:cubicBezTo>
                    <a:pt x="107" y="677"/>
                    <a:pt x="102" y="679"/>
                    <a:pt x="98" y="679"/>
                  </a:cubicBezTo>
                  <a:cubicBezTo>
                    <a:pt x="93" y="679"/>
                    <a:pt x="87" y="677"/>
                    <a:pt x="83" y="674"/>
                  </a:cubicBezTo>
                  <a:cubicBezTo>
                    <a:pt x="81" y="672"/>
                    <a:pt x="80" y="670"/>
                    <a:pt x="78" y="668"/>
                  </a:cubicBezTo>
                  <a:cubicBezTo>
                    <a:pt x="77" y="666"/>
                    <a:pt x="76" y="663"/>
                    <a:pt x="76" y="660"/>
                  </a:cubicBezTo>
                  <a:cubicBezTo>
                    <a:pt x="76" y="660"/>
                    <a:pt x="65" y="406"/>
                    <a:pt x="65" y="403"/>
                  </a:cubicBezTo>
                  <a:cubicBezTo>
                    <a:pt x="65" y="367"/>
                    <a:pt x="65" y="235"/>
                    <a:pt x="65" y="235"/>
                  </a:cubicBezTo>
                  <a:cubicBezTo>
                    <a:pt x="65" y="232"/>
                    <a:pt x="62" y="229"/>
                    <a:pt x="59" y="229"/>
                  </a:cubicBezTo>
                  <a:cubicBezTo>
                    <a:pt x="56" y="229"/>
                    <a:pt x="53" y="232"/>
                    <a:pt x="53" y="235"/>
                  </a:cubicBezTo>
                  <a:cubicBezTo>
                    <a:pt x="53" y="235"/>
                    <a:pt x="53" y="406"/>
                    <a:pt x="53" y="408"/>
                  </a:cubicBezTo>
                  <a:cubicBezTo>
                    <a:pt x="47" y="414"/>
                    <a:pt x="40" y="417"/>
                    <a:pt x="33" y="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4" name="Freeform 13">
              <a:extLst>
                <a:ext uri="{FF2B5EF4-FFF2-40B4-BE49-F238E27FC236}">
                  <a16:creationId xmlns:a16="http://schemas.microsoft.com/office/drawing/2014/main" id="{A82DE4BC-A95E-0684-5820-C49C11E844D5}"/>
                </a:ext>
              </a:extLst>
            </p:cNvPr>
            <p:cNvSpPr>
              <a:spLocks noEditPoints="1"/>
            </p:cNvSpPr>
            <p:nvPr/>
          </p:nvSpPr>
          <p:spPr bwMode="auto">
            <a:xfrm>
              <a:off x="3403600" y="4110645"/>
              <a:ext cx="417283" cy="1149830"/>
            </a:xfrm>
            <a:custGeom>
              <a:avLst/>
              <a:gdLst>
                <a:gd name="T0" fmla="*/ 174 w 251"/>
                <a:gd name="T1" fmla="*/ 66 h 691"/>
                <a:gd name="T2" fmla="*/ 78 w 251"/>
                <a:gd name="T3" fmla="*/ 66 h 691"/>
                <a:gd name="T4" fmla="*/ 126 w 251"/>
                <a:gd name="T5" fmla="*/ 12 h 691"/>
                <a:gd name="T6" fmla="*/ 126 w 251"/>
                <a:gd name="T7" fmla="*/ 120 h 691"/>
                <a:gd name="T8" fmla="*/ 126 w 251"/>
                <a:gd name="T9" fmla="*/ 12 h 691"/>
                <a:gd name="T10" fmla="*/ 24 w 251"/>
                <a:gd name="T11" fmla="*/ 421 h 691"/>
                <a:gd name="T12" fmla="*/ 68 w 251"/>
                <a:gd name="T13" fmla="*/ 253 h 691"/>
                <a:gd name="T14" fmla="*/ 71 w 251"/>
                <a:gd name="T15" fmla="*/ 323 h 691"/>
                <a:gd name="T16" fmla="*/ 61 w 251"/>
                <a:gd name="T17" fmla="*/ 418 h 691"/>
                <a:gd name="T18" fmla="*/ 61 w 251"/>
                <a:gd name="T19" fmla="*/ 418 h 691"/>
                <a:gd name="T20" fmla="*/ 82 w 251"/>
                <a:gd name="T21" fmla="*/ 683 h 691"/>
                <a:gd name="T22" fmla="*/ 123 w 251"/>
                <a:gd name="T23" fmla="*/ 682 h 691"/>
                <a:gd name="T24" fmla="*/ 129 w 251"/>
                <a:gd name="T25" fmla="*/ 682 h 691"/>
                <a:gd name="T26" fmla="*/ 170 w 251"/>
                <a:gd name="T27" fmla="*/ 683 h 691"/>
                <a:gd name="T28" fmla="*/ 191 w 251"/>
                <a:gd name="T29" fmla="*/ 418 h 691"/>
                <a:gd name="T30" fmla="*/ 191 w 251"/>
                <a:gd name="T31" fmla="*/ 418 h 691"/>
                <a:gd name="T32" fmla="*/ 180 w 251"/>
                <a:gd name="T33" fmla="*/ 316 h 691"/>
                <a:gd name="T34" fmla="*/ 184 w 251"/>
                <a:gd name="T35" fmla="*/ 256 h 691"/>
                <a:gd name="T36" fmla="*/ 227 w 251"/>
                <a:gd name="T37" fmla="*/ 421 h 691"/>
                <a:gd name="T38" fmla="*/ 246 w 251"/>
                <a:gd name="T39" fmla="*/ 413 h 691"/>
                <a:gd name="T40" fmla="*/ 251 w 251"/>
                <a:gd name="T41" fmla="*/ 395 h 691"/>
                <a:gd name="T42" fmla="*/ 229 w 251"/>
                <a:gd name="T43" fmla="*/ 201 h 691"/>
                <a:gd name="T44" fmla="*/ 185 w 251"/>
                <a:gd name="T45" fmla="*/ 156 h 691"/>
                <a:gd name="T46" fmla="*/ 46 w 251"/>
                <a:gd name="T47" fmla="*/ 167 h 691"/>
                <a:gd name="T48" fmla="*/ 14 w 251"/>
                <a:gd name="T49" fmla="*/ 234 h 691"/>
                <a:gd name="T50" fmla="*/ 6 w 251"/>
                <a:gd name="T51" fmla="*/ 413 h 691"/>
                <a:gd name="T52" fmla="*/ 12 w 251"/>
                <a:gd name="T53" fmla="*/ 396 h 691"/>
                <a:gd name="T54" fmla="*/ 33 w 251"/>
                <a:gd name="T55" fmla="*/ 205 h 691"/>
                <a:gd name="T56" fmla="*/ 71 w 251"/>
                <a:gd name="T57" fmla="*/ 168 h 691"/>
                <a:gd name="T58" fmla="*/ 198 w 251"/>
                <a:gd name="T59" fmla="*/ 177 h 691"/>
                <a:gd name="T60" fmla="*/ 225 w 251"/>
                <a:gd name="T61" fmla="*/ 236 h 691"/>
                <a:gd name="T62" fmla="*/ 236 w 251"/>
                <a:gd name="T63" fmla="*/ 405 h 691"/>
                <a:gd name="T64" fmla="*/ 227 w 251"/>
                <a:gd name="T65" fmla="*/ 409 h 691"/>
                <a:gd name="T66" fmla="*/ 191 w 251"/>
                <a:gd name="T67" fmla="*/ 222 h 691"/>
                <a:gd name="T68" fmla="*/ 180 w 251"/>
                <a:gd name="T69" fmla="*/ 221 h 691"/>
                <a:gd name="T70" fmla="*/ 167 w 251"/>
                <a:gd name="T71" fmla="*/ 300 h 691"/>
                <a:gd name="T72" fmla="*/ 178 w 251"/>
                <a:gd name="T73" fmla="*/ 402 h 691"/>
                <a:gd name="T74" fmla="*/ 168 w 251"/>
                <a:gd name="T75" fmla="*/ 660 h 691"/>
                <a:gd name="T76" fmla="*/ 150 w 251"/>
                <a:gd name="T77" fmla="*/ 679 h 691"/>
                <a:gd name="T78" fmla="*/ 132 w 251"/>
                <a:gd name="T79" fmla="*/ 659 h 691"/>
                <a:gd name="T80" fmla="*/ 126 w 251"/>
                <a:gd name="T81" fmla="*/ 395 h 691"/>
                <a:gd name="T82" fmla="*/ 120 w 251"/>
                <a:gd name="T83" fmla="*/ 659 h 691"/>
                <a:gd name="T84" fmla="*/ 102 w 251"/>
                <a:gd name="T85" fmla="*/ 679 h 691"/>
                <a:gd name="T86" fmla="*/ 84 w 251"/>
                <a:gd name="T87" fmla="*/ 660 h 691"/>
                <a:gd name="T88" fmla="*/ 75 w 251"/>
                <a:gd name="T89" fmla="*/ 395 h 691"/>
                <a:gd name="T90" fmla="*/ 85 w 251"/>
                <a:gd name="T91" fmla="*/ 299 h 691"/>
                <a:gd name="T92" fmla="*/ 72 w 251"/>
                <a:gd name="T93" fmla="*/ 221 h 691"/>
                <a:gd name="T94" fmla="*/ 36 w 251"/>
                <a:gd name="T95" fmla="*/ 399 h 691"/>
                <a:gd name="T96" fmla="*/ 22 w 251"/>
                <a:gd name="T97" fmla="*/ 409 h 691"/>
                <a:gd name="T98" fmla="*/ 12 w 251"/>
                <a:gd name="T99" fmla="*/ 397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1" h="691">
                  <a:moveTo>
                    <a:pt x="126" y="132"/>
                  </a:moveTo>
                  <a:cubicBezTo>
                    <a:pt x="150" y="132"/>
                    <a:pt x="174" y="93"/>
                    <a:pt x="174" y="66"/>
                  </a:cubicBezTo>
                  <a:cubicBezTo>
                    <a:pt x="174" y="28"/>
                    <a:pt x="164" y="0"/>
                    <a:pt x="126" y="0"/>
                  </a:cubicBezTo>
                  <a:cubicBezTo>
                    <a:pt x="88" y="0"/>
                    <a:pt x="78" y="29"/>
                    <a:pt x="78" y="66"/>
                  </a:cubicBezTo>
                  <a:cubicBezTo>
                    <a:pt x="78" y="93"/>
                    <a:pt x="102" y="132"/>
                    <a:pt x="126" y="132"/>
                  </a:cubicBezTo>
                  <a:close/>
                  <a:moveTo>
                    <a:pt x="126" y="12"/>
                  </a:moveTo>
                  <a:cubicBezTo>
                    <a:pt x="156" y="12"/>
                    <a:pt x="162" y="36"/>
                    <a:pt x="162" y="66"/>
                  </a:cubicBezTo>
                  <a:cubicBezTo>
                    <a:pt x="162" y="91"/>
                    <a:pt x="139" y="120"/>
                    <a:pt x="126" y="120"/>
                  </a:cubicBezTo>
                  <a:cubicBezTo>
                    <a:pt x="113" y="120"/>
                    <a:pt x="90" y="91"/>
                    <a:pt x="90" y="66"/>
                  </a:cubicBezTo>
                  <a:cubicBezTo>
                    <a:pt x="90" y="36"/>
                    <a:pt x="96" y="12"/>
                    <a:pt x="126" y="12"/>
                  </a:cubicBezTo>
                  <a:close/>
                  <a:moveTo>
                    <a:pt x="20" y="421"/>
                  </a:moveTo>
                  <a:cubicBezTo>
                    <a:pt x="22" y="421"/>
                    <a:pt x="23" y="421"/>
                    <a:pt x="24" y="421"/>
                  </a:cubicBezTo>
                  <a:cubicBezTo>
                    <a:pt x="36" y="421"/>
                    <a:pt x="46" y="413"/>
                    <a:pt x="48" y="401"/>
                  </a:cubicBezTo>
                  <a:cubicBezTo>
                    <a:pt x="68" y="253"/>
                    <a:pt x="68" y="253"/>
                    <a:pt x="68" y="253"/>
                  </a:cubicBezTo>
                  <a:cubicBezTo>
                    <a:pt x="70" y="267"/>
                    <a:pt x="73" y="284"/>
                    <a:pt x="73" y="299"/>
                  </a:cubicBezTo>
                  <a:cubicBezTo>
                    <a:pt x="73" y="304"/>
                    <a:pt x="72" y="312"/>
                    <a:pt x="71" y="323"/>
                  </a:cubicBezTo>
                  <a:cubicBezTo>
                    <a:pt x="69" y="338"/>
                    <a:pt x="63" y="394"/>
                    <a:pt x="62" y="401"/>
                  </a:cubicBezTo>
                  <a:cubicBezTo>
                    <a:pt x="61" y="408"/>
                    <a:pt x="61" y="414"/>
                    <a:pt x="61" y="418"/>
                  </a:cubicBezTo>
                  <a:cubicBezTo>
                    <a:pt x="61" y="418"/>
                    <a:pt x="61" y="418"/>
                    <a:pt x="61" y="418"/>
                  </a:cubicBezTo>
                  <a:cubicBezTo>
                    <a:pt x="61" y="418"/>
                    <a:pt x="61" y="418"/>
                    <a:pt x="61" y="418"/>
                  </a:cubicBezTo>
                  <a:cubicBezTo>
                    <a:pt x="72" y="660"/>
                    <a:pt x="72" y="660"/>
                    <a:pt x="72" y="660"/>
                  </a:cubicBezTo>
                  <a:cubicBezTo>
                    <a:pt x="73" y="670"/>
                    <a:pt x="76" y="678"/>
                    <a:pt x="82" y="683"/>
                  </a:cubicBezTo>
                  <a:cubicBezTo>
                    <a:pt x="88" y="688"/>
                    <a:pt x="95" y="691"/>
                    <a:pt x="102" y="691"/>
                  </a:cubicBezTo>
                  <a:cubicBezTo>
                    <a:pt x="109" y="691"/>
                    <a:pt x="117" y="688"/>
                    <a:pt x="123" y="682"/>
                  </a:cubicBezTo>
                  <a:cubicBezTo>
                    <a:pt x="124" y="681"/>
                    <a:pt x="125" y="680"/>
                    <a:pt x="126" y="678"/>
                  </a:cubicBezTo>
                  <a:cubicBezTo>
                    <a:pt x="127" y="680"/>
                    <a:pt x="128" y="681"/>
                    <a:pt x="129" y="682"/>
                  </a:cubicBezTo>
                  <a:cubicBezTo>
                    <a:pt x="135" y="688"/>
                    <a:pt x="143" y="691"/>
                    <a:pt x="150" y="691"/>
                  </a:cubicBezTo>
                  <a:cubicBezTo>
                    <a:pt x="157" y="691"/>
                    <a:pt x="164" y="688"/>
                    <a:pt x="170" y="683"/>
                  </a:cubicBezTo>
                  <a:cubicBezTo>
                    <a:pt x="176" y="678"/>
                    <a:pt x="179" y="670"/>
                    <a:pt x="180" y="660"/>
                  </a:cubicBezTo>
                  <a:cubicBezTo>
                    <a:pt x="191" y="418"/>
                    <a:pt x="191" y="418"/>
                    <a:pt x="191" y="418"/>
                  </a:cubicBezTo>
                  <a:cubicBezTo>
                    <a:pt x="191" y="418"/>
                    <a:pt x="191" y="418"/>
                    <a:pt x="191" y="418"/>
                  </a:cubicBezTo>
                  <a:cubicBezTo>
                    <a:pt x="191" y="418"/>
                    <a:pt x="191" y="418"/>
                    <a:pt x="191" y="418"/>
                  </a:cubicBezTo>
                  <a:cubicBezTo>
                    <a:pt x="191" y="412"/>
                    <a:pt x="191" y="404"/>
                    <a:pt x="189" y="393"/>
                  </a:cubicBezTo>
                  <a:cubicBezTo>
                    <a:pt x="188" y="378"/>
                    <a:pt x="181" y="323"/>
                    <a:pt x="180" y="316"/>
                  </a:cubicBezTo>
                  <a:cubicBezTo>
                    <a:pt x="180" y="309"/>
                    <a:pt x="179" y="303"/>
                    <a:pt x="179" y="300"/>
                  </a:cubicBezTo>
                  <a:cubicBezTo>
                    <a:pt x="179" y="285"/>
                    <a:pt x="181" y="270"/>
                    <a:pt x="184" y="256"/>
                  </a:cubicBezTo>
                  <a:cubicBezTo>
                    <a:pt x="204" y="401"/>
                    <a:pt x="204" y="401"/>
                    <a:pt x="204" y="401"/>
                  </a:cubicBezTo>
                  <a:cubicBezTo>
                    <a:pt x="205" y="413"/>
                    <a:pt x="216" y="421"/>
                    <a:pt x="227" y="421"/>
                  </a:cubicBezTo>
                  <a:cubicBezTo>
                    <a:pt x="228" y="421"/>
                    <a:pt x="230" y="421"/>
                    <a:pt x="231" y="421"/>
                  </a:cubicBezTo>
                  <a:cubicBezTo>
                    <a:pt x="237" y="420"/>
                    <a:pt x="242" y="417"/>
                    <a:pt x="246" y="413"/>
                  </a:cubicBezTo>
                  <a:cubicBezTo>
                    <a:pt x="249" y="409"/>
                    <a:pt x="251" y="403"/>
                    <a:pt x="251" y="397"/>
                  </a:cubicBezTo>
                  <a:cubicBezTo>
                    <a:pt x="251" y="397"/>
                    <a:pt x="251" y="396"/>
                    <a:pt x="251" y="395"/>
                  </a:cubicBezTo>
                  <a:cubicBezTo>
                    <a:pt x="237" y="234"/>
                    <a:pt x="237" y="234"/>
                    <a:pt x="237" y="234"/>
                  </a:cubicBezTo>
                  <a:cubicBezTo>
                    <a:pt x="236" y="223"/>
                    <a:pt x="233" y="211"/>
                    <a:pt x="229" y="201"/>
                  </a:cubicBezTo>
                  <a:cubicBezTo>
                    <a:pt x="226" y="193"/>
                    <a:pt x="223" y="186"/>
                    <a:pt x="217" y="179"/>
                  </a:cubicBezTo>
                  <a:cubicBezTo>
                    <a:pt x="210" y="170"/>
                    <a:pt x="199" y="162"/>
                    <a:pt x="185" y="156"/>
                  </a:cubicBezTo>
                  <a:cubicBezTo>
                    <a:pt x="155" y="145"/>
                    <a:pt x="100" y="146"/>
                    <a:pt x="72" y="155"/>
                  </a:cubicBezTo>
                  <a:cubicBezTo>
                    <a:pt x="61" y="158"/>
                    <a:pt x="53" y="162"/>
                    <a:pt x="46" y="167"/>
                  </a:cubicBezTo>
                  <a:cubicBezTo>
                    <a:pt x="35" y="175"/>
                    <a:pt x="28" y="186"/>
                    <a:pt x="23" y="197"/>
                  </a:cubicBezTo>
                  <a:cubicBezTo>
                    <a:pt x="18" y="209"/>
                    <a:pt x="16" y="221"/>
                    <a:pt x="14" y="234"/>
                  </a:cubicBezTo>
                  <a:cubicBezTo>
                    <a:pt x="14" y="234"/>
                    <a:pt x="0" y="397"/>
                    <a:pt x="0" y="397"/>
                  </a:cubicBezTo>
                  <a:cubicBezTo>
                    <a:pt x="0" y="403"/>
                    <a:pt x="2" y="409"/>
                    <a:pt x="6" y="413"/>
                  </a:cubicBezTo>
                  <a:cubicBezTo>
                    <a:pt x="9" y="417"/>
                    <a:pt x="14" y="420"/>
                    <a:pt x="20" y="421"/>
                  </a:cubicBezTo>
                  <a:close/>
                  <a:moveTo>
                    <a:pt x="12" y="396"/>
                  </a:moveTo>
                  <a:cubicBezTo>
                    <a:pt x="26" y="236"/>
                    <a:pt x="26" y="236"/>
                    <a:pt x="26" y="236"/>
                  </a:cubicBezTo>
                  <a:cubicBezTo>
                    <a:pt x="27" y="225"/>
                    <a:pt x="30" y="214"/>
                    <a:pt x="33" y="205"/>
                  </a:cubicBezTo>
                  <a:cubicBezTo>
                    <a:pt x="36" y="198"/>
                    <a:pt x="39" y="192"/>
                    <a:pt x="43" y="187"/>
                  </a:cubicBezTo>
                  <a:cubicBezTo>
                    <a:pt x="49" y="179"/>
                    <a:pt x="58" y="172"/>
                    <a:pt x="71" y="168"/>
                  </a:cubicBezTo>
                  <a:cubicBezTo>
                    <a:pt x="97" y="158"/>
                    <a:pt x="150" y="158"/>
                    <a:pt x="176" y="166"/>
                  </a:cubicBezTo>
                  <a:cubicBezTo>
                    <a:pt x="185" y="169"/>
                    <a:pt x="192" y="173"/>
                    <a:pt x="198" y="177"/>
                  </a:cubicBezTo>
                  <a:cubicBezTo>
                    <a:pt x="207" y="184"/>
                    <a:pt x="213" y="192"/>
                    <a:pt x="217" y="202"/>
                  </a:cubicBezTo>
                  <a:cubicBezTo>
                    <a:pt x="221" y="212"/>
                    <a:pt x="224" y="223"/>
                    <a:pt x="225" y="236"/>
                  </a:cubicBezTo>
                  <a:cubicBezTo>
                    <a:pt x="239" y="397"/>
                    <a:pt x="239" y="397"/>
                    <a:pt x="239" y="397"/>
                  </a:cubicBezTo>
                  <a:cubicBezTo>
                    <a:pt x="239" y="400"/>
                    <a:pt x="238" y="403"/>
                    <a:pt x="236" y="405"/>
                  </a:cubicBezTo>
                  <a:cubicBezTo>
                    <a:pt x="235" y="407"/>
                    <a:pt x="232" y="409"/>
                    <a:pt x="229" y="409"/>
                  </a:cubicBezTo>
                  <a:cubicBezTo>
                    <a:pt x="228" y="409"/>
                    <a:pt x="228" y="409"/>
                    <a:pt x="227" y="409"/>
                  </a:cubicBezTo>
                  <a:cubicBezTo>
                    <a:pt x="221" y="409"/>
                    <a:pt x="216" y="405"/>
                    <a:pt x="215" y="399"/>
                  </a:cubicBezTo>
                  <a:cubicBezTo>
                    <a:pt x="191" y="222"/>
                    <a:pt x="191" y="222"/>
                    <a:pt x="191" y="222"/>
                  </a:cubicBezTo>
                  <a:cubicBezTo>
                    <a:pt x="191" y="220"/>
                    <a:pt x="189" y="217"/>
                    <a:pt x="186" y="217"/>
                  </a:cubicBezTo>
                  <a:cubicBezTo>
                    <a:pt x="182" y="217"/>
                    <a:pt x="180" y="220"/>
                    <a:pt x="180" y="221"/>
                  </a:cubicBezTo>
                  <a:cubicBezTo>
                    <a:pt x="179" y="222"/>
                    <a:pt x="176" y="234"/>
                    <a:pt x="174" y="247"/>
                  </a:cubicBezTo>
                  <a:cubicBezTo>
                    <a:pt x="170" y="262"/>
                    <a:pt x="167" y="282"/>
                    <a:pt x="167" y="300"/>
                  </a:cubicBezTo>
                  <a:cubicBezTo>
                    <a:pt x="167" y="305"/>
                    <a:pt x="168" y="314"/>
                    <a:pt x="169" y="324"/>
                  </a:cubicBezTo>
                  <a:cubicBezTo>
                    <a:pt x="171" y="340"/>
                    <a:pt x="178" y="395"/>
                    <a:pt x="178" y="402"/>
                  </a:cubicBezTo>
                  <a:cubicBezTo>
                    <a:pt x="179" y="409"/>
                    <a:pt x="179" y="415"/>
                    <a:pt x="179" y="418"/>
                  </a:cubicBezTo>
                  <a:cubicBezTo>
                    <a:pt x="168" y="660"/>
                    <a:pt x="168" y="660"/>
                    <a:pt x="168" y="660"/>
                  </a:cubicBezTo>
                  <a:cubicBezTo>
                    <a:pt x="168" y="667"/>
                    <a:pt x="165" y="671"/>
                    <a:pt x="162" y="674"/>
                  </a:cubicBezTo>
                  <a:cubicBezTo>
                    <a:pt x="159" y="677"/>
                    <a:pt x="154" y="679"/>
                    <a:pt x="150" y="679"/>
                  </a:cubicBezTo>
                  <a:cubicBezTo>
                    <a:pt x="146" y="679"/>
                    <a:pt x="141" y="677"/>
                    <a:pt x="138" y="674"/>
                  </a:cubicBezTo>
                  <a:cubicBezTo>
                    <a:pt x="134" y="670"/>
                    <a:pt x="132" y="666"/>
                    <a:pt x="132" y="659"/>
                  </a:cubicBezTo>
                  <a:cubicBezTo>
                    <a:pt x="132" y="401"/>
                    <a:pt x="132" y="401"/>
                    <a:pt x="132" y="401"/>
                  </a:cubicBezTo>
                  <a:cubicBezTo>
                    <a:pt x="132" y="398"/>
                    <a:pt x="129" y="395"/>
                    <a:pt x="126" y="395"/>
                  </a:cubicBezTo>
                  <a:cubicBezTo>
                    <a:pt x="123" y="395"/>
                    <a:pt x="120" y="398"/>
                    <a:pt x="120" y="401"/>
                  </a:cubicBezTo>
                  <a:cubicBezTo>
                    <a:pt x="120" y="659"/>
                    <a:pt x="120" y="659"/>
                    <a:pt x="120" y="659"/>
                  </a:cubicBezTo>
                  <a:cubicBezTo>
                    <a:pt x="120" y="666"/>
                    <a:pt x="118" y="670"/>
                    <a:pt x="114" y="674"/>
                  </a:cubicBezTo>
                  <a:cubicBezTo>
                    <a:pt x="111" y="677"/>
                    <a:pt x="107" y="679"/>
                    <a:pt x="102" y="679"/>
                  </a:cubicBezTo>
                  <a:cubicBezTo>
                    <a:pt x="98" y="679"/>
                    <a:pt x="93" y="677"/>
                    <a:pt x="90" y="674"/>
                  </a:cubicBezTo>
                  <a:cubicBezTo>
                    <a:pt x="87" y="671"/>
                    <a:pt x="84" y="667"/>
                    <a:pt x="84" y="660"/>
                  </a:cubicBezTo>
                  <a:cubicBezTo>
                    <a:pt x="73" y="418"/>
                    <a:pt x="73" y="418"/>
                    <a:pt x="73" y="418"/>
                  </a:cubicBezTo>
                  <a:cubicBezTo>
                    <a:pt x="73" y="413"/>
                    <a:pt x="73" y="405"/>
                    <a:pt x="75" y="395"/>
                  </a:cubicBezTo>
                  <a:cubicBezTo>
                    <a:pt x="76" y="379"/>
                    <a:pt x="83" y="324"/>
                    <a:pt x="84" y="316"/>
                  </a:cubicBezTo>
                  <a:cubicBezTo>
                    <a:pt x="84" y="309"/>
                    <a:pt x="85" y="303"/>
                    <a:pt x="85" y="299"/>
                  </a:cubicBezTo>
                  <a:cubicBezTo>
                    <a:pt x="85" y="281"/>
                    <a:pt x="82" y="262"/>
                    <a:pt x="79" y="247"/>
                  </a:cubicBezTo>
                  <a:cubicBezTo>
                    <a:pt x="75" y="232"/>
                    <a:pt x="72" y="222"/>
                    <a:pt x="72" y="221"/>
                  </a:cubicBezTo>
                  <a:cubicBezTo>
                    <a:pt x="71" y="215"/>
                    <a:pt x="61" y="215"/>
                    <a:pt x="60" y="222"/>
                  </a:cubicBezTo>
                  <a:cubicBezTo>
                    <a:pt x="36" y="399"/>
                    <a:pt x="36" y="399"/>
                    <a:pt x="36" y="399"/>
                  </a:cubicBezTo>
                  <a:cubicBezTo>
                    <a:pt x="35" y="405"/>
                    <a:pt x="30" y="409"/>
                    <a:pt x="24" y="409"/>
                  </a:cubicBezTo>
                  <a:cubicBezTo>
                    <a:pt x="23" y="409"/>
                    <a:pt x="23" y="409"/>
                    <a:pt x="22" y="409"/>
                  </a:cubicBezTo>
                  <a:cubicBezTo>
                    <a:pt x="19" y="409"/>
                    <a:pt x="17" y="407"/>
                    <a:pt x="15" y="405"/>
                  </a:cubicBezTo>
                  <a:cubicBezTo>
                    <a:pt x="13" y="403"/>
                    <a:pt x="12" y="400"/>
                    <a:pt x="12" y="397"/>
                  </a:cubicBezTo>
                  <a:lnTo>
                    <a:pt x="12" y="3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16" name="TextBox 15">
            <a:extLst>
              <a:ext uri="{FF2B5EF4-FFF2-40B4-BE49-F238E27FC236}">
                <a16:creationId xmlns:a16="http://schemas.microsoft.com/office/drawing/2014/main" id="{C88D4242-55EF-24D2-4C21-A3E550F5C29B}"/>
              </a:ext>
            </a:extLst>
          </p:cNvPr>
          <p:cNvSpPr txBox="1"/>
          <p:nvPr/>
        </p:nvSpPr>
        <p:spPr>
          <a:xfrm>
            <a:off x="1492250" y="5505706"/>
            <a:ext cx="9131300" cy="719834"/>
          </a:xfrm>
          <a:prstGeom prst="roundRect">
            <a:avLst>
              <a:gd name="adj" fmla="val 50000"/>
            </a:avLst>
          </a:prstGeom>
          <a:solidFill>
            <a:schemeClr val="tx1"/>
          </a:solidFill>
        </p:spPr>
        <p:txBody>
          <a:bodyPr wrap="square" rtlCol="0" anchor="ctr">
            <a:noAutofit/>
          </a:bodyPr>
          <a:lstStyle/>
          <a:p>
            <a:pPr algn="ctr"/>
            <a:r>
              <a:rPr lang="en-US" noProof="0" dirty="0">
                <a:solidFill>
                  <a:schemeClr val="bg1"/>
                </a:solidFill>
              </a:rPr>
              <a:t>Environmental factors driven by </a:t>
            </a:r>
            <a:r>
              <a:rPr lang="en-US" b="1" noProof="0" dirty="0">
                <a:solidFill>
                  <a:schemeClr val="bg1"/>
                </a:solidFill>
              </a:rPr>
              <a:t>underlying obesity-associated genes</a:t>
            </a:r>
            <a:br>
              <a:rPr lang="en-US" noProof="0" dirty="0">
                <a:solidFill>
                  <a:schemeClr val="bg1"/>
                </a:solidFill>
              </a:rPr>
            </a:br>
            <a:r>
              <a:rPr lang="en-US" noProof="0" dirty="0">
                <a:solidFill>
                  <a:schemeClr val="bg1"/>
                </a:solidFill>
              </a:rPr>
              <a:t>contribute to </a:t>
            </a:r>
            <a:r>
              <a:rPr lang="en-US" b="1" noProof="0" dirty="0">
                <a:solidFill>
                  <a:schemeClr val="bg1"/>
                </a:solidFill>
              </a:rPr>
              <a:t>positive energy balance </a:t>
            </a:r>
            <a:r>
              <a:rPr lang="en-US" noProof="0" dirty="0">
                <a:solidFill>
                  <a:schemeClr val="bg1"/>
                </a:solidFill>
              </a:rPr>
              <a:t>responsible for weight gain</a:t>
            </a:r>
          </a:p>
        </p:txBody>
      </p:sp>
      <p:sp>
        <p:nvSpPr>
          <p:cNvPr id="19" name="TextBox 18">
            <a:extLst>
              <a:ext uri="{FF2B5EF4-FFF2-40B4-BE49-F238E27FC236}">
                <a16:creationId xmlns:a16="http://schemas.microsoft.com/office/drawing/2014/main" id="{9752FDAB-9C27-48BF-AB93-4CF84FA662CA}"/>
              </a:ext>
            </a:extLst>
          </p:cNvPr>
          <p:cNvSpPr txBox="1"/>
          <p:nvPr/>
        </p:nvSpPr>
        <p:spPr>
          <a:xfrm>
            <a:off x="8917018" y="4318801"/>
            <a:ext cx="2079133" cy="830997"/>
          </a:xfrm>
          <a:prstGeom prst="rect">
            <a:avLst/>
          </a:prstGeom>
          <a:noFill/>
        </p:spPr>
        <p:txBody>
          <a:bodyPr wrap="square" rtlCol="0">
            <a:spAutoFit/>
          </a:bodyPr>
          <a:lstStyle/>
          <a:p>
            <a:r>
              <a:rPr lang="en-US" sz="1200" noProof="0" dirty="0"/>
              <a:t>Person most genetically susceptible to obesogenic environment &amp; struggles to watch everything they eat</a:t>
            </a:r>
          </a:p>
        </p:txBody>
      </p:sp>
      <p:sp>
        <p:nvSpPr>
          <p:cNvPr id="20" name="TextBox 19">
            <a:extLst>
              <a:ext uri="{FF2B5EF4-FFF2-40B4-BE49-F238E27FC236}">
                <a16:creationId xmlns:a16="http://schemas.microsoft.com/office/drawing/2014/main" id="{36ECEE17-5360-4B4B-9426-908A2999CDE6}"/>
              </a:ext>
            </a:extLst>
          </p:cNvPr>
          <p:cNvSpPr txBox="1"/>
          <p:nvPr/>
        </p:nvSpPr>
        <p:spPr>
          <a:xfrm>
            <a:off x="1417908" y="4226468"/>
            <a:ext cx="1721835" cy="1015663"/>
          </a:xfrm>
          <a:prstGeom prst="rect">
            <a:avLst/>
          </a:prstGeom>
          <a:noFill/>
        </p:spPr>
        <p:txBody>
          <a:bodyPr wrap="square" rtlCol="0">
            <a:spAutoFit/>
          </a:bodyPr>
          <a:lstStyle/>
          <a:p>
            <a:pPr algn="r"/>
            <a:r>
              <a:rPr lang="en-US" sz="1200" noProof="0" dirty="0"/>
              <a:t>Person least genetically susceptible to obesogenic environment &amp; can eat whatever they want</a:t>
            </a:r>
          </a:p>
        </p:txBody>
      </p:sp>
      <p:grpSp>
        <p:nvGrpSpPr>
          <p:cNvPr id="27" name="Group 26">
            <a:extLst>
              <a:ext uri="{FF2B5EF4-FFF2-40B4-BE49-F238E27FC236}">
                <a16:creationId xmlns:a16="http://schemas.microsoft.com/office/drawing/2014/main" id="{9F2ACD9D-2F42-9BF2-7778-5980A672D649}"/>
              </a:ext>
            </a:extLst>
          </p:cNvPr>
          <p:cNvGrpSpPr/>
          <p:nvPr/>
        </p:nvGrpSpPr>
        <p:grpSpPr>
          <a:xfrm rot="5400000">
            <a:off x="5882971" y="2586020"/>
            <a:ext cx="349422" cy="291858"/>
            <a:chOff x="4113703" y="3458435"/>
            <a:chExt cx="473093" cy="395156"/>
          </a:xfrm>
        </p:grpSpPr>
        <p:sp>
          <p:nvSpPr>
            <p:cNvPr id="28" name="Isosceles Triangle 27">
              <a:extLst>
                <a:ext uri="{FF2B5EF4-FFF2-40B4-BE49-F238E27FC236}">
                  <a16:creationId xmlns:a16="http://schemas.microsoft.com/office/drawing/2014/main" id="{147EF682-D253-10C4-FF51-FB8BE3D8856B}"/>
                </a:ext>
              </a:extLst>
            </p:cNvPr>
            <p:cNvSpPr/>
            <p:nvPr/>
          </p:nvSpPr>
          <p:spPr>
            <a:xfrm rot="5400000">
              <a:off x="4086450" y="3485688"/>
              <a:ext cx="395156" cy="340650"/>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29" name="Isosceles Triangle 28">
              <a:extLst>
                <a:ext uri="{FF2B5EF4-FFF2-40B4-BE49-F238E27FC236}">
                  <a16:creationId xmlns:a16="http://schemas.microsoft.com/office/drawing/2014/main" id="{7C250681-1982-1BE1-C884-0B837A271BC9}"/>
                </a:ext>
              </a:extLst>
            </p:cNvPr>
            <p:cNvSpPr/>
            <p:nvPr/>
          </p:nvSpPr>
          <p:spPr>
            <a:xfrm rot="5400000">
              <a:off x="4218893" y="3485688"/>
              <a:ext cx="395156" cy="340650"/>
            </a:xfrm>
            <a:prstGeom prs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grpSp>
      <p:sp>
        <p:nvSpPr>
          <p:cNvPr id="30" name="Oval 29">
            <a:extLst>
              <a:ext uri="{FF2B5EF4-FFF2-40B4-BE49-F238E27FC236}">
                <a16:creationId xmlns:a16="http://schemas.microsoft.com/office/drawing/2014/main" id="{DCDE7812-CC58-A7DA-6100-56BC2EDA9423}"/>
              </a:ext>
            </a:extLst>
          </p:cNvPr>
          <p:cNvSpPr/>
          <p:nvPr/>
        </p:nvSpPr>
        <p:spPr>
          <a:xfrm>
            <a:off x="3931570" y="1696585"/>
            <a:ext cx="861060" cy="86106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31" name="Oval 30">
            <a:extLst>
              <a:ext uri="{FF2B5EF4-FFF2-40B4-BE49-F238E27FC236}">
                <a16:creationId xmlns:a16="http://schemas.microsoft.com/office/drawing/2014/main" id="{7ED6B7CC-98BC-3A5E-CED5-8919FCC49E75}"/>
              </a:ext>
            </a:extLst>
          </p:cNvPr>
          <p:cNvSpPr/>
          <p:nvPr/>
        </p:nvSpPr>
        <p:spPr>
          <a:xfrm>
            <a:off x="3931570" y="2871273"/>
            <a:ext cx="861060" cy="86106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pic>
        <p:nvPicPr>
          <p:cNvPr id="32" name="Graphic 31">
            <a:extLst>
              <a:ext uri="{FF2B5EF4-FFF2-40B4-BE49-F238E27FC236}">
                <a16:creationId xmlns:a16="http://schemas.microsoft.com/office/drawing/2014/main" id="{AF903241-6BB0-58A7-CFED-6C3B853D6047}"/>
              </a:ext>
            </a:extLst>
          </p:cNvPr>
          <p:cNvPicPr>
            <a:picLocks noChangeAspect="1"/>
          </p:cNvPicPr>
          <p:nvPr/>
        </p:nvPicPr>
        <p:blipFill>
          <a:blip r:embed="rId3">
            <a:extLst>
              <a:ext uri="{96DAC541-7B7A-43D3-8B79-37D633B846F1}">
                <asvg:svgBlip xmlns:asvg="http://schemas.microsoft.com/office/drawing/2016/SVG/main" r:embed="rId4"/>
              </a:ext>
            </a:extLst>
          </a:blip>
          <a:srcRect l="19" r="19"/>
          <a:stretch/>
        </p:blipFill>
        <p:spPr>
          <a:xfrm>
            <a:off x="4076024" y="1825444"/>
            <a:ext cx="572152" cy="572374"/>
          </a:xfrm>
          <a:prstGeom prst="rect">
            <a:avLst/>
          </a:prstGeom>
        </p:spPr>
      </p:pic>
      <p:pic>
        <p:nvPicPr>
          <p:cNvPr id="33" name="Graphic 32">
            <a:extLst>
              <a:ext uri="{FF2B5EF4-FFF2-40B4-BE49-F238E27FC236}">
                <a16:creationId xmlns:a16="http://schemas.microsoft.com/office/drawing/2014/main" id="{D258CF9F-97A2-A50D-C3CF-7D3E9F763587}"/>
              </a:ext>
            </a:extLst>
          </p:cNvPr>
          <p:cNvPicPr>
            <a:picLocks noChangeAspect="1"/>
          </p:cNvPicPr>
          <p:nvPr/>
        </p:nvPicPr>
        <p:blipFill>
          <a:blip r:embed="rId5">
            <a:extLst>
              <a:ext uri="{96DAC541-7B7A-43D3-8B79-37D633B846F1}">
                <asvg:svgBlip xmlns:asvg="http://schemas.microsoft.com/office/drawing/2016/SVG/main" r:embed="rId6"/>
              </a:ext>
            </a:extLst>
          </a:blip>
          <a:srcRect l="23" r="23"/>
          <a:stretch/>
        </p:blipFill>
        <p:spPr>
          <a:xfrm>
            <a:off x="4076044" y="3008210"/>
            <a:ext cx="572112" cy="572374"/>
          </a:xfrm>
          <a:prstGeom prst="rect">
            <a:avLst/>
          </a:prstGeom>
        </p:spPr>
      </p:pic>
      <p:grpSp>
        <p:nvGrpSpPr>
          <p:cNvPr id="34" name="Group 33">
            <a:extLst>
              <a:ext uri="{FF2B5EF4-FFF2-40B4-BE49-F238E27FC236}">
                <a16:creationId xmlns:a16="http://schemas.microsoft.com/office/drawing/2014/main" id="{CDD86588-84E5-83B1-843D-6489F35D278B}"/>
              </a:ext>
            </a:extLst>
          </p:cNvPr>
          <p:cNvGrpSpPr/>
          <p:nvPr/>
        </p:nvGrpSpPr>
        <p:grpSpPr>
          <a:xfrm rot="5400000">
            <a:off x="5905831" y="3787867"/>
            <a:ext cx="349422" cy="291858"/>
            <a:chOff x="4113703" y="3458435"/>
            <a:chExt cx="473093" cy="395156"/>
          </a:xfrm>
        </p:grpSpPr>
        <p:sp>
          <p:nvSpPr>
            <p:cNvPr id="35" name="Isosceles Triangle 34">
              <a:extLst>
                <a:ext uri="{FF2B5EF4-FFF2-40B4-BE49-F238E27FC236}">
                  <a16:creationId xmlns:a16="http://schemas.microsoft.com/office/drawing/2014/main" id="{AAA6B29E-0C12-4080-0D34-74BBDD8CEE25}"/>
                </a:ext>
              </a:extLst>
            </p:cNvPr>
            <p:cNvSpPr/>
            <p:nvPr/>
          </p:nvSpPr>
          <p:spPr>
            <a:xfrm rot="5400000">
              <a:off x="4086450" y="3485688"/>
              <a:ext cx="395156" cy="340650"/>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36" name="Isosceles Triangle 35">
              <a:extLst>
                <a:ext uri="{FF2B5EF4-FFF2-40B4-BE49-F238E27FC236}">
                  <a16:creationId xmlns:a16="http://schemas.microsoft.com/office/drawing/2014/main" id="{4E284DF9-96BC-DE6C-5740-C9EE7D47398B}"/>
                </a:ext>
              </a:extLst>
            </p:cNvPr>
            <p:cNvSpPr/>
            <p:nvPr/>
          </p:nvSpPr>
          <p:spPr>
            <a:xfrm rot="5400000">
              <a:off x="4218893" y="3485688"/>
              <a:ext cx="395156" cy="340650"/>
            </a:xfrm>
            <a:prstGeom prs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grpSp>
    </p:spTree>
    <p:extLst>
      <p:ext uri="{BB962C8B-B14F-4D97-AF65-F5344CB8AC3E}">
        <p14:creationId xmlns:p14="http://schemas.microsoft.com/office/powerpoint/2010/main" val="3310356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06839-BC45-80E1-B946-269802F88565}"/>
              </a:ext>
            </a:extLst>
          </p:cNvPr>
          <p:cNvSpPr>
            <a:spLocks noGrp="1"/>
          </p:cNvSpPr>
          <p:nvPr>
            <p:ph type="title"/>
          </p:nvPr>
        </p:nvSpPr>
        <p:spPr>
          <a:xfrm>
            <a:off x="536240" y="414320"/>
            <a:ext cx="10896000" cy="1082209"/>
          </a:xfrm>
        </p:spPr>
        <p:txBody>
          <a:bodyPr/>
          <a:lstStyle/>
          <a:p>
            <a:r>
              <a:rPr lang="en-US" noProof="0" dirty="0"/>
              <a:t>Influence of biological sex and sex hormones on obesity</a:t>
            </a:r>
          </a:p>
        </p:txBody>
      </p:sp>
      <p:sp>
        <p:nvSpPr>
          <p:cNvPr id="3" name="Text Placeholder 2">
            <a:extLst>
              <a:ext uri="{FF2B5EF4-FFF2-40B4-BE49-F238E27FC236}">
                <a16:creationId xmlns:a16="http://schemas.microsoft.com/office/drawing/2014/main" id="{0256A674-364F-4FD1-8174-F1D885CBE4FE}"/>
              </a:ext>
            </a:extLst>
          </p:cNvPr>
          <p:cNvSpPr>
            <a:spLocks noGrp="1"/>
          </p:cNvSpPr>
          <p:nvPr>
            <p:ph type="body" sz="quarter" idx="13"/>
          </p:nvPr>
        </p:nvSpPr>
        <p:spPr>
          <a:xfrm>
            <a:off x="536240" y="6020060"/>
            <a:ext cx="10896000" cy="324000"/>
          </a:xfrm>
        </p:spPr>
        <p:txBody>
          <a:bodyPr/>
          <a:lstStyle/>
          <a:p>
            <a:r>
              <a:rPr lang="en-US" noProof="0" dirty="0"/>
              <a:t>*Subcutaneous deposition of adipose tissue is associated with lower risk of obesity-related complications.</a:t>
            </a:r>
            <a:br>
              <a:rPr lang="en-US" noProof="0" dirty="0"/>
            </a:br>
            <a:r>
              <a:rPr lang="en-US" noProof="0" dirty="0"/>
              <a:t>1. Link JC, </a:t>
            </a:r>
            <a:r>
              <a:rPr lang="en-US" noProof="0" dirty="0" err="1"/>
              <a:t>Reue</a:t>
            </a:r>
            <a:r>
              <a:rPr lang="en-US" noProof="0" dirty="0"/>
              <a:t> K. Annu Rev </a:t>
            </a:r>
            <a:r>
              <a:rPr lang="en-US" noProof="0" dirty="0" err="1"/>
              <a:t>Nutr</a:t>
            </a:r>
            <a:r>
              <a:rPr lang="en-US" noProof="0" dirty="0"/>
              <a:t> 2017;37:225–245; 2. </a:t>
            </a:r>
            <a:r>
              <a:rPr lang="en-US" noProof="0" dirty="0" err="1"/>
              <a:t>Kurylowicz</a:t>
            </a:r>
            <a:r>
              <a:rPr lang="en-US" noProof="0" dirty="0"/>
              <a:t> A. Biomedicines 2023;11:690.</a:t>
            </a:r>
          </a:p>
        </p:txBody>
      </p:sp>
      <p:grpSp>
        <p:nvGrpSpPr>
          <p:cNvPr id="27" name="Group 26">
            <a:extLst>
              <a:ext uri="{FF2B5EF4-FFF2-40B4-BE49-F238E27FC236}">
                <a16:creationId xmlns:a16="http://schemas.microsoft.com/office/drawing/2014/main" id="{B84C8AFA-8FDD-6559-1FD2-446943EBEC74}"/>
              </a:ext>
            </a:extLst>
          </p:cNvPr>
          <p:cNvGrpSpPr/>
          <p:nvPr/>
        </p:nvGrpSpPr>
        <p:grpSpPr>
          <a:xfrm>
            <a:off x="1294676" y="1982608"/>
            <a:ext cx="3019148" cy="3240571"/>
            <a:chOff x="1346847" y="2089598"/>
            <a:chExt cx="3019148" cy="3240571"/>
          </a:xfrm>
        </p:grpSpPr>
        <p:sp>
          <p:nvSpPr>
            <p:cNvPr id="7" name="TextBox 6">
              <a:extLst>
                <a:ext uri="{FF2B5EF4-FFF2-40B4-BE49-F238E27FC236}">
                  <a16:creationId xmlns:a16="http://schemas.microsoft.com/office/drawing/2014/main" id="{E0AC01F8-4052-FC1C-1073-C916CE4F79BE}"/>
                </a:ext>
              </a:extLst>
            </p:cNvPr>
            <p:cNvSpPr txBox="1"/>
            <p:nvPr/>
          </p:nvSpPr>
          <p:spPr>
            <a:xfrm>
              <a:off x="2026196" y="2382950"/>
              <a:ext cx="2339799" cy="338554"/>
            </a:xfrm>
            <a:prstGeom prst="rect">
              <a:avLst/>
            </a:prstGeom>
            <a:noFill/>
          </p:spPr>
          <p:txBody>
            <a:bodyPr wrap="square" rtlCol="0">
              <a:spAutoFit/>
            </a:bodyPr>
            <a:lstStyle/>
            <a:p>
              <a:pPr algn="r"/>
              <a:r>
                <a:rPr lang="en-US" sz="1600" noProof="0" dirty="0">
                  <a:cs typeface="Arial" panose="020B0604020202020204" pitchFamily="34" charset="0"/>
                </a:rPr>
                <a:t>↑ </a:t>
              </a:r>
              <a:r>
                <a:rPr lang="en-US" sz="1600" noProof="0" dirty="0"/>
                <a:t>% lean mass</a:t>
              </a:r>
            </a:p>
          </p:txBody>
        </p:sp>
        <p:sp>
          <p:nvSpPr>
            <p:cNvPr id="8" name="TextBox 7">
              <a:extLst>
                <a:ext uri="{FF2B5EF4-FFF2-40B4-BE49-F238E27FC236}">
                  <a16:creationId xmlns:a16="http://schemas.microsoft.com/office/drawing/2014/main" id="{49424BDB-862D-9F0A-BCC7-C6CF5F9CE3F9}"/>
                </a:ext>
              </a:extLst>
            </p:cNvPr>
            <p:cNvSpPr txBox="1"/>
            <p:nvPr/>
          </p:nvSpPr>
          <p:spPr>
            <a:xfrm>
              <a:off x="1799537" y="2758494"/>
              <a:ext cx="2566458" cy="338554"/>
            </a:xfrm>
            <a:prstGeom prst="rect">
              <a:avLst/>
            </a:prstGeom>
            <a:noFill/>
          </p:spPr>
          <p:txBody>
            <a:bodyPr wrap="square" rtlCol="0">
              <a:spAutoFit/>
            </a:bodyPr>
            <a:lstStyle/>
            <a:p>
              <a:pPr algn="r"/>
              <a:r>
                <a:rPr lang="en-US" sz="1600" noProof="0" dirty="0">
                  <a:cs typeface="Arial" panose="020B0604020202020204" pitchFamily="34" charset="0"/>
                </a:rPr>
                <a:t>↑ </a:t>
              </a:r>
              <a:r>
                <a:rPr lang="en-US" sz="1600" noProof="0" dirty="0"/>
                <a:t>visceral adipose tissue</a:t>
              </a:r>
            </a:p>
          </p:txBody>
        </p:sp>
        <p:sp>
          <p:nvSpPr>
            <p:cNvPr id="9" name="TextBox 8">
              <a:extLst>
                <a:ext uri="{FF2B5EF4-FFF2-40B4-BE49-F238E27FC236}">
                  <a16:creationId xmlns:a16="http://schemas.microsoft.com/office/drawing/2014/main" id="{72887347-4465-5591-8F8A-ED93D6DEE7EF}"/>
                </a:ext>
              </a:extLst>
            </p:cNvPr>
            <p:cNvSpPr txBox="1"/>
            <p:nvPr/>
          </p:nvSpPr>
          <p:spPr>
            <a:xfrm>
              <a:off x="1686209" y="3134038"/>
              <a:ext cx="2679786" cy="338554"/>
            </a:xfrm>
            <a:prstGeom prst="rect">
              <a:avLst/>
            </a:prstGeom>
            <a:noFill/>
          </p:spPr>
          <p:txBody>
            <a:bodyPr wrap="square" rtlCol="0">
              <a:spAutoFit/>
            </a:bodyPr>
            <a:lstStyle/>
            <a:p>
              <a:pPr algn="r"/>
              <a:r>
                <a:rPr lang="en-US" sz="1600" noProof="0" dirty="0">
                  <a:cs typeface="Arial" panose="020B0604020202020204" pitchFamily="34" charset="0"/>
                </a:rPr>
                <a:t>↑ </a:t>
              </a:r>
              <a:r>
                <a:rPr lang="en-US" sz="1600" noProof="0" dirty="0"/>
                <a:t>plasma triglyceride levels</a:t>
              </a:r>
            </a:p>
          </p:txBody>
        </p:sp>
        <p:sp>
          <p:nvSpPr>
            <p:cNvPr id="13" name="TextBox 12">
              <a:extLst>
                <a:ext uri="{FF2B5EF4-FFF2-40B4-BE49-F238E27FC236}">
                  <a16:creationId xmlns:a16="http://schemas.microsoft.com/office/drawing/2014/main" id="{9062E9DC-F104-0C7C-9B56-34CF496125A0}"/>
                </a:ext>
              </a:extLst>
            </p:cNvPr>
            <p:cNvSpPr txBox="1"/>
            <p:nvPr/>
          </p:nvSpPr>
          <p:spPr>
            <a:xfrm>
              <a:off x="1686209" y="4461353"/>
              <a:ext cx="2679786" cy="338554"/>
            </a:xfrm>
            <a:prstGeom prst="rect">
              <a:avLst/>
            </a:prstGeom>
            <a:noFill/>
          </p:spPr>
          <p:txBody>
            <a:bodyPr wrap="square" rtlCol="0">
              <a:spAutoFit/>
            </a:bodyPr>
            <a:lstStyle/>
            <a:p>
              <a:pPr algn="r"/>
              <a:r>
                <a:rPr lang="en-US" sz="1600" b="1" noProof="0" dirty="0">
                  <a:cs typeface="Arial" panose="020B0604020202020204" pitchFamily="34" charset="0"/>
                </a:rPr>
                <a:t>Gonadal hormones:</a:t>
              </a:r>
              <a:r>
                <a:rPr lang="en-US" sz="1600" baseline="30000" noProof="0" dirty="0">
                  <a:cs typeface="Arial" panose="020B0604020202020204" pitchFamily="34" charset="0"/>
                </a:rPr>
                <a:t>2</a:t>
              </a:r>
              <a:endParaRPr lang="en-US" sz="1600" baseline="30000" noProof="0" dirty="0"/>
            </a:p>
          </p:txBody>
        </p:sp>
        <p:sp>
          <p:nvSpPr>
            <p:cNvPr id="15" name="TextBox 14">
              <a:extLst>
                <a:ext uri="{FF2B5EF4-FFF2-40B4-BE49-F238E27FC236}">
                  <a16:creationId xmlns:a16="http://schemas.microsoft.com/office/drawing/2014/main" id="{8F3687A1-31F1-9D5F-E7B3-D509FFB3BD1A}"/>
                </a:ext>
              </a:extLst>
            </p:cNvPr>
            <p:cNvSpPr txBox="1"/>
            <p:nvPr/>
          </p:nvSpPr>
          <p:spPr>
            <a:xfrm>
              <a:off x="1686209" y="2089598"/>
              <a:ext cx="2679786" cy="338554"/>
            </a:xfrm>
            <a:prstGeom prst="rect">
              <a:avLst/>
            </a:prstGeom>
            <a:noFill/>
          </p:spPr>
          <p:txBody>
            <a:bodyPr wrap="square" rtlCol="0">
              <a:spAutoFit/>
            </a:bodyPr>
            <a:lstStyle/>
            <a:p>
              <a:pPr algn="r"/>
              <a:r>
                <a:rPr lang="en-US" sz="1600" b="1" noProof="0" dirty="0">
                  <a:cs typeface="Arial" panose="020B0604020202020204" pitchFamily="34" charset="0"/>
                </a:rPr>
                <a:t>Chromosomal (XY) sex:</a:t>
              </a:r>
              <a:r>
                <a:rPr lang="en-US" sz="1600" baseline="30000" noProof="0" dirty="0">
                  <a:cs typeface="Arial" panose="020B0604020202020204" pitchFamily="34" charset="0"/>
                </a:rPr>
                <a:t>1</a:t>
              </a:r>
              <a:endParaRPr lang="en-US" sz="1600" baseline="30000" noProof="0" dirty="0"/>
            </a:p>
          </p:txBody>
        </p:sp>
        <p:sp>
          <p:nvSpPr>
            <p:cNvPr id="21" name="TextBox 20">
              <a:extLst>
                <a:ext uri="{FF2B5EF4-FFF2-40B4-BE49-F238E27FC236}">
                  <a16:creationId xmlns:a16="http://schemas.microsoft.com/office/drawing/2014/main" id="{5D372607-A7F3-B6D3-12EB-072A8042EDCE}"/>
                </a:ext>
              </a:extLst>
            </p:cNvPr>
            <p:cNvSpPr txBox="1"/>
            <p:nvPr/>
          </p:nvSpPr>
          <p:spPr>
            <a:xfrm>
              <a:off x="1346847" y="4745394"/>
              <a:ext cx="3019148" cy="584775"/>
            </a:xfrm>
            <a:prstGeom prst="rect">
              <a:avLst/>
            </a:prstGeom>
            <a:noFill/>
          </p:spPr>
          <p:txBody>
            <a:bodyPr wrap="square" rtlCol="0">
              <a:spAutoFit/>
            </a:bodyPr>
            <a:lstStyle/>
            <a:p>
              <a:pPr algn="r"/>
              <a:r>
                <a:rPr lang="en-US" sz="1600" noProof="0" dirty="0">
                  <a:cs typeface="Arial" panose="020B0604020202020204" pitchFamily="34" charset="0"/>
                </a:rPr>
                <a:t>Visceral (android) adipose tissue distribution</a:t>
              </a:r>
              <a:endParaRPr lang="en-US" sz="1600" noProof="0" dirty="0"/>
            </a:p>
          </p:txBody>
        </p:sp>
        <p:sp>
          <p:nvSpPr>
            <p:cNvPr id="23" name="TextBox 22">
              <a:extLst>
                <a:ext uri="{FF2B5EF4-FFF2-40B4-BE49-F238E27FC236}">
                  <a16:creationId xmlns:a16="http://schemas.microsoft.com/office/drawing/2014/main" id="{312963ED-536E-9CB3-0FEE-5693BF31C606}"/>
                </a:ext>
              </a:extLst>
            </p:cNvPr>
            <p:cNvSpPr txBox="1"/>
            <p:nvPr/>
          </p:nvSpPr>
          <p:spPr>
            <a:xfrm>
              <a:off x="1686209" y="3509582"/>
              <a:ext cx="2679786" cy="338554"/>
            </a:xfrm>
            <a:prstGeom prst="rect">
              <a:avLst/>
            </a:prstGeom>
            <a:noFill/>
          </p:spPr>
          <p:txBody>
            <a:bodyPr wrap="square" rtlCol="0">
              <a:spAutoFit/>
            </a:bodyPr>
            <a:lstStyle/>
            <a:p>
              <a:pPr algn="r"/>
              <a:r>
                <a:rPr lang="en-US" sz="1600" noProof="0" dirty="0">
                  <a:cs typeface="Arial" panose="020B0604020202020204" pitchFamily="34" charset="0"/>
                </a:rPr>
                <a:t>↑ </a:t>
              </a:r>
              <a:r>
                <a:rPr lang="en-US" sz="1600" noProof="0" dirty="0"/>
                <a:t>hyperinsulinemia</a:t>
              </a:r>
            </a:p>
          </p:txBody>
        </p:sp>
        <p:sp>
          <p:nvSpPr>
            <p:cNvPr id="24" name="TextBox 23">
              <a:extLst>
                <a:ext uri="{FF2B5EF4-FFF2-40B4-BE49-F238E27FC236}">
                  <a16:creationId xmlns:a16="http://schemas.microsoft.com/office/drawing/2014/main" id="{97A3F63B-3B57-8FCF-763C-66417A5BB37E}"/>
                </a:ext>
              </a:extLst>
            </p:cNvPr>
            <p:cNvSpPr txBox="1"/>
            <p:nvPr/>
          </p:nvSpPr>
          <p:spPr>
            <a:xfrm>
              <a:off x="1686209" y="3885125"/>
              <a:ext cx="2679786" cy="338554"/>
            </a:xfrm>
            <a:prstGeom prst="rect">
              <a:avLst/>
            </a:prstGeom>
            <a:noFill/>
          </p:spPr>
          <p:txBody>
            <a:bodyPr wrap="square" rtlCol="0">
              <a:spAutoFit/>
            </a:bodyPr>
            <a:lstStyle/>
            <a:p>
              <a:pPr algn="r"/>
              <a:r>
                <a:rPr lang="en-US" sz="1600" noProof="0" dirty="0">
                  <a:cs typeface="Arial" panose="020B0604020202020204" pitchFamily="34" charset="0"/>
                </a:rPr>
                <a:t>↑ </a:t>
              </a:r>
              <a:r>
                <a:rPr lang="en-US" sz="1600" noProof="0" dirty="0"/>
                <a:t>cardiometabolic risk</a:t>
              </a:r>
            </a:p>
          </p:txBody>
        </p:sp>
      </p:grpSp>
      <p:grpSp>
        <p:nvGrpSpPr>
          <p:cNvPr id="28" name="Group 27">
            <a:extLst>
              <a:ext uri="{FF2B5EF4-FFF2-40B4-BE49-F238E27FC236}">
                <a16:creationId xmlns:a16="http://schemas.microsoft.com/office/drawing/2014/main" id="{E0455767-4CF0-730C-72AA-BC0258BC029F}"/>
              </a:ext>
            </a:extLst>
          </p:cNvPr>
          <p:cNvGrpSpPr/>
          <p:nvPr/>
        </p:nvGrpSpPr>
        <p:grpSpPr>
          <a:xfrm>
            <a:off x="7878177" y="1982608"/>
            <a:ext cx="3019148" cy="3240571"/>
            <a:chOff x="8022143" y="2089598"/>
            <a:chExt cx="3019148" cy="3240571"/>
          </a:xfrm>
        </p:grpSpPr>
        <p:sp>
          <p:nvSpPr>
            <p:cNvPr id="10" name="TextBox 9">
              <a:extLst>
                <a:ext uri="{FF2B5EF4-FFF2-40B4-BE49-F238E27FC236}">
                  <a16:creationId xmlns:a16="http://schemas.microsoft.com/office/drawing/2014/main" id="{4331A9A3-CC72-A360-B610-2CE2C0EF0FAB}"/>
                </a:ext>
              </a:extLst>
            </p:cNvPr>
            <p:cNvSpPr txBox="1"/>
            <p:nvPr/>
          </p:nvSpPr>
          <p:spPr>
            <a:xfrm>
              <a:off x="8022143" y="2382950"/>
              <a:ext cx="2566458" cy="338554"/>
            </a:xfrm>
            <a:prstGeom prst="rect">
              <a:avLst/>
            </a:prstGeom>
            <a:noFill/>
          </p:spPr>
          <p:txBody>
            <a:bodyPr wrap="square" rtlCol="0">
              <a:spAutoFit/>
            </a:bodyPr>
            <a:lstStyle/>
            <a:p>
              <a:r>
                <a:rPr lang="en-US" sz="1600" noProof="0" dirty="0">
                  <a:cs typeface="Arial" panose="020B0604020202020204" pitchFamily="34" charset="0"/>
                </a:rPr>
                <a:t>↑ % fat mass</a:t>
              </a:r>
              <a:endParaRPr lang="en-US" sz="1600" noProof="0" dirty="0"/>
            </a:p>
          </p:txBody>
        </p:sp>
        <p:sp>
          <p:nvSpPr>
            <p:cNvPr id="11" name="TextBox 10">
              <a:extLst>
                <a:ext uri="{FF2B5EF4-FFF2-40B4-BE49-F238E27FC236}">
                  <a16:creationId xmlns:a16="http://schemas.microsoft.com/office/drawing/2014/main" id="{28918783-8BA7-FBED-7F27-64DD48D75AE4}"/>
                </a:ext>
              </a:extLst>
            </p:cNvPr>
            <p:cNvSpPr txBox="1"/>
            <p:nvPr/>
          </p:nvSpPr>
          <p:spPr>
            <a:xfrm>
              <a:off x="8022143" y="2758494"/>
              <a:ext cx="3019148" cy="338554"/>
            </a:xfrm>
            <a:prstGeom prst="rect">
              <a:avLst/>
            </a:prstGeom>
            <a:noFill/>
          </p:spPr>
          <p:txBody>
            <a:bodyPr wrap="square" rtlCol="0">
              <a:spAutoFit/>
            </a:bodyPr>
            <a:lstStyle/>
            <a:p>
              <a:r>
                <a:rPr lang="en-US" sz="1600" noProof="0" dirty="0">
                  <a:cs typeface="Arial" panose="020B0604020202020204" pitchFamily="34" charset="0"/>
                </a:rPr>
                <a:t>↑ subcutaneous</a:t>
              </a:r>
              <a:r>
                <a:rPr lang="en-US" sz="1600" baseline="30000" noProof="0" dirty="0">
                  <a:cs typeface="Arial" panose="020B0604020202020204" pitchFamily="34" charset="0"/>
                </a:rPr>
                <a:t>*</a:t>
              </a:r>
              <a:r>
                <a:rPr lang="en-US" sz="1600" noProof="0" dirty="0">
                  <a:cs typeface="Arial" panose="020B0604020202020204" pitchFamily="34" charset="0"/>
                </a:rPr>
                <a:t> adipose tissue</a:t>
              </a:r>
              <a:endParaRPr lang="en-US" sz="1600" noProof="0" dirty="0"/>
            </a:p>
          </p:txBody>
        </p:sp>
        <p:sp>
          <p:nvSpPr>
            <p:cNvPr id="12" name="TextBox 11">
              <a:extLst>
                <a:ext uri="{FF2B5EF4-FFF2-40B4-BE49-F238E27FC236}">
                  <a16:creationId xmlns:a16="http://schemas.microsoft.com/office/drawing/2014/main" id="{2D21099D-FD94-B264-71B4-5806E6CFC537}"/>
                </a:ext>
              </a:extLst>
            </p:cNvPr>
            <p:cNvSpPr txBox="1"/>
            <p:nvPr/>
          </p:nvSpPr>
          <p:spPr>
            <a:xfrm>
              <a:off x="8022143" y="3134038"/>
              <a:ext cx="3019148" cy="338554"/>
            </a:xfrm>
            <a:prstGeom prst="rect">
              <a:avLst/>
            </a:prstGeom>
            <a:noFill/>
          </p:spPr>
          <p:txBody>
            <a:bodyPr wrap="square" rtlCol="0">
              <a:spAutoFit/>
            </a:bodyPr>
            <a:lstStyle/>
            <a:p>
              <a:r>
                <a:rPr lang="en-US" sz="1600" noProof="0" dirty="0">
                  <a:cs typeface="Arial" panose="020B0604020202020204" pitchFamily="34" charset="0"/>
                </a:rPr>
                <a:t>↑ HDL cholesterol</a:t>
              </a:r>
              <a:endParaRPr lang="en-US" sz="1600" noProof="0" dirty="0"/>
            </a:p>
          </p:txBody>
        </p:sp>
        <p:sp>
          <p:nvSpPr>
            <p:cNvPr id="14" name="TextBox 13">
              <a:extLst>
                <a:ext uri="{FF2B5EF4-FFF2-40B4-BE49-F238E27FC236}">
                  <a16:creationId xmlns:a16="http://schemas.microsoft.com/office/drawing/2014/main" id="{C6BFA460-EBE7-E9D1-28BD-7F1AEE1DD3C8}"/>
                </a:ext>
              </a:extLst>
            </p:cNvPr>
            <p:cNvSpPr txBox="1"/>
            <p:nvPr/>
          </p:nvSpPr>
          <p:spPr>
            <a:xfrm>
              <a:off x="8022143" y="4461353"/>
              <a:ext cx="2679786" cy="338554"/>
            </a:xfrm>
            <a:prstGeom prst="rect">
              <a:avLst/>
            </a:prstGeom>
            <a:noFill/>
          </p:spPr>
          <p:txBody>
            <a:bodyPr wrap="square" rtlCol="0">
              <a:spAutoFit/>
            </a:bodyPr>
            <a:lstStyle/>
            <a:p>
              <a:r>
                <a:rPr lang="en-US" sz="1600" b="1" noProof="0" dirty="0">
                  <a:cs typeface="Arial" panose="020B0604020202020204" pitchFamily="34" charset="0"/>
                </a:rPr>
                <a:t>Gonadal hormones:</a:t>
              </a:r>
              <a:r>
                <a:rPr lang="en-US" sz="1600" baseline="30000" noProof="0" dirty="0">
                  <a:cs typeface="Arial" panose="020B0604020202020204" pitchFamily="34" charset="0"/>
                </a:rPr>
                <a:t>2</a:t>
              </a:r>
              <a:endParaRPr lang="en-US" sz="1600" baseline="30000" noProof="0" dirty="0"/>
            </a:p>
          </p:txBody>
        </p:sp>
        <p:sp>
          <p:nvSpPr>
            <p:cNvPr id="16" name="TextBox 15">
              <a:extLst>
                <a:ext uri="{FF2B5EF4-FFF2-40B4-BE49-F238E27FC236}">
                  <a16:creationId xmlns:a16="http://schemas.microsoft.com/office/drawing/2014/main" id="{EABC73B1-D5BD-2268-6DEB-B958F8B1FD3B}"/>
                </a:ext>
              </a:extLst>
            </p:cNvPr>
            <p:cNvSpPr txBox="1"/>
            <p:nvPr/>
          </p:nvSpPr>
          <p:spPr>
            <a:xfrm>
              <a:off x="8022143" y="2089598"/>
              <a:ext cx="2679786" cy="338554"/>
            </a:xfrm>
            <a:prstGeom prst="rect">
              <a:avLst/>
            </a:prstGeom>
            <a:noFill/>
          </p:spPr>
          <p:txBody>
            <a:bodyPr wrap="square" rtlCol="0">
              <a:spAutoFit/>
            </a:bodyPr>
            <a:lstStyle/>
            <a:p>
              <a:r>
                <a:rPr lang="en-US" sz="1600" b="1" noProof="0" dirty="0">
                  <a:cs typeface="Arial" panose="020B0604020202020204" pitchFamily="34" charset="0"/>
                </a:rPr>
                <a:t>Chromosomal (XX) sex:</a:t>
              </a:r>
              <a:r>
                <a:rPr lang="en-US" sz="1600" baseline="30000" noProof="0" dirty="0">
                  <a:cs typeface="Arial" panose="020B0604020202020204" pitchFamily="34" charset="0"/>
                </a:rPr>
                <a:t>1</a:t>
              </a:r>
              <a:endParaRPr lang="en-US" sz="1600" baseline="30000" noProof="0" dirty="0"/>
            </a:p>
          </p:txBody>
        </p:sp>
        <p:sp>
          <p:nvSpPr>
            <p:cNvPr id="20" name="TextBox 19">
              <a:extLst>
                <a:ext uri="{FF2B5EF4-FFF2-40B4-BE49-F238E27FC236}">
                  <a16:creationId xmlns:a16="http://schemas.microsoft.com/office/drawing/2014/main" id="{B77678B1-6562-82D8-A3ED-028F6052732B}"/>
                </a:ext>
              </a:extLst>
            </p:cNvPr>
            <p:cNvSpPr txBox="1"/>
            <p:nvPr/>
          </p:nvSpPr>
          <p:spPr>
            <a:xfrm>
              <a:off x="8022143" y="4745394"/>
              <a:ext cx="3019148" cy="584775"/>
            </a:xfrm>
            <a:prstGeom prst="rect">
              <a:avLst/>
            </a:prstGeom>
            <a:noFill/>
          </p:spPr>
          <p:txBody>
            <a:bodyPr wrap="square" rtlCol="0">
              <a:spAutoFit/>
            </a:bodyPr>
            <a:lstStyle/>
            <a:p>
              <a:r>
                <a:rPr lang="en-US" sz="1600" noProof="0" dirty="0">
                  <a:cs typeface="Arial" panose="020B0604020202020204" pitchFamily="34" charset="0"/>
                </a:rPr>
                <a:t>Gynoid adipose tissue distribution</a:t>
              </a:r>
              <a:endParaRPr lang="en-US" sz="1600" noProof="0" dirty="0"/>
            </a:p>
          </p:txBody>
        </p:sp>
        <p:sp>
          <p:nvSpPr>
            <p:cNvPr id="25" name="TextBox 24">
              <a:extLst>
                <a:ext uri="{FF2B5EF4-FFF2-40B4-BE49-F238E27FC236}">
                  <a16:creationId xmlns:a16="http://schemas.microsoft.com/office/drawing/2014/main" id="{68A208B8-9980-48EA-DE43-EE72F674FBF2}"/>
                </a:ext>
              </a:extLst>
            </p:cNvPr>
            <p:cNvSpPr txBox="1"/>
            <p:nvPr/>
          </p:nvSpPr>
          <p:spPr>
            <a:xfrm>
              <a:off x="8022143" y="3885125"/>
              <a:ext cx="3019148" cy="338554"/>
            </a:xfrm>
            <a:prstGeom prst="rect">
              <a:avLst/>
            </a:prstGeom>
            <a:noFill/>
          </p:spPr>
          <p:txBody>
            <a:bodyPr wrap="square" rtlCol="0">
              <a:spAutoFit/>
            </a:bodyPr>
            <a:lstStyle/>
            <a:p>
              <a:r>
                <a:rPr lang="en-US" sz="1600" noProof="0" dirty="0">
                  <a:cs typeface="Arial" panose="020B0604020202020204" pitchFamily="34" charset="0"/>
                </a:rPr>
                <a:t>↑ cardiometabolic risk</a:t>
              </a:r>
              <a:endParaRPr lang="en-US" sz="1600" noProof="0" dirty="0"/>
            </a:p>
          </p:txBody>
        </p:sp>
        <p:sp>
          <p:nvSpPr>
            <p:cNvPr id="26" name="TextBox 25">
              <a:extLst>
                <a:ext uri="{FF2B5EF4-FFF2-40B4-BE49-F238E27FC236}">
                  <a16:creationId xmlns:a16="http://schemas.microsoft.com/office/drawing/2014/main" id="{44F29186-CFB4-883F-CB08-600C1AA18BB0}"/>
                </a:ext>
              </a:extLst>
            </p:cNvPr>
            <p:cNvSpPr txBox="1"/>
            <p:nvPr/>
          </p:nvSpPr>
          <p:spPr>
            <a:xfrm>
              <a:off x="8022143" y="3509582"/>
              <a:ext cx="3019148" cy="338554"/>
            </a:xfrm>
            <a:prstGeom prst="rect">
              <a:avLst/>
            </a:prstGeom>
            <a:noFill/>
          </p:spPr>
          <p:txBody>
            <a:bodyPr wrap="square" rtlCol="0">
              <a:spAutoFit/>
            </a:bodyPr>
            <a:lstStyle/>
            <a:p>
              <a:r>
                <a:rPr lang="en-US" sz="1600" noProof="0" dirty="0">
                  <a:cs typeface="Arial" panose="020B0604020202020204" pitchFamily="34" charset="0"/>
                </a:rPr>
                <a:t>↑ hyperinsulinemia</a:t>
              </a:r>
              <a:endParaRPr lang="en-US" sz="1600" noProof="0" dirty="0"/>
            </a:p>
          </p:txBody>
        </p:sp>
      </p:grpSp>
      <p:grpSp>
        <p:nvGrpSpPr>
          <p:cNvPr id="19" name="Group 18">
            <a:extLst>
              <a:ext uri="{FF2B5EF4-FFF2-40B4-BE49-F238E27FC236}">
                <a16:creationId xmlns:a16="http://schemas.microsoft.com/office/drawing/2014/main" id="{F7CA34E9-353B-87D3-022F-60DB63C9F8BB}"/>
              </a:ext>
            </a:extLst>
          </p:cNvPr>
          <p:cNvGrpSpPr/>
          <p:nvPr/>
        </p:nvGrpSpPr>
        <p:grpSpPr>
          <a:xfrm>
            <a:off x="4540964" y="1748106"/>
            <a:ext cx="3110073" cy="3604628"/>
            <a:chOff x="4649224" y="1748105"/>
            <a:chExt cx="3110073" cy="3673143"/>
          </a:xfrm>
        </p:grpSpPr>
        <p:sp>
          <p:nvSpPr>
            <p:cNvPr id="17" name="Freeform 5">
              <a:extLst>
                <a:ext uri="{FF2B5EF4-FFF2-40B4-BE49-F238E27FC236}">
                  <a16:creationId xmlns:a16="http://schemas.microsoft.com/office/drawing/2014/main" id="{092DDA54-6CA1-AA4A-54E8-7841F08FA319}"/>
                </a:ext>
              </a:extLst>
            </p:cNvPr>
            <p:cNvSpPr>
              <a:spLocks/>
            </p:cNvSpPr>
            <p:nvPr/>
          </p:nvSpPr>
          <p:spPr bwMode="auto">
            <a:xfrm>
              <a:off x="4649224" y="1748105"/>
              <a:ext cx="1559456" cy="3673143"/>
            </a:xfrm>
            <a:custGeom>
              <a:avLst/>
              <a:gdLst>
                <a:gd name="T0" fmla="*/ 846 w 874"/>
                <a:gd name="T1" fmla="*/ 650 h 1828"/>
                <a:gd name="T2" fmla="*/ 614 w 874"/>
                <a:gd name="T3" fmla="*/ 296 h 1828"/>
                <a:gd name="T4" fmla="*/ 601 w 874"/>
                <a:gd name="T5" fmla="*/ 292 h 1828"/>
                <a:gd name="T6" fmla="*/ 588 w 874"/>
                <a:gd name="T7" fmla="*/ 287 h 1828"/>
                <a:gd name="T8" fmla="*/ 532 w 874"/>
                <a:gd name="T9" fmla="*/ 256 h 1828"/>
                <a:gd name="T10" fmla="*/ 541 w 874"/>
                <a:gd name="T11" fmla="*/ 154 h 1828"/>
                <a:gd name="T12" fmla="*/ 550 w 874"/>
                <a:gd name="T13" fmla="*/ 74 h 1828"/>
                <a:gd name="T14" fmla="*/ 511 w 874"/>
                <a:gd name="T15" fmla="*/ 17 h 1828"/>
                <a:gd name="T16" fmla="*/ 385 w 874"/>
                <a:gd name="T17" fmla="*/ 6 h 1828"/>
                <a:gd name="T18" fmla="*/ 325 w 874"/>
                <a:gd name="T19" fmla="*/ 54 h 1828"/>
                <a:gd name="T20" fmla="*/ 328 w 874"/>
                <a:gd name="T21" fmla="*/ 132 h 1828"/>
                <a:gd name="T22" fmla="*/ 362 w 874"/>
                <a:gd name="T23" fmla="*/ 224 h 1828"/>
                <a:gd name="T24" fmla="*/ 279 w 874"/>
                <a:gd name="T25" fmla="*/ 289 h 1828"/>
                <a:gd name="T26" fmla="*/ 266 w 874"/>
                <a:gd name="T27" fmla="*/ 294 h 1828"/>
                <a:gd name="T28" fmla="*/ 254 w 874"/>
                <a:gd name="T29" fmla="*/ 298 h 1828"/>
                <a:gd name="T30" fmla="*/ 10 w 874"/>
                <a:gd name="T31" fmla="*/ 835 h 1828"/>
                <a:gd name="T32" fmla="*/ 84 w 874"/>
                <a:gd name="T33" fmla="*/ 1017 h 1828"/>
                <a:gd name="T34" fmla="*/ 114 w 874"/>
                <a:gd name="T35" fmla="*/ 966 h 1828"/>
                <a:gd name="T36" fmla="*/ 86 w 874"/>
                <a:gd name="T37" fmla="*/ 855 h 1828"/>
                <a:gd name="T38" fmla="*/ 188 w 874"/>
                <a:gd name="T39" fmla="*/ 564 h 1828"/>
                <a:gd name="T40" fmla="*/ 188 w 874"/>
                <a:gd name="T41" fmla="*/ 568 h 1828"/>
                <a:gd name="T42" fmla="*/ 188 w 874"/>
                <a:gd name="T43" fmla="*/ 571 h 1828"/>
                <a:gd name="T44" fmla="*/ 187 w 874"/>
                <a:gd name="T45" fmla="*/ 575 h 1828"/>
                <a:gd name="T46" fmla="*/ 186 w 874"/>
                <a:gd name="T47" fmla="*/ 579 h 1828"/>
                <a:gd name="T48" fmla="*/ 185 w 874"/>
                <a:gd name="T49" fmla="*/ 584 h 1828"/>
                <a:gd name="T50" fmla="*/ 182 w 874"/>
                <a:gd name="T51" fmla="*/ 595 h 1828"/>
                <a:gd name="T52" fmla="*/ 139 w 874"/>
                <a:gd name="T53" fmla="*/ 805 h 1828"/>
                <a:gd name="T54" fmla="*/ 138 w 874"/>
                <a:gd name="T55" fmla="*/ 841 h 1828"/>
                <a:gd name="T56" fmla="*/ 140 w 874"/>
                <a:gd name="T57" fmla="*/ 882 h 1828"/>
                <a:gd name="T58" fmla="*/ 210 w 874"/>
                <a:gd name="T59" fmla="*/ 1188 h 1828"/>
                <a:gd name="T60" fmla="*/ 313 w 874"/>
                <a:gd name="T61" fmla="*/ 1738 h 1828"/>
                <a:gd name="T62" fmla="*/ 411 w 874"/>
                <a:gd name="T63" fmla="*/ 1741 h 1828"/>
                <a:gd name="T64" fmla="*/ 419 w 874"/>
                <a:gd name="T65" fmla="*/ 1210 h 1828"/>
                <a:gd name="T66" fmla="*/ 437 w 874"/>
                <a:gd name="T67" fmla="*/ 972 h 1828"/>
                <a:gd name="T68" fmla="*/ 468 w 874"/>
                <a:gd name="T69" fmla="*/ 1686 h 1828"/>
                <a:gd name="T70" fmla="*/ 581 w 874"/>
                <a:gd name="T71" fmla="*/ 1788 h 1828"/>
                <a:gd name="T72" fmla="*/ 617 w 874"/>
                <a:gd name="T73" fmla="*/ 1303 h 1828"/>
                <a:gd name="T74" fmla="*/ 733 w 874"/>
                <a:gd name="T75" fmla="*/ 887 h 1828"/>
                <a:gd name="T76" fmla="*/ 735 w 874"/>
                <a:gd name="T77" fmla="*/ 856 h 1828"/>
                <a:gd name="T78" fmla="*/ 735 w 874"/>
                <a:gd name="T79" fmla="*/ 805 h 1828"/>
                <a:gd name="T80" fmla="*/ 691 w 874"/>
                <a:gd name="T81" fmla="*/ 595 h 1828"/>
                <a:gd name="T82" fmla="*/ 688 w 874"/>
                <a:gd name="T83" fmla="*/ 584 h 1828"/>
                <a:gd name="T84" fmla="*/ 687 w 874"/>
                <a:gd name="T85" fmla="*/ 579 h 1828"/>
                <a:gd name="T86" fmla="*/ 686 w 874"/>
                <a:gd name="T87" fmla="*/ 574 h 1828"/>
                <a:gd name="T88" fmla="*/ 685 w 874"/>
                <a:gd name="T89" fmla="*/ 570 h 1828"/>
                <a:gd name="T90" fmla="*/ 685 w 874"/>
                <a:gd name="T91" fmla="*/ 567 h 1828"/>
                <a:gd name="T92" fmla="*/ 734 w 874"/>
                <a:gd name="T93" fmla="*/ 645 h 1828"/>
                <a:gd name="T94" fmla="*/ 791 w 874"/>
                <a:gd name="T95" fmla="*/ 876 h 1828"/>
                <a:gd name="T96" fmla="*/ 807 w 874"/>
                <a:gd name="T97" fmla="*/ 916 h 1828"/>
                <a:gd name="T98" fmla="*/ 865 w 874"/>
                <a:gd name="T99" fmla="*/ 867 h 1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74" h="1828">
                  <a:moveTo>
                    <a:pt x="865" y="867"/>
                  </a:moveTo>
                  <a:cubicBezTo>
                    <a:pt x="865" y="866"/>
                    <a:pt x="865" y="866"/>
                    <a:pt x="865" y="865"/>
                  </a:cubicBezTo>
                  <a:cubicBezTo>
                    <a:pt x="865" y="856"/>
                    <a:pt x="863" y="846"/>
                    <a:pt x="863" y="835"/>
                  </a:cubicBezTo>
                  <a:cubicBezTo>
                    <a:pt x="864" y="741"/>
                    <a:pt x="863" y="690"/>
                    <a:pt x="846" y="650"/>
                  </a:cubicBezTo>
                  <a:cubicBezTo>
                    <a:pt x="846" y="648"/>
                    <a:pt x="845" y="645"/>
                    <a:pt x="845" y="644"/>
                  </a:cubicBezTo>
                  <a:cubicBezTo>
                    <a:pt x="840" y="441"/>
                    <a:pt x="729" y="319"/>
                    <a:pt x="621" y="298"/>
                  </a:cubicBezTo>
                  <a:cubicBezTo>
                    <a:pt x="621" y="298"/>
                    <a:pt x="620" y="298"/>
                    <a:pt x="620" y="298"/>
                  </a:cubicBezTo>
                  <a:cubicBezTo>
                    <a:pt x="618" y="297"/>
                    <a:pt x="616" y="297"/>
                    <a:pt x="614" y="296"/>
                  </a:cubicBezTo>
                  <a:cubicBezTo>
                    <a:pt x="614" y="296"/>
                    <a:pt x="614" y="296"/>
                    <a:pt x="613" y="296"/>
                  </a:cubicBezTo>
                  <a:cubicBezTo>
                    <a:pt x="612" y="295"/>
                    <a:pt x="610" y="295"/>
                    <a:pt x="608" y="294"/>
                  </a:cubicBezTo>
                  <a:cubicBezTo>
                    <a:pt x="607" y="294"/>
                    <a:pt x="607" y="294"/>
                    <a:pt x="607" y="294"/>
                  </a:cubicBezTo>
                  <a:cubicBezTo>
                    <a:pt x="605" y="293"/>
                    <a:pt x="603" y="292"/>
                    <a:pt x="601" y="292"/>
                  </a:cubicBezTo>
                  <a:cubicBezTo>
                    <a:pt x="601" y="292"/>
                    <a:pt x="601" y="292"/>
                    <a:pt x="601" y="292"/>
                  </a:cubicBezTo>
                  <a:cubicBezTo>
                    <a:pt x="599" y="291"/>
                    <a:pt x="597" y="290"/>
                    <a:pt x="594" y="289"/>
                  </a:cubicBezTo>
                  <a:cubicBezTo>
                    <a:pt x="594" y="289"/>
                    <a:pt x="594" y="289"/>
                    <a:pt x="594" y="289"/>
                  </a:cubicBezTo>
                  <a:cubicBezTo>
                    <a:pt x="592" y="288"/>
                    <a:pt x="590" y="288"/>
                    <a:pt x="588" y="287"/>
                  </a:cubicBezTo>
                  <a:cubicBezTo>
                    <a:pt x="588" y="287"/>
                    <a:pt x="588" y="287"/>
                    <a:pt x="588" y="287"/>
                  </a:cubicBezTo>
                  <a:cubicBezTo>
                    <a:pt x="581" y="284"/>
                    <a:pt x="574" y="281"/>
                    <a:pt x="567" y="278"/>
                  </a:cubicBezTo>
                  <a:cubicBezTo>
                    <a:pt x="567" y="278"/>
                    <a:pt x="567" y="278"/>
                    <a:pt x="567" y="278"/>
                  </a:cubicBezTo>
                  <a:cubicBezTo>
                    <a:pt x="552" y="271"/>
                    <a:pt x="538" y="263"/>
                    <a:pt x="532" y="256"/>
                  </a:cubicBezTo>
                  <a:cubicBezTo>
                    <a:pt x="521" y="245"/>
                    <a:pt x="515" y="234"/>
                    <a:pt x="512" y="224"/>
                  </a:cubicBezTo>
                  <a:cubicBezTo>
                    <a:pt x="516" y="218"/>
                    <a:pt x="519" y="212"/>
                    <a:pt x="521" y="207"/>
                  </a:cubicBezTo>
                  <a:cubicBezTo>
                    <a:pt x="524" y="196"/>
                    <a:pt x="528" y="187"/>
                    <a:pt x="530" y="175"/>
                  </a:cubicBezTo>
                  <a:cubicBezTo>
                    <a:pt x="535" y="169"/>
                    <a:pt x="538" y="162"/>
                    <a:pt x="541" y="154"/>
                  </a:cubicBezTo>
                  <a:cubicBezTo>
                    <a:pt x="545" y="145"/>
                    <a:pt x="541" y="141"/>
                    <a:pt x="546" y="132"/>
                  </a:cubicBezTo>
                  <a:cubicBezTo>
                    <a:pt x="550" y="126"/>
                    <a:pt x="552" y="118"/>
                    <a:pt x="550" y="112"/>
                  </a:cubicBezTo>
                  <a:cubicBezTo>
                    <a:pt x="549" y="105"/>
                    <a:pt x="553" y="99"/>
                    <a:pt x="554" y="93"/>
                  </a:cubicBezTo>
                  <a:cubicBezTo>
                    <a:pt x="555" y="86"/>
                    <a:pt x="551" y="80"/>
                    <a:pt x="550" y="74"/>
                  </a:cubicBezTo>
                  <a:cubicBezTo>
                    <a:pt x="549" y="67"/>
                    <a:pt x="551" y="61"/>
                    <a:pt x="548" y="54"/>
                  </a:cubicBezTo>
                  <a:cubicBezTo>
                    <a:pt x="546" y="50"/>
                    <a:pt x="540" y="46"/>
                    <a:pt x="537" y="42"/>
                  </a:cubicBezTo>
                  <a:cubicBezTo>
                    <a:pt x="534" y="36"/>
                    <a:pt x="532" y="32"/>
                    <a:pt x="528" y="27"/>
                  </a:cubicBezTo>
                  <a:cubicBezTo>
                    <a:pt x="523" y="21"/>
                    <a:pt x="517" y="20"/>
                    <a:pt x="511" y="17"/>
                  </a:cubicBezTo>
                  <a:cubicBezTo>
                    <a:pt x="502" y="13"/>
                    <a:pt x="498" y="8"/>
                    <a:pt x="488" y="6"/>
                  </a:cubicBezTo>
                  <a:cubicBezTo>
                    <a:pt x="471" y="3"/>
                    <a:pt x="455" y="0"/>
                    <a:pt x="437" y="0"/>
                  </a:cubicBezTo>
                  <a:cubicBezTo>
                    <a:pt x="436" y="0"/>
                    <a:pt x="436" y="0"/>
                    <a:pt x="436" y="0"/>
                  </a:cubicBezTo>
                  <a:cubicBezTo>
                    <a:pt x="418" y="0"/>
                    <a:pt x="403" y="3"/>
                    <a:pt x="385" y="6"/>
                  </a:cubicBezTo>
                  <a:cubicBezTo>
                    <a:pt x="375" y="8"/>
                    <a:pt x="372" y="13"/>
                    <a:pt x="363" y="17"/>
                  </a:cubicBezTo>
                  <a:cubicBezTo>
                    <a:pt x="356" y="20"/>
                    <a:pt x="350" y="21"/>
                    <a:pt x="346" y="27"/>
                  </a:cubicBezTo>
                  <a:cubicBezTo>
                    <a:pt x="341" y="32"/>
                    <a:pt x="340" y="36"/>
                    <a:pt x="336" y="42"/>
                  </a:cubicBezTo>
                  <a:cubicBezTo>
                    <a:pt x="333" y="46"/>
                    <a:pt x="327" y="50"/>
                    <a:pt x="325" y="54"/>
                  </a:cubicBezTo>
                  <a:cubicBezTo>
                    <a:pt x="323" y="61"/>
                    <a:pt x="325" y="67"/>
                    <a:pt x="324" y="74"/>
                  </a:cubicBezTo>
                  <a:cubicBezTo>
                    <a:pt x="322" y="80"/>
                    <a:pt x="319" y="86"/>
                    <a:pt x="319" y="93"/>
                  </a:cubicBezTo>
                  <a:cubicBezTo>
                    <a:pt x="320" y="99"/>
                    <a:pt x="324" y="105"/>
                    <a:pt x="323" y="112"/>
                  </a:cubicBezTo>
                  <a:cubicBezTo>
                    <a:pt x="322" y="118"/>
                    <a:pt x="324" y="126"/>
                    <a:pt x="328" y="132"/>
                  </a:cubicBezTo>
                  <a:cubicBezTo>
                    <a:pt x="333" y="141"/>
                    <a:pt x="329" y="145"/>
                    <a:pt x="332" y="154"/>
                  </a:cubicBezTo>
                  <a:cubicBezTo>
                    <a:pt x="335" y="162"/>
                    <a:pt x="339" y="169"/>
                    <a:pt x="343" y="175"/>
                  </a:cubicBezTo>
                  <a:cubicBezTo>
                    <a:pt x="345" y="187"/>
                    <a:pt x="350" y="196"/>
                    <a:pt x="353" y="207"/>
                  </a:cubicBezTo>
                  <a:cubicBezTo>
                    <a:pt x="355" y="212"/>
                    <a:pt x="358" y="218"/>
                    <a:pt x="362" y="224"/>
                  </a:cubicBezTo>
                  <a:cubicBezTo>
                    <a:pt x="358" y="234"/>
                    <a:pt x="352" y="245"/>
                    <a:pt x="342" y="256"/>
                  </a:cubicBezTo>
                  <a:cubicBezTo>
                    <a:pt x="335" y="263"/>
                    <a:pt x="321" y="271"/>
                    <a:pt x="306" y="278"/>
                  </a:cubicBezTo>
                  <a:cubicBezTo>
                    <a:pt x="306" y="278"/>
                    <a:pt x="306" y="278"/>
                    <a:pt x="306" y="278"/>
                  </a:cubicBezTo>
                  <a:cubicBezTo>
                    <a:pt x="297" y="282"/>
                    <a:pt x="288" y="286"/>
                    <a:pt x="279" y="289"/>
                  </a:cubicBezTo>
                  <a:cubicBezTo>
                    <a:pt x="279" y="289"/>
                    <a:pt x="279" y="289"/>
                    <a:pt x="279" y="289"/>
                  </a:cubicBezTo>
                  <a:cubicBezTo>
                    <a:pt x="277" y="290"/>
                    <a:pt x="275" y="291"/>
                    <a:pt x="273" y="292"/>
                  </a:cubicBezTo>
                  <a:cubicBezTo>
                    <a:pt x="273" y="292"/>
                    <a:pt x="273" y="292"/>
                    <a:pt x="272" y="292"/>
                  </a:cubicBezTo>
                  <a:cubicBezTo>
                    <a:pt x="270" y="292"/>
                    <a:pt x="268" y="293"/>
                    <a:pt x="266" y="294"/>
                  </a:cubicBezTo>
                  <a:cubicBezTo>
                    <a:pt x="266" y="294"/>
                    <a:pt x="266" y="294"/>
                    <a:pt x="266" y="294"/>
                  </a:cubicBezTo>
                  <a:cubicBezTo>
                    <a:pt x="264" y="295"/>
                    <a:pt x="262" y="295"/>
                    <a:pt x="260" y="296"/>
                  </a:cubicBezTo>
                  <a:cubicBezTo>
                    <a:pt x="260" y="296"/>
                    <a:pt x="260" y="296"/>
                    <a:pt x="260" y="296"/>
                  </a:cubicBezTo>
                  <a:cubicBezTo>
                    <a:pt x="258" y="297"/>
                    <a:pt x="256" y="297"/>
                    <a:pt x="254" y="298"/>
                  </a:cubicBezTo>
                  <a:cubicBezTo>
                    <a:pt x="253" y="298"/>
                    <a:pt x="253" y="298"/>
                    <a:pt x="252" y="298"/>
                  </a:cubicBezTo>
                  <a:cubicBezTo>
                    <a:pt x="145" y="319"/>
                    <a:pt x="33" y="441"/>
                    <a:pt x="28" y="644"/>
                  </a:cubicBezTo>
                  <a:cubicBezTo>
                    <a:pt x="28" y="645"/>
                    <a:pt x="28" y="648"/>
                    <a:pt x="28" y="650"/>
                  </a:cubicBezTo>
                  <a:cubicBezTo>
                    <a:pt x="10" y="690"/>
                    <a:pt x="9" y="741"/>
                    <a:pt x="10" y="835"/>
                  </a:cubicBezTo>
                  <a:cubicBezTo>
                    <a:pt x="10" y="846"/>
                    <a:pt x="8" y="856"/>
                    <a:pt x="8" y="865"/>
                  </a:cubicBezTo>
                  <a:cubicBezTo>
                    <a:pt x="8" y="866"/>
                    <a:pt x="8" y="866"/>
                    <a:pt x="9" y="867"/>
                  </a:cubicBezTo>
                  <a:cubicBezTo>
                    <a:pt x="0" y="892"/>
                    <a:pt x="5" y="920"/>
                    <a:pt x="14" y="943"/>
                  </a:cubicBezTo>
                  <a:cubicBezTo>
                    <a:pt x="34" y="999"/>
                    <a:pt x="76" y="1025"/>
                    <a:pt x="84" y="1017"/>
                  </a:cubicBezTo>
                  <a:cubicBezTo>
                    <a:pt x="93" y="1008"/>
                    <a:pt x="80" y="997"/>
                    <a:pt x="71" y="977"/>
                  </a:cubicBezTo>
                  <a:cubicBezTo>
                    <a:pt x="56" y="946"/>
                    <a:pt x="68" y="929"/>
                    <a:pt x="67" y="916"/>
                  </a:cubicBezTo>
                  <a:cubicBezTo>
                    <a:pt x="73" y="926"/>
                    <a:pt x="78" y="921"/>
                    <a:pt x="88" y="952"/>
                  </a:cubicBezTo>
                  <a:cubicBezTo>
                    <a:pt x="93" y="964"/>
                    <a:pt x="114" y="967"/>
                    <a:pt x="114" y="966"/>
                  </a:cubicBezTo>
                  <a:cubicBezTo>
                    <a:pt x="112" y="954"/>
                    <a:pt x="109" y="941"/>
                    <a:pt x="107" y="928"/>
                  </a:cubicBezTo>
                  <a:cubicBezTo>
                    <a:pt x="100" y="893"/>
                    <a:pt x="90" y="884"/>
                    <a:pt x="83" y="876"/>
                  </a:cubicBezTo>
                  <a:cubicBezTo>
                    <a:pt x="83" y="875"/>
                    <a:pt x="84" y="874"/>
                    <a:pt x="84" y="873"/>
                  </a:cubicBezTo>
                  <a:cubicBezTo>
                    <a:pt x="84" y="873"/>
                    <a:pt x="84" y="863"/>
                    <a:pt x="86" y="855"/>
                  </a:cubicBezTo>
                  <a:cubicBezTo>
                    <a:pt x="99" y="807"/>
                    <a:pt x="141" y="758"/>
                    <a:pt x="142" y="686"/>
                  </a:cubicBezTo>
                  <a:cubicBezTo>
                    <a:pt x="142" y="669"/>
                    <a:pt x="141" y="656"/>
                    <a:pt x="140" y="645"/>
                  </a:cubicBezTo>
                  <a:cubicBezTo>
                    <a:pt x="154" y="625"/>
                    <a:pt x="172" y="596"/>
                    <a:pt x="188" y="564"/>
                  </a:cubicBezTo>
                  <a:cubicBezTo>
                    <a:pt x="188" y="564"/>
                    <a:pt x="188" y="564"/>
                    <a:pt x="188" y="564"/>
                  </a:cubicBezTo>
                  <a:cubicBezTo>
                    <a:pt x="188" y="565"/>
                    <a:pt x="188" y="566"/>
                    <a:pt x="188" y="567"/>
                  </a:cubicBezTo>
                  <a:cubicBezTo>
                    <a:pt x="188" y="567"/>
                    <a:pt x="188" y="567"/>
                    <a:pt x="188" y="567"/>
                  </a:cubicBezTo>
                  <a:cubicBezTo>
                    <a:pt x="188" y="567"/>
                    <a:pt x="188" y="568"/>
                    <a:pt x="188" y="568"/>
                  </a:cubicBezTo>
                  <a:cubicBezTo>
                    <a:pt x="188" y="568"/>
                    <a:pt x="188" y="568"/>
                    <a:pt x="188" y="568"/>
                  </a:cubicBezTo>
                  <a:cubicBezTo>
                    <a:pt x="188" y="569"/>
                    <a:pt x="188" y="569"/>
                    <a:pt x="188" y="570"/>
                  </a:cubicBezTo>
                  <a:cubicBezTo>
                    <a:pt x="188" y="570"/>
                    <a:pt x="188" y="570"/>
                    <a:pt x="188" y="570"/>
                  </a:cubicBezTo>
                  <a:cubicBezTo>
                    <a:pt x="188" y="570"/>
                    <a:pt x="188" y="571"/>
                    <a:pt x="188" y="571"/>
                  </a:cubicBezTo>
                  <a:cubicBezTo>
                    <a:pt x="188" y="571"/>
                    <a:pt x="188" y="571"/>
                    <a:pt x="188" y="571"/>
                  </a:cubicBezTo>
                  <a:cubicBezTo>
                    <a:pt x="188" y="572"/>
                    <a:pt x="188" y="573"/>
                    <a:pt x="188" y="573"/>
                  </a:cubicBezTo>
                  <a:cubicBezTo>
                    <a:pt x="188" y="574"/>
                    <a:pt x="188" y="574"/>
                    <a:pt x="188" y="574"/>
                  </a:cubicBezTo>
                  <a:cubicBezTo>
                    <a:pt x="188" y="574"/>
                    <a:pt x="188" y="574"/>
                    <a:pt x="187" y="575"/>
                  </a:cubicBezTo>
                  <a:cubicBezTo>
                    <a:pt x="187" y="575"/>
                    <a:pt x="187" y="575"/>
                    <a:pt x="187" y="575"/>
                  </a:cubicBezTo>
                  <a:cubicBezTo>
                    <a:pt x="187" y="576"/>
                    <a:pt x="187" y="577"/>
                    <a:pt x="187" y="578"/>
                  </a:cubicBezTo>
                  <a:cubicBezTo>
                    <a:pt x="187" y="578"/>
                    <a:pt x="187" y="578"/>
                    <a:pt x="187" y="578"/>
                  </a:cubicBezTo>
                  <a:cubicBezTo>
                    <a:pt x="187" y="578"/>
                    <a:pt x="187" y="579"/>
                    <a:pt x="186" y="579"/>
                  </a:cubicBezTo>
                  <a:cubicBezTo>
                    <a:pt x="186" y="579"/>
                    <a:pt x="186" y="579"/>
                    <a:pt x="186" y="579"/>
                  </a:cubicBezTo>
                  <a:cubicBezTo>
                    <a:pt x="186" y="580"/>
                    <a:pt x="186" y="582"/>
                    <a:pt x="186" y="583"/>
                  </a:cubicBezTo>
                  <a:cubicBezTo>
                    <a:pt x="186" y="583"/>
                    <a:pt x="186" y="583"/>
                    <a:pt x="186" y="583"/>
                  </a:cubicBezTo>
                  <a:cubicBezTo>
                    <a:pt x="186" y="583"/>
                    <a:pt x="185" y="583"/>
                    <a:pt x="185" y="584"/>
                  </a:cubicBezTo>
                  <a:cubicBezTo>
                    <a:pt x="185" y="584"/>
                    <a:pt x="185" y="584"/>
                    <a:pt x="185" y="584"/>
                  </a:cubicBezTo>
                  <a:cubicBezTo>
                    <a:pt x="185" y="585"/>
                    <a:pt x="185" y="586"/>
                    <a:pt x="184" y="587"/>
                  </a:cubicBezTo>
                  <a:cubicBezTo>
                    <a:pt x="184" y="588"/>
                    <a:pt x="184" y="589"/>
                    <a:pt x="184" y="590"/>
                  </a:cubicBezTo>
                  <a:cubicBezTo>
                    <a:pt x="184" y="590"/>
                    <a:pt x="184" y="590"/>
                    <a:pt x="183" y="590"/>
                  </a:cubicBezTo>
                  <a:cubicBezTo>
                    <a:pt x="183" y="592"/>
                    <a:pt x="183" y="593"/>
                    <a:pt x="182" y="595"/>
                  </a:cubicBezTo>
                  <a:cubicBezTo>
                    <a:pt x="182" y="595"/>
                    <a:pt x="182" y="595"/>
                    <a:pt x="182" y="595"/>
                  </a:cubicBezTo>
                  <a:cubicBezTo>
                    <a:pt x="181" y="597"/>
                    <a:pt x="181" y="600"/>
                    <a:pt x="180" y="602"/>
                  </a:cubicBezTo>
                  <a:cubicBezTo>
                    <a:pt x="166" y="645"/>
                    <a:pt x="141" y="718"/>
                    <a:pt x="139" y="805"/>
                  </a:cubicBezTo>
                  <a:cubicBezTo>
                    <a:pt x="139" y="805"/>
                    <a:pt x="139" y="805"/>
                    <a:pt x="139" y="805"/>
                  </a:cubicBezTo>
                  <a:cubicBezTo>
                    <a:pt x="139" y="805"/>
                    <a:pt x="139" y="805"/>
                    <a:pt x="139" y="805"/>
                  </a:cubicBezTo>
                  <a:cubicBezTo>
                    <a:pt x="139" y="805"/>
                    <a:pt x="139" y="805"/>
                    <a:pt x="139" y="805"/>
                  </a:cubicBezTo>
                  <a:cubicBezTo>
                    <a:pt x="138" y="816"/>
                    <a:pt x="138" y="828"/>
                    <a:pt x="138" y="840"/>
                  </a:cubicBezTo>
                  <a:cubicBezTo>
                    <a:pt x="138" y="840"/>
                    <a:pt x="138" y="841"/>
                    <a:pt x="138" y="841"/>
                  </a:cubicBezTo>
                  <a:cubicBezTo>
                    <a:pt x="138" y="846"/>
                    <a:pt x="139" y="851"/>
                    <a:pt x="139" y="856"/>
                  </a:cubicBezTo>
                  <a:cubicBezTo>
                    <a:pt x="139" y="858"/>
                    <a:pt x="139" y="859"/>
                    <a:pt x="139" y="861"/>
                  </a:cubicBezTo>
                  <a:cubicBezTo>
                    <a:pt x="139" y="865"/>
                    <a:pt x="139" y="869"/>
                    <a:pt x="140" y="873"/>
                  </a:cubicBezTo>
                  <a:cubicBezTo>
                    <a:pt x="140" y="876"/>
                    <a:pt x="140" y="879"/>
                    <a:pt x="140" y="882"/>
                  </a:cubicBezTo>
                  <a:cubicBezTo>
                    <a:pt x="141" y="884"/>
                    <a:pt x="141" y="886"/>
                    <a:pt x="141" y="888"/>
                  </a:cubicBezTo>
                  <a:cubicBezTo>
                    <a:pt x="143" y="909"/>
                    <a:pt x="145" y="931"/>
                    <a:pt x="149" y="953"/>
                  </a:cubicBezTo>
                  <a:cubicBezTo>
                    <a:pt x="149" y="953"/>
                    <a:pt x="149" y="953"/>
                    <a:pt x="149" y="953"/>
                  </a:cubicBezTo>
                  <a:cubicBezTo>
                    <a:pt x="164" y="1054"/>
                    <a:pt x="193" y="1152"/>
                    <a:pt x="210" y="1188"/>
                  </a:cubicBezTo>
                  <a:cubicBezTo>
                    <a:pt x="230" y="1229"/>
                    <a:pt x="249" y="1251"/>
                    <a:pt x="257" y="1303"/>
                  </a:cubicBezTo>
                  <a:cubicBezTo>
                    <a:pt x="261" y="1334"/>
                    <a:pt x="254" y="1376"/>
                    <a:pt x="254" y="1425"/>
                  </a:cubicBezTo>
                  <a:cubicBezTo>
                    <a:pt x="255" y="1500"/>
                    <a:pt x="300" y="1616"/>
                    <a:pt x="327" y="1691"/>
                  </a:cubicBezTo>
                  <a:cubicBezTo>
                    <a:pt x="329" y="1698"/>
                    <a:pt x="314" y="1726"/>
                    <a:pt x="313" y="1738"/>
                  </a:cubicBezTo>
                  <a:cubicBezTo>
                    <a:pt x="310" y="1761"/>
                    <a:pt x="295" y="1775"/>
                    <a:pt x="293" y="1788"/>
                  </a:cubicBezTo>
                  <a:cubicBezTo>
                    <a:pt x="289" y="1809"/>
                    <a:pt x="342" y="1815"/>
                    <a:pt x="357" y="1816"/>
                  </a:cubicBezTo>
                  <a:cubicBezTo>
                    <a:pt x="368" y="1817"/>
                    <a:pt x="422" y="1828"/>
                    <a:pt x="423" y="1801"/>
                  </a:cubicBezTo>
                  <a:cubicBezTo>
                    <a:pt x="423" y="1792"/>
                    <a:pt x="413" y="1767"/>
                    <a:pt x="411" y="1741"/>
                  </a:cubicBezTo>
                  <a:cubicBezTo>
                    <a:pt x="408" y="1714"/>
                    <a:pt x="407" y="1700"/>
                    <a:pt x="406" y="1686"/>
                  </a:cubicBezTo>
                  <a:cubicBezTo>
                    <a:pt x="403" y="1630"/>
                    <a:pt x="426" y="1531"/>
                    <a:pt x="429" y="1446"/>
                  </a:cubicBezTo>
                  <a:cubicBezTo>
                    <a:pt x="432" y="1380"/>
                    <a:pt x="419" y="1349"/>
                    <a:pt x="417" y="1314"/>
                  </a:cubicBezTo>
                  <a:cubicBezTo>
                    <a:pt x="415" y="1286"/>
                    <a:pt x="427" y="1272"/>
                    <a:pt x="419" y="1210"/>
                  </a:cubicBezTo>
                  <a:cubicBezTo>
                    <a:pt x="417" y="1197"/>
                    <a:pt x="434" y="1085"/>
                    <a:pt x="437" y="972"/>
                  </a:cubicBezTo>
                  <a:cubicBezTo>
                    <a:pt x="437" y="972"/>
                    <a:pt x="437" y="972"/>
                    <a:pt x="437" y="972"/>
                  </a:cubicBezTo>
                  <a:cubicBezTo>
                    <a:pt x="437" y="965"/>
                    <a:pt x="437" y="965"/>
                    <a:pt x="437" y="972"/>
                  </a:cubicBezTo>
                  <a:cubicBezTo>
                    <a:pt x="437" y="972"/>
                    <a:pt x="437" y="972"/>
                    <a:pt x="437" y="972"/>
                  </a:cubicBezTo>
                  <a:cubicBezTo>
                    <a:pt x="439" y="1085"/>
                    <a:pt x="457" y="1197"/>
                    <a:pt x="455" y="1210"/>
                  </a:cubicBezTo>
                  <a:cubicBezTo>
                    <a:pt x="447" y="1272"/>
                    <a:pt x="458" y="1286"/>
                    <a:pt x="457" y="1314"/>
                  </a:cubicBezTo>
                  <a:cubicBezTo>
                    <a:pt x="454" y="1349"/>
                    <a:pt x="442" y="1380"/>
                    <a:pt x="444" y="1446"/>
                  </a:cubicBezTo>
                  <a:cubicBezTo>
                    <a:pt x="448" y="1531"/>
                    <a:pt x="471" y="1630"/>
                    <a:pt x="468" y="1686"/>
                  </a:cubicBezTo>
                  <a:cubicBezTo>
                    <a:pt x="467" y="1700"/>
                    <a:pt x="465" y="1714"/>
                    <a:pt x="463" y="1741"/>
                  </a:cubicBezTo>
                  <a:cubicBezTo>
                    <a:pt x="460" y="1767"/>
                    <a:pt x="450" y="1792"/>
                    <a:pt x="450" y="1801"/>
                  </a:cubicBezTo>
                  <a:cubicBezTo>
                    <a:pt x="451" y="1828"/>
                    <a:pt x="505" y="1817"/>
                    <a:pt x="517" y="1816"/>
                  </a:cubicBezTo>
                  <a:cubicBezTo>
                    <a:pt x="531" y="1815"/>
                    <a:pt x="585" y="1809"/>
                    <a:pt x="581" y="1788"/>
                  </a:cubicBezTo>
                  <a:cubicBezTo>
                    <a:pt x="578" y="1775"/>
                    <a:pt x="564" y="1761"/>
                    <a:pt x="561" y="1738"/>
                  </a:cubicBezTo>
                  <a:cubicBezTo>
                    <a:pt x="559" y="1726"/>
                    <a:pt x="544" y="1698"/>
                    <a:pt x="546" y="1691"/>
                  </a:cubicBezTo>
                  <a:cubicBezTo>
                    <a:pt x="574" y="1616"/>
                    <a:pt x="618" y="1500"/>
                    <a:pt x="619" y="1425"/>
                  </a:cubicBezTo>
                  <a:cubicBezTo>
                    <a:pt x="620" y="1376"/>
                    <a:pt x="612" y="1334"/>
                    <a:pt x="617" y="1303"/>
                  </a:cubicBezTo>
                  <a:cubicBezTo>
                    <a:pt x="625" y="1251"/>
                    <a:pt x="643" y="1229"/>
                    <a:pt x="664" y="1188"/>
                  </a:cubicBezTo>
                  <a:cubicBezTo>
                    <a:pt x="681" y="1152"/>
                    <a:pt x="709" y="1054"/>
                    <a:pt x="725" y="953"/>
                  </a:cubicBezTo>
                  <a:cubicBezTo>
                    <a:pt x="725" y="953"/>
                    <a:pt x="725" y="953"/>
                    <a:pt x="725" y="953"/>
                  </a:cubicBezTo>
                  <a:cubicBezTo>
                    <a:pt x="728" y="931"/>
                    <a:pt x="731" y="909"/>
                    <a:pt x="733" y="887"/>
                  </a:cubicBezTo>
                  <a:cubicBezTo>
                    <a:pt x="733" y="886"/>
                    <a:pt x="733" y="884"/>
                    <a:pt x="733" y="883"/>
                  </a:cubicBezTo>
                  <a:cubicBezTo>
                    <a:pt x="733" y="879"/>
                    <a:pt x="734" y="876"/>
                    <a:pt x="734" y="872"/>
                  </a:cubicBezTo>
                  <a:cubicBezTo>
                    <a:pt x="734" y="869"/>
                    <a:pt x="734" y="865"/>
                    <a:pt x="735" y="861"/>
                  </a:cubicBezTo>
                  <a:cubicBezTo>
                    <a:pt x="735" y="859"/>
                    <a:pt x="735" y="858"/>
                    <a:pt x="735" y="856"/>
                  </a:cubicBezTo>
                  <a:cubicBezTo>
                    <a:pt x="735" y="851"/>
                    <a:pt x="735" y="846"/>
                    <a:pt x="735" y="841"/>
                  </a:cubicBezTo>
                  <a:cubicBezTo>
                    <a:pt x="735" y="841"/>
                    <a:pt x="735" y="840"/>
                    <a:pt x="735" y="840"/>
                  </a:cubicBezTo>
                  <a:cubicBezTo>
                    <a:pt x="736" y="828"/>
                    <a:pt x="735" y="816"/>
                    <a:pt x="735" y="805"/>
                  </a:cubicBezTo>
                  <a:cubicBezTo>
                    <a:pt x="735" y="805"/>
                    <a:pt x="735" y="805"/>
                    <a:pt x="735" y="805"/>
                  </a:cubicBezTo>
                  <a:cubicBezTo>
                    <a:pt x="735" y="805"/>
                    <a:pt x="735" y="805"/>
                    <a:pt x="735" y="805"/>
                  </a:cubicBezTo>
                  <a:cubicBezTo>
                    <a:pt x="735" y="805"/>
                    <a:pt x="735" y="805"/>
                    <a:pt x="735" y="805"/>
                  </a:cubicBezTo>
                  <a:cubicBezTo>
                    <a:pt x="733" y="718"/>
                    <a:pt x="707" y="645"/>
                    <a:pt x="694" y="602"/>
                  </a:cubicBezTo>
                  <a:cubicBezTo>
                    <a:pt x="693" y="600"/>
                    <a:pt x="692" y="597"/>
                    <a:pt x="691" y="595"/>
                  </a:cubicBezTo>
                  <a:cubicBezTo>
                    <a:pt x="691" y="595"/>
                    <a:pt x="691" y="595"/>
                    <a:pt x="691" y="595"/>
                  </a:cubicBezTo>
                  <a:cubicBezTo>
                    <a:pt x="691" y="593"/>
                    <a:pt x="690" y="591"/>
                    <a:pt x="690" y="589"/>
                  </a:cubicBezTo>
                  <a:cubicBezTo>
                    <a:pt x="690" y="589"/>
                    <a:pt x="689" y="588"/>
                    <a:pt x="689" y="587"/>
                  </a:cubicBezTo>
                  <a:cubicBezTo>
                    <a:pt x="689" y="586"/>
                    <a:pt x="688" y="585"/>
                    <a:pt x="688" y="584"/>
                  </a:cubicBezTo>
                  <a:cubicBezTo>
                    <a:pt x="688" y="584"/>
                    <a:pt x="688" y="584"/>
                    <a:pt x="688" y="584"/>
                  </a:cubicBezTo>
                  <a:cubicBezTo>
                    <a:pt x="688" y="583"/>
                    <a:pt x="688" y="583"/>
                    <a:pt x="688" y="583"/>
                  </a:cubicBezTo>
                  <a:cubicBezTo>
                    <a:pt x="688" y="582"/>
                    <a:pt x="687" y="580"/>
                    <a:pt x="687" y="579"/>
                  </a:cubicBezTo>
                  <a:cubicBezTo>
                    <a:pt x="687" y="579"/>
                    <a:pt x="687" y="579"/>
                    <a:pt x="687" y="579"/>
                  </a:cubicBezTo>
                  <a:cubicBezTo>
                    <a:pt x="687" y="579"/>
                    <a:pt x="687" y="578"/>
                    <a:pt x="687" y="578"/>
                  </a:cubicBezTo>
                  <a:cubicBezTo>
                    <a:pt x="686" y="577"/>
                    <a:pt x="686" y="576"/>
                    <a:pt x="686" y="575"/>
                  </a:cubicBezTo>
                  <a:cubicBezTo>
                    <a:pt x="686" y="575"/>
                    <a:pt x="686" y="575"/>
                    <a:pt x="686" y="575"/>
                  </a:cubicBezTo>
                  <a:cubicBezTo>
                    <a:pt x="686" y="574"/>
                    <a:pt x="686" y="574"/>
                    <a:pt x="686" y="574"/>
                  </a:cubicBezTo>
                  <a:cubicBezTo>
                    <a:pt x="686" y="574"/>
                    <a:pt x="686" y="574"/>
                    <a:pt x="686" y="574"/>
                  </a:cubicBezTo>
                  <a:cubicBezTo>
                    <a:pt x="686" y="573"/>
                    <a:pt x="686" y="572"/>
                    <a:pt x="685" y="571"/>
                  </a:cubicBezTo>
                  <a:cubicBezTo>
                    <a:pt x="685" y="571"/>
                    <a:pt x="685" y="571"/>
                    <a:pt x="685" y="571"/>
                  </a:cubicBezTo>
                  <a:cubicBezTo>
                    <a:pt x="685" y="571"/>
                    <a:pt x="685" y="570"/>
                    <a:pt x="685" y="570"/>
                  </a:cubicBezTo>
                  <a:cubicBezTo>
                    <a:pt x="685" y="570"/>
                    <a:pt x="685" y="570"/>
                    <a:pt x="685" y="570"/>
                  </a:cubicBezTo>
                  <a:cubicBezTo>
                    <a:pt x="685" y="569"/>
                    <a:pt x="685" y="569"/>
                    <a:pt x="685" y="568"/>
                  </a:cubicBezTo>
                  <a:cubicBezTo>
                    <a:pt x="685" y="568"/>
                    <a:pt x="685" y="568"/>
                    <a:pt x="685" y="568"/>
                  </a:cubicBezTo>
                  <a:cubicBezTo>
                    <a:pt x="685" y="568"/>
                    <a:pt x="685" y="567"/>
                    <a:pt x="685" y="567"/>
                  </a:cubicBezTo>
                  <a:cubicBezTo>
                    <a:pt x="685" y="567"/>
                    <a:pt x="685" y="567"/>
                    <a:pt x="685" y="567"/>
                  </a:cubicBezTo>
                  <a:cubicBezTo>
                    <a:pt x="685" y="566"/>
                    <a:pt x="685" y="565"/>
                    <a:pt x="685" y="564"/>
                  </a:cubicBezTo>
                  <a:cubicBezTo>
                    <a:pt x="685" y="564"/>
                    <a:pt x="685" y="564"/>
                    <a:pt x="685" y="564"/>
                  </a:cubicBezTo>
                  <a:cubicBezTo>
                    <a:pt x="702" y="596"/>
                    <a:pt x="719" y="625"/>
                    <a:pt x="734" y="645"/>
                  </a:cubicBezTo>
                  <a:cubicBezTo>
                    <a:pt x="732" y="656"/>
                    <a:pt x="732" y="669"/>
                    <a:pt x="732" y="686"/>
                  </a:cubicBezTo>
                  <a:cubicBezTo>
                    <a:pt x="732" y="758"/>
                    <a:pt x="775" y="807"/>
                    <a:pt x="787" y="855"/>
                  </a:cubicBezTo>
                  <a:cubicBezTo>
                    <a:pt x="789" y="863"/>
                    <a:pt x="790" y="873"/>
                    <a:pt x="790" y="873"/>
                  </a:cubicBezTo>
                  <a:cubicBezTo>
                    <a:pt x="790" y="874"/>
                    <a:pt x="790" y="875"/>
                    <a:pt x="791" y="876"/>
                  </a:cubicBezTo>
                  <a:cubicBezTo>
                    <a:pt x="783" y="884"/>
                    <a:pt x="773" y="893"/>
                    <a:pt x="767" y="928"/>
                  </a:cubicBezTo>
                  <a:cubicBezTo>
                    <a:pt x="764" y="941"/>
                    <a:pt x="761" y="954"/>
                    <a:pt x="760" y="966"/>
                  </a:cubicBezTo>
                  <a:cubicBezTo>
                    <a:pt x="760" y="967"/>
                    <a:pt x="781" y="964"/>
                    <a:pt x="785" y="952"/>
                  </a:cubicBezTo>
                  <a:cubicBezTo>
                    <a:pt x="796" y="921"/>
                    <a:pt x="800" y="926"/>
                    <a:pt x="807" y="916"/>
                  </a:cubicBezTo>
                  <a:cubicBezTo>
                    <a:pt x="806" y="929"/>
                    <a:pt x="817" y="946"/>
                    <a:pt x="803" y="977"/>
                  </a:cubicBezTo>
                  <a:cubicBezTo>
                    <a:pt x="793" y="997"/>
                    <a:pt x="780" y="1008"/>
                    <a:pt x="789" y="1017"/>
                  </a:cubicBezTo>
                  <a:cubicBezTo>
                    <a:pt x="798" y="1025"/>
                    <a:pt x="839" y="999"/>
                    <a:pt x="860" y="943"/>
                  </a:cubicBezTo>
                  <a:cubicBezTo>
                    <a:pt x="868" y="920"/>
                    <a:pt x="874" y="892"/>
                    <a:pt x="865" y="867"/>
                  </a:cubicBezTo>
                  <a:close/>
                </a:path>
              </a:pathLst>
            </a:custGeom>
            <a:solidFill>
              <a:schemeClr val="bg1"/>
            </a:solidFill>
            <a:ln w="19050">
              <a:gradFill>
                <a:gsLst>
                  <a:gs pos="0">
                    <a:schemeClr val="tx2"/>
                  </a:gs>
                  <a:gs pos="83000">
                    <a:schemeClr val="accent1">
                      <a:lumMod val="45000"/>
                      <a:lumOff val="55000"/>
                    </a:schemeClr>
                  </a:gs>
                  <a:gs pos="100000">
                    <a:schemeClr val="accent1">
                      <a:lumMod val="30000"/>
                      <a:lumOff val="70000"/>
                    </a:schemeClr>
                  </a:gs>
                </a:gsLst>
                <a:lin ang="5400000" scaled="1"/>
              </a:gradFill>
            </a:ln>
          </p:spPr>
          <p:txBody>
            <a:bodyPr vert="horz" wrap="square" lIns="91440" tIns="45720" rIns="91440" bIns="45720" numCol="1" anchor="t" anchorCtr="0" compatLnSpc="1">
              <a:prstTxWarp prst="textNoShape">
                <a:avLst/>
              </a:prstTxWarp>
            </a:bodyPr>
            <a:lstStyle/>
            <a:p>
              <a:endParaRPr lang="en-US" noProof="0" dirty="0"/>
            </a:p>
          </p:txBody>
        </p:sp>
        <p:sp>
          <p:nvSpPr>
            <p:cNvPr id="18" name="Freeform 7">
              <a:extLst>
                <a:ext uri="{FF2B5EF4-FFF2-40B4-BE49-F238E27FC236}">
                  <a16:creationId xmlns:a16="http://schemas.microsoft.com/office/drawing/2014/main" id="{E1EECFF2-2090-4AA8-1DCF-FDB19827C0D0}"/>
                </a:ext>
              </a:extLst>
            </p:cNvPr>
            <p:cNvSpPr>
              <a:spLocks/>
            </p:cNvSpPr>
            <p:nvPr/>
          </p:nvSpPr>
          <p:spPr bwMode="auto">
            <a:xfrm>
              <a:off x="6347964" y="1900045"/>
              <a:ext cx="1411333" cy="3521203"/>
            </a:xfrm>
            <a:custGeom>
              <a:avLst/>
              <a:gdLst>
                <a:gd name="T0" fmla="*/ 697 w 791"/>
                <a:gd name="T1" fmla="*/ 386 h 1753"/>
                <a:gd name="T2" fmla="*/ 590 w 791"/>
                <a:gd name="T3" fmla="*/ 302 h 1753"/>
                <a:gd name="T4" fmla="*/ 586 w 791"/>
                <a:gd name="T5" fmla="*/ 300 h 1753"/>
                <a:gd name="T6" fmla="*/ 582 w 791"/>
                <a:gd name="T7" fmla="*/ 299 h 1753"/>
                <a:gd name="T8" fmla="*/ 512 w 791"/>
                <a:gd name="T9" fmla="*/ 283 h 1753"/>
                <a:gd name="T10" fmla="*/ 508 w 791"/>
                <a:gd name="T11" fmla="*/ 127 h 1753"/>
                <a:gd name="T12" fmla="*/ 396 w 791"/>
                <a:gd name="T13" fmla="*/ 0 h 1753"/>
                <a:gd name="T14" fmla="*/ 284 w 791"/>
                <a:gd name="T15" fmla="*/ 127 h 1753"/>
                <a:gd name="T16" fmla="*/ 279 w 791"/>
                <a:gd name="T17" fmla="*/ 283 h 1753"/>
                <a:gd name="T18" fmla="*/ 210 w 791"/>
                <a:gd name="T19" fmla="*/ 299 h 1753"/>
                <a:gd name="T20" fmla="*/ 206 w 791"/>
                <a:gd name="T21" fmla="*/ 300 h 1753"/>
                <a:gd name="T22" fmla="*/ 201 w 791"/>
                <a:gd name="T23" fmla="*/ 302 h 1753"/>
                <a:gd name="T24" fmla="*/ 94 w 791"/>
                <a:gd name="T25" fmla="*/ 386 h 1753"/>
                <a:gd name="T26" fmla="*/ 24 w 791"/>
                <a:gd name="T27" fmla="*/ 784 h 1753"/>
                <a:gd name="T28" fmla="*/ 25 w 791"/>
                <a:gd name="T29" fmla="*/ 814 h 1753"/>
                <a:gd name="T30" fmla="*/ 86 w 791"/>
                <a:gd name="T31" fmla="*/ 925 h 1753"/>
                <a:gd name="T32" fmla="*/ 95 w 791"/>
                <a:gd name="T33" fmla="*/ 907 h 1753"/>
                <a:gd name="T34" fmla="*/ 86 w 791"/>
                <a:gd name="T35" fmla="*/ 819 h 1753"/>
                <a:gd name="T36" fmla="*/ 116 w 791"/>
                <a:gd name="T37" fmla="*/ 618 h 1753"/>
                <a:gd name="T38" fmla="*/ 145 w 791"/>
                <a:gd name="T39" fmla="*/ 663 h 1753"/>
                <a:gd name="T40" fmla="*/ 121 w 791"/>
                <a:gd name="T41" fmla="*/ 745 h 1753"/>
                <a:gd name="T42" fmla="*/ 119 w 791"/>
                <a:gd name="T43" fmla="*/ 755 h 1753"/>
                <a:gd name="T44" fmla="*/ 116 w 791"/>
                <a:gd name="T45" fmla="*/ 765 h 1753"/>
                <a:gd name="T46" fmla="*/ 114 w 791"/>
                <a:gd name="T47" fmla="*/ 775 h 1753"/>
                <a:gd name="T48" fmla="*/ 113 w 791"/>
                <a:gd name="T49" fmla="*/ 783 h 1753"/>
                <a:gd name="T50" fmla="*/ 113 w 791"/>
                <a:gd name="T51" fmla="*/ 788 h 1753"/>
                <a:gd name="T52" fmla="*/ 225 w 791"/>
                <a:gd name="T53" fmla="*/ 1215 h 1753"/>
                <a:gd name="T54" fmla="*/ 293 w 791"/>
                <a:gd name="T55" fmla="*/ 1667 h 1753"/>
                <a:gd name="T56" fmla="*/ 381 w 791"/>
                <a:gd name="T57" fmla="*/ 1745 h 1753"/>
                <a:gd name="T58" fmla="*/ 367 w 791"/>
                <a:gd name="T59" fmla="*/ 1610 h 1753"/>
                <a:gd name="T60" fmla="*/ 383 w 791"/>
                <a:gd name="T61" fmla="*/ 1126 h 1753"/>
                <a:gd name="T62" fmla="*/ 416 w 791"/>
                <a:gd name="T63" fmla="*/ 1221 h 1753"/>
                <a:gd name="T64" fmla="*/ 418 w 791"/>
                <a:gd name="T65" fmla="*/ 1674 h 1753"/>
                <a:gd name="T66" fmla="*/ 446 w 791"/>
                <a:gd name="T67" fmla="*/ 1748 h 1753"/>
                <a:gd name="T68" fmla="*/ 507 w 791"/>
                <a:gd name="T69" fmla="*/ 1622 h 1753"/>
                <a:gd name="T70" fmla="*/ 603 w 791"/>
                <a:gd name="T71" fmla="*/ 1126 h 1753"/>
                <a:gd name="T72" fmla="*/ 678 w 791"/>
                <a:gd name="T73" fmla="*/ 782 h 1753"/>
                <a:gd name="T74" fmla="*/ 677 w 791"/>
                <a:gd name="T75" fmla="*/ 772 h 1753"/>
                <a:gd name="T76" fmla="*/ 675 w 791"/>
                <a:gd name="T77" fmla="*/ 762 h 1753"/>
                <a:gd name="T78" fmla="*/ 672 w 791"/>
                <a:gd name="T79" fmla="*/ 752 h 1753"/>
                <a:gd name="T80" fmla="*/ 668 w 791"/>
                <a:gd name="T81" fmla="*/ 738 h 1753"/>
                <a:gd name="T82" fmla="*/ 646 w 791"/>
                <a:gd name="T83" fmla="*/ 638 h 1753"/>
                <a:gd name="T84" fmla="*/ 677 w 791"/>
                <a:gd name="T85" fmla="*/ 619 h 1753"/>
                <a:gd name="T86" fmla="*/ 705 w 791"/>
                <a:gd name="T87" fmla="*/ 819 h 1753"/>
                <a:gd name="T88" fmla="*/ 696 w 791"/>
                <a:gd name="T89" fmla="*/ 907 h 1753"/>
                <a:gd name="T90" fmla="*/ 706 w 791"/>
                <a:gd name="T91" fmla="*/ 925 h 1753"/>
                <a:gd name="T92" fmla="*/ 766 w 791"/>
                <a:gd name="T93" fmla="*/ 814 h 1753"/>
                <a:gd name="T94" fmla="*/ 768 w 791"/>
                <a:gd name="T95" fmla="*/ 784 h 1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1" h="1753">
                  <a:moveTo>
                    <a:pt x="768" y="586"/>
                  </a:moveTo>
                  <a:cubicBezTo>
                    <a:pt x="765" y="577"/>
                    <a:pt x="761" y="569"/>
                    <a:pt x="756" y="564"/>
                  </a:cubicBezTo>
                  <a:cubicBezTo>
                    <a:pt x="750" y="517"/>
                    <a:pt x="726" y="437"/>
                    <a:pt x="697" y="386"/>
                  </a:cubicBezTo>
                  <a:cubicBezTo>
                    <a:pt x="664" y="326"/>
                    <a:pt x="623" y="307"/>
                    <a:pt x="592" y="303"/>
                  </a:cubicBezTo>
                  <a:cubicBezTo>
                    <a:pt x="592" y="303"/>
                    <a:pt x="592" y="303"/>
                    <a:pt x="592" y="303"/>
                  </a:cubicBezTo>
                  <a:cubicBezTo>
                    <a:pt x="592" y="302"/>
                    <a:pt x="591" y="302"/>
                    <a:pt x="590" y="302"/>
                  </a:cubicBezTo>
                  <a:cubicBezTo>
                    <a:pt x="590" y="302"/>
                    <a:pt x="590" y="301"/>
                    <a:pt x="589" y="301"/>
                  </a:cubicBezTo>
                  <a:cubicBezTo>
                    <a:pt x="589" y="301"/>
                    <a:pt x="588" y="301"/>
                    <a:pt x="588" y="301"/>
                  </a:cubicBezTo>
                  <a:cubicBezTo>
                    <a:pt x="587" y="301"/>
                    <a:pt x="587" y="300"/>
                    <a:pt x="586" y="300"/>
                  </a:cubicBezTo>
                  <a:cubicBezTo>
                    <a:pt x="586" y="300"/>
                    <a:pt x="586" y="300"/>
                    <a:pt x="585" y="300"/>
                  </a:cubicBezTo>
                  <a:cubicBezTo>
                    <a:pt x="584" y="300"/>
                    <a:pt x="584" y="299"/>
                    <a:pt x="583" y="299"/>
                  </a:cubicBezTo>
                  <a:cubicBezTo>
                    <a:pt x="582" y="299"/>
                    <a:pt x="582" y="299"/>
                    <a:pt x="582" y="299"/>
                  </a:cubicBezTo>
                  <a:cubicBezTo>
                    <a:pt x="569" y="295"/>
                    <a:pt x="546" y="292"/>
                    <a:pt x="523" y="286"/>
                  </a:cubicBezTo>
                  <a:cubicBezTo>
                    <a:pt x="523" y="286"/>
                    <a:pt x="523" y="286"/>
                    <a:pt x="523" y="286"/>
                  </a:cubicBezTo>
                  <a:cubicBezTo>
                    <a:pt x="520" y="285"/>
                    <a:pt x="516" y="284"/>
                    <a:pt x="512" y="283"/>
                  </a:cubicBezTo>
                  <a:cubicBezTo>
                    <a:pt x="522" y="275"/>
                    <a:pt x="529" y="266"/>
                    <a:pt x="535" y="256"/>
                  </a:cubicBezTo>
                  <a:cubicBezTo>
                    <a:pt x="513" y="263"/>
                    <a:pt x="502" y="238"/>
                    <a:pt x="499" y="223"/>
                  </a:cubicBezTo>
                  <a:cubicBezTo>
                    <a:pt x="493" y="193"/>
                    <a:pt x="507" y="159"/>
                    <a:pt x="508" y="127"/>
                  </a:cubicBezTo>
                  <a:cubicBezTo>
                    <a:pt x="511" y="58"/>
                    <a:pt x="481" y="29"/>
                    <a:pt x="466" y="19"/>
                  </a:cubicBezTo>
                  <a:cubicBezTo>
                    <a:pt x="449" y="6"/>
                    <a:pt x="427" y="0"/>
                    <a:pt x="396" y="0"/>
                  </a:cubicBezTo>
                  <a:cubicBezTo>
                    <a:pt x="396" y="0"/>
                    <a:pt x="396" y="0"/>
                    <a:pt x="396" y="0"/>
                  </a:cubicBezTo>
                  <a:cubicBezTo>
                    <a:pt x="396" y="0"/>
                    <a:pt x="396" y="0"/>
                    <a:pt x="396" y="0"/>
                  </a:cubicBezTo>
                  <a:cubicBezTo>
                    <a:pt x="365" y="0"/>
                    <a:pt x="342" y="6"/>
                    <a:pt x="326" y="19"/>
                  </a:cubicBezTo>
                  <a:cubicBezTo>
                    <a:pt x="311" y="29"/>
                    <a:pt x="280" y="58"/>
                    <a:pt x="284" y="127"/>
                  </a:cubicBezTo>
                  <a:cubicBezTo>
                    <a:pt x="285" y="159"/>
                    <a:pt x="299" y="193"/>
                    <a:pt x="293" y="223"/>
                  </a:cubicBezTo>
                  <a:cubicBezTo>
                    <a:pt x="289" y="238"/>
                    <a:pt x="279" y="263"/>
                    <a:pt x="257" y="256"/>
                  </a:cubicBezTo>
                  <a:cubicBezTo>
                    <a:pt x="263" y="266"/>
                    <a:pt x="270" y="275"/>
                    <a:pt x="279" y="283"/>
                  </a:cubicBezTo>
                  <a:cubicBezTo>
                    <a:pt x="276" y="284"/>
                    <a:pt x="272" y="285"/>
                    <a:pt x="268" y="286"/>
                  </a:cubicBezTo>
                  <a:cubicBezTo>
                    <a:pt x="268" y="286"/>
                    <a:pt x="268" y="286"/>
                    <a:pt x="268" y="286"/>
                  </a:cubicBezTo>
                  <a:cubicBezTo>
                    <a:pt x="246" y="292"/>
                    <a:pt x="223" y="295"/>
                    <a:pt x="210" y="299"/>
                  </a:cubicBezTo>
                  <a:cubicBezTo>
                    <a:pt x="209" y="299"/>
                    <a:pt x="209" y="299"/>
                    <a:pt x="209" y="299"/>
                  </a:cubicBezTo>
                  <a:cubicBezTo>
                    <a:pt x="208" y="299"/>
                    <a:pt x="207" y="300"/>
                    <a:pt x="206" y="300"/>
                  </a:cubicBezTo>
                  <a:cubicBezTo>
                    <a:pt x="206" y="300"/>
                    <a:pt x="206" y="300"/>
                    <a:pt x="206" y="300"/>
                  </a:cubicBezTo>
                  <a:cubicBezTo>
                    <a:pt x="205" y="300"/>
                    <a:pt x="204" y="301"/>
                    <a:pt x="204" y="301"/>
                  </a:cubicBezTo>
                  <a:cubicBezTo>
                    <a:pt x="203" y="301"/>
                    <a:pt x="203" y="301"/>
                    <a:pt x="202" y="301"/>
                  </a:cubicBezTo>
                  <a:cubicBezTo>
                    <a:pt x="202" y="301"/>
                    <a:pt x="202" y="302"/>
                    <a:pt x="201" y="302"/>
                  </a:cubicBezTo>
                  <a:cubicBezTo>
                    <a:pt x="201" y="302"/>
                    <a:pt x="200" y="302"/>
                    <a:pt x="199" y="303"/>
                  </a:cubicBezTo>
                  <a:cubicBezTo>
                    <a:pt x="199" y="303"/>
                    <a:pt x="199" y="303"/>
                    <a:pt x="199" y="303"/>
                  </a:cubicBezTo>
                  <a:cubicBezTo>
                    <a:pt x="169" y="307"/>
                    <a:pt x="128" y="326"/>
                    <a:pt x="94" y="386"/>
                  </a:cubicBezTo>
                  <a:cubicBezTo>
                    <a:pt x="66" y="437"/>
                    <a:pt x="42" y="517"/>
                    <a:pt x="36" y="564"/>
                  </a:cubicBezTo>
                  <a:cubicBezTo>
                    <a:pt x="31" y="569"/>
                    <a:pt x="27" y="577"/>
                    <a:pt x="24" y="586"/>
                  </a:cubicBezTo>
                  <a:cubicBezTo>
                    <a:pt x="0" y="653"/>
                    <a:pt x="5" y="712"/>
                    <a:pt x="24" y="784"/>
                  </a:cubicBezTo>
                  <a:cubicBezTo>
                    <a:pt x="26" y="794"/>
                    <a:pt x="24" y="805"/>
                    <a:pt x="25" y="813"/>
                  </a:cubicBezTo>
                  <a:cubicBezTo>
                    <a:pt x="25" y="813"/>
                    <a:pt x="25" y="813"/>
                    <a:pt x="25" y="813"/>
                  </a:cubicBezTo>
                  <a:cubicBezTo>
                    <a:pt x="25" y="814"/>
                    <a:pt x="25" y="814"/>
                    <a:pt x="25" y="814"/>
                  </a:cubicBezTo>
                  <a:cubicBezTo>
                    <a:pt x="25" y="841"/>
                    <a:pt x="25" y="866"/>
                    <a:pt x="29" y="885"/>
                  </a:cubicBezTo>
                  <a:cubicBezTo>
                    <a:pt x="39" y="936"/>
                    <a:pt x="86" y="970"/>
                    <a:pt x="93" y="963"/>
                  </a:cubicBezTo>
                  <a:cubicBezTo>
                    <a:pt x="100" y="956"/>
                    <a:pt x="94" y="944"/>
                    <a:pt x="86" y="925"/>
                  </a:cubicBezTo>
                  <a:cubicBezTo>
                    <a:pt x="75" y="902"/>
                    <a:pt x="81" y="889"/>
                    <a:pt x="82" y="879"/>
                  </a:cubicBezTo>
                  <a:cubicBezTo>
                    <a:pt x="82" y="877"/>
                    <a:pt x="85" y="876"/>
                    <a:pt x="86" y="878"/>
                  </a:cubicBezTo>
                  <a:cubicBezTo>
                    <a:pt x="89" y="882"/>
                    <a:pt x="92" y="887"/>
                    <a:pt x="95" y="907"/>
                  </a:cubicBezTo>
                  <a:cubicBezTo>
                    <a:pt x="98" y="919"/>
                    <a:pt x="106" y="917"/>
                    <a:pt x="106" y="916"/>
                  </a:cubicBezTo>
                  <a:cubicBezTo>
                    <a:pt x="109" y="907"/>
                    <a:pt x="109" y="900"/>
                    <a:pt x="108" y="887"/>
                  </a:cubicBezTo>
                  <a:cubicBezTo>
                    <a:pt x="105" y="841"/>
                    <a:pt x="101" y="834"/>
                    <a:pt x="86" y="819"/>
                  </a:cubicBezTo>
                  <a:cubicBezTo>
                    <a:pt x="84" y="814"/>
                    <a:pt x="83" y="810"/>
                    <a:pt x="81" y="807"/>
                  </a:cubicBezTo>
                  <a:cubicBezTo>
                    <a:pt x="96" y="721"/>
                    <a:pt x="111" y="676"/>
                    <a:pt x="115" y="619"/>
                  </a:cubicBezTo>
                  <a:cubicBezTo>
                    <a:pt x="115" y="619"/>
                    <a:pt x="115" y="618"/>
                    <a:pt x="116" y="618"/>
                  </a:cubicBezTo>
                  <a:cubicBezTo>
                    <a:pt x="133" y="594"/>
                    <a:pt x="147" y="570"/>
                    <a:pt x="160" y="547"/>
                  </a:cubicBezTo>
                  <a:cubicBezTo>
                    <a:pt x="172" y="565"/>
                    <a:pt x="145" y="586"/>
                    <a:pt x="145" y="638"/>
                  </a:cubicBezTo>
                  <a:cubicBezTo>
                    <a:pt x="145" y="651"/>
                    <a:pt x="145" y="658"/>
                    <a:pt x="145" y="663"/>
                  </a:cubicBezTo>
                  <a:cubicBezTo>
                    <a:pt x="145" y="670"/>
                    <a:pt x="145" y="673"/>
                    <a:pt x="145" y="678"/>
                  </a:cubicBezTo>
                  <a:cubicBezTo>
                    <a:pt x="145" y="681"/>
                    <a:pt x="138" y="696"/>
                    <a:pt x="124" y="738"/>
                  </a:cubicBezTo>
                  <a:cubicBezTo>
                    <a:pt x="123" y="740"/>
                    <a:pt x="122" y="743"/>
                    <a:pt x="121" y="745"/>
                  </a:cubicBezTo>
                  <a:cubicBezTo>
                    <a:pt x="121" y="746"/>
                    <a:pt x="121" y="747"/>
                    <a:pt x="121" y="748"/>
                  </a:cubicBezTo>
                  <a:cubicBezTo>
                    <a:pt x="120" y="749"/>
                    <a:pt x="120" y="751"/>
                    <a:pt x="119" y="752"/>
                  </a:cubicBezTo>
                  <a:cubicBezTo>
                    <a:pt x="119" y="753"/>
                    <a:pt x="119" y="754"/>
                    <a:pt x="119" y="755"/>
                  </a:cubicBezTo>
                  <a:cubicBezTo>
                    <a:pt x="118" y="756"/>
                    <a:pt x="118" y="758"/>
                    <a:pt x="118" y="759"/>
                  </a:cubicBezTo>
                  <a:cubicBezTo>
                    <a:pt x="117" y="760"/>
                    <a:pt x="117" y="761"/>
                    <a:pt x="117" y="762"/>
                  </a:cubicBezTo>
                  <a:cubicBezTo>
                    <a:pt x="117" y="763"/>
                    <a:pt x="116" y="764"/>
                    <a:pt x="116" y="765"/>
                  </a:cubicBezTo>
                  <a:cubicBezTo>
                    <a:pt x="116" y="767"/>
                    <a:pt x="116" y="768"/>
                    <a:pt x="115" y="769"/>
                  </a:cubicBezTo>
                  <a:cubicBezTo>
                    <a:pt x="115" y="770"/>
                    <a:pt x="115" y="771"/>
                    <a:pt x="115" y="772"/>
                  </a:cubicBezTo>
                  <a:cubicBezTo>
                    <a:pt x="115" y="773"/>
                    <a:pt x="114" y="774"/>
                    <a:pt x="114" y="775"/>
                  </a:cubicBezTo>
                  <a:cubicBezTo>
                    <a:pt x="114" y="776"/>
                    <a:pt x="114" y="777"/>
                    <a:pt x="114" y="778"/>
                  </a:cubicBezTo>
                  <a:cubicBezTo>
                    <a:pt x="114" y="779"/>
                    <a:pt x="113" y="780"/>
                    <a:pt x="113" y="782"/>
                  </a:cubicBezTo>
                  <a:cubicBezTo>
                    <a:pt x="113" y="782"/>
                    <a:pt x="113" y="783"/>
                    <a:pt x="113" y="783"/>
                  </a:cubicBezTo>
                  <a:cubicBezTo>
                    <a:pt x="113" y="785"/>
                    <a:pt x="113" y="786"/>
                    <a:pt x="113" y="788"/>
                  </a:cubicBezTo>
                  <a:cubicBezTo>
                    <a:pt x="113" y="788"/>
                    <a:pt x="113" y="788"/>
                    <a:pt x="113" y="788"/>
                  </a:cubicBezTo>
                  <a:cubicBezTo>
                    <a:pt x="113" y="788"/>
                    <a:pt x="113" y="788"/>
                    <a:pt x="113" y="788"/>
                  </a:cubicBezTo>
                  <a:cubicBezTo>
                    <a:pt x="111" y="798"/>
                    <a:pt x="111" y="808"/>
                    <a:pt x="111" y="816"/>
                  </a:cubicBezTo>
                  <a:cubicBezTo>
                    <a:pt x="97" y="947"/>
                    <a:pt x="175" y="1098"/>
                    <a:pt x="189" y="1126"/>
                  </a:cubicBezTo>
                  <a:cubicBezTo>
                    <a:pt x="210" y="1167"/>
                    <a:pt x="223" y="1200"/>
                    <a:pt x="225" y="1215"/>
                  </a:cubicBezTo>
                  <a:cubicBezTo>
                    <a:pt x="227" y="1239"/>
                    <a:pt x="210" y="1330"/>
                    <a:pt x="216" y="1382"/>
                  </a:cubicBezTo>
                  <a:cubicBezTo>
                    <a:pt x="224" y="1454"/>
                    <a:pt x="270" y="1560"/>
                    <a:pt x="284" y="1622"/>
                  </a:cubicBezTo>
                  <a:cubicBezTo>
                    <a:pt x="288" y="1636"/>
                    <a:pt x="295" y="1655"/>
                    <a:pt x="293" y="1667"/>
                  </a:cubicBezTo>
                  <a:cubicBezTo>
                    <a:pt x="291" y="1689"/>
                    <a:pt x="277" y="1706"/>
                    <a:pt x="274" y="1719"/>
                  </a:cubicBezTo>
                  <a:cubicBezTo>
                    <a:pt x="271" y="1739"/>
                    <a:pt x="332" y="1747"/>
                    <a:pt x="345" y="1748"/>
                  </a:cubicBezTo>
                  <a:cubicBezTo>
                    <a:pt x="353" y="1749"/>
                    <a:pt x="372" y="1753"/>
                    <a:pt x="381" y="1745"/>
                  </a:cubicBezTo>
                  <a:cubicBezTo>
                    <a:pt x="381" y="1709"/>
                    <a:pt x="381" y="1709"/>
                    <a:pt x="381" y="1709"/>
                  </a:cubicBezTo>
                  <a:cubicBezTo>
                    <a:pt x="378" y="1699"/>
                    <a:pt x="374" y="1687"/>
                    <a:pt x="373" y="1674"/>
                  </a:cubicBezTo>
                  <a:cubicBezTo>
                    <a:pt x="371" y="1648"/>
                    <a:pt x="367" y="1623"/>
                    <a:pt x="367" y="1610"/>
                  </a:cubicBezTo>
                  <a:cubicBezTo>
                    <a:pt x="364" y="1555"/>
                    <a:pt x="384" y="1440"/>
                    <a:pt x="387" y="1357"/>
                  </a:cubicBezTo>
                  <a:cubicBezTo>
                    <a:pt x="390" y="1293"/>
                    <a:pt x="378" y="1255"/>
                    <a:pt x="376" y="1221"/>
                  </a:cubicBezTo>
                  <a:cubicBezTo>
                    <a:pt x="374" y="1194"/>
                    <a:pt x="378" y="1173"/>
                    <a:pt x="383" y="1126"/>
                  </a:cubicBezTo>
                  <a:cubicBezTo>
                    <a:pt x="391" y="1042"/>
                    <a:pt x="395" y="962"/>
                    <a:pt x="396" y="901"/>
                  </a:cubicBezTo>
                  <a:cubicBezTo>
                    <a:pt x="396" y="962"/>
                    <a:pt x="400" y="1042"/>
                    <a:pt x="409" y="1126"/>
                  </a:cubicBezTo>
                  <a:cubicBezTo>
                    <a:pt x="414" y="1173"/>
                    <a:pt x="417" y="1194"/>
                    <a:pt x="416" y="1221"/>
                  </a:cubicBezTo>
                  <a:cubicBezTo>
                    <a:pt x="414" y="1255"/>
                    <a:pt x="402" y="1293"/>
                    <a:pt x="404" y="1357"/>
                  </a:cubicBezTo>
                  <a:cubicBezTo>
                    <a:pt x="408" y="1440"/>
                    <a:pt x="428" y="1555"/>
                    <a:pt x="425" y="1610"/>
                  </a:cubicBezTo>
                  <a:cubicBezTo>
                    <a:pt x="424" y="1623"/>
                    <a:pt x="421" y="1648"/>
                    <a:pt x="418" y="1674"/>
                  </a:cubicBezTo>
                  <a:cubicBezTo>
                    <a:pt x="417" y="1687"/>
                    <a:pt x="414" y="1699"/>
                    <a:pt x="411" y="1709"/>
                  </a:cubicBezTo>
                  <a:cubicBezTo>
                    <a:pt x="411" y="1745"/>
                    <a:pt x="411" y="1745"/>
                    <a:pt x="411" y="1745"/>
                  </a:cubicBezTo>
                  <a:cubicBezTo>
                    <a:pt x="420" y="1753"/>
                    <a:pt x="438" y="1749"/>
                    <a:pt x="446" y="1748"/>
                  </a:cubicBezTo>
                  <a:cubicBezTo>
                    <a:pt x="460" y="1747"/>
                    <a:pt x="521" y="1739"/>
                    <a:pt x="517" y="1719"/>
                  </a:cubicBezTo>
                  <a:cubicBezTo>
                    <a:pt x="515" y="1706"/>
                    <a:pt x="501" y="1689"/>
                    <a:pt x="498" y="1667"/>
                  </a:cubicBezTo>
                  <a:cubicBezTo>
                    <a:pt x="497" y="1655"/>
                    <a:pt x="504" y="1636"/>
                    <a:pt x="507" y="1622"/>
                  </a:cubicBezTo>
                  <a:cubicBezTo>
                    <a:pt x="522" y="1560"/>
                    <a:pt x="567" y="1454"/>
                    <a:pt x="576" y="1382"/>
                  </a:cubicBezTo>
                  <a:cubicBezTo>
                    <a:pt x="582" y="1330"/>
                    <a:pt x="565" y="1239"/>
                    <a:pt x="567" y="1215"/>
                  </a:cubicBezTo>
                  <a:cubicBezTo>
                    <a:pt x="569" y="1200"/>
                    <a:pt x="582" y="1167"/>
                    <a:pt x="603" y="1126"/>
                  </a:cubicBezTo>
                  <a:cubicBezTo>
                    <a:pt x="616" y="1098"/>
                    <a:pt x="694" y="947"/>
                    <a:pt x="680" y="816"/>
                  </a:cubicBezTo>
                  <a:cubicBezTo>
                    <a:pt x="681" y="806"/>
                    <a:pt x="680" y="795"/>
                    <a:pt x="679" y="783"/>
                  </a:cubicBezTo>
                  <a:cubicBezTo>
                    <a:pt x="679" y="783"/>
                    <a:pt x="678" y="782"/>
                    <a:pt x="678" y="782"/>
                  </a:cubicBezTo>
                  <a:cubicBezTo>
                    <a:pt x="678" y="780"/>
                    <a:pt x="678" y="779"/>
                    <a:pt x="678" y="778"/>
                  </a:cubicBezTo>
                  <a:cubicBezTo>
                    <a:pt x="678" y="777"/>
                    <a:pt x="678" y="776"/>
                    <a:pt x="677" y="776"/>
                  </a:cubicBezTo>
                  <a:cubicBezTo>
                    <a:pt x="677" y="774"/>
                    <a:pt x="677" y="773"/>
                    <a:pt x="677" y="772"/>
                  </a:cubicBezTo>
                  <a:cubicBezTo>
                    <a:pt x="677" y="771"/>
                    <a:pt x="676" y="770"/>
                    <a:pt x="676" y="769"/>
                  </a:cubicBezTo>
                  <a:cubicBezTo>
                    <a:pt x="676" y="768"/>
                    <a:pt x="676" y="767"/>
                    <a:pt x="676" y="765"/>
                  </a:cubicBezTo>
                  <a:cubicBezTo>
                    <a:pt x="675" y="764"/>
                    <a:pt x="675" y="763"/>
                    <a:pt x="675" y="762"/>
                  </a:cubicBezTo>
                  <a:cubicBezTo>
                    <a:pt x="675" y="761"/>
                    <a:pt x="674" y="760"/>
                    <a:pt x="674" y="759"/>
                  </a:cubicBezTo>
                  <a:cubicBezTo>
                    <a:pt x="674" y="758"/>
                    <a:pt x="673" y="756"/>
                    <a:pt x="673" y="755"/>
                  </a:cubicBezTo>
                  <a:cubicBezTo>
                    <a:pt x="673" y="754"/>
                    <a:pt x="673" y="753"/>
                    <a:pt x="672" y="752"/>
                  </a:cubicBezTo>
                  <a:cubicBezTo>
                    <a:pt x="672" y="751"/>
                    <a:pt x="671" y="749"/>
                    <a:pt x="671" y="748"/>
                  </a:cubicBezTo>
                  <a:cubicBezTo>
                    <a:pt x="671" y="747"/>
                    <a:pt x="671" y="746"/>
                    <a:pt x="670" y="745"/>
                  </a:cubicBezTo>
                  <a:cubicBezTo>
                    <a:pt x="669" y="743"/>
                    <a:pt x="669" y="740"/>
                    <a:pt x="668" y="738"/>
                  </a:cubicBezTo>
                  <a:cubicBezTo>
                    <a:pt x="654" y="696"/>
                    <a:pt x="646" y="681"/>
                    <a:pt x="646" y="678"/>
                  </a:cubicBezTo>
                  <a:cubicBezTo>
                    <a:pt x="646" y="673"/>
                    <a:pt x="646" y="670"/>
                    <a:pt x="646" y="663"/>
                  </a:cubicBezTo>
                  <a:cubicBezTo>
                    <a:pt x="646" y="658"/>
                    <a:pt x="646" y="651"/>
                    <a:pt x="646" y="638"/>
                  </a:cubicBezTo>
                  <a:cubicBezTo>
                    <a:pt x="646" y="586"/>
                    <a:pt x="620" y="565"/>
                    <a:pt x="632" y="547"/>
                  </a:cubicBezTo>
                  <a:cubicBezTo>
                    <a:pt x="644" y="570"/>
                    <a:pt x="659" y="594"/>
                    <a:pt x="676" y="618"/>
                  </a:cubicBezTo>
                  <a:cubicBezTo>
                    <a:pt x="676" y="618"/>
                    <a:pt x="677" y="619"/>
                    <a:pt x="677" y="619"/>
                  </a:cubicBezTo>
                  <a:cubicBezTo>
                    <a:pt x="681" y="676"/>
                    <a:pt x="696" y="721"/>
                    <a:pt x="711" y="807"/>
                  </a:cubicBezTo>
                  <a:cubicBezTo>
                    <a:pt x="711" y="807"/>
                    <a:pt x="711" y="807"/>
                    <a:pt x="711" y="807"/>
                  </a:cubicBezTo>
                  <a:cubicBezTo>
                    <a:pt x="709" y="810"/>
                    <a:pt x="707" y="814"/>
                    <a:pt x="705" y="819"/>
                  </a:cubicBezTo>
                  <a:cubicBezTo>
                    <a:pt x="691" y="834"/>
                    <a:pt x="686" y="841"/>
                    <a:pt x="684" y="887"/>
                  </a:cubicBezTo>
                  <a:cubicBezTo>
                    <a:pt x="683" y="900"/>
                    <a:pt x="683" y="907"/>
                    <a:pt x="686" y="916"/>
                  </a:cubicBezTo>
                  <a:cubicBezTo>
                    <a:pt x="686" y="917"/>
                    <a:pt x="694" y="919"/>
                    <a:pt x="696" y="907"/>
                  </a:cubicBezTo>
                  <a:cubicBezTo>
                    <a:pt x="700" y="887"/>
                    <a:pt x="703" y="882"/>
                    <a:pt x="705" y="878"/>
                  </a:cubicBezTo>
                  <a:cubicBezTo>
                    <a:pt x="707" y="876"/>
                    <a:pt x="710" y="877"/>
                    <a:pt x="710" y="879"/>
                  </a:cubicBezTo>
                  <a:cubicBezTo>
                    <a:pt x="711" y="889"/>
                    <a:pt x="716" y="902"/>
                    <a:pt x="706" y="925"/>
                  </a:cubicBezTo>
                  <a:cubicBezTo>
                    <a:pt x="697" y="944"/>
                    <a:pt x="692" y="956"/>
                    <a:pt x="699" y="963"/>
                  </a:cubicBezTo>
                  <a:cubicBezTo>
                    <a:pt x="706" y="970"/>
                    <a:pt x="753" y="936"/>
                    <a:pt x="763" y="885"/>
                  </a:cubicBezTo>
                  <a:cubicBezTo>
                    <a:pt x="767" y="866"/>
                    <a:pt x="766" y="841"/>
                    <a:pt x="766" y="814"/>
                  </a:cubicBezTo>
                  <a:cubicBezTo>
                    <a:pt x="766" y="814"/>
                    <a:pt x="766" y="814"/>
                    <a:pt x="766" y="813"/>
                  </a:cubicBezTo>
                  <a:cubicBezTo>
                    <a:pt x="766" y="813"/>
                    <a:pt x="766" y="813"/>
                    <a:pt x="767" y="813"/>
                  </a:cubicBezTo>
                  <a:cubicBezTo>
                    <a:pt x="768" y="805"/>
                    <a:pt x="765" y="794"/>
                    <a:pt x="768" y="784"/>
                  </a:cubicBezTo>
                  <a:cubicBezTo>
                    <a:pt x="787" y="712"/>
                    <a:pt x="791" y="653"/>
                    <a:pt x="768" y="586"/>
                  </a:cubicBezTo>
                  <a:close/>
                </a:path>
              </a:pathLst>
            </a:custGeom>
            <a:solidFill>
              <a:schemeClr val="bg1"/>
            </a:solidFill>
            <a:ln w="19050">
              <a:gradFill>
                <a:gsLst>
                  <a:gs pos="0">
                    <a:schemeClr val="tx2"/>
                  </a:gs>
                  <a:gs pos="83000">
                    <a:schemeClr val="accent1">
                      <a:lumMod val="45000"/>
                      <a:lumOff val="55000"/>
                    </a:schemeClr>
                  </a:gs>
                  <a:gs pos="100000">
                    <a:schemeClr val="accent1">
                      <a:lumMod val="30000"/>
                      <a:lumOff val="70000"/>
                    </a:schemeClr>
                  </a:gs>
                </a:gsLst>
                <a:lin ang="5400000" scaled="1"/>
              </a:gradFill>
            </a:ln>
          </p:spPr>
          <p:txBody>
            <a:bodyPr vert="horz" wrap="square" lIns="91440" tIns="45720" rIns="91440" bIns="45720" numCol="1" anchor="t" anchorCtr="0" compatLnSpc="1">
              <a:prstTxWarp prst="textNoShape">
                <a:avLst/>
              </a:prstTxWarp>
            </a:bodyPr>
            <a:lstStyle/>
            <a:p>
              <a:endParaRPr lang="en-US" noProof="0" dirty="0"/>
            </a:p>
          </p:txBody>
        </p:sp>
      </p:grpSp>
      <p:sp>
        <p:nvSpPr>
          <p:cNvPr id="29" name="TextBox 28">
            <a:extLst>
              <a:ext uri="{FF2B5EF4-FFF2-40B4-BE49-F238E27FC236}">
                <a16:creationId xmlns:a16="http://schemas.microsoft.com/office/drawing/2014/main" id="{2198FB02-FF49-B2E3-6D83-3D5DFA47CF71}"/>
              </a:ext>
            </a:extLst>
          </p:cNvPr>
          <p:cNvSpPr txBox="1"/>
          <p:nvPr/>
        </p:nvSpPr>
        <p:spPr>
          <a:xfrm>
            <a:off x="533401" y="5369667"/>
            <a:ext cx="11125198" cy="552767"/>
          </a:xfrm>
          <a:prstGeom prst="roundRect">
            <a:avLst>
              <a:gd name="adj" fmla="val 50000"/>
            </a:avLst>
          </a:prstGeom>
          <a:solidFill>
            <a:schemeClr val="tx1"/>
          </a:solidFill>
        </p:spPr>
        <p:txBody>
          <a:bodyPr wrap="square" tIns="0" bIns="0" anchor="ctr">
            <a:noAutofit/>
          </a:bodyPr>
          <a:lstStyle/>
          <a:p>
            <a:pPr algn="ctr"/>
            <a:r>
              <a:rPr lang="en-US" sz="1600" noProof="0" dirty="0">
                <a:solidFill>
                  <a:schemeClr val="bg1"/>
                </a:solidFill>
              </a:rPr>
              <a:t>The health risk of an individual with obesity is determined not only by the total amount of adipose tissue,</a:t>
            </a:r>
          </a:p>
          <a:p>
            <a:pPr algn="ctr"/>
            <a:r>
              <a:rPr lang="en-US" sz="1600" noProof="0" dirty="0">
                <a:solidFill>
                  <a:schemeClr val="bg1"/>
                </a:solidFill>
              </a:rPr>
              <a:t> but also by its distribution and metabolic activity</a:t>
            </a:r>
            <a:r>
              <a:rPr lang="en-US" sz="1600" baseline="30000" noProof="0" dirty="0">
                <a:solidFill>
                  <a:schemeClr val="bg1"/>
                </a:solidFill>
              </a:rPr>
              <a:t>2</a:t>
            </a:r>
          </a:p>
        </p:txBody>
      </p:sp>
    </p:spTree>
    <p:extLst>
      <p:ext uri="{BB962C8B-B14F-4D97-AF65-F5344CB8AC3E}">
        <p14:creationId xmlns:p14="http://schemas.microsoft.com/office/powerpoint/2010/main" val="2347323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370A1-AA38-28FE-7B4A-C537FFFDF49A}"/>
              </a:ext>
            </a:extLst>
          </p:cNvPr>
          <p:cNvSpPr>
            <a:spLocks noGrp="1"/>
          </p:cNvSpPr>
          <p:nvPr>
            <p:ph type="title"/>
          </p:nvPr>
        </p:nvSpPr>
        <p:spPr>
          <a:xfrm>
            <a:off x="536240" y="414320"/>
            <a:ext cx="10896000" cy="1082209"/>
          </a:xfrm>
        </p:spPr>
        <p:txBody>
          <a:bodyPr>
            <a:normAutofit/>
          </a:bodyPr>
          <a:lstStyle/>
          <a:p>
            <a:r>
              <a:rPr lang="en-US" noProof="0" dirty="0"/>
              <a:t>Environmental factors contributing to obesity</a:t>
            </a:r>
          </a:p>
        </p:txBody>
      </p:sp>
      <p:sp>
        <p:nvSpPr>
          <p:cNvPr id="3" name="Text Placeholder 2">
            <a:extLst>
              <a:ext uri="{FF2B5EF4-FFF2-40B4-BE49-F238E27FC236}">
                <a16:creationId xmlns:a16="http://schemas.microsoft.com/office/drawing/2014/main" id="{CC026F6D-6D0B-D026-4B44-57CB25BC12CC}"/>
              </a:ext>
            </a:extLst>
          </p:cNvPr>
          <p:cNvSpPr>
            <a:spLocks noGrp="1"/>
          </p:cNvSpPr>
          <p:nvPr>
            <p:ph type="body" sz="quarter" idx="13"/>
          </p:nvPr>
        </p:nvSpPr>
        <p:spPr>
          <a:xfrm>
            <a:off x="536240" y="6020060"/>
            <a:ext cx="10896000" cy="324000"/>
          </a:xfrm>
        </p:spPr>
        <p:txBody>
          <a:bodyPr/>
          <a:lstStyle/>
          <a:p>
            <a:r>
              <a:rPr lang="en-US" noProof="0" dirty="0"/>
              <a:t>1. </a:t>
            </a:r>
            <a:r>
              <a:rPr lang="en-US" noProof="0" dirty="0" err="1"/>
              <a:t>Lakerveld</a:t>
            </a:r>
            <a:r>
              <a:rPr lang="en-US" noProof="0" dirty="0"/>
              <a:t> J et al. </a:t>
            </a:r>
            <a:r>
              <a:rPr lang="en-US" noProof="0" dirty="0" err="1"/>
              <a:t>Obes</a:t>
            </a:r>
            <a:r>
              <a:rPr lang="en-US" noProof="0" dirty="0"/>
              <a:t> Facts 2017;10:216–222; 2. Meldrum DR et al. Fertil </a:t>
            </a:r>
            <a:r>
              <a:rPr lang="en-US" noProof="0" dirty="0" err="1"/>
              <a:t>Steril</a:t>
            </a:r>
            <a:r>
              <a:rPr lang="en-US" noProof="0" dirty="0"/>
              <a:t> 2017;107:833–839.</a:t>
            </a:r>
          </a:p>
        </p:txBody>
      </p:sp>
      <p:sp>
        <p:nvSpPr>
          <p:cNvPr id="4" name="Rectangle 3">
            <a:extLst>
              <a:ext uri="{FF2B5EF4-FFF2-40B4-BE49-F238E27FC236}">
                <a16:creationId xmlns:a16="http://schemas.microsoft.com/office/drawing/2014/main" id="{07598594-CBD5-4D8C-832B-6F926F4E6F11}"/>
              </a:ext>
            </a:extLst>
          </p:cNvPr>
          <p:cNvSpPr/>
          <p:nvPr/>
        </p:nvSpPr>
        <p:spPr>
          <a:xfrm>
            <a:off x="0" y="1801690"/>
            <a:ext cx="12192000" cy="393236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33" name="Group 32">
            <a:extLst>
              <a:ext uri="{FF2B5EF4-FFF2-40B4-BE49-F238E27FC236}">
                <a16:creationId xmlns:a16="http://schemas.microsoft.com/office/drawing/2014/main" id="{B8F6F969-223A-867E-1DE9-7F7823FA1E4C}"/>
              </a:ext>
            </a:extLst>
          </p:cNvPr>
          <p:cNvGrpSpPr/>
          <p:nvPr/>
        </p:nvGrpSpPr>
        <p:grpSpPr>
          <a:xfrm>
            <a:off x="1108125" y="2008564"/>
            <a:ext cx="9975750" cy="3041412"/>
            <a:chOff x="1357692" y="1923922"/>
            <a:chExt cx="9975750" cy="3041412"/>
          </a:xfrm>
        </p:grpSpPr>
        <p:sp>
          <p:nvSpPr>
            <p:cNvPr id="9" name="Oval 8">
              <a:extLst>
                <a:ext uri="{FF2B5EF4-FFF2-40B4-BE49-F238E27FC236}">
                  <a16:creationId xmlns:a16="http://schemas.microsoft.com/office/drawing/2014/main" id="{DD246B48-E2FE-AB99-7B06-71D0AE8FCAEC}"/>
                </a:ext>
              </a:extLst>
            </p:cNvPr>
            <p:cNvSpPr/>
            <p:nvPr/>
          </p:nvSpPr>
          <p:spPr>
            <a:xfrm>
              <a:off x="5211151" y="2662177"/>
              <a:ext cx="1728000" cy="1728000"/>
            </a:xfrm>
            <a:prstGeom prst="ellipse">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noProof="0" dirty="0">
                <a:solidFill>
                  <a:schemeClr val="tx1"/>
                </a:solidFill>
              </a:endParaRPr>
            </a:p>
          </p:txBody>
        </p:sp>
        <p:sp>
          <p:nvSpPr>
            <p:cNvPr id="10" name="TextBox 9">
              <a:extLst>
                <a:ext uri="{FF2B5EF4-FFF2-40B4-BE49-F238E27FC236}">
                  <a16:creationId xmlns:a16="http://schemas.microsoft.com/office/drawing/2014/main" id="{C07AB6E2-DD5F-9624-850A-70A5179B999F}"/>
                </a:ext>
              </a:extLst>
            </p:cNvPr>
            <p:cNvSpPr txBox="1"/>
            <p:nvPr/>
          </p:nvSpPr>
          <p:spPr>
            <a:xfrm>
              <a:off x="4978863" y="3211008"/>
              <a:ext cx="2202305" cy="584775"/>
            </a:xfrm>
            <a:prstGeom prst="rect">
              <a:avLst/>
            </a:prstGeom>
            <a:noFill/>
          </p:spPr>
          <p:txBody>
            <a:bodyPr wrap="square" rtlCol="0">
              <a:spAutoFit/>
            </a:bodyPr>
            <a:lstStyle/>
            <a:p>
              <a:pPr algn="ctr"/>
              <a:r>
                <a:rPr lang="en-US" sz="1600" b="1" noProof="0" dirty="0">
                  <a:solidFill>
                    <a:schemeClr val="bg1"/>
                  </a:solidFill>
                </a:rPr>
                <a:t>Obesogenic environment</a:t>
              </a:r>
              <a:r>
                <a:rPr lang="en-US" sz="1600" baseline="30000" noProof="0" dirty="0">
                  <a:solidFill>
                    <a:schemeClr val="bg1"/>
                  </a:solidFill>
                </a:rPr>
                <a:t>1,2</a:t>
              </a:r>
            </a:p>
          </p:txBody>
        </p:sp>
        <p:grpSp>
          <p:nvGrpSpPr>
            <p:cNvPr id="32" name="Group 31">
              <a:extLst>
                <a:ext uri="{FF2B5EF4-FFF2-40B4-BE49-F238E27FC236}">
                  <a16:creationId xmlns:a16="http://schemas.microsoft.com/office/drawing/2014/main" id="{B2AA226F-BE9A-A507-C539-09EFFC3B3250}"/>
                </a:ext>
              </a:extLst>
            </p:cNvPr>
            <p:cNvGrpSpPr/>
            <p:nvPr/>
          </p:nvGrpSpPr>
          <p:grpSpPr>
            <a:xfrm>
              <a:off x="6582302" y="2258521"/>
              <a:ext cx="1188001" cy="1188000"/>
              <a:chOff x="6582302" y="2357377"/>
              <a:chExt cx="1188001" cy="1188000"/>
            </a:xfrm>
          </p:grpSpPr>
          <p:sp>
            <p:nvSpPr>
              <p:cNvPr id="11" name="Oval 10">
                <a:extLst>
                  <a:ext uri="{FF2B5EF4-FFF2-40B4-BE49-F238E27FC236}">
                    <a16:creationId xmlns:a16="http://schemas.microsoft.com/office/drawing/2014/main" id="{6DC6CA61-9581-705E-66EA-2D8722C6216E}"/>
                  </a:ext>
                </a:extLst>
              </p:cNvPr>
              <p:cNvSpPr/>
              <p:nvPr/>
            </p:nvSpPr>
            <p:spPr>
              <a:xfrm>
                <a:off x="6582303" y="2357377"/>
                <a:ext cx="1188000" cy="1188000"/>
              </a:xfrm>
              <a:prstGeom prst="ellipse">
                <a:avLst/>
              </a:prstGeom>
              <a:solidFill>
                <a:schemeClr val="accent3">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12" name="TextBox 11">
                <a:extLst>
                  <a:ext uri="{FF2B5EF4-FFF2-40B4-BE49-F238E27FC236}">
                    <a16:creationId xmlns:a16="http://schemas.microsoft.com/office/drawing/2014/main" id="{99818BC4-1FDE-6048-B26D-2E7FEC0347FC}"/>
                  </a:ext>
                </a:extLst>
              </p:cNvPr>
              <p:cNvSpPr txBox="1"/>
              <p:nvPr/>
            </p:nvSpPr>
            <p:spPr>
              <a:xfrm>
                <a:off x="6582302" y="2715650"/>
                <a:ext cx="1188001" cy="492443"/>
              </a:xfrm>
              <a:prstGeom prst="rect">
                <a:avLst/>
              </a:prstGeom>
              <a:noFill/>
            </p:spPr>
            <p:txBody>
              <a:bodyPr wrap="square" rtlCol="0">
                <a:spAutoFit/>
              </a:bodyPr>
              <a:lstStyle/>
              <a:p>
                <a:pPr algn="ctr"/>
                <a:r>
                  <a:rPr lang="en-US" sz="1300" b="1" noProof="0" dirty="0">
                    <a:solidFill>
                      <a:schemeClr val="bg1"/>
                    </a:solidFill>
                  </a:rPr>
                  <a:t>Built environment</a:t>
                </a:r>
              </a:p>
            </p:txBody>
          </p:sp>
        </p:grpSp>
        <p:sp>
          <p:nvSpPr>
            <p:cNvPr id="13" name="Oval 12">
              <a:extLst>
                <a:ext uri="{FF2B5EF4-FFF2-40B4-BE49-F238E27FC236}">
                  <a16:creationId xmlns:a16="http://schemas.microsoft.com/office/drawing/2014/main" id="{DEB527FB-BBF6-A95B-22CC-23C9364A9A60}"/>
                </a:ext>
              </a:extLst>
            </p:cNvPr>
            <p:cNvSpPr/>
            <p:nvPr/>
          </p:nvSpPr>
          <p:spPr>
            <a:xfrm>
              <a:off x="6582303" y="3625553"/>
              <a:ext cx="1188000" cy="1188000"/>
            </a:xfrm>
            <a:prstGeom prst="ellipse">
              <a:avLst/>
            </a:prstGeom>
            <a:solidFill>
              <a:schemeClr val="accent4">
                <a:lumMod val="7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14" name="TextBox 13">
              <a:extLst>
                <a:ext uri="{FF2B5EF4-FFF2-40B4-BE49-F238E27FC236}">
                  <a16:creationId xmlns:a16="http://schemas.microsoft.com/office/drawing/2014/main" id="{EC6E8FCC-D460-EA7E-894A-A28AB07ED860}"/>
                </a:ext>
              </a:extLst>
            </p:cNvPr>
            <p:cNvSpPr txBox="1"/>
            <p:nvPr/>
          </p:nvSpPr>
          <p:spPr>
            <a:xfrm>
              <a:off x="6494810" y="3987439"/>
              <a:ext cx="1370216" cy="492443"/>
            </a:xfrm>
            <a:prstGeom prst="rect">
              <a:avLst/>
            </a:prstGeom>
            <a:noFill/>
          </p:spPr>
          <p:txBody>
            <a:bodyPr wrap="square" rtlCol="0">
              <a:spAutoFit/>
            </a:bodyPr>
            <a:lstStyle/>
            <a:p>
              <a:pPr algn="ctr"/>
              <a:r>
                <a:rPr lang="en-US" sz="1300" b="1" noProof="0" dirty="0">
                  <a:solidFill>
                    <a:schemeClr val="bg1"/>
                  </a:solidFill>
                </a:rPr>
                <a:t>Psychological attributes</a:t>
              </a:r>
            </a:p>
          </p:txBody>
        </p:sp>
        <p:sp>
          <p:nvSpPr>
            <p:cNvPr id="16" name="TextBox 15">
              <a:extLst>
                <a:ext uri="{FF2B5EF4-FFF2-40B4-BE49-F238E27FC236}">
                  <a16:creationId xmlns:a16="http://schemas.microsoft.com/office/drawing/2014/main" id="{BE1DD755-7A65-ACC0-242B-D84214DF14D3}"/>
                </a:ext>
              </a:extLst>
            </p:cNvPr>
            <p:cNvSpPr txBox="1"/>
            <p:nvPr/>
          </p:nvSpPr>
          <p:spPr>
            <a:xfrm>
              <a:off x="7822595" y="1923922"/>
              <a:ext cx="3510847" cy="1600438"/>
            </a:xfrm>
            <a:prstGeom prst="rect">
              <a:avLst/>
            </a:prstGeom>
            <a:noFill/>
          </p:spPr>
          <p:txBody>
            <a:bodyPr wrap="square">
              <a:spAutoFit/>
            </a:bodyPr>
            <a:lstStyle/>
            <a:p>
              <a:r>
                <a:rPr lang="en-US" sz="1400" noProof="0" dirty="0">
                  <a:solidFill>
                    <a:schemeClr val="accent3"/>
                  </a:solidFill>
                </a:rPr>
                <a:t>Physical features that reduce accessibility to or the need for physical activities:</a:t>
              </a:r>
            </a:p>
            <a:p>
              <a:pPr marL="200025" indent="-200025">
                <a:buFont typeface="Arial" panose="020B0604020202020204" pitchFamily="34" charset="0"/>
                <a:buChar char="•"/>
              </a:pPr>
              <a:r>
                <a:rPr lang="en-US" sz="1400" noProof="0" dirty="0">
                  <a:solidFill>
                    <a:schemeClr val="accent3"/>
                  </a:solidFill>
                </a:rPr>
                <a:t>Passive entertainment</a:t>
              </a:r>
            </a:p>
            <a:p>
              <a:pPr marL="200025" indent="-200025">
                <a:buFont typeface="Arial" panose="020B0604020202020204" pitchFamily="34" charset="0"/>
                <a:buChar char="•"/>
              </a:pPr>
              <a:r>
                <a:rPr lang="en-US" sz="1400" noProof="0" dirty="0">
                  <a:solidFill>
                    <a:schemeClr val="accent3"/>
                  </a:solidFill>
                </a:rPr>
                <a:t>Social media </a:t>
              </a:r>
            </a:p>
            <a:p>
              <a:pPr marL="200025" indent="-200025">
                <a:buFont typeface="Arial" panose="020B0604020202020204" pitchFamily="34" charset="0"/>
                <a:buChar char="•"/>
              </a:pPr>
              <a:r>
                <a:rPr lang="en-US" sz="1400" noProof="0" dirty="0">
                  <a:solidFill>
                    <a:schemeClr val="accent3"/>
                  </a:solidFill>
                </a:rPr>
                <a:t>Convenience services</a:t>
              </a:r>
            </a:p>
            <a:p>
              <a:pPr marL="200025" indent="-200025">
                <a:buFont typeface="Arial" panose="020B0604020202020204" pitchFamily="34" charset="0"/>
                <a:buChar char="•"/>
              </a:pPr>
              <a:r>
                <a:rPr lang="en-US" sz="1400" noProof="0" dirty="0">
                  <a:solidFill>
                    <a:schemeClr val="accent3"/>
                  </a:solidFill>
                </a:rPr>
                <a:t>Urban sprawl</a:t>
              </a:r>
            </a:p>
            <a:p>
              <a:pPr marL="200025" indent="-200025">
                <a:buFont typeface="Arial" panose="020B0604020202020204" pitchFamily="34" charset="0"/>
                <a:buChar char="•"/>
              </a:pPr>
              <a:r>
                <a:rPr lang="en-US" sz="1400" noProof="0" dirty="0">
                  <a:solidFill>
                    <a:schemeClr val="accent3"/>
                  </a:solidFill>
                </a:rPr>
                <a:t>Land-use mix</a:t>
              </a:r>
            </a:p>
          </p:txBody>
        </p:sp>
        <p:sp>
          <p:nvSpPr>
            <p:cNvPr id="17" name="Oval 16">
              <a:extLst>
                <a:ext uri="{FF2B5EF4-FFF2-40B4-BE49-F238E27FC236}">
                  <a16:creationId xmlns:a16="http://schemas.microsoft.com/office/drawing/2014/main" id="{9B4B3D02-A1A2-7A56-3D83-EC1AAE357BC9}"/>
                </a:ext>
              </a:extLst>
            </p:cNvPr>
            <p:cNvSpPr/>
            <p:nvPr/>
          </p:nvSpPr>
          <p:spPr>
            <a:xfrm>
              <a:off x="4343669" y="3625553"/>
              <a:ext cx="1188000" cy="1188000"/>
            </a:xfrm>
            <a:prstGeom prst="ellipse">
              <a:avLst/>
            </a:prstGeom>
            <a:solidFill>
              <a:schemeClr val="accent2">
                <a:lumMod val="7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18" name="TextBox 17">
              <a:extLst>
                <a:ext uri="{FF2B5EF4-FFF2-40B4-BE49-F238E27FC236}">
                  <a16:creationId xmlns:a16="http://schemas.microsoft.com/office/drawing/2014/main" id="{5267410C-276F-2516-B692-F8BAFE028D6B}"/>
                </a:ext>
              </a:extLst>
            </p:cNvPr>
            <p:cNvSpPr txBox="1"/>
            <p:nvPr/>
          </p:nvSpPr>
          <p:spPr>
            <a:xfrm>
              <a:off x="4252561" y="3987439"/>
              <a:ext cx="1370216" cy="492443"/>
            </a:xfrm>
            <a:prstGeom prst="rect">
              <a:avLst/>
            </a:prstGeom>
            <a:noFill/>
          </p:spPr>
          <p:txBody>
            <a:bodyPr wrap="square" rtlCol="0">
              <a:spAutoFit/>
            </a:bodyPr>
            <a:lstStyle/>
            <a:p>
              <a:pPr algn="ctr"/>
              <a:r>
                <a:rPr lang="en-US" sz="1300" b="1" noProof="0" dirty="0">
                  <a:solidFill>
                    <a:schemeClr val="bg1"/>
                  </a:solidFill>
                </a:rPr>
                <a:t>Food consumption</a:t>
              </a:r>
            </a:p>
          </p:txBody>
        </p:sp>
        <p:sp>
          <p:nvSpPr>
            <p:cNvPr id="20" name="TextBox 19">
              <a:extLst>
                <a:ext uri="{FF2B5EF4-FFF2-40B4-BE49-F238E27FC236}">
                  <a16:creationId xmlns:a16="http://schemas.microsoft.com/office/drawing/2014/main" id="{04D380F8-DEB7-35D2-74C4-01401B34E591}"/>
                </a:ext>
              </a:extLst>
            </p:cNvPr>
            <p:cNvSpPr txBox="1"/>
            <p:nvPr/>
          </p:nvSpPr>
          <p:spPr>
            <a:xfrm>
              <a:off x="1357692" y="3795783"/>
              <a:ext cx="3035799" cy="1169551"/>
            </a:xfrm>
            <a:prstGeom prst="rect">
              <a:avLst/>
            </a:prstGeom>
            <a:noFill/>
          </p:spPr>
          <p:txBody>
            <a:bodyPr wrap="square" lIns="91440" tIns="45720" rIns="91440" bIns="45720" anchor="t">
              <a:spAutoFit/>
            </a:bodyPr>
            <a:lstStyle/>
            <a:p>
              <a:pPr marL="200025" indent="-200025">
                <a:buFont typeface="Arial" panose="020B0604020202020204" pitchFamily="34" charset="0"/>
                <a:buChar char="•"/>
              </a:pPr>
              <a:r>
                <a:rPr lang="en-US" sz="1400" noProof="0" dirty="0">
                  <a:solidFill>
                    <a:schemeClr val="accent2">
                      <a:lumMod val="75000"/>
                    </a:schemeClr>
                  </a:solidFill>
                </a:rPr>
                <a:t>Excess supply of highly accessible, calorie-dense foods</a:t>
              </a:r>
            </a:p>
            <a:p>
              <a:pPr marL="200025" indent="-200025">
                <a:buFont typeface="Arial" panose="020B0604020202020204" pitchFamily="34" charset="0"/>
                <a:buChar char="•"/>
              </a:pPr>
              <a:r>
                <a:rPr lang="en-US" sz="1400" noProof="0" dirty="0">
                  <a:solidFill>
                    <a:schemeClr val="accent2">
                      <a:lumMod val="75000"/>
                    </a:schemeClr>
                  </a:solidFill>
                </a:rPr>
                <a:t>Increased portion sizes now the norm</a:t>
              </a:r>
            </a:p>
            <a:p>
              <a:pPr marL="200025" indent="-200025">
                <a:buFont typeface="Arial" panose="020B0604020202020204" pitchFamily="34" charset="0"/>
                <a:buChar char="•"/>
              </a:pPr>
              <a:r>
                <a:rPr lang="en-US" sz="1400" noProof="0" dirty="0">
                  <a:solidFill>
                    <a:schemeClr val="accent2">
                      <a:lumMod val="75000"/>
                    </a:schemeClr>
                  </a:solidFill>
                </a:rPr>
                <a:t>High-energy processed foods </a:t>
              </a:r>
            </a:p>
          </p:txBody>
        </p:sp>
        <p:sp>
          <p:nvSpPr>
            <p:cNvPr id="22" name="TextBox 21">
              <a:extLst>
                <a:ext uri="{FF2B5EF4-FFF2-40B4-BE49-F238E27FC236}">
                  <a16:creationId xmlns:a16="http://schemas.microsoft.com/office/drawing/2014/main" id="{2D1935C9-F914-D1CD-6CB5-DCB30908FAD5}"/>
                </a:ext>
              </a:extLst>
            </p:cNvPr>
            <p:cNvSpPr txBox="1"/>
            <p:nvPr/>
          </p:nvSpPr>
          <p:spPr>
            <a:xfrm>
              <a:off x="7822595" y="3930229"/>
              <a:ext cx="2401830" cy="738664"/>
            </a:xfrm>
            <a:prstGeom prst="rect">
              <a:avLst/>
            </a:prstGeom>
            <a:noFill/>
          </p:spPr>
          <p:txBody>
            <a:bodyPr wrap="square">
              <a:spAutoFit/>
            </a:bodyPr>
            <a:lstStyle/>
            <a:p>
              <a:pPr marL="200025" indent="-200025">
                <a:buFont typeface="Arial" panose="020B0604020202020204" pitchFamily="34" charset="0"/>
                <a:buChar char="•"/>
              </a:pPr>
              <a:r>
                <a:rPr lang="en-US" sz="1400" noProof="0" dirty="0">
                  <a:solidFill>
                    <a:schemeClr val="accent4">
                      <a:lumMod val="75000"/>
                    </a:schemeClr>
                  </a:solidFill>
                </a:rPr>
                <a:t>Lack of sleep</a:t>
              </a:r>
            </a:p>
            <a:p>
              <a:pPr marL="200025" indent="-200025">
                <a:buFont typeface="Arial" panose="020B0604020202020204" pitchFamily="34" charset="0"/>
                <a:buChar char="•"/>
              </a:pPr>
              <a:r>
                <a:rPr lang="en-US" sz="1400" noProof="0" dirty="0">
                  <a:solidFill>
                    <a:schemeClr val="accent4">
                      <a:lumMod val="75000"/>
                    </a:schemeClr>
                  </a:solidFill>
                </a:rPr>
                <a:t>High stress levels</a:t>
              </a:r>
            </a:p>
            <a:p>
              <a:pPr marL="200025" indent="-200025">
                <a:buFont typeface="Arial" panose="020B0604020202020204" pitchFamily="34" charset="0"/>
                <a:buChar char="•"/>
              </a:pPr>
              <a:r>
                <a:rPr lang="en-US" sz="1400" noProof="0" dirty="0">
                  <a:solidFill>
                    <a:schemeClr val="accent4">
                      <a:lumMod val="75000"/>
                    </a:schemeClr>
                  </a:solidFill>
                </a:rPr>
                <a:t>Learned activity patterns</a:t>
              </a:r>
            </a:p>
          </p:txBody>
        </p:sp>
        <p:grpSp>
          <p:nvGrpSpPr>
            <p:cNvPr id="31" name="Group 30">
              <a:extLst>
                <a:ext uri="{FF2B5EF4-FFF2-40B4-BE49-F238E27FC236}">
                  <a16:creationId xmlns:a16="http://schemas.microsoft.com/office/drawing/2014/main" id="{04F597C7-2D58-3D16-5275-6B1223E04BCB}"/>
                </a:ext>
              </a:extLst>
            </p:cNvPr>
            <p:cNvGrpSpPr/>
            <p:nvPr/>
          </p:nvGrpSpPr>
          <p:grpSpPr>
            <a:xfrm>
              <a:off x="4343669" y="2258521"/>
              <a:ext cx="1188000" cy="1188000"/>
              <a:chOff x="4343669" y="2357377"/>
              <a:chExt cx="1188000" cy="1188000"/>
            </a:xfrm>
          </p:grpSpPr>
          <p:sp>
            <p:nvSpPr>
              <p:cNvPr id="23" name="Oval 22">
                <a:extLst>
                  <a:ext uri="{FF2B5EF4-FFF2-40B4-BE49-F238E27FC236}">
                    <a16:creationId xmlns:a16="http://schemas.microsoft.com/office/drawing/2014/main" id="{127DD0AC-7B7F-92A1-6ED1-5E285A0D330A}"/>
                  </a:ext>
                </a:extLst>
              </p:cNvPr>
              <p:cNvSpPr/>
              <p:nvPr/>
            </p:nvSpPr>
            <p:spPr>
              <a:xfrm>
                <a:off x="4343669" y="2357377"/>
                <a:ext cx="1188000" cy="1188000"/>
              </a:xfrm>
              <a:prstGeom prst="ellipse">
                <a:avLst/>
              </a:prstGeom>
              <a:solidFill>
                <a:schemeClr val="accent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24" name="TextBox 23">
                <a:extLst>
                  <a:ext uri="{FF2B5EF4-FFF2-40B4-BE49-F238E27FC236}">
                    <a16:creationId xmlns:a16="http://schemas.microsoft.com/office/drawing/2014/main" id="{380F8F4B-7969-405C-B8A2-5C55334ACB97}"/>
                  </a:ext>
                </a:extLst>
              </p:cNvPr>
              <p:cNvSpPr txBox="1"/>
              <p:nvPr/>
            </p:nvSpPr>
            <p:spPr>
              <a:xfrm>
                <a:off x="4386602" y="2716865"/>
                <a:ext cx="1096288" cy="492443"/>
              </a:xfrm>
              <a:prstGeom prst="rect">
                <a:avLst/>
              </a:prstGeom>
              <a:noFill/>
            </p:spPr>
            <p:txBody>
              <a:bodyPr wrap="square" rtlCol="0">
                <a:spAutoFit/>
              </a:bodyPr>
              <a:lstStyle/>
              <a:p>
                <a:pPr algn="ctr"/>
                <a:r>
                  <a:rPr lang="en-US" sz="1300" b="1" noProof="0" dirty="0">
                    <a:solidFill>
                      <a:schemeClr val="bg1"/>
                    </a:solidFill>
                  </a:rPr>
                  <a:t>Food market</a:t>
                </a:r>
              </a:p>
            </p:txBody>
          </p:sp>
        </p:grpSp>
        <p:sp>
          <p:nvSpPr>
            <p:cNvPr id="26" name="TextBox 25">
              <a:extLst>
                <a:ext uri="{FF2B5EF4-FFF2-40B4-BE49-F238E27FC236}">
                  <a16:creationId xmlns:a16="http://schemas.microsoft.com/office/drawing/2014/main" id="{35A717DC-DB30-C908-6C03-9238AB7CDC29}"/>
                </a:ext>
              </a:extLst>
            </p:cNvPr>
            <p:cNvSpPr txBox="1"/>
            <p:nvPr/>
          </p:nvSpPr>
          <p:spPr>
            <a:xfrm>
              <a:off x="1357692" y="1923922"/>
              <a:ext cx="3186708" cy="1815882"/>
            </a:xfrm>
            <a:prstGeom prst="rect">
              <a:avLst/>
            </a:prstGeom>
            <a:noFill/>
          </p:spPr>
          <p:txBody>
            <a:bodyPr wrap="square">
              <a:spAutoFit/>
            </a:bodyPr>
            <a:lstStyle/>
            <a:p>
              <a:pPr marL="200025" indent="-200025">
                <a:buFont typeface="Arial" panose="020B0604020202020204" pitchFamily="34" charset="0"/>
                <a:buChar char="•"/>
              </a:pPr>
              <a:r>
                <a:rPr lang="en-US" sz="1400" noProof="0" dirty="0">
                  <a:solidFill>
                    <a:schemeClr val="accent1"/>
                  </a:solidFill>
                </a:rPr>
                <a:t>Abundance and variety of food</a:t>
              </a:r>
            </a:p>
            <a:p>
              <a:pPr marL="200025" indent="-200025">
                <a:buFont typeface="Arial" panose="020B0604020202020204" pitchFamily="34" charset="0"/>
                <a:buChar char="•"/>
              </a:pPr>
              <a:r>
                <a:rPr lang="en-US" sz="1400" noProof="0" dirty="0">
                  <a:solidFill>
                    <a:schemeClr val="accent1"/>
                  </a:solidFill>
                </a:rPr>
                <a:t>Added sugar (fructose):</a:t>
              </a:r>
            </a:p>
            <a:p>
              <a:pPr marL="476250" lvl="1" indent="-266700">
                <a:buFont typeface="Arial" panose="020B0604020202020204" pitchFamily="34" charset="0"/>
                <a:buChar char="−"/>
              </a:pPr>
              <a:r>
                <a:rPr lang="en-US" sz="1400" noProof="0" dirty="0">
                  <a:solidFill>
                    <a:schemeClr val="accent1"/>
                  </a:solidFill>
                </a:rPr>
                <a:t>An inexpensive way to make food products tastier, which increases sales </a:t>
              </a:r>
            </a:p>
            <a:p>
              <a:pPr marL="476250" lvl="1" indent="-266700">
                <a:buFont typeface="Arial" panose="020B0604020202020204" pitchFamily="34" charset="0"/>
                <a:buChar char="−"/>
              </a:pPr>
              <a:r>
                <a:rPr lang="en-US" sz="1400" noProof="0" dirty="0">
                  <a:solidFill>
                    <a:schemeClr val="accent1"/>
                  </a:solidFill>
                </a:rPr>
                <a:t>Unfortunate consequence of “low fat” products – less fat, more sugar</a:t>
              </a:r>
            </a:p>
          </p:txBody>
        </p:sp>
      </p:grpSp>
      <p:sp>
        <p:nvSpPr>
          <p:cNvPr id="25" name="TextBox 24">
            <a:extLst>
              <a:ext uri="{FF2B5EF4-FFF2-40B4-BE49-F238E27FC236}">
                <a16:creationId xmlns:a16="http://schemas.microsoft.com/office/drawing/2014/main" id="{2CFDB57C-A383-3EE8-9A64-1B96FAAA0FCE}"/>
              </a:ext>
            </a:extLst>
          </p:cNvPr>
          <p:cNvSpPr txBox="1"/>
          <p:nvPr/>
        </p:nvSpPr>
        <p:spPr>
          <a:xfrm>
            <a:off x="533401" y="5459413"/>
            <a:ext cx="11125198" cy="476071"/>
          </a:xfrm>
          <a:prstGeom prst="roundRect">
            <a:avLst>
              <a:gd name="adj" fmla="val 50000"/>
            </a:avLst>
          </a:prstGeom>
          <a:solidFill>
            <a:schemeClr val="tx1"/>
          </a:solidFill>
        </p:spPr>
        <p:txBody>
          <a:bodyPr wrap="square">
            <a:spAutoFit/>
          </a:bodyPr>
          <a:lstStyle/>
          <a:p>
            <a:pPr algn="ctr"/>
            <a:r>
              <a:rPr lang="en-US" sz="1600" noProof="0" dirty="0">
                <a:solidFill>
                  <a:schemeClr val="bg1"/>
                </a:solidFill>
              </a:rPr>
              <a:t>A </a:t>
            </a:r>
            <a:r>
              <a:rPr lang="en-US" sz="1600" b="1" noProof="0" dirty="0">
                <a:solidFill>
                  <a:schemeClr val="bg1"/>
                </a:solidFill>
              </a:rPr>
              <a:t>genetically predisposed </a:t>
            </a:r>
            <a:r>
              <a:rPr lang="en-US" sz="1600" noProof="0" dirty="0">
                <a:solidFill>
                  <a:schemeClr val="bg1"/>
                </a:solidFill>
              </a:rPr>
              <a:t>person will respond to this environment unfavorably with increased caloric intake</a:t>
            </a:r>
          </a:p>
        </p:txBody>
      </p:sp>
    </p:spTree>
    <p:extLst>
      <p:ext uri="{BB962C8B-B14F-4D97-AF65-F5344CB8AC3E}">
        <p14:creationId xmlns:p14="http://schemas.microsoft.com/office/powerpoint/2010/main" val="268811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9ABF572F-11D6-4AA4-91E0-CF740C8F0EA4}"/>
              </a:ext>
            </a:extLst>
          </p:cNvPr>
          <p:cNvSpPr/>
          <p:nvPr/>
        </p:nvSpPr>
        <p:spPr>
          <a:xfrm>
            <a:off x="4632859" y="2153747"/>
            <a:ext cx="1739366" cy="1737345"/>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000" noProof="0" dirty="0">
                <a:solidFill>
                  <a:schemeClr val="bg1"/>
                </a:solidFill>
              </a:rPr>
              <a:t>Low income</a:t>
            </a:r>
          </a:p>
        </p:txBody>
      </p:sp>
      <p:sp>
        <p:nvSpPr>
          <p:cNvPr id="7" name="Oval 6">
            <a:extLst>
              <a:ext uri="{FF2B5EF4-FFF2-40B4-BE49-F238E27FC236}">
                <a16:creationId xmlns:a16="http://schemas.microsoft.com/office/drawing/2014/main" id="{620629AB-B551-4F08-8767-A9EBC5CA7B97}"/>
              </a:ext>
            </a:extLst>
          </p:cNvPr>
          <p:cNvSpPr>
            <a:spLocks/>
          </p:cNvSpPr>
          <p:nvPr/>
        </p:nvSpPr>
        <p:spPr>
          <a:xfrm>
            <a:off x="9423047" y="4348119"/>
            <a:ext cx="1951446" cy="194917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000" noProof="0" dirty="0">
                <a:solidFill>
                  <a:schemeClr val="bg1"/>
                </a:solidFill>
              </a:rPr>
              <a:t>Low education</a:t>
            </a:r>
          </a:p>
        </p:txBody>
      </p:sp>
      <p:sp>
        <p:nvSpPr>
          <p:cNvPr id="9" name="Oval 8">
            <a:extLst>
              <a:ext uri="{FF2B5EF4-FFF2-40B4-BE49-F238E27FC236}">
                <a16:creationId xmlns:a16="http://schemas.microsoft.com/office/drawing/2014/main" id="{4E998DF0-9EDE-4D56-A21F-F2981D5933CB}"/>
              </a:ext>
            </a:extLst>
          </p:cNvPr>
          <p:cNvSpPr>
            <a:spLocks/>
          </p:cNvSpPr>
          <p:nvPr/>
        </p:nvSpPr>
        <p:spPr>
          <a:xfrm>
            <a:off x="4306789" y="3322844"/>
            <a:ext cx="1903529" cy="190131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000" noProof="0" dirty="0">
                <a:solidFill>
                  <a:schemeClr val="bg1"/>
                </a:solidFill>
              </a:rPr>
              <a:t>Physical inactivity</a:t>
            </a:r>
          </a:p>
        </p:txBody>
      </p:sp>
      <p:sp>
        <p:nvSpPr>
          <p:cNvPr id="10" name="Oval 9">
            <a:extLst>
              <a:ext uri="{FF2B5EF4-FFF2-40B4-BE49-F238E27FC236}">
                <a16:creationId xmlns:a16="http://schemas.microsoft.com/office/drawing/2014/main" id="{A4D49613-129B-41A8-99E0-5F894F143395}"/>
              </a:ext>
            </a:extLst>
          </p:cNvPr>
          <p:cNvSpPr>
            <a:spLocks/>
          </p:cNvSpPr>
          <p:nvPr/>
        </p:nvSpPr>
        <p:spPr>
          <a:xfrm>
            <a:off x="5647492" y="4147463"/>
            <a:ext cx="1605716" cy="160385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000" noProof="0" dirty="0">
                <a:solidFill>
                  <a:schemeClr val="bg1"/>
                </a:solidFill>
              </a:rPr>
              <a:t>Poor diet</a:t>
            </a:r>
          </a:p>
        </p:txBody>
      </p:sp>
      <p:sp>
        <p:nvSpPr>
          <p:cNvPr id="12" name="Oval 11">
            <a:extLst>
              <a:ext uri="{FF2B5EF4-FFF2-40B4-BE49-F238E27FC236}">
                <a16:creationId xmlns:a16="http://schemas.microsoft.com/office/drawing/2014/main" id="{E1188F03-5FE0-40A2-B040-E5397C990FD9}"/>
              </a:ext>
            </a:extLst>
          </p:cNvPr>
          <p:cNvSpPr>
            <a:spLocks/>
          </p:cNvSpPr>
          <p:nvPr/>
        </p:nvSpPr>
        <p:spPr>
          <a:xfrm>
            <a:off x="6838116" y="3639361"/>
            <a:ext cx="2926214" cy="292281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90000"/>
              </a:lnSpc>
            </a:pPr>
            <a:r>
              <a:rPr lang="en-US" sz="2000" noProof="0" dirty="0">
                <a:solidFill>
                  <a:schemeClr val="bg1"/>
                </a:solidFill>
              </a:rPr>
              <a:t>Individuals from underrepresented groups</a:t>
            </a:r>
          </a:p>
        </p:txBody>
      </p:sp>
      <p:sp>
        <p:nvSpPr>
          <p:cNvPr id="13" name="Oval 12">
            <a:extLst>
              <a:ext uri="{FF2B5EF4-FFF2-40B4-BE49-F238E27FC236}">
                <a16:creationId xmlns:a16="http://schemas.microsoft.com/office/drawing/2014/main" id="{FEF02A72-C842-46A5-8A67-9E28C1998013}"/>
              </a:ext>
            </a:extLst>
          </p:cNvPr>
          <p:cNvSpPr>
            <a:spLocks/>
          </p:cNvSpPr>
          <p:nvPr/>
        </p:nvSpPr>
        <p:spPr>
          <a:xfrm>
            <a:off x="5942947" y="2714625"/>
            <a:ext cx="1739254" cy="173723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000" noProof="0" dirty="0">
                <a:solidFill>
                  <a:schemeClr val="bg1"/>
                </a:solidFill>
              </a:rPr>
              <a:t>Social &amp; societal stressors</a:t>
            </a:r>
          </a:p>
        </p:txBody>
      </p:sp>
      <p:sp>
        <p:nvSpPr>
          <p:cNvPr id="8" name="Oval 7">
            <a:extLst>
              <a:ext uri="{FF2B5EF4-FFF2-40B4-BE49-F238E27FC236}">
                <a16:creationId xmlns:a16="http://schemas.microsoft.com/office/drawing/2014/main" id="{F3A31D83-DEE8-4FDC-A7CC-812B55EDF246}"/>
              </a:ext>
            </a:extLst>
          </p:cNvPr>
          <p:cNvSpPr>
            <a:spLocks/>
          </p:cNvSpPr>
          <p:nvPr/>
        </p:nvSpPr>
        <p:spPr>
          <a:xfrm>
            <a:off x="9072088" y="3015788"/>
            <a:ext cx="1927556" cy="192531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000" noProof="0" dirty="0">
                <a:solidFill>
                  <a:schemeClr val="bg1"/>
                </a:solidFill>
              </a:rPr>
              <a:t>Food insecurity</a:t>
            </a:r>
          </a:p>
        </p:txBody>
      </p:sp>
      <p:sp>
        <p:nvSpPr>
          <p:cNvPr id="11" name="Oval 10">
            <a:extLst>
              <a:ext uri="{FF2B5EF4-FFF2-40B4-BE49-F238E27FC236}">
                <a16:creationId xmlns:a16="http://schemas.microsoft.com/office/drawing/2014/main" id="{EC8018EC-0BE0-484C-80FA-74908F34B30E}"/>
              </a:ext>
            </a:extLst>
          </p:cNvPr>
          <p:cNvSpPr>
            <a:spLocks/>
          </p:cNvSpPr>
          <p:nvPr/>
        </p:nvSpPr>
        <p:spPr>
          <a:xfrm>
            <a:off x="7434881" y="2195764"/>
            <a:ext cx="1988022" cy="198571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000" noProof="0" dirty="0">
                <a:solidFill>
                  <a:schemeClr val="bg1"/>
                </a:solidFill>
              </a:rPr>
              <a:t>Eating behavior</a:t>
            </a:r>
          </a:p>
        </p:txBody>
      </p:sp>
      <p:sp>
        <p:nvSpPr>
          <p:cNvPr id="2" name="Title 1">
            <a:extLst>
              <a:ext uri="{FF2B5EF4-FFF2-40B4-BE49-F238E27FC236}">
                <a16:creationId xmlns:a16="http://schemas.microsoft.com/office/drawing/2014/main" id="{4CEA0B2B-0623-4CEC-A147-531DE127CF0B}"/>
              </a:ext>
            </a:extLst>
          </p:cNvPr>
          <p:cNvSpPr>
            <a:spLocks noGrp="1"/>
          </p:cNvSpPr>
          <p:nvPr>
            <p:ph type="title"/>
          </p:nvPr>
        </p:nvSpPr>
        <p:spPr>
          <a:xfrm>
            <a:off x="536240" y="414320"/>
            <a:ext cx="10896000" cy="1082209"/>
          </a:xfrm>
        </p:spPr>
        <p:txBody>
          <a:bodyPr>
            <a:normAutofit/>
          </a:bodyPr>
          <a:lstStyle/>
          <a:p>
            <a:r>
              <a:rPr lang="en-US" noProof="0" dirty="0"/>
              <a:t>Obesity and social determinants of health</a:t>
            </a:r>
            <a:r>
              <a:rPr lang="en-US" baseline="30000" noProof="0" dirty="0"/>
              <a:t>1,2</a:t>
            </a:r>
            <a:endParaRPr lang="en-US" noProof="0" dirty="0"/>
          </a:p>
        </p:txBody>
      </p:sp>
      <p:sp>
        <p:nvSpPr>
          <p:cNvPr id="4" name="Text Placeholder 3">
            <a:extLst>
              <a:ext uri="{FF2B5EF4-FFF2-40B4-BE49-F238E27FC236}">
                <a16:creationId xmlns:a16="http://schemas.microsoft.com/office/drawing/2014/main" id="{79C8B57D-A7F2-D30E-A75F-BCC991F6162F}"/>
              </a:ext>
            </a:extLst>
          </p:cNvPr>
          <p:cNvSpPr>
            <a:spLocks noGrp="1"/>
          </p:cNvSpPr>
          <p:nvPr>
            <p:ph type="body" sz="quarter" idx="13"/>
          </p:nvPr>
        </p:nvSpPr>
        <p:spPr>
          <a:xfrm>
            <a:off x="536240" y="6020060"/>
            <a:ext cx="10896000" cy="324000"/>
          </a:xfrm>
        </p:spPr>
        <p:txBody>
          <a:bodyPr/>
          <a:lstStyle/>
          <a:p>
            <a:r>
              <a:rPr lang="en-US" dirty="0"/>
              <a:t>1. </a:t>
            </a:r>
            <a:r>
              <a:rPr lang="en-US" noProof="0" dirty="0"/>
              <a:t>CDC. </a:t>
            </a:r>
            <a:r>
              <a:rPr lang="en-US" noProof="0" dirty="0">
                <a:hlinkClick r:id="rId3">
                  <a:extLst>
                    <a:ext uri="{A12FA001-AC4F-418D-AE19-62706E023703}">
                      <ahyp:hlinkClr xmlns:ahyp="http://schemas.microsoft.com/office/drawing/2018/hyperlinkcolor" val="tx"/>
                    </a:ext>
                  </a:extLst>
                </a:hlinkClick>
              </a:rPr>
              <a:t>www.cdc.gov/obesity/index.html</a:t>
            </a:r>
            <a:r>
              <a:rPr lang="en-US" noProof="0" dirty="0"/>
              <a:t>. Accessed November 2025; 2. May AL, et al. </a:t>
            </a:r>
            <a:r>
              <a:rPr lang="en-GB" noProof="0" dirty="0"/>
              <a:t>MMWR </a:t>
            </a:r>
            <a:r>
              <a:rPr lang="en-GB" noProof="0" dirty="0" err="1"/>
              <a:t>Morb</a:t>
            </a:r>
            <a:r>
              <a:rPr lang="en-GB" noProof="0" dirty="0"/>
              <a:t> Mortal </a:t>
            </a:r>
            <a:r>
              <a:rPr lang="en-GB" noProof="0" dirty="0" err="1"/>
              <a:t>Wkly</a:t>
            </a:r>
            <a:r>
              <a:rPr lang="en-GB" noProof="0" dirty="0"/>
              <a:t> Rep</a:t>
            </a:r>
            <a:r>
              <a:rPr lang="en-US" noProof="0" dirty="0"/>
              <a:t> 2013:62(3 suppl):118–128.</a:t>
            </a:r>
          </a:p>
        </p:txBody>
      </p:sp>
      <p:sp>
        <p:nvSpPr>
          <p:cNvPr id="15" name="TextBox 14">
            <a:extLst>
              <a:ext uri="{FF2B5EF4-FFF2-40B4-BE49-F238E27FC236}">
                <a16:creationId xmlns:a16="http://schemas.microsoft.com/office/drawing/2014/main" id="{96C32906-249A-49E5-9D24-C60A93578FFB}"/>
              </a:ext>
            </a:extLst>
          </p:cNvPr>
          <p:cNvSpPr txBox="1"/>
          <p:nvPr/>
        </p:nvSpPr>
        <p:spPr>
          <a:xfrm>
            <a:off x="981075" y="1809149"/>
            <a:ext cx="10153650" cy="638776"/>
          </a:xfrm>
          <a:prstGeom prst="roundRect">
            <a:avLst>
              <a:gd name="adj" fmla="val 50000"/>
            </a:avLst>
          </a:prstGeom>
          <a:solidFill>
            <a:schemeClr val="accent1"/>
          </a:solidFill>
        </p:spPr>
        <p:txBody>
          <a:bodyPr wrap="square" anchor="ctr">
            <a:noAutofit/>
          </a:bodyPr>
          <a:lstStyle/>
          <a:p>
            <a:pPr algn="ctr"/>
            <a:r>
              <a:rPr lang="en-US" noProof="0" dirty="0">
                <a:solidFill>
                  <a:schemeClr val="bg1"/>
                </a:solidFill>
              </a:rPr>
              <a:t>There are persistent substantial disparities among certain population groups, </a:t>
            </a:r>
            <a:br>
              <a:rPr lang="en-US" noProof="0" dirty="0">
                <a:solidFill>
                  <a:schemeClr val="bg1"/>
                </a:solidFill>
              </a:rPr>
            </a:br>
            <a:r>
              <a:rPr lang="en-US" noProof="0" dirty="0">
                <a:solidFill>
                  <a:schemeClr val="bg1"/>
                </a:solidFill>
              </a:rPr>
              <a:t>all of which further complicate the efforts to understand, control, and prevent obesity</a:t>
            </a:r>
            <a:endParaRPr lang="en-US" baseline="30000" noProof="0" dirty="0">
              <a:solidFill>
                <a:schemeClr val="bg1"/>
              </a:solidFill>
            </a:endParaRPr>
          </a:p>
        </p:txBody>
      </p:sp>
      <p:sp>
        <p:nvSpPr>
          <p:cNvPr id="17" name="TextBox 16">
            <a:extLst>
              <a:ext uri="{FF2B5EF4-FFF2-40B4-BE49-F238E27FC236}">
                <a16:creationId xmlns:a16="http://schemas.microsoft.com/office/drawing/2014/main" id="{A8EEE256-F6ED-2DB0-74D3-E07911848395}"/>
              </a:ext>
            </a:extLst>
          </p:cNvPr>
          <p:cNvSpPr txBox="1"/>
          <p:nvPr/>
        </p:nvSpPr>
        <p:spPr>
          <a:xfrm>
            <a:off x="712400" y="3456900"/>
            <a:ext cx="2857949" cy="1421928"/>
          </a:xfrm>
          <a:prstGeom prst="rect">
            <a:avLst/>
          </a:prstGeom>
          <a:noFill/>
        </p:spPr>
        <p:txBody>
          <a:bodyPr wrap="square">
            <a:spAutoFit/>
          </a:bodyPr>
          <a:lstStyle/>
          <a:p>
            <a:pPr algn="r">
              <a:lnSpc>
                <a:spcPct val="90000"/>
              </a:lnSpc>
            </a:pPr>
            <a:r>
              <a:rPr lang="en-US" sz="3200" b="1" noProof="0" dirty="0"/>
              <a:t>Obesity risk associated with…</a:t>
            </a:r>
            <a:endParaRPr lang="en-US" sz="3200" b="1" baseline="30000" noProof="0" dirty="0"/>
          </a:p>
        </p:txBody>
      </p:sp>
      <p:grpSp>
        <p:nvGrpSpPr>
          <p:cNvPr id="18" name="Group 17">
            <a:extLst>
              <a:ext uri="{FF2B5EF4-FFF2-40B4-BE49-F238E27FC236}">
                <a16:creationId xmlns:a16="http://schemas.microsoft.com/office/drawing/2014/main" id="{E24FF285-16D3-38C9-1CC5-6D9E7E77607F}"/>
              </a:ext>
            </a:extLst>
          </p:cNvPr>
          <p:cNvGrpSpPr/>
          <p:nvPr/>
        </p:nvGrpSpPr>
        <p:grpSpPr>
          <a:xfrm>
            <a:off x="3643754" y="3941711"/>
            <a:ext cx="473093" cy="395156"/>
            <a:chOff x="4113703" y="3363185"/>
            <a:chExt cx="473093" cy="395156"/>
          </a:xfrm>
        </p:grpSpPr>
        <p:sp>
          <p:nvSpPr>
            <p:cNvPr id="19" name="Isosceles Triangle 18">
              <a:extLst>
                <a:ext uri="{FF2B5EF4-FFF2-40B4-BE49-F238E27FC236}">
                  <a16:creationId xmlns:a16="http://schemas.microsoft.com/office/drawing/2014/main" id="{7D2CAE44-4BCB-9091-05C8-A7A7BEE1CB4F}"/>
                </a:ext>
              </a:extLst>
            </p:cNvPr>
            <p:cNvSpPr/>
            <p:nvPr/>
          </p:nvSpPr>
          <p:spPr>
            <a:xfrm rot="5400000">
              <a:off x="4086450" y="3390438"/>
              <a:ext cx="395156" cy="340650"/>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20" name="Isosceles Triangle 19">
              <a:extLst>
                <a:ext uri="{FF2B5EF4-FFF2-40B4-BE49-F238E27FC236}">
                  <a16:creationId xmlns:a16="http://schemas.microsoft.com/office/drawing/2014/main" id="{558F1BB0-6F42-19BB-887E-DBD2A065586A}"/>
                </a:ext>
              </a:extLst>
            </p:cNvPr>
            <p:cNvSpPr/>
            <p:nvPr/>
          </p:nvSpPr>
          <p:spPr>
            <a:xfrm rot="5400000">
              <a:off x="4218893" y="3390438"/>
              <a:ext cx="395156" cy="340650"/>
            </a:xfrm>
            <a:prstGeom prs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grpSp>
    </p:spTree>
    <p:extLst>
      <p:ext uri="{BB962C8B-B14F-4D97-AF65-F5344CB8AC3E}">
        <p14:creationId xmlns:p14="http://schemas.microsoft.com/office/powerpoint/2010/main" val="2928742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3F799-8096-4C39-C60D-26931B3FB8D7}"/>
              </a:ext>
            </a:extLst>
          </p:cNvPr>
          <p:cNvSpPr>
            <a:spLocks noGrp="1"/>
          </p:cNvSpPr>
          <p:nvPr>
            <p:ph type="title"/>
          </p:nvPr>
        </p:nvSpPr>
        <p:spPr/>
        <p:txBody>
          <a:bodyPr>
            <a:normAutofit/>
          </a:bodyPr>
          <a:lstStyle/>
          <a:p>
            <a:r>
              <a:rPr lang="en-US" noProof="0" dirty="0"/>
              <a:t>Socioeconomic contributions to obesity prevalence</a:t>
            </a:r>
          </a:p>
        </p:txBody>
      </p:sp>
      <p:sp>
        <p:nvSpPr>
          <p:cNvPr id="3" name="Text Placeholder 2">
            <a:extLst>
              <a:ext uri="{FF2B5EF4-FFF2-40B4-BE49-F238E27FC236}">
                <a16:creationId xmlns:a16="http://schemas.microsoft.com/office/drawing/2014/main" id="{3F284124-675B-6696-27F1-20F7ACA6E8EA}"/>
              </a:ext>
            </a:extLst>
          </p:cNvPr>
          <p:cNvSpPr>
            <a:spLocks noGrp="1"/>
          </p:cNvSpPr>
          <p:nvPr>
            <p:ph type="body" sz="quarter" idx="13"/>
          </p:nvPr>
        </p:nvSpPr>
        <p:spPr/>
        <p:txBody>
          <a:bodyPr/>
          <a:lstStyle/>
          <a:p>
            <a:r>
              <a:rPr lang="en-US" i="0" noProof="0" dirty="0"/>
              <a:t>Javed Z et al. Obesity (Silver Spring) 2022;30:491–502.</a:t>
            </a:r>
            <a:endParaRPr lang="en-US" noProof="0" dirty="0"/>
          </a:p>
        </p:txBody>
      </p:sp>
      <p:sp>
        <p:nvSpPr>
          <p:cNvPr id="5" name="Rectangle 4">
            <a:extLst>
              <a:ext uri="{FF2B5EF4-FFF2-40B4-BE49-F238E27FC236}">
                <a16:creationId xmlns:a16="http://schemas.microsoft.com/office/drawing/2014/main" id="{40D8DC1C-489A-0C3A-373B-8BC8344620F8}"/>
              </a:ext>
            </a:extLst>
          </p:cNvPr>
          <p:cNvSpPr>
            <a:spLocks/>
          </p:cNvSpPr>
          <p:nvPr/>
        </p:nvSpPr>
        <p:spPr>
          <a:xfrm>
            <a:off x="1889760" y="2311603"/>
            <a:ext cx="8412480" cy="3708457"/>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685800" rIns="182880" bIns="365760" rtlCol="0" anchor="ctr"/>
          <a:lstStyle/>
          <a:p>
            <a:pPr algn="ctr">
              <a:spcAft>
                <a:spcPts val="200"/>
              </a:spcAft>
            </a:pPr>
            <a:r>
              <a:rPr lang="en-US" sz="2000" b="1" noProof="0" dirty="0">
                <a:solidFill>
                  <a:schemeClr val="accent1"/>
                </a:solidFill>
              </a:rPr>
              <a:t>Childhood experiences</a:t>
            </a:r>
            <a:endParaRPr lang="en-US" sz="2000" noProof="0" dirty="0">
              <a:solidFill>
                <a:schemeClr val="accent1"/>
              </a:solidFill>
            </a:endParaRPr>
          </a:p>
          <a:p>
            <a:pPr algn="ctr">
              <a:spcAft>
                <a:spcPts val="800"/>
              </a:spcAft>
            </a:pPr>
            <a:r>
              <a:rPr lang="en-US" sz="1600" noProof="0" dirty="0">
                <a:solidFill>
                  <a:schemeClr val="accent1"/>
                </a:solidFill>
              </a:rPr>
              <a:t>Children raised in social disadvantage have a higher prevalence of obesity</a:t>
            </a:r>
          </a:p>
          <a:p>
            <a:pPr algn="ctr">
              <a:spcAft>
                <a:spcPts val="800"/>
              </a:spcAft>
            </a:pPr>
            <a:r>
              <a:rPr lang="en-US" sz="1600" noProof="0" dirty="0">
                <a:solidFill>
                  <a:schemeClr val="tx1"/>
                </a:solidFill>
              </a:rPr>
              <a:t>Economic instability has been associated with poor access to nutritious food and low healthy food spending; and poor behavioral patterns such as unhealthy dietary habits</a:t>
            </a:r>
          </a:p>
          <a:p>
            <a:pPr algn="ctr">
              <a:spcAft>
                <a:spcPts val="200"/>
              </a:spcAft>
            </a:pPr>
            <a:r>
              <a:rPr lang="en-US" sz="1600" noProof="0" dirty="0">
                <a:solidFill>
                  <a:schemeClr val="tx1"/>
                </a:solidFill>
              </a:rPr>
              <a:t>Economically deprived neighborhoods may present limited opportunities for physical activity for children, such as parks/sidewalks</a:t>
            </a:r>
          </a:p>
          <a:p>
            <a:pPr marL="0" lvl="1" algn="ctr">
              <a:spcAft>
                <a:spcPts val="800"/>
              </a:spcAft>
            </a:pPr>
            <a:r>
              <a:rPr lang="en-US" sz="1600" i="1" noProof="0" dirty="0">
                <a:solidFill>
                  <a:schemeClr val="tx1"/>
                </a:solidFill>
              </a:rPr>
              <a:t>These and related structural barriers may increase </a:t>
            </a:r>
            <a:br>
              <a:rPr lang="en-US" sz="1600" i="1" noProof="0" dirty="0">
                <a:solidFill>
                  <a:schemeClr val="tx1"/>
                </a:solidFill>
              </a:rPr>
            </a:br>
            <a:r>
              <a:rPr lang="en-US" sz="1600" i="1" noProof="0" dirty="0">
                <a:solidFill>
                  <a:schemeClr val="tx1"/>
                </a:solidFill>
              </a:rPr>
              <a:t>the risk of having overweight/obesity</a:t>
            </a:r>
          </a:p>
        </p:txBody>
      </p:sp>
      <p:grpSp>
        <p:nvGrpSpPr>
          <p:cNvPr id="8" name="Group 7">
            <a:extLst>
              <a:ext uri="{FF2B5EF4-FFF2-40B4-BE49-F238E27FC236}">
                <a16:creationId xmlns:a16="http://schemas.microsoft.com/office/drawing/2014/main" id="{FA4CD254-77D1-51C8-84E9-00F6D9877EBD}"/>
              </a:ext>
            </a:extLst>
          </p:cNvPr>
          <p:cNvGrpSpPr/>
          <p:nvPr/>
        </p:nvGrpSpPr>
        <p:grpSpPr>
          <a:xfrm>
            <a:off x="5600700" y="1875269"/>
            <a:ext cx="914400" cy="914400"/>
            <a:chOff x="5600700" y="1875269"/>
            <a:chExt cx="914400" cy="914400"/>
          </a:xfrm>
        </p:grpSpPr>
        <p:sp>
          <p:nvSpPr>
            <p:cNvPr id="4" name="Oval 3">
              <a:extLst>
                <a:ext uri="{FF2B5EF4-FFF2-40B4-BE49-F238E27FC236}">
                  <a16:creationId xmlns:a16="http://schemas.microsoft.com/office/drawing/2014/main" id="{C1794E66-7560-D62E-895F-3E929BC3B17B}"/>
                </a:ext>
              </a:extLst>
            </p:cNvPr>
            <p:cNvSpPr/>
            <p:nvPr/>
          </p:nvSpPr>
          <p:spPr>
            <a:xfrm>
              <a:off x="5600700" y="1875269"/>
              <a:ext cx="914400" cy="9144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pic>
          <p:nvPicPr>
            <p:cNvPr id="6" name="Graphic 5">
              <a:extLst>
                <a:ext uri="{FF2B5EF4-FFF2-40B4-BE49-F238E27FC236}">
                  <a16:creationId xmlns:a16="http://schemas.microsoft.com/office/drawing/2014/main" id="{35772648-29DE-65BE-E436-33D50294D605}"/>
                </a:ext>
              </a:extLst>
            </p:cNvPr>
            <p:cNvPicPr>
              <a:picLocks noChangeAspect="1"/>
            </p:cNvPicPr>
            <p:nvPr/>
          </p:nvPicPr>
          <p:blipFill>
            <a:blip r:embed="rId3">
              <a:extLst>
                <a:ext uri="{96DAC541-7B7A-43D3-8B79-37D633B846F1}">
                  <asvg:svgBlip xmlns:asvg="http://schemas.microsoft.com/office/drawing/2016/SVG/main" r:embed="rId4"/>
                </a:ext>
              </a:extLst>
            </a:blip>
            <a:srcRect l="69" r="69"/>
            <a:stretch/>
          </p:blipFill>
          <p:spPr>
            <a:xfrm>
              <a:off x="5737059" y="1978654"/>
              <a:ext cx="679782" cy="680726"/>
            </a:xfrm>
            <a:prstGeom prst="rect">
              <a:avLst/>
            </a:prstGeom>
          </p:spPr>
        </p:pic>
      </p:grpSp>
    </p:spTree>
    <p:extLst>
      <p:ext uri="{BB962C8B-B14F-4D97-AF65-F5344CB8AC3E}">
        <p14:creationId xmlns:p14="http://schemas.microsoft.com/office/powerpoint/2010/main" val="247107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66562-1FA4-AC8F-DAD3-C9DC5B6A5F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AD8B4E-77CC-78C8-0C02-102B9FABEE64}"/>
              </a:ext>
            </a:extLst>
          </p:cNvPr>
          <p:cNvSpPr>
            <a:spLocks noGrp="1"/>
          </p:cNvSpPr>
          <p:nvPr>
            <p:ph type="title"/>
          </p:nvPr>
        </p:nvSpPr>
        <p:spPr/>
        <p:txBody>
          <a:bodyPr>
            <a:normAutofit/>
          </a:bodyPr>
          <a:lstStyle/>
          <a:p>
            <a:r>
              <a:rPr lang="en-US" noProof="0" dirty="0"/>
              <a:t>Psychosocial burden of obesity</a:t>
            </a:r>
          </a:p>
        </p:txBody>
      </p:sp>
      <p:sp>
        <p:nvSpPr>
          <p:cNvPr id="3" name="Text Placeholder 2">
            <a:extLst>
              <a:ext uri="{FF2B5EF4-FFF2-40B4-BE49-F238E27FC236}">
                <a16:creationId xmlns:a16="http://schemas.microsoft.com/office/drawing/2014/main" id="{DD848BF4-C43D-92FA-3EEE-D61E584478CA}"/>
              </a:ext>
            </a:extLst>
          </p:cNvPr>
          <p:cNvSpPr>
            <a:spLocks noGrp="1"/>
          </p:cNvSpPr>
          <p:nvPr>
            <p:ph type="body" sz="quarter" idx="13"/>
          </p:nvPr>
        </p:nvSpPr>
        <p:spPr/>
        <p:txBody>
          <a:bodyPr/>
          <a:lstStyle/>
          <a:p>
            <a:r>
              <a:rPr lang="en-US" i="0" noProof="0" dirty="0" err="1"/>
              <a:t>Sarwer</a:t>
            </a:r>
            <a:r>
              <a:rPr lang="en-US" i="0" noProof="0" dirty="0"/>
              <a:t> DB, Polonsky HM. </a:t>
            </a:r>
            <a:r>
              <a:rPr lang="en-US" i="0" noProof="0" dirty="0" err="1"/>
              <a:t>Endocr</a:t>
            </a:r>
            <a:r>
              <a:rPr lang="en-US" i="0" noProof="0" dirty="0"/>
              <a:t> </a:t>
            </a:r>
            <a:r>
              <a:rPr lang="en-US" i="0" noProof="0" dirty="0" err="1"/>
              <a:t>Metab</a:t>
            </a:r>
            <a:r>
              <a:rPr lang="en-US" i="0" noProof="0" dirty="0"/>
              <a:t> Clin North Am 2016;45:667–688.</a:t>
            </a:r>
            <a:endParaRPr lang="en-US" noProof="0" dirty="0"/>
          </a:p>
        </p:txBody>
      </p:sp>
      <p:sp>
        <p:nvSpPr>
          <p:cNvPr id="5" name="Rectangle 4">
            <a:extLst>
              <a:ext uri="{FF2B5EF4-FFF2-40B4-BE49-F238E27FC236}">
                <a16:creationId xmlns:a16="http://schemas.microsoft.com/office/drawing/2014/main" id="{8BB5756A-8B86-637D-B996-6BC425718D5B}"/>
              </a:ext>
            </a:extLst>
          </p:cNvPr>
          <p:cNvSpPr/>
          <p:nvPr/>
        </p:nvSpPr>
        <p:spPr>
          <a:xfrm>
            <a:off x="1889760" y="2297151"/>
            <a:ext cx="8412480" cy="3722909"/>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685800" rIns="182880" bIns="365760" rtlCol="0" anchor="ctr"/>
          <a:lstStyle/>
          <a:p>
            <a:pPr algn="ctr">
              <a:spcAft>
                <a:spcPts val="200"/>
              </a:spcAft>
            </a:pPr>
            <a:r>
              <a:rPr lang="en-US" sz="2000" b="1" noProof="0" dirty="0">
                <a:solidFill>
                  <a:schemeClr val="tx1"/>
                </a:solidFill>
              </a:rPr>
              <a:t> </a:t>
            </a:r>
            <a:r>
              <a:rPr lang="en-US" sz="2000" b="1" noProof="0" dirty="0">
                <a:solidFill>
                  <a:schemeClr val="accent1"/>
                </a:solidFill>
              </a:rPr>
              <a:t>Mental health</a:t>
            </a:r>
            <a:endParaRPr lang="en-US" sz="2000" noProof="0" dirty="0">
              <a:solidFill>
                <a:schemeClr val="accent1"/>
              </a:solidFill>
            </a:endParaRPr>
          </a:p>
          <a:p>
            <a:pPr algn="ctr">
              <a:spcAft>
                <a:spcPts val="1200"/>
              </a:spcAft>
            </a:pPr>
            <a:r>
              <a:rPr lang="en-US" sz="1600" noProof="0" dirty="0">
                <a:solidFill>
                  <a:schemeClr val="accent1"/>
                </a:solidFill>
              </a:rPr>
              <a:t>There is a greater proportion of individuals with obesity who</a:t>
            </a:r>
            <a:br>
              <a:rPr lang="en-US" sz="1600" noProof="0" dirty="0">
                <a:solidFill>
                  <a:schemeClr val="accent1"/>
                </a:solidFill>
              </a:rPr>
            </a:br>
            <a:r>
              <a:rPr lang="en-US" sz="1600" noProof="0" dirty="0">
                <a:solidFill>
                  <a:schemeClr val="accent1"/>
                </a:solidFill>
              </a:rPr>
              <a:t>experience mental illness relative to the general population</a:t>
            </a:r>
          </a:p>
          <a:p>
            <a:pPr algn="ctr">
              <a:spcAft>
                <a:spcPts val="1200"/>
              </a:spcAft>
            </a:pPr>
            <a:r>
              <a:rPr lang="en-US" sz="1600" noProof="0" dirty="0">
                <a:solidFill>
                  <a:schemeClr val="tx1"/>
                </a:solidFill>
              </a:rPr>
              <a:t>Between 20–60% of persons with obesity suffer from a psychiatric illness, such as: depression, eating disorders, anxiety, and substance abuse</a:t>
            </a:r>
          </a:p>
          <a:p>
            <a:pPr algn="ctr">
              <a:spcAft>
                <a:spcPts val="600"/>
              </a:spcAft>
            </a:pPr>
            <a:r>
              <a:rPr lang="en-US" sz="1600" noProof="0" dirty="0">
                <a:solidFill>
                  <a:schemeClr val="tx1"/>
                </a:solidFill>
              </a:rPr>
              <a:t>Psychological stress may increase the likelihood of obesity through:</a:t>
            </a:r>
          </a:p>
          <a:p>
            <a:pPr marL="0" lvl="1" algn="ctr">
              <a:spcAft>
                <a:spcPts val="600"/>
              </a:spcAft>
            </a:pPr>
            <a:r>
              <a:rPr lang="en-US" sz="1600" b="1" noProof="0" dirty="0">
                <a:solidFill>
                  <a:schemeClr val="tx1"/>
                </a:solidFill>
              </a:rPr>
              <a:t>Behavioral mechanisms </a:t>
            </a:r>
            <a:br>
              <a:rPr lang="en-US" sz="1600" b="1" noProof="0" dirty="0">
                <a:solidFill>
                  <a:schemeClr val="tx1"/>
                </a:solidFill>
              </a:rPr>
            </a:br>
            <a:r>
              <a:rPr lang="en-US" sz="1600" noProof="0" dirty="0">
                <a:solidFill>
                  <a:schemeClr val="tx1"/>
                </a:solidFill>
              </a:rPr>
              <a:t>Increased consumption of energy-dense foods</a:t>
            </a:r>
          </a:p>
          <a:p>
            <a:pPr marL="0" lvl="1" algn="ctr">
              <a:spcAft>
                <a:spcPts val="1200"/>
              </a:spcAft>
            </a:pPr>
            <a:r>
              <a:rPr lang="en-US" sz="1600" b="1" noProof="0" dirty="0">
                <a:solidFill>
                  <a:schemeClr val="tx1"/>
                </a:solidFill>
              </a:rPr>
              <a:t>Biological mechanisms </a:t>
            </a:r>
            <a:br>
              <a:rPr lang="en-US" sz="1600" b="1" noProof="0" dirty="0">
                <a:solidFill>
                  <a:schemeClr val="tx1"/>
                </a:solidFill>
              </a:rPr>
            </a:br>
            <a:r>
              <a:rPr lang="en-US" sz="1600" noProof="0" dirty="0">
                <a:solidFill>
                  <a:schemeClr val="tx1"/>
                </a:solidFill>
              </a:rPr>
              <a:t>Raised cortisol levels due to stress and increased appetite/fat deposition</a:t>
            </a:r>
          </a:p>
        </p:txBody>
      </p:sp>
      <p:sp>
        <p:nvSpPr>
          <p:cNvPr id="6" name="Oval 5">
            <a:extLst>
              <a:ext uri="{FF2B5EF4-FFF2-40B4-BE49-F238E27FC236}">
                <a16:creationId xmlns:a16="http://schemas.microsoft.com/office/drawing/2014/main" id="{2E104ABB-6D29-5336-847D-3CC5EFD3B68A}"/>
              </a:ext>
            </a:extLst>
          </p:cNvPr>
          <p:cNvSpPr/>
          <p:nvPr/>
        </p:nvSpPr>
        <p:spPr>
          <a:xfrm>
            <a:off x="5600700" y="1875269"/>
            <a:ext cx="914400" cy="9144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pic>
        <p:nvPicPr>
          <p:cNvPr id="8" name="Graphic 7">
            <a:extLst>
              <a:ext uri="{FF2B5EF4-FFF2-40B4-BE49-F238E27FC236}">
                <a16:creationId xmlns:a16="http://schemas.microsoft.com/office/drawing/2014/main" id="{1289E464-A7E0-460B-497F-72BF2917D2D9}"/>
              </a:ext>
            </a:extLst>
          </p:cNvPr>
          <p:cNvPicPr>
            <a:picLocks noChangeAspect="1"/>
          </p:cNvPicPr>
          <p:nvPr/>
        </p:nvPicPr>
        <p:blipFill>
          <a:blip r:embed="rId3">
            <a:extLst>
              <a:ext uri="{96DAC541-7B7A-43D3-8B79-37D633B846F1}">
                <asvg:svgBlip xmlns:asvg="http://schemas.microsoft.com/office/drawing/2016/SVG/main" r:embed="rId4"/>
              </a:ext>
            </a:extLst>
          </a:blip>
          <a:srcRect l="48" r="48"/>
          <a:stretch/>
        </p:blipFill>
        <p:spPr>
          <a:xfrm>
            <a:off x="5717863" y="1992106"/>
            <a:ext cx="680074" cy="680726"/>
          </a:xfrm>
          <a:prstGeom prst="rect">
            <a:avLst/>
          </a:prstGeom>
        </p:spPr>
      </p:pic>
    </p:spTree>
    <p:extLst>
      <p:ext uri="{BB962C8B-B14F-4D97-AF65-F5344CB8AC3E}">
        <p14:creationId xmlns:p14="http://schemas.microsoft.com/office/powerpoint/2010/main" val="1667949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Oval 111">
            <a:extLst>
              <a:ext uri="{FF2B5EF4-FFF2-40B4-BE49-F238E27FC236}">
                <a16:creationId xmlns:a16="http://schemas.microsoft.com/office/drawing/2014/main" id="{F0BBA936-B420-FAAB-4AE6-AF9DF4E0AFEE}"/>
              </a:ext>
            </a:extLst>
          </p:cNvPr>
          <p:cNvSpPr/>
          <p:nvPr/>
        </p:nvSpPr>
        <p:spPr>
          <a:xfrm>
            <a:off x="3369175" y="2523530"/>
            <a:ext cx="1603662" cy="1603662"/>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13" name="Oval 12">
            <a:extLst>
              <a:ext uri="{FF2B5EF4-FFF2-40B4-BE49-F238E27FC236}">
                <a16:creationId xmlns:a16="http://schemas.microsoft.com/office/drawing/2014/main" id="{5BC5473B-3737-E24A-CB8E-A328D1FDDD57}"/>
              </a:ext>
            </a:extLst>
          </p:cNvPr>
          <p:cNvSpPr/>
          <p:nvPr/>
        </p:nvSpPr>
        <p:spPr>
          <a:xfrm>
            <a:off x="703759" y="2523530"/>
            <a:ext cx="1603662" cy="1603662"/>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grpSp>
        <p:nvGrpSpPr>
          <p:cNvPr id="6" name="Group 5">
            <a:extLst>
              <a:ext uri="{FF2B5EF4-FFF2-40B4-BE49-F238E27FC236}">
                <a16:creationId xmlns:a16="http://schemas.microsoft.com/office/drawing/2014/main" id="{922BC0A2-9CE1-D20D-2F0D-772AB96090FA}"/>
              </a:ext>
            </a:extLst>
          </p:cNvPr>
          <p:cNvGrpSpPr/>
          <p:nvPr/>
        </p:nvGrpSpPr>
        <p:grpSpPr>
          <a:xfrm>
            <a:off x="3818413" y="2615314"/>
            <a:ext cx="734968" cy="1408684"/>
            <a:chOff x="1191765" y="4486954"/>
            <a:chExt cx="734968" cy="1408684"/>
          </a:xfrm>
          <a:solidFill>
            <a:schemeClr val="bg1"/>
          </a:solidFill>
        </p:grpSpPr>
        <p:sp>
          <p:nvSpPr>
            <p:cNvPr id="66" name="Freeform 5">
              <a:extLst>
                <a:ext uri="{FF2B5EF4-FFF2-40B4-BE49-F238E27FC236}">
                  <a16:creationId xmlns:a16="http://schemas.microsoft.com/office/drawing/2014/main" id="{ACD3CDF7-961B-0990-46CE-7233A4C73D2E}"/>
                </a:ext>
              </a:extLst>
            </p:cNvPr>
            <p:cNvSpPr>
              <a:spLocks noEditPoints="1"/>
            </p:cNvSpPr>
            <p:nvPr/>
          </p:nvSpPr>
          <p:spPr bwMode="auto">
            <a:xfrm>
              <a:off x="1191765" y="4541615"/>
              <a:ext cx="734968" cy="1354023"/>
            </a:xfrm>
            <a:custGeom>
              <a:avLst/>
              <a:gdLst>
                <a:gd name="T0" fmla="*/ 754 w 766"/>
                <a:gd name="T1" fmla="*/ 645 h 1410"/>
                <a:gd name="T2" fmla="*/ 345 w 766"/>
                <a:gd name="T3" fmla="*/ 971 h 1410"/>
                <a:gd name="T4" fmla="*/ 234 w 766"/>
                <a:gd name="T5" fmla="*/ 889 h 1410"/>
                <a:gd name="T6" fmla="*/ 166 w 766"/>
                <a:gd name="T7" fmla="*/ 1382 h 1410"/>
                <a:gd name="T8" fmla="*/ 152 w 766"/>
                <a:gd name="T9" fmla="*/ 1410 h 1410"/>
                <a:gd name="T10" fmla="*/ 139 w 766"/>
                <a:gd name="T11" fmla="*/ 1381 h 1410"/>
                <a:gd name="T12" fmla="*/ 231 w 766"/>
                <a:gd name="T13" fmla="*/ 860 h 1410"/>
                <a:gd name="T14" fmla="*/ 215 w 766"/>
                <a:gd name="T15" fmla="*/ 727 h 1410"/>
                <a:gd name="T16" fmla="*/ 111 w 766"/>
                <a:gd name="T17" fmla="*/ 923 h 1410"/>
                <a:gd name="T18" fmla="*/ 111 w 766"/>
                <a:gd name="T19" fmla="*/ 1388 h 1410"/>
                <a:gd name="T20" fmla="*/ 83 w 766"/>
                <a:gd name="T21" fmla="*/ 1388 h 1410"/>
                <a:gd name="T22" fmla="*/ 219 w 766"/>
                <a:gd name="T23" fmla="*/ 690 h 1410"/>
                <a:gd name="T24" fmla="*/ 287 w 766"/>
                <a:gd name="T25" fmla="*/ 581 h 1410"/>
                <a:gd name="T26" fmla="*/ 36 w 766"/>
                <a:gd name="T27" fmla="*/ 292 h 1410"/>
                <a:gd name="T28" fmla="*/ 16 w 766"/>
                <a:gd name="T29" fmla="*/ 108 h 1410"/>
                <a:gd name="T30" fmla="*/ 45 w 766"/>
                <a:gd name="T31" fmla="*/ 231 h 1410"/>
                <a:gd name="T32" fmla="*/ 295 w 766"/>
                <a:gd name="T33" fmla="*/ 552 h 1410"/>
                <a:gd name="T34" fmla="*/ 285 w 766"/>
                <a:gd name="T35" fmla="*/ 467 h 1410"/>
                <a:gd name="T36" fmla="*/ 71 w 766"/>
                <a:gd name="T37" fmla="*/ 127 h 1410"/>
                <a:gd name="T38" fmla="*/ 98 w 766"/>
                <a:gd name="T39" fmla="*/ 126 h 1410"/>
                <a:gd name="T40" fmla="*/ 241 w 766"/>
                <a:gd name="T41" fmla="*/ 410 h 1410"/>
                <a:gd name="T42" fmla="*/ 225 w 766"/>
                <a:gd name="T43" fmla="*/ 386 h 1410"/>
                <a:gd name="T44" fmla="*/ 369 w 766"/>
                <a:gd name="T45" fmla="*/ 10 h 1410"/>
                <a:gd name="T46" fmla="*/ 763 w 766"/>
                <a:gd name="T47" fmla="*/ 465 h 1410"/>
                <a:gd name="T48" fmla="*/ 766 w 766"/>
                <a:gd name="T49" fmla="*/ 563 h 1410"/>
                <a:gd name="T50" fmla="*/ 347 w 766"/>
                <a:gd name="T51" fmla="*/ 330 h 1410"/>
                <a:gd name="T52" fmla="*/ 356 w 766"/>
                <a:gd name="T53" fmla="*/ 356 h 1410"/>
                <a:gd name="T54" fmla="*/ 307 w 766"/>
                <a:gd name="T55" fmla="*/ 440 h 1410"/>
                <a:gd name="T56" fmla="*/ 328 w 766"/>
                <a:gd name="T57" fmla="*/ 574 h 1410"/>
                <a:gd name="T58" fmla="*/ 430 w 766"/>
                <a:gd name="T59" fmla="*/ 585 h 1410"/>
                <a:gd name="T60" fmla="*/ 368 w 766"/>
                <a:gd name="T61" fmla="*/ 619 h 1410"/>
                <a:gd name="T62" fmla="*/ 261 w 766"/>
                <a:gd name="T63" fmla="*/ 686 h 1410"/>
                <a:gd name="T64" fmla="*/ 549 w 766"/>
                <a:gd name="T65" fmla="*/ 937 h 1410"/>
                <a:gd name="T66" fmla="*/ 544 w 766"/>
                <a:gd name="T67" fmla="*/ 890 h 1410"/>
                <a:gd name="T68" fmla="*/ 544 w 766"/>
                <a:gd name="T69" fmla="*/ 863 h 1410"/>
                <a:gd name="T70" fmla="*/ 634 w 766"/>
                <a:gd name="T71" fmla="*/ 858 h 1410"/>
                <a:gd name="T72" fmla="*/ 665 w 766"/>
                <a:gd name="T73" fmla="*/ 772 h 1410"/>
                <a:gd name="T74" fmla="*/ 410 w 766"/>
                <a:gd name="T75" fmla="*/ 772 h 1410"/>
                <a:gd name="T76" fmla="*/ 410 w 766"/>
                <a:gd name="T77" fmla="*/ 744 h 1410"/>
                <a:gd name="T78" fmla="*/ 683 w 766"/>
                <a:gd name="T79" fmla="*/ 744 h 1410"/>
                <a:gd name="T80" fmla="*/ 714 w 766"/>
                <a:gd name="T81" fmla="*/ 354 h 1410"/>
                <a:gd name="T82" fmla="*/ 263 w 766"/>
                <a:gd name="T83" fmla="*/ 88 h 1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66" h="1410">
                  <a:moveTo>
                    <a:pt x="766" y="563"/>
                  </a:moveTo>
                  <a:cubicBezTo>
                    <a:pt x="762" y="591"/>
                    <a:pt x="759" y="618"/>
                    <a:pt x="754" y="645"/>
                  </a:cubicBezTo>
                  <a:cubicBezTo>
                    <a:pt x="734" y="745"/>
                    <a:pt x="696" y="835"/>
                    <a:pt x="626" y="911"/>
                  </a:cubicBezTo>
                  <a:cubicBezTo>
                    <a:pt x="551" y="991"/>
                    <a:pt x="439" y="1015"/>
                    <a:pt x="345" y="971"/>
                  </a:cubicBezTo>
                  <a:cubicBezTo>
                    <a:pt x="308" y="955"/>
                    <a:pt x="279" y="930"/>
                    <a:pt x="256" y="897"/>
                  </a:cubicBezTo>
                  <a:cubicBezTo>
                    <a:pt x="250" y="888"/>
                    <a:pt x="244" y="886"/>
                    <a:pt x="234" y="889"/>
                  </a:cubicBezTo>
                  <a:cubicBezTo>
                    <a:pt x="188" y="899"/>
                    <a:pt x="166" y="928"/>
                    <a:pt x="166" y="979"/>
                  </a:cubicBezTo>
                  <a:cubicBezTo>
                    <a:pt x="166" y="1113"/>
                    <a:pt x="166" y="1247"/>
                    <a:pt x="166" y="1382"/>
                  </a:cubicBezTo>
                  <a:cubicBezTo>
                    <a:pt x="166" y="1387"/>
                    <a:pt x="168" y="1393"/>
                    <a:pt x="165" y="1397"/>
                  </a:cubicBezTo>
                  <a:cubicBezTo>
                    <a:pt x="163" y="1402"/>
                    <a:pt x="157" y="1406"/>
                    <a:pt x="152" y="1410"/>
                  </a:cubicBezTo>
                  <a:cubicBezTo>
                    <a:pt x="148" y="1406"/>
                    <a:pt x="142" y="1402"/>
                    <a:pt x="140" y="1396"/>
                  </a:cubicBezTo>
                  <a:cubicBezTo>
                    <a:pt x="137" y="1392"/>
                    <a:pt x="139" y="1386"/>
                    <a:pt x="139" y="1381"/>
                  </a:cubicBezTo>
                  <a:cubicBezTo>
                    <a:pt x="139" y="1252"/>
                    <a:pt x="140" y="1123"/>
                    <a:pt x="139" y="994"/>
                  </a:cubicBezTo>
                  <a:cubicBezTo>
                    <a:pt x="138" y="922"/>
                    <a:pt x="157" y="882"/>
                    <a:pt x="231" y="860"/>
                  </a:cubicBezTo>
                  <a:cubicBezTo>
                    <a:pt x="226" y="838"/>
                    <a:pt x="218" y="817"/>
                    <a:pt x="215" y="795"/>
                  </a:cubicBezTo>
                  <a:cubicBezTo>
                    <a:pt x="213" y="773"/>
                    <a:pt x="215" y="750"/>
                    <a:pt x="215" y="727"/>
                  </a:cubicBezTo>
                  <a:cubicBezTo>
                    <a:pt x="188" y="746"/>
                    <a:pt x="166" y="770"/>
                    <a:pt x="147" y="797"/>
                  </a:cubicBezTo>
                  <a:cubicBezTo>
                    <a:pt x="122" y="835"/>
                    <a:pt x="111" y="877"/>
                    <a:pt x="111" y="923"/>
                  </a:cubicBezTo>
                  <a:cubicBezTo>
                    <a:pt x="111" y="1074"/>
                    <a:pt x="111" y="1225"/>
                    <a:pt x="111" y="1375"/>
                  </a:cubicBezTo>
                  <a:cubicBezTo>
                    <a:pt x="111" y="1379"/>
                    <a:pt x="111" y="1384"/>
                    <a:pt x="111" y="1388"/>
                  </a:cubicBezTo>
                  <a:cubicBezTo>
                    <a:pt x="111" y="1398"/>
                    <a:pt x="112" y="1410"/>
                    <a:pt x="97" y="1410"/>
                  </a:cubicBezTo>
                  <a:cubicBezTo>
                    <a:pt x="83" y="1410"/>
                    <a:pt x="83" y="1398"/>
                    <a:pt x="83" y="1388"/>
                  </a:cubicBezTo>
                  <a:cubicBezTo>
                    <a:pt x="83" y="1231"/>
                    <a:pt x="83" y="1074"/>
                    <a:pt x="84" y="917"/>
                  </a:cubicBezTo>
                  <a:cubicBezTo>
                    <a:pt x="84" y="816"/>
                    <a:pt x="138" y="744"/>
                    <a:pt x="219" y="690"/>
                  </a:cubicBezTo>
                  <a:cubicBezTo>
                    <a:pt x="226" y="685"/>
                    <a:pt x="233" y="677"/>
                    <a:pt x="237" y="669"/>
                  </a:cubicBezTo>
                  <a:cubicBezTo>
                    <a:pt x="254" y="640"/>
                    <a:pt x="270" y="610"/>
                    <a:pt x="287" y="581"/>
                  </a:cubicBezTo>
                  <a:cubicBezTo>
                    <a:pt x="262" y="562"/>
                    <a:pt x="237" y="545"/>
                    <a:pt x="213" y="527"/>
                  </a:cubicBezTo>
                  <a:cubicBezTo>
                    <a:pt x="135" y="463"/>
                    <a:pt x="73" y="387"/>
                    <a:pt x="36" y="292"/>
                  </a:cubicBezTo>
                  <a:cubicBezTo>
                    <a:pt x="16" y="241"/>
                    <a:pt x="4" y="188"/>
                    <a:pt x="4" y="133"/>
                  </a:cubicBezTo>
                  <a:cubicBezTo>
                    <a:pt x="3" y="122"/>
                    <a:pt x="0" y="109"/>
                    <a:pt x="16" y="108"/>
                  </a:cubicBezTo>
                  <a:cubicBezTo>
                    <a:pt x="32" y="107"/>
                    <a:pt x="29" y="122"/>
                    <a:pt x="31" y="132"/>
                  </a:cubicBezTo>
                  <a:cubicBezTo>
                    <a:pt x="35" y="165"/>
                    <a:pt x="38" y="199"/>
                    <a:pt x="45" y="231"/>
                  </a:cubicBezTo>
                  <a:cubicBezTo>
                    <a:pt x="60" y="297"/>
                    <a:pt x="92" y="356"/>
                    <a:pt x="134" y="409"/>
                  </a:cubicBezTo>
                  <a:cubicBezTo>
                    <a:pt x="179" y="465"/>
                    <a:pt x="232" y="513"/>
                    <a:pt x="295" y="552"/>
                  </a:cubicBezTo>
                  <a:cubicBezTo>
                    <a:pt x="304" y="524"/>
                    <a:pt x="301" y="498"/>
                    <a:pt x="292" y="473"/>
                  </a:cubicBezTo>
                  <a:cubicBezTo>
                    <a:pt x="291" y="470"/>
                    <a:pt x="288" y="468"/>
                    <a:pt x="285" y="467"/>
                  </a:cubicBezTo>
                  <a:cubicBezTo>
                    <a:pt x="170" y="414"/>
                    <a:pt x="108" y="320"/>
                    <a:pt x="81" y="200"/>
                  </a:cubicBezTo>
                  <a:cubicBezTo>
                    <a:pt x="76" y="176"/>
                    <a:pt x="74" y="152"/>
                    <a:pt x="71" y="127"/>
                  </a:cubicBezTo>
                  <a:cubicBezTo>
                    <a:pt x="70" y="118"/>
                    <a:pt x="71" y="109"/>
                    <a:pt x="82" y="108"/>
                  </a:cubicBezTo>
                  <a:cubicBezTo>
                    <a:pt x="95" y="107"/>
                    <a:pt x="97" y="116"/>
                    <a:pt x="98" y="126"/>
                  </a:cubicBezTo>
                  <a:cubicBezTo>
                    <a:pt x="102" y="181"/>
                    <a:pt x="114" y="235"/>
                    <a:pt x="138" y="285"/>
                  </a:cubicBezTo>
                  <a:cubicBezTo>
                    <a:pt x="162" y="335"/>
                    <a:pt x="196" y="377"/>
                    <a:pt x="241" y="410"/>
                  </a:cubicBezTo>
                  <a:cubicBezTo>
                    <a:pt x="243" y="412"/>
                    <a:pt x="246" y="413"/>
                    <a:pt x="250" y="413"/>
                  </a:cubicBezTo>
                  <a:cubicBezTo>
                    <a:pt x="241" y="404"/>
                    <a:pt x="233" y="396"/>
                    <a:pt x="225" y="386"/>
                  </a:cubicBezTo>
                  <a:cubicBezTo>
                    <a:pt x="169" y="317"/>
                    <a:pt x="155" y="240"/>
                    <a:pt x="186" y="157"/>
                  </a:cubicBezTo>
                  <a:cubicBezTo>
                    <a:pt x="217" y="73"/>
                    <a:pt x="280" y="24"/>
                    <a:pt x="369" y="10"/>
                  </a:cubicBezTo>
                  <a:cubicBezTo>
                    <a:pt x="438" y="0"/>
                    <a:pt x="499" y="21"/>
                    <a:pt x="552" y="64"/>
                  </a:cubicBezTo>
                  <a:cubicBezTo>
                    <a:pt x="679" y="168"/>
                    <a:pt x="747" y="303"/>
                    <a:pt x="763" y="465"/>
                  </a:cubicBezTo>
                  <a:cubicBezTo>
                    <a:pt x="764" y="471"/>
                    <a:pt x="765" y="476"/>
                    <a:pt x="766" y="481"/>
                  </a:cubicBezTo>
                  <a:cubicBezTo>
                    <a:pt x="766" y="509"/>
                    <a:pt x="766" y="536"/>
                    <a:pt x="766" y="563"/>
                  </a:cubicBezTo>
                  <a:close/>
                  <a:moveTo>
                    <a:pt x="279" y="400"/>
                  </a:moveTo>
                  <a:cubicBezTo>
                    <a:pt x="290" y="364"/>
                    <a:pt x="311" y="339"/>
                    <a:pt x="347" y="330"/>
                  </a:cubicBezTo>
                  <a:cubicBezTo>
                    <a:pt x="356" y="328"/>
                    <a:pt x="364" y="327"/>
                    <a:pt x="368" y="337"/>
                  </a:cubicBezTo>
                  <a:cubicBezTo>
                    <a:pt x="372" y="348"/>
                    <a:pt x="365" y="352"/>
                    <a:pt x="356" y="356"/>
                  </a:cubicBezTo>
                  <a:cubicBezTo>
                    <a:pt x="344" y="362"/>
                    <a:pt x="332" y="368"/>
                    <a:pt x="323" y="377"/>
                  </a:cubicBezTo>
                  <a:cubicBezTo>
                    <a:pt x="308" y="395"/>
                    <a:pt x="296" y="417"/>
                    <a:pt x="307" y="440"/>
                  </a:cubicBezTo>
                  <a:cubicBezTo>
                    <a:pt x="326" y="479"/>
                    <a:pt x="332" y="518"/>
                    <a:pt x="323" y="559"/>
                  </a:cubicBezTo>
                  <a:cubicBezTo>
                    <a:pt x="322" y="564"/>
                    <a:pt x="325" y="571"/>
                    <a:pt x="328" y="574"/>
                  </a:cubicBezTo>
                  <a:cubicBezTo>
                    <a:pt x="353" y="595"/>
                    <a:pt x="380" y="600"/>
                    <a:pt x="409" y="583"/>
                  </a:cubicBezTo>
                  <a:cubicBezTo>
                    <a:pt x="417" y="578"/>
                    <a:pt x="425" y="576"/>
                    <a:pt x="430" y="585"/>
                  </a:cubicBezTo>
                  <a:cubicBezTo>
                    <a:pt x="436" y="595"/>
                    <a:pt x="431" y="601"/>
                    <a:pt x="423" y="606"/>
                  </a:cubicBezTo>
                  <a:cubicBezTo>
                    <a:pt x="406" y="617"/>
                    <a:pt x="387" y="623"/>
                    <a:pt x="368" y="619"/>
                  </a:cubicBezTo>
                  <a:cubicBezTo>
                    <a:pt x="348" y="615"/>
                    <a:pt x="329" y="607"/>
                    <a:pt x="307" y="600"/>
                  </a:cubicBezTo>
                  <a:cubicBezTo>
                    <a:pt x="293" y="626"/>
                    <a:pt x="275" y="655"/>
                    <a:pt x="261" y="686"/>
                  </a:cubicBezTo>
                  <a:cubicBezTo>
                    <a:pt x="225" y="759"/>
                    <a:pt x="236" y="828"/>
                    <a:pt x="285" y="890"/>
                  </a:cubicBezTo>
                  <a:cubicBezTo>
                    <a:pt x="349" y="970"/>
                    <a:pt x="456" y="989"/>
                    <a:pt x="549" y="937"/>
                  </a:cubicBezTo>
                  <a:cubicBezTo>
                    <a:pt x="570" y="926"/>
                    <a:pt x="589" y="911"/>
                    <a:pt x="606" y="890"/>
                  </a:cubicBezTo>
                  <a:cubicBezTo>
                    <a:pt x="583" y="890"/>
                    <a:pt x="564" y="890"/>
                    <a:pt x="544" y="890"/>
                  </a:cubicBezTo>
                  <a:cubicBezTo>
                    <a:pt x="534" y="890"/>
                    <a:pt x="524" y="888"/>
                    <a:pt x="524" y="876"/>
                  </a:cubicBezTo>
                  <a:cubicBezTo>
                    <a:pt x="524" y="864"/>
                    <a:pt x="534" y="863"/>
                    <a:pt x="544" y="863"/>
                  </a:cubicBezTo>
                  <a:cubicBezTo>
                    <a:pt x="569" y="863"/>
                    <a:pt x="594" y="863"/>
                    <a:pt x="620" y="863"/>
                  </a:cubicBezTo>
                  <a:cubicBezTo>
                    <a:pt x="625" y="863"/>
                    <a:pt x="632" y="861"/>
                    <a:pt x="634" y="858"/>
                  </a:cubicBezTo>
                  <a:cubicBezTo>
                    <a:pt x="652" y="831"/>
                    <a:pt x="669" y="803"/>
                    <a:pt x="688" y="772"/>
                  </a:cubicBezTo>
                  <a:cubicBezTo>
                    <a:pt x="677" y="772"/>
                    <a:pt x="671" y="772"/>
                    <a:pt x="665" y="772"/>
                  </a:cubicBezTo>
                  <a:cubicBezTo>
                    <a:pt x="584" y="772"/>
                    <a:pt x="503" y="772"/>
                    <a:pt x="422" y="772"/>
                  </a:cubicBezTo>
                  <a:cubicBezTo>
                    <a:pt x="418" y="772"/>
                    <a:pt x="414" y="772"/>
                    <a:pt x="410" y="772"/>
                  </a:cubicBezTo>
                  <a:cubicBezTo>
                    <a:pt x="401" y="771"/>
                    <a:pt x="392" y="769"/>
                    <a:pt x="393" y="757"/>
                  </a:cubicBezTo>
                  <a:cubicBezTo>
                    <a:pt x="393" y="746"/>
                    <a:pt x="401" y="744"/>
                    <a:pt x="410" y="744"/>
                  </a:cubicBezTo>
                  <a:cubicBezTo>
                    <a:pt x="414" y="744"/>
                    <a:pt x="418" y="744"/>
                    <a:pt x="422" y="744"/>
                  </a:cubicBezTo>
                  <a:cubicBezTo>
                    <a:pt x="509" y="744"/>
                    <a:pt x="596" y="744"/>
                    <a:pt x="683" y="744"/>
                  </a:cubicBezTo>
                  <a:cubicBezTo>
                    <a:pt x="691" y="744"/>
                    <a:pt x="697" y="745"/>
                    <a:pt x="701" y="735"/>
                  </a:cubicBezTo>
                  <a:cubicBezTo>
                    <a:pt x="746" y="609"/>
                    <a:pt x="752" y="482"/>
                    <a:pt x="714" y="354"/>
                  </a:cubicBezTo>
                  <a:cubicBezTo>
                    <a:pt x="682" y="246"/>
                    <a:pt x="622" y="158"/>
                    <a:pt x="536" y="86"/>
                  </a:cubicBezTo>
                  <a:cubicBezTo>
                    <a:pt x="455" y="18"/>
                    <a:pt x="342" y="18"/>
                    <a:pt x="263" y="88"/>
                  </a:cubicBezTo>
                  <a:cubicBezTo>
                    <a:pt x="170" y="171"/>
                    <a:pt x="178" y="328"/>
                    <a:pt x="279" y="4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noProof="0" dirty="0"/>
            </a:p>
          </p:txBody>
        </p:sp>
        <p:sp>
          <p:nvSpPr>
            <p:cNvPr id="4" name="Freeform: Shape 3">
              <a:extLst>
                <a:ext uri="{FF2B5EF4-FFF2-40B4-BE49-F238E27FC236}">
                  <a16:creationId xmlns:a16="http://schemas.microsoft.com/office/drawing/2014/main" id="{608A8AA4-5467-9089-1534-FB1DA45090F4}"/>
                </a:ext>
              </a:extLst>
            </p:cNvPr>
            <p:cNvSpPr/>
            <p:nvPr/>
          </p:nvSpPr>
          <p:spPr>
            <a:xfrm>
              <a:off x="1341577" y="4486954"/>
              <a:ext cx="353605" cy="272016"/>
            </a:xfrm>
            <a:custGeom>
              <a:avLst/>
              <a:gdLst>
                <a:gd name="connsiteX0" fmla="*/ 341173 w 412472"/>
                <a:gd name="connsiteY0" fmla="*/ 142196 h 272016"/>
                <a:gd name="connsiteX1" fmla="*/ 17323 w 412472"/>
                <a:gd name="connsiteY1" fmla="*/ 269196 h 272016"/>
                <a:gd name="connsiteX2" fmla="*/ 80823 w 412472"/>
                <a:gd name="connsiteY2" fmla="*/ 8846 h 272016"/>
                <a:gd name="connsiteX3" fmla="*/ 391973 w 412472"/>
                <a:gd name="connsiteY3" fmla="*/ 65996 h 272016"/>
                <a:gd name="connsiteX4" fmla="*/ 341173 w 412472"/>
                <a:gd name="connsiteY4" fmla="*/ 142196 h 272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472" h="272016">
                  <a:moveTo>
                    <a:pt x="341173" y="142196"/>
                  </a:moveTo>
                  <a:cubicBezTo>
                    <a:pt x="278731" y="176063"/>
                    <a:pt x="60715" y="291421"/>
                    <a:pt x="17323" y="269196"/>
                  </a:cubicBezTo>
                  <a:cubicBezTo>
                    <a:pt x="-26069" y="246971"/>
                    <a:pt x="18381" y="42713"/>
                    <a:pt x="80823" y="8846"/>
                  </a:cubicBezTo>
                  <a:cubicBezTo>
                    <a:pt x="143265" y="-25021"/>
                    <a:pt x="347523" y="48004"/>
                    <a:pt x="391973" y="65996"/>
                  </a:cubicBezTo>
                  <a:cubicBezTo>
                    <a:pt x="436423" y="83988"/>
                    <a:pt x="403615" y="108329"/>
                    <a:pt x="341173" y="142196"/>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 name="Title 1">
            <a:extLst>
              <a:ext uri="{FF2B5EF4-FFF2-40B4-BE49-F238E27FC236}">
                <a16:creationId xmlns:a16="http://schemas.microsoft.com/office/drawing/2014/main" id="{FEAA2B8C-7D95-C55D-832C-44FB311F541E}"/>
              </a:ext>
            </a:extLst>
          </p:cNvPr>
          <p:cNvSpPr>
            <a:spLocks noGrp="1"/>
          </p:cNvSpPr>
          <p:nvPr>
            <p:ph type="title"/>
          </p:nvPr>
        </p:nvSpPr>
        <p:spPr>
          <a:xfrm>
            <a:off x="536240" y="414320"/>
            <a:ext cx="10896000" cy="1082209"/>
          </a:xfrm>
        </p:spPr>
        <p:txBody>
          <a:bodyPr/>
          <a:lstStyle/>
          <a:p>
            <a:r>
              <a:rPr lang="en-US" noProof="0" dirty="0"/>
              <a:t>Stress and obesity</a:t>
            </a:r>
          </a:p>
        </p:txBody>
      </p:sp>
      <p:sp>
        <p:nvSpPr>
          <p:cNvPr id="3" name="Text Placeholder 2">
            <a:extLst>
              <a:ext uri="{FF2B5EF4-FFF2-40B4-BE49-F238E27FC236}">
                <a16:creationId xmlns:a16="http://schemas.microsoft.com/office/drawing/2014/main" id="{DA3FE80E-D4A6-48A6-5CDD-CFC040D20ECD}"/>
              </a:ext>
            </a:extLst>
          </p:cNvPr>
          <p:cNvSpPr>
            <a:spLocks noGrp="1"/>
          </p:cNvSpPr>
          <p:nvPr>
            <p:ph type="body" sz="quarter" idx="13"/>
          </p:nvPr>
        </p:nvSpPr>
        <p:spPr>
          <a:xfrm>
            <a:off x="536240" y="6020060"/>
            <a:ext cx="10896000" cy="324000"/>
          </a:xfrm>
        </p:spPr>
        <p:txBody>
          <a:bodyPr/>
          <a:lstStyle/>
          <a:p>
            <a:r>
              <a:rPr lang="en-US" noProof="0" dirty="0"/>
              <a:t>BMI, body mass index; HPA, hypothalamic–pituitary–adrenal.</a:t>
            </a:r>
            <a:br>
              <a:rPr lang="en-US" noProof="0" dirty="0"/>
            </a:br>
            <a:r>
              <a:rPr lang="en-US" noProof="0" dirty="0"/>
              <a:t>Gianotti L et al. Endocrines 2021;2:334–347.</a:t>
            </a:r>
          </a:p>
        </p:txBody>
      </p:sp>
      <p:sp>
        <p:nvSpPr>
          <p:cNvPr id="24" name="TextBox 23">
            <a:extLst>
              <a:ext uri="{FF2B5EF4-FFF2-40B4-BE49-F238E27FC236}">
                <a16:creationId xmlns:a16="http://schemas.microsoft.com/office/drawing/2014/main" id="{627127FE-082C-B56D-038E-4CCA75B0AFB2}"/>
              </a:ext>
            </a:extLst>
          </p:cNvPr>
          <p:cNvSpPr txBox="1"/>
          <p:nvPr/>
        </p:nvSpPr>
        <p:spPr>
          <a:xfrm>
            <a:off x="594717" y="4169673"/>
            <a:ext cx="1770927" cy="646331"/>
          </a:xfrm>
          <a:prstGeom prst="rect">
            <a:avLst/>
          </a:prstGeom>
          <a:noFill/>
        </p:spPr>
        <p:txBody>
          <a:bodyPr wrap="square" rtlCol="0">
            <a:spAutoFit/>
          </a:bodyPr>
          <a:lstStyle/>
          <a:p>
            <a:pPr algn="ctr"/>
            <a:r>
              <a:rPr lang="en-US" noProof="0" dirty="0"/>
              <a:t>Chronic </a:t>
            </a:r>
            <a:br>
              <a:rPr lang="en-US" noProof="0" dirty="0"/>
            </a:br>
            <a:r>
              <a:rPr lang="en-US" noProof="0" dirty="0"/>
              <a:t>stress</a:t>
            </a:r>
          </a:p>
        </p:txBody>
      </p:sp>
      <p:sp>
        <p:nvSpPr>
          <p:cNvPr id="26" name="TextBox 25">
            <a:extLst>
              <a:ext uri="{FF2B5EF4-FFF2-40B4-BE49-F238E27FC236}">
                <a16:creationId xmlns:a16="http://schemas.microsoft.com/office/drawing/2014/main" id="{202580DC-8EF7-6C64-6D60-378E044CA55E}"/>
              </a:ext>
            </a:extLst>
          </p:cNvPr>
          <p:cNvSpPr txBox="1"/>
          <p:nvPr/>
        </p:nvSpPr>
        <p:spPr>
          <a:xfrm>
            <a:off x="6295757" y="2251267"/>
            <a:ext cx="4838669" cy="908864"/>
          </a:xfrm>
          <a:prstGeom prst="roundRect">
            <a:avLst>
              <a:gd name="adj" fmla="val 50000"/>
            </a:avLst>
          </a:prstGeom>
          <a:solidFill>
            <a:schemeClr val="tx1"/>
          </a:solidFill>
        </p:spPr>
        <p:txBody>
          <a:bodyPr wrap="square" anchor="ctr">
            <a:spAutoFit/>
          </a:bodyPr>
          <a:lstStyle/>
          <a:p>
            <a:pPr algn="ctr"/>
            <a:r>
              <a:rPr lang="en-US" b="1" noProof="0" dirty="0">
                <a:solidFill>
                  <a:schemeClr val="bg1"/>
                </a:solidFill>
              </a:rPr>
              <a:t>Activation of the sympathetic nervous system and recruitment of the HPA axis</a:t>
            </a:r>
            <a:endParaRPr lang="en-US" b="1" i="0" noProof="0" dirty="0">
              <a:solidFill>
                <a:schemeClr val="bg1"/>
              </a:solidFill>
              <a:effectLst/>
            </a:endParaRPr>
          </a:p>
        </p:txBody>
      </p:sp>
      <p:sp>
        <p:nvSpPr>
          <p:cNvPr id="28" name="TextBox 27">
            <a:extLst>
              <a:ext uri="{FF2B5EF4-FFF2-40B4-BE49-F238E27FC236}">
                <a16:creationId xmlns:a16="http://schemas.microsoft.com/office/drawing/2014/main" id="{8BA89B57-EB94-0EBA-3C18-44264D48A414}"/>
              </a:ext>
            </a:extLst>
          </p:cNvPr>
          <p:cNvSpPr txBox="1"/>
          <p:nvPr/>
        </p:nvSpPr>
        <p:spPr>
          <a:xfrm>
            <a:off x="6295757" y="3469375"/>
            <a:ext cx="4838668" cy="908864"/>
          </a:xfrm>
          <a:prstGeom prst="roundRect">
            <a:avLst>
              <a:gd name="adj" fmla="val 50000"/>
            </a:avLst>
          </a:prstGeom>
          <a:solidFill>
            <a:schemeClr val="tx1"/>
          </a:solidFill>
        </p:spPr>
        <p:txBody>
          <a:bodyPr wrap="square" anchor="ctr">
            <a:spAutoFit/>
          </a:bodyPr>
          <a:lstStyle/>
          <a:p>
            <a:pPr algn="ctr"/>
            <a:r>
              <a:rPr lang="en-US" b="1" noProof="0" dirty="0">
                <a:solidFill>
                  <a:schemeClr val="bg1"/>
                </a:solidFill>
              </a:rPr>
              <a:t>Change in energy homeostasis </a:t>
            </a:r>
            <a:endParaRPr lang="en-US" b="1" i="0" noProof="0" dirty="0">
              <a:solidFill>
                <a:schemeClr val="bg1"/>
              </a:solidFill>
              <a:effectLst/>
            </a:endParaRPr>
          </a:p>
          <a:p>
            <a:pPr algn="ctr"/>
            <a:r>
              <a:rPr lang="en-US" noProof="0" dirty="0">
                <a:solidFill>
                  <a:schemeClr val="bg1"/>
                </a:solidFill>
              </a:rPr>
              <a:t>(C</a:t>
            </a:r>
            <a:r>
              <a:rPr lang="en-US" b="0" i="0" noProof="0" dirty="0">
                <a:solidFill>
                  <a:schemeClr val="bg1"/>
                </a:solidFill>
                <a:effectLst/>
              </a:rPr>
              <a:t>auses cravings for sweet and fatty food</a:t>
            </a:r>
            <a:r>
              <a:rPr lang="en-US" noProof="0" dirty="0">
                <a:solidFill>
                  <a:schemeClr val="bg1"/>
                </a:solidFill>
              </a:rPr>
              <a:t>)</a:t>
            </a:r>
          </a:p>
        </p:txBody>
      </p:sp>
      <p:sp>
        <p:nvSpPr>
          <p:cNvPr id="32" name="TextBox 31">
            <a:extLst>
              <a:ext uri="{FF2B5EF4-FFF2-40B4-BE49-F238E27FC236}">
                <a16:creationId xmlns:a16="http://schemas.microsoft.com/office/drawing/2014/main" id="{7A1F8F0B-DC34-C433-560A-D69708591B6A}"/>
              </a:ext>
            </a:extLst>
          </p:cNvPr>
          <p:cNvSpPr txBox="1"/>
          <p:nvPr/>
        </p:nvSpPr>
        <p:spPr>
          <a:xfrm>
            <a:off x="6340750" y="4687483"/>
            <a:ext cx="4748682" cy="519351"/>
          </a:xfrm>
          <a:prstGeom prst="roundRect">
            <a:avLst>
              <a:gd name="adj" fmla="val 50000"/>
            </a:avLst>
          </a:prstGeom>
          <a:solidFill>
            <a:schemeClr val="tx1"/>
          </a:solidFill>
        </p:spPr>
        <p:txBody>
          <a:bodyPr wrap="square" anchor="ctr">
            <a:spAutoFit/>
          </a:bodyPr>
          <a:lstStyle/>
          <a:p>
            <a:pPr algn="ctr"/>
            <a:r>
              <a:rPr lang="en-US" b="1" i="0" noProof="0" dirty="0">
                <a:solidFill>
                  <a:schemeClr val="bg1"/>
                </a:solidFill>
                <a:effectLst/>
              </a:rPr>
              <a:t>Increased fat mass</a:t>
            </a:r>
            <a:endParaRPr lang="en-US" b="1" noProof="0" dirty="0">
              <a:solidFill>
                <a:schemeClr val="bg1"/>
              </a:solidFill>
            </a:endParaRPr>
          </a:p>
        </p:txBody>
      </p:sp>
      <p:sp>
        <p:nvSpPr>
          <p:cNvPr id="33" name="TextBox 32">
            <a:extLst>
              <a:ext uri="{FF2B5EF4-FFF2-40B4-BE49-F238E27FC236}">
                <a16:creationId xmlns:a16="http://schemas.microsoft.com/office/drawing/2014/main" id="{28122188-34FA-46BD-5EED-CA736A942258}"/>
              </a:ext>
            </a:extLst>
          </p:cNvPr>
          <p:cNvSpPr txBox="1"/>
          <p:nvPr/>
        </p:nvSpPr>
        <p:spPr>
          <a:xfrm>
            <a:off x="6340750" y="5516077"/>
            <a:ext cx="4748682" cy="519351"/>
          </a:xfrm>
          <a:prstGeom prst="roundRect">
            <a:avLst>
              <a:gd name="adj" fmla="val 50000"/>
            </a:avLst>
          </a:prstGeom>
          <a:solidFill>
            <a:schemeClr val="tx1"/>
          </a:solidFill>
        </p:spPr>
        <p:txBody>
          <a:bodyPr wrap="square" anchor="ctr">
            <a:spAutoFit/>
          </a:bodyPr>
          <a:lstStyle/>
          <a:p>
            <a:pPr algn="ctr"/>
            <a:r>
              <a:rPr lang="en-US" b="1" i="0" noProof="0" dirty="0">
                <a:solidFill>
                  <a:schemeClr val="bg1"/>
                </a:solidFill>
                <a:effectLst/>
              </a:rPr>
              <a:t>Higher BMI</a:t>
            </a:r>
            <a:endParaRPr lang="en-US" b="1" noProof="0" dirty="0">
              <a:solidFill>
                <a:schemeClr val="bg1"/>
              </a:solidFill>
            </a:endParaRPr>
          </a:p>
        </p:txBody>
      </p:sp>
      <p:sp>
        <p:nvSpPr>
          <p:cNvPr id="46" name="TextBox 45">
            <a:extLst>
              <a:ext uri="{FF2B5EF4-FFF2-40B4-BE49-F238E27FC236}">
                <a16:creationId xmlns:a16="http://schemas.microsoft.com/office/drawing/2014/main" id="{C7AE9A72-B837-F3EF-9B73-0C7AE378ECC4}"/>
              </a:ext>
            </a:extLst>
          </p:cNvPr>
          <p:cNvSpPr txBox="1"/>
          <p:nvPr/>
        </p:nvSpPr>
        <p:spPr>
          <a:xfrm>
            <a:off x="3230727" y="4169673"/>
            <a:ext cx="1739096" cy="646331"/>
          </a:xfrm>
          <a:prstGeom prst="rect">
            <a:avLst/>
          </a:prstGeom>
          <a:noFill/>
        </p:spPr>
        <p:txBody>
          <a:bodyPr wrap="square">
            <a:spAutoFit/>
          </a:bodyPr>
          <a:lstStyle/>
          <a:p>
            <a:pPr algn="ctr"/>
            <a:r>
              <a:rPr lang="en-US" noProof="0" dirty="0"/>
              <a:t>Prolonged cortisol release</a:t>
            </a:r>
          </a:p>
        </p:txBody>
      </p:sp>
      <p:sp>
        <p:nvSpPr>
          <p:cNvPr id="48" name="TextBox 47">
            <a:extLst>
              <a:ext uri="{FF2B5EF4-FFF2-40B4-BE49-F238E27FC236}">
                <a16:creationId xmlns:a16="http://schemas.microsoft.com/office/drawing/2014/main" id="{08DF9BBF-A1AB-024D-B7E5-172EF4C119CA}"/>
              </a:ext>
            </a:extLst>
          </p:cNvPr>
          <p:cNvSpPr txBox="1"/>
          <p:nvPr/>
        </p:nvSpPr>
        <p:spPr>
          <a:xfrm>
            <a:off x="4827715" y="2351850"/>
            <a:ext cx="1310832" cy="369332"/>
          </a:xfrm>
          <a:prstGeom prst="rect">
            <a:avLst/>
          </a:prstGeom>
          <a:noFill/>
        </p:spPr>
        <p:txBody>
          <a:bodyPr wrap="square">
            <a:spAutoFit/>
          </a:bodyPr>
          <a:lstStyle/>
          <a:p>
            <a:pPr algn="ctr"/>
            <a:r>
              <a:rPr lang="en-US" noProof="0" dirty="0"/>
              <a:t>Cortisol</a:t>
            </a:r>
          </a:p>
        </p:txBody>
      </p:sp>
      <p:grpSp>
        <p:nvGrpSpPr>
          <p:cNvPr id="43" name="Group 42">
            <a:extLst>
              <a:ext uri="{FF2B5EF4-FFF2-40B4-BE49-F238E27FC236}">
                <a16:creationId xmlns:a16="http://schemas.microsoft.com/office/drawing/2014/main" id="{23F34FA3-40AB-4890-02F1-941EB57BFAE6}"/>
              </a:ext>
            </a:extLst>
          </p:cNvPr>
          <p:cNvGrpSpPr/>
          <p:nvPr/>
        </p:nvGrpSpPr>
        <p:grpSpPr>
          <a:xfrm>
            <a:off x="971552" y="2698281"/>
            <a:ext cx="1123820" cy="1190292"/>
            <a:chOff x="-8048626" y="-1014412"/>
            <a:chExt cx="976313" cy="976313"/>
          </a:xfrm>
          <a:solidFill>
            <a:schemeClr val="bg1"/>
          </a:solidFill>
        </p:grpSpPr>
        <p:sp>
          <p:nvSpPr>
            <p:cNvPr id="45" name="Freeform 5">
              <a:extLst>
                <a:ext uri="{FF2B5EF4-FFF2-40B4-BE49-F238E27FC236}">
                  <a16:creationId xmlns:a16="http://schemas.microsoft.com/office/drawing/2014/main" id="{2AA3EAC3-170C-9CF4-5A40-863D8994D081}"/>
                </a:ext>
              </a:extLst>
            </p:cNvPr>
            <p:cNvSpPr>
              <a:spLocks/>
            </p:cNvSpPr>
            <p:nvPr/>
          </p:nvSpPr>
          <p:spPr bwMode="auto">
            <a:xfrm>
              <a:off x="-7815264" y="-593725"/>
              <a:ext cx="133350" cy="296863"/>
            </a:xfrm>
            <a:custGeom>
              <a:avLst/>
              <a:gdLst>
                <a:gd name="T0" fmla="*/ 228 w 262"/>
                <a:gd name="T1" fmla="*/ 580 h 580"/>
                <a:gd name="T2" fmla="*/ 203 w 262"/>
                <a:gd name="T3" fmla="*/ 567 h 580"/>
                <a:gd name="T4" fmla="*/ 107 w 262"/>
                <a:gd name="T5" fmla="*/ 384 h 580"/>
                <a:gd name="T6" fmla="*/ 1 w 262"/>
                <a:gd name="T7" fmla="*/ 33 h 580"/>
                <a:gd name="T8" fmla="*/ 29 w 262"/>
                <a:gd name="T9" fmla="*/ 1 h 580"/>
                <a:gd name="T10" fmla="*/ 61 w 262"/>
                <a:gd name="T11" fmla="*/ 29 h 580"/>
                <a:gd name="T12" fmla="*/ 159 w 262"/>
                <a:gd name="T13" fmla="*/ 354 h 580"/>
                <a:gd name="T14" fmla="*/ 161 w 262"/>
                <a:gd name="T15" fmla="*/ 358 h 580"/>
                <a:gd name="T16" fmla="*/ 252 w 262"/>
                <a:gd name="T17" fmla="*/ 534 h 580"/>
                <a:gd name="T18" fmla="*/ 244 w 262"/>
                <a:gd name="T19" fmla="*/ 575 h 580"/>
                <a:gd name="T20" fmla="*/ 228 w 262"/>
                <a:gd name="T21" fmla="*/ 580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2" h="580">
                  <a:moveTo>
                    <a:pt x="228" y="580"/>
                  </a:moveTo>
                  <a:cubicBezTo>
                    <a:pt x="218" y="580"/>
                    <a:pt x="208" y="576"/>
                    <a:pt x="203" y="567"/>
                  </a:cubicBezTo>
                  <a:cubicBezTo>
                    <a:pt x="180" y="534"/>
                    <a:pt x="138" y="457"/>
                    <a:pt x="107" y="384"/>
                  </a:cubicBezTo>
                  <a:cubicBezTo>
                    <a:pt x="95" y="365"/>
                    <a:pt x="15" y="229"/>
                    <a:pt x="1" y="33"/>
                  </a:cubicBezTo>
                  <a:cubicBezTo>
                    <a:pt x="0" y="17"/>
                    <a:pt x="12" y="3"/>
                    <a:pt x="29" y="1"/>
                  </a:cubicBezTo>
                  <a:cubicBezTo>
                    <a:pt x="45" y="0"/>
                    <a:pt x="60" y="13"/>
                    <a:pt x="61" y="29"/>
                  </a:cubicBezTo>
                  <a:cubicBezTo>
                    <a:pt x="75" y="221"/>
                    <a:pt x="158" y="353"/>
                    <a:pt x="159" y="354"/>
                  </a:cubicBezTo>
                  <a:cubicBezTo>
                    <a:pt x="160" y="355"/>
                    <a:pt x="161" y="357"/>
                    <a:pt x="161" y="358"/>
                  </a:cubicBezTo>
                  <a:cubicBezTo>
                    <a:pt x="191" y="427"/>
                    <a:pt x="232" y="503"/>
                    <a:pt x="252" y="534"/>
                  </a:cubicBezTo>
                  <a:cubicBezTo>
                    <a:pt x="262" y="547"/>
                    <a:pt x="258" y="566"/>
                    <a:pt x="244" y="575"/>
                  </a:cubicBezTo>
                  <a:cubicBezTo>
                    <a:pt x="239" y="579"/>
                    <a:pt x="233" y="580"/>
                    <a:pt x="228" y="58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noProof="0" dirty="0"/>
            </a:p>
          </p:txBody>
        </p:sp>
        <p:sp>
          <p:nvSpPr>
            <p:cNvPr id="47" name="Freeform 6">
              <a:extLst>
                <a:ext uri="{FF2B5EF4-FFF2-40B4-BE49-F238E27FC236}">
                  <a16:creationId xmlns:a16="http://schemas.microsoft.com/office/drawing/2014/main" id="{9013921E-D72B-3C10-F1A6-571ED06FBB7D}"/>
                </a:ext>
              </a:extLst>
            </p:cNvPr>
            <p:cNvSpPr>
              <a:spLocks/>
            </p:cNvSpPr>
            <p:nvPr/>
          </p:nvSpPr>
          <p:spPr bwMode="auto">
            <a:xfrm>
              <a:off x="-7826376" y="-1014412"/>
              <a:ext cx="541338" cy="268288"/>
            </a:xfrm>
            <a:custGeom>
              <a:avLst/>
              <a:gdLst>
                <a:gd name="T0" fmla="*/ 1032 w 1062"/>
                <a:gd name="T1" fmla="*/ 526 h 526"/>
                <a:gd name="T2" fmla="*/ 1002 w 1062"/>
                <a:gd name="T3" fmla="*/ 496 h 526"/>
                <a:gd name="T4" fmla="*/ 531 w 1062"/>
                <a:gd name="T5" fmla="*/ 60 h 526"/>
                <a:gd name="T6" fmla="*/ 60 w 1062"/>
                <a:gd name="T7" fmla="*/ 496 h 526"/>
                <a:gd name="T8" fmla="*/ 30 w 1062"/>
                <a:gd name="T9" fmla="*/ 526 h 526"/>
                <a:gd name="T10" fmla="*/ 0 w 1062"/>
                <a:gd name="T11" fmla="*/ 496 h 526"/>
                <a:gd name="T12" fmla="*/ 531 w 1062"/>
                <a:gd name="T13" fmla="*/ 0 h 526"/>
                <a:gd name="T14" fmla="*/ 1062 w 1062"/>
                <a:gd name="T15" fmla="*/ 496 h 526"/>
                <a:gd name="T16" fmla="*/ 1032 w 1062"/>
                <a:gd name="T17" fmla="*/ 526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2" h="526">
                  <a:moveTo>
                    <a:pt x="1032" y="526"/>
                  </a:moveTo>
                  <a:cubicBezTo>
                    <a:pt x="1016" y="526"/>
                    <a:pt x="1002" y="513"/>
                    <a:pt x="1002" y="496"/>
                  </a:cubicBezTo>
                  <a:cubicBezTo>
                    <a:pt x="1002" y="256"/>
                    <a:pt x="791" y="60"/>
                    <a:pt x="531" y="60"/>
                  </a:cubicBezTo>
                  <a:cubicBezTo>
                    <a:pt x="272" y="60"/>
                    <a:pt x="60" y="256"/>
                    <a:pt x="60" y="496"/>
                  </a:cubicBezTo>
                  <a:cubicBezTo>
                    <a:pt x="60" y="513"/>
                    <a:pt x="47" y="526"/>
                    <a:pt x="30" y="526"/>
                  </a:cubicBezTo>
                  <a:cubicBezTo>
                    <a:pt x="14" y="526"/>
                    <a:pt x="0" y="513"/>
                    <a:pt x="0" y="496"/>
                  </a:cubicBezTo>
                  <a:cubicBezTo>
                    <a:pt x="0" y="223"/>
                    <a:pt x="239" y="0"/>
                    <a:pt x="531" y="0"/>
                  </a:cubicBezTo>
                  <a:cubicBezTo>
                    <a:pt x="824" y="0"/>
                    <a:pt x="1062" y="223"/>
                    <a:pt x="1062" y="496"/>
                  </a:cubicBezTo>
                  <a:cubicBezTo>
                    <a:pt x="1062" y="513"/>
                    <a:pt x="1049" y="526"/>
                    <a:pt x="1032" y="52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noProof="0" dirty="0"/>
            </a:p>
          </p:txBody>
        </p:sp>
        <p:sp>
          <p:nvSpPr>
            <p:cNvPr id="49" name="Freeform 7">
              <a:extLst>
                <a:ext uri="{FF2B5EF4-FFF2-40B4-BE49-F238E27FC236}">
                  <a16:creationId xmlns:a16="http://schemas.microsoft.com/office/drawing/2014/main" id="{91BAB8C3-C02F-ECBB-6CD6-9C72E2A099E9}"/>
                </a:ext>
              </a:extLst>
            </p:cNvPr>
            <p:cNvSpPr>
              <a:spLocks/>
            </p:cNvSpPr>
            <p:nvPr/>
          </p:nvSpPr>
          <p:spPr bwMode="auto">
            <a:xfrm>
              <a:off x="-7435851" y="-595312"/>
              <a:ext cx="141288" cy="288925"/>
            </a:xfrm>
            <a:custGeom>
              <a:avLst/>
              <a:gdLst>
                <a:gd name="T0" fmla="*/ 34 w 277"/>
                <a:gd name="T1" fmla="*/ 565 h 565"/>
                <a:gd name="T2" fmla="*/ 17 w 277"/>
                <a:gd name="T3" fmla="*/ 559 h 565"/>
                <a:gd name="T4" fmla="*/ 10 w 277"/>
                <a:gd name="T5" fmla="*/ 517 h 565"/>
                <a:gd name="T6" fmla="*/ 132 w 277"/>
                <a:gd name="T7" fmla="*/ 266 h 565"/>
                <a:gd name="T8" fmla="*/ 139 w 277"/>
                <a:gd name="T9" fmla="*/ 214 h 565"/>
                <a:gd name="T10" fmla="*/ 189 w 277"/>
                <a:gd name="T11" fmla="*/ 75 h 565"/>
                <a:gd name="T12" fmla="*/ 215 w 277"/>
                <a:gd name="T13" fmla="*/ 24 h 565"/>
                <a:gd name="T14" fmla="*/ 254 w 277"/>
                <a:gd name="T15" fmla="*/ 6 h 565"/>
                <a:gd name="T16" fmla="*/ 271 w 277"/>
                <a:gd name="T17" fmla="*/ 45 h 565"/>
                <a:gd name="T18" fmla="*/ 240 w 277"/>
                <a:gd name="T19" fmla="*/ 107 h 565"/>
                <a:gd name="T20" fmla="*/ 198 w 277"/>
                <a:gd name="T21" fmla="*/ 222 h 565"/>
                <a:gd name="T22" fmla="*/ 191 w 277"/>
                <a:gd name="T23" fmla="*/ 274 h 565"/>
                <a:gd name="T24" fmla="*/ 58 w 277"/>
                <a:gd name="T25" fmla="*/ 553 h 565"/>
                <a:gd name="T26" fmla="*/ 34 w 277"/>
                <a:gd name="T27" fmla="*/ 565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7" h="565">
                  <a:moveTo>
                    <a:pt x="34" y="565"/>
                  </a:moveTo>
                  <a:cubicBezTo>
                    <a:pt x="28" y="565"/>
                    <a:pt x="22" y="563"/>
                    <a:pt x="17" y="559"/>
                  </a:cubicBezTo>
                  <a:cubicBezTo>
                    <a:pt x="3" y="549"/>
                    <a:pt x="0" y="531"/>
                    <a:pt x="10" y="517"/>
                  </a:cubicBezTo>
                  <a:cubicBezTo>
                    <a:pt x="46" y="469"/>
                    <a:pt x="123" y="326"/>
                    <a:pt x="132" y="266"/>
                  </a:cubicBezTo>
                  <a:cubicBezTo>
                    <a:pt x="139" y="214"/>
                    <a:pt x="139" y="214"/>
                    <a:pt x="139" y="214"/>
                  </a:cubicBezTo>
                  <a:cubicBezTo>
                    <a:pt x="145" y="165"/>
                    <a:pt x="163" y="118"/>
                    <a:pt x="189" y="75"/>
                  </a:cubicBezTo>
                  <a:cubicBezTo>
                    <a:pt x="200" y="59"/>
                    <a:pt x="208" y="41"/>
                    <a:pt x="215" y="24"/>
                  </a:cubicBezTo>
                  <a:cubicBezTo>
                    <a:pt x="221" y="8"/>
                    <a:pt x="238" y="0"/>
                    <a:pt x="254" y="6"/>
                  </a:cubicBezTo>
                  <a:cubicBezTo>
                    <a:pt x="269" y="12"/>
                    <a:pt x="277" y="30"/>
                    <a:pt x="271" y="45"/>
                  </a:cubicBezTo>
                  <a:cubicBezTo>
                    <a:pt x="263" y="66"/>
                    <a:pt x="253" y="87"/>
                    <a:pt x="240" y="107"/>
                  </a:cubicBezTo>
                  <a:cubicBezTo>
                    <a:pt x="218" y="142"/>
                    <a:pt x="204" y="181"/>
                    <a:pt x="198" y="222"/>
                  </a:cubicBezTo>
                  <a:cubicBezTo>
                    <a:pt x="191" y="274"/>
                    <a:pt x="191" y="274"/>
                    <a:pt x="191" y="274"/>
                  </a:cubicBezTo>
                  <a:cubicBezTo>
                    <a:pt x="180" y="353"/>
                    <a:pt x="92" y="507"/>
                    <a:pt x="58" y="553"/>
                  </a:cubicBezTo>
                  <a:cubicBezTo>
                    <a:pt x="53" y="561"/>
                    <a:pt x="43" y="565"/>
                    <a:pt x="34" y="56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noProof="0" dirty="0"/>
            </a:p>
          </p:txBody>
        </p:sp>
        <p:sp>
          <p:nvSpPr>
            <p:cNvPr id="51" name="Freeform 8">
              <a:extLst>
                <a:ext uri="{FF2B5EF4-FFF2-40B4-BE49-F238E27FC236}">
                  <a16:creationId xmlns:a16="http://schemas.microsoft.com/office/drawing/2014/main" id="{5CE3C9CE-4D67-C416-A00D-84B16F796369}"/>
                </a:ext>
              </a:extLst>
            </p:cNvPr>
            <p:cNvSpPr>
              <a:spLocks/>
            </p:cNvSpPr>
            <p:nvPr/>
          </p:nvSpPr>
          <p:spPr bwMode="auto">
            <a:xfrm>
              <a:off x="-7880351" y="-339725"/>
              <a:ext cx="644525" cy="234950"/>
            </a:xfrm>
            <a:custGeom>
              <a:avLst/>
              <a:gdLst>
                <a:gd name="T0" fmla="*/ 1231 w 1265"/>
                <a:gd name="T1" fmla="*/ 462 h 462"/>
                <a:gd name="T2" fmla="*/ 1220 w 1265"/>
                <a:gd name="T3" fmla="*/ 459 h 462"/>
                <a:gd name="T4" fmla="*/ 903 w 1265"/>
                <a:gd name="T5" fmla="*/ 331 h 462"/>
                <a:gd name="T6" fmla="*/ 884 w 1265"/>
                <a:gd name="T7" fmla="*/ 304 h 462"/>
                <a:gd name="T8" fmla="*/ 879 w 1265"/>
                <a:gd name="T9" fmla="*/ 118 h 462"/>
                <a:gd name="T10" fmla="*/ 626 w 1265"/>
                <a:gd name="T11" fmla="*/ 238 h 462"/>
                <a:gd name="T12" fmla="*/ 370 w 1265"/>
                <a:gd name="T13" fmla="*/ 115 h 462"/>
                <a:gd name="T14" fmla="*/ 368 w 1265"/>
                <a:gd name="T15" fmla="*/ 303 h 462"/>
                <a:gd name="T16" fmla="*/ 349 w 1265"/>
                <a:gd name="T17" fmla="*/ 331 h 462"/>
                <a:gd name="T18" fmla="*/ 45 w 1265"/>
                <a:gd name="T19" fmla="*/ 453 h 462"/>
                <a:gd name="T20" fmla="*/ 6 w 1265"/>
                <a:gd name="T21" fmla="*/ 437 h 462"/>
                <a:gd name="T22" fmla="*/ 23 w 1265"/>
                <a:gd name="T23" fmla="*/ 397 h 462"/>
                <a:gd name="T24" fmla="*/ 308 w 1265"/>
                <a:gd name="T25" fmla="*/ 283 h 462"/>
                <a:gd name="T26" fmla="*/ 311 w 1265"/>
                <a:gd name="T27" fmla="*/ 32 h 462"/>
                <a:gd name="T28" fmla="*/ 333 w 1265"/>
                <a:gd name="T29" fmla="*/ 3 h 462"/>
                <a:gd name="T30" fmla="*/ 367 w 1265"/>
                <a:gd name="T31" fmla="*/ 16 h 462"/>
                <a:gd name="T32" fmla="*/ 626 w 1265"/>
                <a:gd name="T33" fmla="*/ 178 h 462"/>
                <a:gd name="T34" fmla="*/ 882 w 1265"/>
                <a:gd name="T35" fmla="*/ 20 h 462"/>
                <a:gd name="T36" fmla="*/ 915 w 1265"/>
                <a:gd name="T37" fmla="*/ 7 h 462"/>
                <a:gd name="T38" fmla="*/ 937 w 1265"/>
                <a:gd name="T39" fmla="*/ 35 h 462"/>
                <a:gd name="T40" fmla="*/ 943 w 1265"/>
                <a:gd name="T41" fmla="*/ 283 h 462"/>
                <a:gd name="T42" fmla="*/ 1243 w 1265"/>
                <a:gd name="T43" fmla="*/ 404 h 462"/>
                <a:gd name="T44" fmla="*/ 1259 w 1265"/>
                <a:gd name="T45" fmla="*/ 443 h 462"/>
                <a:gd name="T46" fmla="*/ 1231 w 1265"/>
                <a:gd name="T47"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65" h="462">
                  <a:moveTo>
                    <a:pt x="1231" y="462"/>
                  </a:moveTo>
                  <a:cubicBezTo>
                    <a:pt x="1227" y="462"/>
                    <a:pt x="1224" y="461"/>
                    <a:pt x="1220" y="459"/>
                  </a:cubicBezTo>
                  <a:cubicBezTo>
                    <a:pt x="903" y="331"/>
                    <a:pt x="903" y="331"/>
                    <a:pt x="903" y="331"/>
                  </a:cubicBezTo>
                  <a:cubicBezTo>
                    <a:pt x="892" y="326"/>
                    <a:pt x="884" y="316"/>
                    <a:pt x="884" y="304"/>
                  </a:cubicBezTo>
                  <a:cubicBezTo>
                    <a:pt x="879" y="118"/>
                    <a:pt x="879" y="118"/>
                    <a:pt x="879" y="118"/>
                  </a:cubicBezTo>
                  <a:cubicBezTo>
                    <a:pt x="828" y="171"/>
                    <a:pt x="740" y="238"/>
                    <a:pt x="626" y="238"/>
                  </a:cubicBezTo>
                  <a:cubicBezTo>
                    <a:pt x="511" y="238"/>
                    <a:pt x="423" y="170"/>
                    <a:pt x="370" y="115"/>
                  </a:cubicBezTo>
                  <a:cubicBezTo>
                    <a:pt x="368" y="303"/>
                    <a:pt x="368" y="303"/>
                    <a:pt x="368" y="303"/>
                  </a:cubicBezTo>
                  <a:cubicBezTo>
                    <a:pt x="368" y="315"/>
                    <a:pt x="360" y="326"/>
                    <a:pt x="349" y="331"/>
                  </a:cubicBezTo>
                  <a:cubicBezTo>
                    <a:pt x="45" y="453"/>
                    <a:pt x="45" y="453"/>
                    <a:pt x="45" y="453"/>
                  </a:cubicBezTo>
                  <a:cubicBezTo>
                    <a:pt x="30" y="459"/>
                    <a:pt x="12" y="452"/>
                    <a:pt x="6" y="437"/>
                  </a:cubicBezTo>
                  <a:cubicBezTo>
                    <a:pt x="0" y="421"/>
                    <a:pt x="8" y="404"/>
                    <a:pt x="23" y="397"/>
                  </a:cubicBezTo>
                  <a:cubicBezTo>
                    <a:pt x="308" y="283"/>
                    <a:pt x="308" y="283"/>
                    <a:pt x="308" y="283"/>
                  </a:cubicBezTo>
                  <a:cubicBezTo>
                    <a:pt x="311" y="32"/>
                    <a:pt x="311" y="32"/>
                    <a:pt x="311" y="32"/>
                  </a:cubicBezTo>
                  <a:cubicBezTo>
                    <a:pt x="312" y="19"/>
                    <a:pt x="321" y="7"/>
                    <a:pt x="333" y="3"/>
                  </a:cubicBezTo>
                  <a:cubicBezTo>
                    <a:pt x="346" y="0"/>
                    <a:pt x="360" y="5"/>
                    <a:pt x="367" y="16"/>
                  </a:cubicBezTo>
                  <a:cubicBezTo>
                    <a:pt x="368" y="18"/>
                    <a:pt x="472" y="178"/>
                    <a:pt x="626" y="178"/>
                  </a:cubicBezTo>
                  <a:cubicBezTo>
                    <a:pt x="780" y="178"/>
                    <a:pt x="881" y="22"/>
                    <a:pt x="882" y="20"/>
                  </a:cubicBezTo>
                  <a:cubicBezTo>
                    <a:pt x="889" y="9"/>
                    <a:pt x="903" y="4"/>
                    <a:pt x="915" y="7"/>
                  </a:cubicBezTo>
                  <a:cubicBezTo>
                    <a:pt x="928" y="11"/>
                    <a:pt x="937" y="22"/>
                    <a:pt x="937" y="35"/>
                  </a:cubicBezTo>
                  <a:cubicBezTo>
                    <a:pt x="943" y="283"/>
                    <a:pt x="943" y="283"/>
                    <a:pt x="943" y="283"/>
                  </a:cubicBezTo>
                  <a:cubicBezTo>
                    <a:pt x="1243" y="404"/>
                    <a:pt x="1243" y="404"/>
                    <a:pt x="1243" y="404"/>
                  </a:cubicBezTo>
                  <a:cubicBezTo>
                    <a:pt x="1258" y="410"/>
                    <a:pt x="1265" y="427"/>
                    <a:pt x="1259" y="443"/>
                  </a:cubicBezTo>
                  <a:cubicBezTo>
                    <a:pt x="1254" y="454"/>
                    <a:pt x="1243" y="462"/>
                    <a:pt x="1231" y="4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noProof="0" dirty="0"/>
            </a:p>
          </p:txBody>
        </p:sp>
        <p:sp>
          <p:nvSpPr>
            <p:cNvPr id="52" name="Freeform 9">
              <a:extLst>
                <a:ext uri="{FF2B5EF4-FFF2-40B4-BE49-F238E27FC236}">
                  <a16:creationId xmlns:a16="http://schemas.microsoft.com/office/drawing/2014/main" id="{08D6840D-C0F8-D828-DEA2-2178FAB64A3E}"/>
                </a:ext>
              </a:extLst>
            </p:cNvPr>
            <p:cNvSpPr>
              <a:spLocks/>
            </p:cNvSpPr>
            <p:nvPr/>
          </p:nvSpPr>
          <p:spPr bwMode="auto">
            <a:xfrm>
              <a:off x="-7742239" y="-879475"/>
              <a:ext cx="314325" cy="230188"/>
            </a:xfrm>
            <a:custGeom>
              <a:avLst/>
              <a:gdLst>
                <a:gd name="T0" fmla="*/ 34 w 617"/>
                <a:gd name="T1" fmla="*/ 451 h 451"/>
                <a:gd name="T2" fmla="*/ 5 w 617"/>
                <a:gd name="T3" fmla="*/ 430 h 451"/>
                <a:gd name="T4" fmla="*/ 26 w 617"/>
                <a:gd name="T5" fmla="*/ 392 h 451"/>
                <a:gd name="T6" fmla="*/ 374 w 617"/>
                <a:gd name="T7" fmla="*/ 227 h 451"/>
                <a:gd name="T8" fmla="*/ 558 w 617"/>
                <a:gd name="T9" fmla="*/ 19 h 451"/>
                <a:gd name="T10" fmla="*/ 599 w 617"/>
                <a:gd name="T11" fmla="*/ 8 h 451"/>
                <a:gd name="T12" fmla="*/ 609 w 617"/>
                <a:gd name="T13" fmla="*/ 50 h 451"/>
                <a:gd name="T14" fmla="*/ 42 w 617"/>
                <a:gd name="T15" fmla="*/ 450 h 451"/>
                <a:gd name="T16" fmla="*/ 34 w 617"/>
                <a:gd name="T17" fmla="*/ 451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7" h="451">
                  <a:moveTo>
                    <a:pt x="34" y="451"/>
                  </a:moveTo>
                  <a:cubicBezTo>
                    <a:pt x="21" y="451"/>
                    <a:pt x="9" y="443"/>
                    <a:pt x="5" y="430"/>
                  </a:cubicBezTo>
                  <a:cubicBezTo>
                    <a:pt x="0" y="414"/>
                    <a:pt x="10" y="397"/>
                    <a:pt x="26" y="392"/>
                  </a:cubicBezTo>
                  <a:cubicBezTo>
                    <a:pt x="169" y="352"/>
                    <a:pt x="283" y="298"/>
                    <a:pt x="374" y="227"/>
                  </a:cubicBezTo>
                  <a:cubicBezTo>
                    <a:pt x="447" y="171"/>
                    <a:pt x="505" y="105"/>
                    <a:pt x="558" y="19"/>
                  </a:cubicBezTo>
                  <a:cubicBezTo>
                    <a:pt x="566" y="4"/>
                    <a:pt x="585" y="0"/>
                    <a:pt x="599" y="8"/>
                  </a:cubicBezTo>
                  <a:cubicBezTo>
                    <a:pt x="613" y="17"/>
                    <a:pt x="617" y="36"/>
                    <a:pt x="609" y="50"/>
                  </a:cubicBezTo>
                  <a:cubicBezTo>
                    <a:pt x="527" y="184"/>
                    <a:pt x="389" y="352"/>
                    <a:pt x="42" y="450"/>
                  </a:cubicBezTo>
                  <a:cubicBezTo>
                    <a:pt x="39" y="451"/>
                    <a:pt x="36" y="451"/>
                    <a:pt x="34" y="45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noProof="0" dirty="0"/>
            </a:p>
          </p:txBody>
        </p:sp>
        <p:sp>
          <p:nvSpPr>
            <p:cNvPr id="53" name="Freeform 10">
              <a:extLst>
                <a:ext uri="{FF2B5EF4-FFF2-40B4-BE49-F238E27FC236}">
                  <a16:creationId xmlns:a16="http://schemas.microsoft.com/office/drawing/2014/main" id="{8AC2ED58-F01B-0645-5CF1-D690C12DEB2D}"/>
                </a:ext>
              </a:extLst>
            </p:cNvPr>
            <p:cNvSpPr>
              <a:spLocks/>
            </p:cNvSpPr>
            <p:nvPr/>
          </p:nvSpPr>
          <p:spPr bwMode="auto">
            <a:xfrm>
              <a:off x="-7489826" y="-825500"/>
              <a:ext cx="142875" cy="133350"/>
            </a:xfrm>
            <a:custGeom>
              <a:avLst/>
              <a:gdLst>
                <a:gd name="T0" fmla="*/ 249 w 283"/>
                <a:gd name="T1" fmla="*/ 262 h 262"/>
                <a:gd name="T2" fmla="*/ 236 w 283"/>
                <a:gd name="T3" fmla="*/ 260 h 262"/>
                <a:gd name="T4" fmla="*/ 8 w 283"/>
                <a:gd name="T5" fmla="*/ 49 h 262"/>
                <a:gd name="T6" fmla="*/ 19 w 283"/>
                <a:gd name="T7" fmla="*/ 8 h 262"/>
                <a:gd name="T8" fmla="*/ 60 w 283"/>
                <a:gd name="T9" fmla="*/ 19 h 262"/>
                <a:gd name="T10" fmla="*/ 261 w 283"/>
                <a:gd name="T11" fmla="*/ 205 h 262"/>
                <a:gd name="T12" fmla="*/ 276 w 283"/>
                <a:gd name="T13" fmla="*/ 245 h 262"/>
                <a:gd name="T14" fmla="*/ 249 w 283"/>
                <a:gd name="T15" fmla="*/ 262 h 2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3" h="262">
                  <a:moveTo>
                    <a:pt x="249" y="262"/>
                  </a:moveTo>
                  <a:cubicBezTo>
                    <a:pt x="245" y="262"/>
                    <a:pt x="240" y="261"/>
                    <a:pt x="236" y="260"/>
                  </a:cubicBezTo>
                  <a:cubicBezTo>
                    <a:pt x="91" y="194"/>
                    <a:pt x="11" y="55"/>
                    <a:pt x="8" y="49"/>
                  </a:cubicBezTo>
                  <a:cubicBezTo>
                    <a:pt x="0" y="35"/>
                    <a:pt x="5" y="16"/>
                    <a:pt x="19" y="8"/>
                  </a:cubicBezTo>
                  <a:cubicBezTo>
                    <a:pt x="33" y="0"/>
                    <a:pt x="52" y="5"/>
                    <a:pt x="60" y="19"/>
                  </a:cubicBezTo>
                  <a:cubicBezTo>
                    <a:pt x="61" y="21"/>
                    <a:pt x="135" y="148"/>
                    <a:pt x="261" y="205"/>
                  </a:cubicBezTo>
                  <a:cubicBezTo>
                    <a:pt x="276" y="212"/>
                    <a:pt x="283" y="230"/>
                    <a:pt x="276" y="245"/>
                  </a:cubicBezTo>
                  <a:cubicBezTo>
                    <a:pt x="271" y="256"/>
                    <a:pt x="260" y="262"/>
                    <a:pt x="249" y="2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noProof="0" dirty="0"/>
            </a:p>
          </p:txBody>
        </p:sp>
        <p:sp>
          <p:nvSpPr>
            <p:cNvPr id="54" name="Freeform 11">
              <a:extLst>
                <a:ext uri="{FF2B5EF4-FFF2-40B4-BE49-F238E27FC236}">
                  <a16:creationId xmlns:a16="http://schemas.microsoft.com/office/drawing/2014/main" id="{FC16B2DF-BBF3-3AB2-FF16-9B5F71473527}"/>
                </a:ext>
              </a:extLst>
            </p:cNvPr>
            <p:cNvSpPr>
              <a:spLocks/>
            </p:cNvSpPr>
            <p:nvPr/>
          </p:nvSpPr>
          <p:spPr bwMode="auto">
            <a:xfrm>
              <a:off x="-8048626" y="-800100"/>
              <a:ext cx="349250" cy="762000"/>
            </a:xfrm>
            <a:custGeom>
              <a:avLst/>
              <a:gdLst>
                <a:gd name="T0" fmla="*/ 33 w 683"/>
                <a:gd name="T1" fmla="*/ 1495 h 1495"/>
                <a:gd name="T2" fmla="*/ 28 w 683"/>
                <a:gd name="T3" fmla="*/ 1495 h 1495"/>
                <a:gd name="T4" fmla="*/ 3 w 683"/>
                <a:gd name="T5" fmla="*/ 1460 h 1495"/>
                <a:gd name="T6" fmla="*/ 95 w 683"/>
                <a:gd name="T7" fmla="*/ 907 h 1495"/>
                <a:gd name="T8" fmla="*/ 166 w 683"/>
                <a:gd name="T9" fmla="*/ 482 h 1495"/>
                <a:gd name="T10" fmla="*/ 166 w 683"/>
                <a:gd name="T11" fmla="*/ 479 h 1495"/>
                <a:gd name="T12" fmla="*/ 218 w 683"/>
                <a:gd name="T13" fmla="*/ 387 h 1495"/>
                <a:gd name="T14" fmla="*/ 565 w 683"/>
                <a:gd name="T15" fmla="*/ 21 h 1495"/>
                <a:gd name="T16" fmla="*/ 616 w 683"/>
                <a:gd name="T17" fmla="*/ 1 h 1495"/>
                <a:gd name="T18" fmla="*/ 665 w 683"/>
                <a:gd name="T19" fmla="*/ 26 h 1495"/>
                <a:gd name="T20" fmla="*/ 665 w 683"/>
                <a:gd name="T21" fmla="*/ 106 h 1495"/>
                <a:gd name="T22" fmla="*/ 400 w 683"/>
                <a:gd name="T23" fmla="*/ 459 h 1495"/>
                <a:gd name="T24" fmla="*/ 427 w 683"/>
                <a:gd name="T25" fmla="*/ 745 h 1495"/>
                <a:gd name="T26" fmla="*/ 399 w 683"/>
                <a:gd name="T27" fmla="*/ 778 h 1495"/>
                <a:gd name="T28" fmla="*/ 367 w 683"/>
                <a:gd name="T29" fmla="*/ 751 h 1495"/>
                <a:gd name="T30" fmla="*/ 339 w 683"/>
                <a:gd name="T31" fmla="*/ 453 h 1495"/>
                <a:gd name="T32" fmla="*/ 345 w 683"/>
                <a:gd name="T33" fmla="*/ 433 h 1495"/>
                <a:gd name="T34" fmla="*/ 617 w 683"/>
                <a:gd name="T35" fmla="*/ 70 h 1495"/>
                <a:gd name="T36" fmla="*/ 617 w 683"/>
                <a:gd name="T37" fmla="*/ 63 h 1495"/>
                <a:gd name="T38" fmla="*/ 613 w 683"/>
                <a:gd name="T39" fmla="*/ 61 h 1495"/>
                <a:gd name="T40" fmla="*/ 609 w 683"/>
                <a:gd name="T41" fmla="*/ 63 h 1495"/>
                <a:gd name="T42" fmla="*/ 261 w 683"/>
                <a:gd name="T43" fmla="*/ 428 h 1495"/>
                <a:gd name="T44" fmla="*/ 225 w 683"/>
                <a:gd name="T45" fmla="*/ 493 h 1495"/>
                <a:gd name="T46" fmla="*/ 154 w 683"/>
                <a:gd name="T47" fmla="*/ 917 h 1495"/>
                <a:gd name="T48" fmla="*/ 62 w 683"/>
                <a:gd name="T49" fmla="*/ 1470 h 1495"/>
                <a:gd name="T50" fmla="*/ 33 w 683"/>
                <a:gd name="T51" fmla="*/ 1495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3" h="1495">
                  <a:moveTo>
                    <a:pt x="33" y="1495"/>
                  </a:moveTo>
                  <a:cubicBezTo>
                    <a:pt x="31" y="1495"/>
                    <a:pt x="29" y="1495"/>
                    <a:pt x="28" y="1495"/>
                  </a:cubicBezTo>
                  <a:cubicBezTo>
                    <a:pt x="11" y="1492"/>
                    <a:pt x="0" y="1477"/>
                    <a:pt x="3" y="1460"/>
                  </a:cubicBezTo>
                  <a:cubicBezTo>
                    <a:pt x="95" y="907"/>
                    <a:pt x="95" y="907"/>
                    <a:pt x="95" y="907"/>
                  </a:cubicBezTo>
                  <a:cubicBezTo>
                    <a:pt x="166" y="482"/>
                    <a:pt x="166" y="482"/>
                    <a:pt x="166" y="482"/>
                  </a:cubicBezTo>
                  <a:cubicBezTo>
                    <a:pt x="166" y="481"/>
                    <a:pt x="166" y="480"/>
                    <a:pt x="166" y="479"/>
                  </a:cubicBezTo>
                  <a:cubicBezTo>
                    <a:pt x="175" y="445"/>
                    <a:pt x="193" y="413"/>
                    <a:pt x="218" y="387"/>
                  </a:cubicBezTo>
                  <a:cubicBezTo>
                    <a:pt x="565" y="21"/>
                    <a:pt x="565" y="21"/>
                    <a:pt x="565" y="21"/>
                  </a:cubicBezTo>
                  <a:cubicBezTo>
                    <a:pt x="578" y="7"/>
                    <a:pt x="597" y="0"/>
                    <a:pt x="616" y="1"/>
                  </a:cubicBezTo>
                  <a:cubicBezTo>
                    <a:pt x="635" y="2"/>
                    <a:pt x="653" y="11"/>
                    <a:pt x="665" y="26"/>
                  </a:cubicBezTo>
                  <a:cubicBezTo>
                    <a:pt x="683" y="50"/>
                    <a:pt x="683" y="82"/>
                    <a:pt x="665" y="106"/>
                  </a:cubicBezTo>
                  <a:cubicBezTo>
                    <a:pt x="400" y="459"/>
                    <a:pt x="400" y="459"/>
                    <a:pt x="400" y="459"/>
                  </a:cubicBezTo>
                  <a:cubicBezTo>
                    <a:pt x="427" y="745"/>
                    <a:pt x="427" y="745"/>
                    <a:pt x="427" y="745"/>
                  </a:cubicBezTo>
                  <a:cubicBezTo>
                    <a:pt x="428" y="762"/>
                    <a:pt x="416" y="776"/>
                    <a:pt x="399" y="778"/>
                  </a:cubicBezTo>
                  <a:cubicBezTo>
                    <a:pt x="383" y="779"/>
                    <a:pt x="368" y="767"/>
                    <a:pt x="367" y="751"/>
                  </a:cubicBezTo>
                  <a:cubicBezTo>
                    <a:pt x="339" y="453"/>
                    <a:pt x="339" y="453"/>
                    <a:pt x="339" y="453"/>
                  </a:cubicBezTo>
                  <a:cubicBezTo>
                    <a:pt x="338" y="446"/>
                    <a:pt x="340" y="439"/>
                    <a:pt x="345" y="433"/>
                  </a:cubicBezTo>
                  <a:cubicBezTo>
                    <a:pt x="617" y="70"/>
                    <a:pt x="617" y="70"/>
                    <a:pt x="617" y="70"/>
                  </a:cubicBezTo>
                  <a:cubicBezTo>
                    <a:pt x="619" y="68"/>
                    <a:pt x="619" y="65"/>
                    <a:pt x="617" y="63"/>
                  </a:cubicBezTo>
                  <a:cubicBezTo>
                    <a:pt x="616" y="61"/>
                    <a:pt x="614" y="61"/>
                    <a:pt x="613" y="61"/>
                  </a:cubicBezTo>
                  <a:cubicBezTo>
                    <a:pt x="612" y="61"/>
                    <a:pt x="610" y="61"/>
                    <a:pt x="609" y="63"/>
                  </a:cubicBezTo>
                  <a:cubicBezTo>
                    <a:pt x="261" y="428"/>
                    <a:pt x="261" y="428"/>
                    <a:pt x="261" y="428"/>
                  </a:cubicBezTo>
                  <a:cubicBezTo>
                    <a:pt x="244" y="446"/>
                    <a:pt x="231" y="469"/>
                    <a:pt x="225" y="493"/>
                  </a:cubicBezTo>
                  <a:cubicBezTo>
                    <a:pt x="154" y="917"/>
                    <a:pt x="154" y="917"/>
                    <a:pt x="154" y="917"/>
                  </a:cubicBezTo>
                  <a:cubicBezTo>
                    <a:pt x="62" y="1470"/>
                    <a:pt x="62" y="1470"/>
                    <a:pt x="62" y="1470"/>
                  </a:cubicBezTo>
                  <a:cubicBezTo>
                    <a:pt x="60" y="1485"/>
                    <a:pt x="47" y="1495"/>
                    <a:pt x="33" y="149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noProof="0" dirty="0"/>
            </a:p>
          </p:txBody>
        </p:sp>
        <p:sp>
          <p:nvSpPr>
            <p:cNvPr id="55" name="Freeform 12">
              <a:extLst>
                <a:ext uri="{FF2B5EF4-FFF2-40B4-BE49-F238E27FC236}">
                  <a16:creationId xmlns:a16="http://schemas.microsoft.com/office/drawing/2014/main" id="{A3C21244-3F91-C929-9013-5F80C8EFB7B4}"/>
                </a:ext>
              </a:extLst>
            </p:cNvPr>
            <p:cNvSpPr>
              <a:spLocks/>
            </p:cNvSpPr>
            <p:nvPr/>
          </p:nvSpPr>
          <p:spPr bwMode="auto">
            <a:xfrm>
              <a:off x="-7885114" y="-496887"/>
              <a:ext cx="120650" cy="458788"/>
            </a:xfrm>
            <a:custGeom>
              <a:avLst/>
              <a:gdLst>
                <a:gd name="T0" fmla="*/ 37 w 237"/>
                <a:gd name="T1" fmla="*/ 900 h 900"/>
                <a:gd name="T2" fmla="*/ 7 w 237"/>
                <a:gd name="T3" fmla="*/ 871 h 900"/>
                <a:gd name="T4" fmla="*/ 0 w 237"/>
                <a:gd name="T5" fmla="*/ 338 h 900"/>
                <a:gd name="T6" fmla="*/ 10 w 237"/>
                <a:gd name="T7" fmla="*/ 316 h 900"/>
                <a:gd name="T8" fmla="*/ 140 w 237"/>
                <a:gd name="T9" fmla="*/ 196 h 900"/>
                <a:gd name="T10" fmla="*/ 175 w 237"/>
                <a:gd name="T11" fmla="*/ 26 h 900"/>
                <a:gd name="T12" fmla="*/ 210 w 237"/>
                <a:gd name="T13" fmla="*/ 3 h 900"/>
                <a:gd name="T14" fmla="*/ 234 w 237"/>
                <a:gd name="T15" fmla="*/ 38 h 900"/>
                <a:gd name="T16" fmla="*/ 197 w 237"/>
                <a:gd name="T17" fmla="*/ 217 h 900"/>
                <a:gd name="T18" fmla="*/ 188 w 237"/>
                <a:gd name="T19" fmla="*/ 233 h 900"/>
                <a:gd name="T20" fmla="*/ 61 w 237"/>
                <a:gd name="T21" fmla="*/ 351 h 900"/>
                <a:gd name="T22" fmla="*/ 67 w 237"/>
                <a:gd name="T23" fmla="*/ 870 h 900"/>
                <a:gd name="T24" fmla="*/ 37 w 237"/>
                <a:gd name="T25" fmla="*/ 900 h 900"/>
                <a:gd name="T26" fmla="*/ 37 w 237"/>
                <a:gd name="T27" fmla="*/ 900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7" h="900">
                  <a:moveTo>
                    <a:pt x="37" y="900"/>
                  </a:moveTo>
                  <a:cubicBezTo>
                    <a:pt x="20" y="900"/>
                    <a:pt x="7" y="887"/>
                    <a:pt x="7" y="871"/>
                  </a:cubicBezTo>
                  <a:cubicBezTo>
                    <a:pt x="0" y="338"/>
                    <a:pt x="0" y="338"/>
                    <a:pt x="0" y="338"/>
                  </a:cubicBezTo>
                  <a:cubicBezTo>
                    <a:pt x="0" y="330"/>
                    <a:pt x="4" y="322"/>
                    <a:pt x="10" y="316"/>
                  </a:cubicBezTo>
                  <a:cubicBezTo>
                    <a:pt x="140" y="196"/>
                    <a:pt x="140" y="196"/>
                    <a:pt x="140" y="196"/>
                  </a:cubicBezTo>
                  <a:cubicBezTo>
                    <a:pt x="175" y="26"/>
                    <a:pt x="175" y="26"/>
                    <a:pt x="175" y="26"/>
                  </a:cubicBezTo>
                  <a:cubicBezTo>
                    <a:pt x="178" y="10"/>
                    <a:pt x="194" y="0"/>
                    <a:pt x="210" y="3"/>
                  </a:cubicBezTo>
                  <a:cubicBezTo>
                    <a:pt x="227" y="6"/>
                    <a:pt x="237" y="22"/>
                    <a:pt x="234" y="38"/>
                  </a:cubicBezTo>
                  <a:cubicBezTo>
                    <a:pt x="197" y="217"/>
                    <a:pt x="197" y="217"/>
                    <a:pt x="197" y="217"/>
                  </a:cubicBezTo>
                  <a:cubicBezTo>
                    <a:pt x="196" y="223"/>
                    <a:pt x="192" y="229"/>
                    <a:pt x="188" y="233"/>
                  </a:cubicBezTo>
                  <a:cubicBezTo>
                    <a:pt x="61" y="351"/>
                    <a:pt x="61" y="351"/>
                    <a:pt x="61" y="351"/>
                  </a:cubicBezTo>
                  <a:cubicBezTo>
                    <a:pt x="67" y="870"/>
                    <a:pt x="67" y="870"/>
                    <a:pt x="67" y="870"/>
                  </a:cubicBezTo>
                  <a:cubicBezTo>
                    <a:pt x="67" y="887"/>
                    <a:pt x="54" y="900"/>
                    <a:pt x="37" y="900"/>
                  </a:cubicBezTo>
                  <a:cubicBezTo>
                    <a:pt x="37" y="900"/>
                    <a:pt x="37" y="900"/>
                    <a:pt x="37" y="90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noProof="0" dirty="0"/>
            </a:p>
          </p:txBody>
        </p:sp>
        <p:sp>
          <p:nvSpPr>
            <p:cNvPr id="56" name="Freeform 13">
              <a:extLst>
                <a:ext uri="{FF2B5EF4-FFF2-40B4-BE49-F238E27FC236}">
                  <a16:creationId xmlns:a16="http://schemas.microsoft.com/office/drawing/2014/main" id="{006C50FB-4797-64CC-F768-528B050A53A8}"/>
                </a:ext>
              </a:extLst>
            </p:cNvPr>
            <p:cNvSpPr>
              <a:spLocks/>
            </p:cNvSpPr>
            <p:nvPr/>
          </p:nvSpPr>
          <p:spPr bwMode="auto">
            <a:xfrm>
              <a:off x="-7862889" y="-573087"/>
              <a:ext cx="80963" cy="65088"/>
            </a:xfrm>
            <a:custGeom>
              <a:avLst/>
              <a:gdLst>
                <a:gd name="T0" fmla="*/ 34 w 158"/>
                <a:gd name="T1" fmla="*/ 129 h 129"/>
                <a:gd name="T2" fmla="*/ 9 w 158"/>
                <a:gd name="T3" fmla="*/ 116 h 129"/>
                <a:gd name="T4" fmla="*/ 16 w 158"/>
                <a:gd name="T5" fmla="*/ 74 h 129"/>
                <a:gd name="T6" fmla="*/ 107 w 158"/>
                <a:gd name="T7" fmla="*/ 10 h 129"/>
                <a:gd name="T8" fmla="*/ 148 w 158"/>
                <a:gd name="T9" fmla="*/ 17 h 129"/>
                <a:gd name="T10" fmla="*/ 141 w 158"/>
                <a:gd name="T11" fmla="*/ 59 h 129"/>
                <a:gd name="T12" fmla="*/ 51 w 158"/>
                <a:gd name="T13" fmla="*/ 123 h 129"/>
                <a:gd name="T14" fmla="*/ 34 w 158"/>
                <a:gd name="T15" fmla="*/ 129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8" h="129">
                  <a:moveTo>
                    <a:pt x="34" y="129"/>
                  </a:moveTo>
                  <a:cubicBezTo>
                    <a:pt x="24" y="129"/>
                    <a:pt x="15" y="124"/>
                    <a:pt x="9" y="116"/>
                  </a:cubicBezTo>
                  <a:cubicBezTo>
                    <a:pt x="0" y="103"/>
                    <a:pt x="3" y="84"/>
                    <a:pt x="16" y="74"/>
                  </a:cubicBezTo>
                  <a:cubicBezTo>
                    <a:pt x="107" y="10"/>
                    <a:pt x="107" y="10"/>
                    <a:pt x="107" y="10"/>
                  </a:cubicBezTo>
                  <a:cubicBezTo>
                    <a:pt x="120" y="0"/>
                    <a:pt x="139" y="4"/>
                    <a:pt x="148" y="17"/>
                  </a:cubicBezTo>
                  <a:cubicBezTo>
                    <a:pt x="158" y="31"/>
                    <a:pt x="155" y="49"/>
                    <a:pt x="141" y="59"/>
                  </a:cubicBezTo>
                  <a:cubicBezTo>
                    <a:pt x="51" y="123"/>
                    <a:pt x="51" y="123"/>
                    <a:pt x="51" y="123"/>
                  </a:cubicBezTo>
                  <a:cubicBezTo>
                    <a:pt x="46" y="127"/>
                    <a:pt x="40" y="129"/>
                    <a:pt x="34" y="129"/>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noProof="0" dirty="0"/>
            </a:p>
          </p:txBody>
        </p:sp>
        <p:sp>
          <p:nvSpPr>
            <p:cNvPr id="60" name="Freeform 14">
              <a:extLst>
                <a:ext uri="{FF2B5EF4-FFF2-40B4-BE49-F238E27FC236}">
                  <a16:creationId xmlns:a16="http://schemas.microsoft.com/office/drawing/2014/main" id="{F8099196-F0D4-53F0-6EA2-6B7F9433CC83}"/>
                </a:ext>
              </a:extLst>
            </p:cNvPr>
            <p:cNvSpPr>
              <a:spLocks/>
            </p:cNvSpPr>
            <p:nvPr/>
          </p:nvSpPr>
          <p:spPr bwMode="auto">
            <a:xfrm>
              <a:off x="-7419976" y="-800100"/>
              <a:ext cx="347663" cy="762000"/>
            </a:xfrm>
            <a:custGeom>
              <a:avLst/>
              <a:gdLst>
                <a:gd name="T0" fmla="*/ 651 w 683"/>
                <a:gd name="T1" fmla="*/ 1495 h 1495"/>
                <a:gd name="T2" fmla="*/ 621 w 683"/>
                <a:gd name="T3" fmla="*/ 1470 h 1495"/>
                <a:gd name="T4" fmla="*/ 529 w 683"/>
                <a:gd name="T5" fmla="*/ 917 h 1495"/>
                <a:gd name="T6" fmla="*/ 459 w 683"/>
                <a:gd name="T7" fmla="*/ 493 h 1495"/>
                <a:gd name="T8" fmla="*/ 422 w 683"/>
                <a:gd name="T9" fmla="*/ 428 h 1495"/>
                <a:gd name="T10" fmla="*/ 75 w 683"/>
                <a:gd name="T11" fmla="*/ 63 h 1495"/>
                <a:gd name="T12" fmla="*/ 70 w 683"/>
                <a:gd name="T13" fmla="*/ 61 h 1495"/>
                <a:gd name="T14" fmla="*/ 66 w 683"/>
                <a:gd name="T15" fmla="*/ 63 h 1495"/>
                <a:gd name="T16" fmla="*/ 66 w 683"/>
                <a:gd name="T17" fmla="*/ 70 h 1495"/>
                <a:gd name="T18" fmla="*/ 339 w 683"/>
                <a:gd name="T19" fmla="*/ 433 h 1495"/>
                <a:gd name="T20" fmla="*/ 345 w 683"/>
                <a:gd name="T21" fmla="*/ 453 h 1495"/>
                <a:gd name="T22" fmla="*/ 317 w 683"/>
                <a:gd name="T23" fmla="*/ 751 h 1495"/>
                <a:gd name="T24" fmla="*/ 284 w 683"/>
                <a:gd name="T25" fmla="*/ 778 h 1495"/>
                <a:gd name="T26" fmla="*/ 257 w 683"/>
                <a:gd name="T27" fmla="*/ 745 h 1495"/>
                <a:gd name="T28" fmla="*/ 284 w 683"/>
                <a:gd name="T29" fmla="*/ 459 h 1495"/>
                <a:gd name="T30" fmla="*/ 18 w 683"/>
                <a:gd name="T31" fmla="*/ 106 h 1495"/>
                <a:gd name="T32" fmla="*/ 19 w 683"/>
                <a:gd name="T33" fmla="*/ 26 h 1495"/>
                <a:gd name="T34" fmla="*/ 67 w 683"/>
                <a:gd name="T35" fmla="*/ 1 h 1495"/>
                <a:gd name="T36" fmla="*/ 118 w 683"/>
                <a:gd name="T37" fmla="*/ 21 h 1495"/>
                <a:gd name="T38" fmla="*/ 466 w 683"/>
                <a:gd name="T39" fmla="*/ 387 h 1495"/>
                <a:gd name="T40" fmla="*/ 517 w 683"/>
                <a:gd name="T41" fmla="*/ 479 h 1495"/>
                <a:gd name="T42" fmla="*/ 518 w 683"/>
                <a:gd name="T43" fmla="*/ 482 h 1495"/>
                <a:gd name="T44" fmla="*/ 588 w 683"/>
                <a:gd name="T45" fmla="*/ 907 h 1495"/>
                <a:gd name="T46" fmla="*/ 680 w 683"/>
                <a:gd name="T47" fmla="*/ 1460 h 1495"/>
                <a:gd name="T48" fmla="*/ 656 w 683"/>
                <a:gd name="T49" fmla="*/ 1495 h 1495"/>
                <a:gd name="T50" fmla="*/ 651 w 683"/>
                <a:gd name="T51" fmla="*/ 1495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3" h="1495">
                  <a:moveTo>
                    <a:pt x="651" y="1495"/>
                  </a:moveTo>
                  <a:cubicBezTo>
                    <a:pt x="636" y="1495"/>
                    <a:pt x="623" y="1485"/>
                    <a:pt x="621" y="1470"/>
                  </a:cubicBezTo>
                  <a:cubicBezTo>
                    <a:pt x="529" y="917"/>
                    <a:pt x="529" y="917"/>
                    <a:pt x="529" y="917"/>
                  </a:cubicBezTo>
                  <a:cubicBezTo>
                    <a:pt x="459" y="493"/>
                    <a:pt x="459" y="493"/>
                    <a:pt x="459" y="493"/>
                  </a:cubicBezTo>
                  <a:cubicBezTo>
                    <a:pt x="452" y="469"/>
                    <a:pt x="440" y="446"/>
                    <a:pt x="422" y="428"/>
                  </a:cubicBezTo>
                  <a:cubicBezTo>
                    <a:pt x="75" y="63"/>
                    <a:pt x="75" y="63"/>
                    <a:pt x="75" y="63"/>
                  </a:cubicBezTo>
                  <a:cubicBezTo>
                    <a:pt x="73" y="61"/>
                    <a:pt x="71" y="61"/>
                    <a:pt x="70" y="61"/>
                  </a:cubicBezTo>
                  <a:cubicBezTo>
                    <a:pt x="69" y="61"/>
                    <a:pt x="67" y="61"/>
                    <a:pt x="66" y="63"/>
                  </a:cubicBezTo>
                  <a:cubicBezTo>
                    <a:pt x="65" y="65"/>
                    <a:pt x="64" y="68"/>
                    <a:pt x="66" y="70"/>
                  </a:cubicBezTo>
                  <a:cubicBezTo>
                    <a:pt x="339" y="433"/>
                    <a:pt x="339" y="433"/>
                    <a:pt x="339" y="433"/>
                  </a:cubicBezTo>
                  <a:cubicBezTo>
                    <a:pt x="343" y="439"/>
                    <a:pt x="345" y="446"/>
                    <a:pt x="345" y="453"/>
                  </a:cubicBezTo>
                  <a:cubicBezTo>
                    <a:pt x="317" y="751"/>
                    <a:pt x="317" y="751"/>
                    <a:pt x="317" y="751"/>
                  </a:cubicBezTo>
                  <a:cubicBezTo>
                    <a:pt x="315" y="767"/>
                    <a:pt x="300" y="779"/>
                    <a:pt x="284" y="778"/>
                  </a:cubicBezTo>
                  <a:cubicBezTo>
                    <a:pt x="267" y="776"/>
                    <a:pt x="255" y="762"/>
                    <a:pt x="257" y="745"/>
                  </a:cubicBezTo>
                  <a:cubicBezTo>
                    <a:pt x="284" y="459"/>
                    <a:pt x="284" y="459"/>
                    <a:pt x="284" y="459"/>
                  </a:cubicBezTo>
                  <a:cubicBezTo>
                    <a:pt x="18" y="106"/>
                    <a:pt x="18" y="106"/>
                    <a:pt x="18" y="106"/>
                  </a:cubicBezTo>
                  <a:cubicBezTo>
                    <a:pt x="0" y="82"/>
                    <a:pt x="1" y="50"/>
                    <a:pt x="19" y="26"/>
                  </a:cubicBezTo>
                  <a:cubicBezTo>
                    <a:pt x="30" y="11"/>
                    <a:pt x="48" y="2"/>
                    <a:pt x="67" y="1"/>
                  </a:cubicBezTo>
                  <a:cubicBezTo>
                    <a:pt x="86" y="0"/>
                    <a:pt x="105" y="7"/>
                    <a:pt x="118" y="21"/>
                  </a:cubicBezTo>
                  <a:cubicBezTo>
                    <a:pt x="466" y="387"/>
                    <a:pt x="466" y="387"/>
                    <a:pt x="466" y="387"/>
                  </a:cubicBezTo>
                  <a:cubicBezTo>
                    <a:pt x="490" y="413"/>
                    <a:pt x="508" y="445"/>
                    <a:pt x="517" y="479"/>
                  </a:cubicBezTo>
                  <a:cubicBezTo>
                    <a:pt x="517" y="480"/>
                    <a:pt x="518" y="481"/>
                    <a:pt x="518" y="482"/>
                  </a:cubicBezTo>
                  <a:cubicBezTo>
                    <a:pt x="588" y="907"/>
                    <a:pt x="588" y="907"/>
                    <a:pt x="588" y="907"/>
                  </a:cubicBezTo>
                  <a:cubicBezTo>
                    <a:pt x="680" y="1460"/>
                    <a:pt x="680" y="1460"/>
                    <a:pt x="680" y="1460"/>
                  </a:cubicBezTo>
                  <a:cubicBezTo>
                    <a:pt x="683" y="1477"/>
                    <a:pt x="672" y="1492"/>
                    <a:pt x="656" y="1495"/>
                  </a:cubicBezTo>
                  <a:cubicBezTo>
                    <a:pt x="654" y="1495"/>
                    <a:pt x="652" y="1495"/>
                    <a:pt x="651" y="149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noProof="0" dirty="0"/>
            </a:p>
          </p:txBody>
        </p:sp>
        <p:sp>
          <p:nvSpPr>
            <p:cNvPr id="61" name="Freeform 15">
              <a:extLst>
                <a:ext uri="{FF2B5EF4-FFF2-40B4-BE49-F238E27FC236}">
                  <a16:creationId xmlns:a16="http://schemas.microsoft.com/office/drawing/2014/main" id="{08BD2645-4653-19DE-C0E2-A043BF11C64C}"/>
                </a:ext>
              </a:extLst>
            </p:cNvPr>
            <p:cNvSpPr>
              <a:spLocks/>
            </p:cNvSpPr>
            <p:nvPr/>
          </p:nvSpPr>
          <p:spPr bwMode="auto">
            <a:xfrm>
              <a:off x="-7366001" y="-500062"/>
              <a:ext cx="130175" cy="461963"/>
            </a:xfrm>
            <a:custGeom>
              <a:avLst/>
              <a:gdLst>
                <a:gd name="T0" fmla="*/ 222 w 258"/>
                <a:gd name="T1" fmla="*/ 908 h 908"/>
                <a:gd name="T2" fmla="*/ 221 w 258"/>
                <a:gd name="T3" fmla="*/ 908 h 908"/>
                <a:gd name="T4" fmla="*/ 192 w 258"/>
                <a:gd name="T5" fmla="*/ 878 h 908"/>
                <a:gd name="T6" fmla="*/ 198 w 258"/>
                <a:gd name="T7" fmla="*/ 359 h 908"/>
                <a:gd name="T8" fmla="*/ 70 w 258"/>
                <a:gd name="T9" fmla="*/ 241 h 908"/>
                <a:gd name="T10" fmla="*/ 62 w 258"/>
                <a:gd name="T11" fmla="*/ 228 h 908"/>
                <a:gd name="T12" fmla="*/ 5 w 258"/>
                <a:gd name="T13" fmla="*/ 42 h 908"/>
                <a:gd name="T14" fmla="*/ 25 w 258"/>
                <a:gd name="T15" fmla="*/ 4 h 908"/>
                <a:gd name="T16" fmla="*/ 62 w 258"/>
                <a:gd name="T17" fmla="*/ 24 h 908"/>
                <a:gd name="T18" fmla="*/ 117 w 258"/>
                <a:gd name="T19" fmla="*/ 203 h 908"/>
                <a:gd name="T20" fmla="*/ 248 w 258"/>
                <a:gd name="T21" fmla="*/ 324 h 908"/>
                <a:gd name="T22" fmla="*/ 258 w 258"/>
                <a:gd name="T23" fmla="*/ 346 h 908"/>
                <a:gd name="T24" fmla="*/ 252 w 258"/>
                <a:gd name="T25" fmla="*/ 879 h 908"/>
                <a:gd name="T26" fmla="*/ 222 w 258"/>
                <a:gd name="T27" fmla="*/ 908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8" h="908">
                  <a:moveTo>
                    <a:pt x="222" y="908"/>
                  </a:moveTo>
                  <a:cubicBezTo>
                    <a:pt x="222" y="908"/>
                    <a:pt x="221" y="908"/>
                    <a:pt x="221" y="908"/>
                  </a:cubicBezTo>
                  <a:cubicBezTo>
                    <a:pt x="205" y="908"/>
                    <a:pt x="191" y="895"/>
                    <a:pt x="192" y="878"/>
                  </a:cubicBezTo>
                  <a:cubicBezTo>
                    <a:pt x="198" y="359"/>
                    <a:pt x="198" y="359"/>
                    <a:pt x="198" y="359"/>
                  </a:cubicBezTo>
                  <a:cubicBezTo>
                    <a:pt x="70" y="241"/>
                    <a:pt x="70" y="241"/>
                    <a:pt x="70" y="241"/>
                  </a:cubicBezTo>
                  <a:cubicBezTo>
                    <a:pt x="67" y="238"/>
                    <a:pt x="64" y="233"/>
                    <a:pt x="62" y="228"/>
                  </a:cubicBezTo>
                  <a:cubicBezTo>
                    <a:pt x="5" y="42"/>
                    <a:pt x="5" y="42"/>
                    <a:pt x="5" y="42"/>
                  </a:cubicBezTo>
                  <a:cubicBezTo>
                    <a:pt x="0" y="26"/>
                    <a:pt x="9" y="9"/>
                    <a:pt x="25" y="4"/>
                  </a:cubicBezTo>
                  <a:cubicBezTo>
                    <a:pt x="40" y="0"/>
                    <a:pt x="57" y="8"/>
                    <a:pt x="62" y="24"/>
                  </a:cubicBezTo>
                  <a:cubicBezTo>
                    <a:pt x="117" y="203"/>
                    <a:pt x="117" y="203"/>
                    <a:pt x="117" y="203"/>
                  </a:cubicBezTo>
                  <a:cubicBezTo>
                    <a:pt x="248" y="324"/>
                    <a:pt x="248" y="324"/>
                    <a:pt x="248" y="324"/>
                  </a:cubicBezTo>
                  <a:cubicBezTo>
                    <a:pt x="255" y="330"/>
                    <a:pt x="258" y="338"/>
                    <a:pt x="258" y="346"/>
                  </a:cubicBezTo>
                  <a:cubicBezTo>
                    <a:pt x="252" y="879"/>
                    <a:pt x="252" y="879"/>
                    <a:pt x="252" y="879"/>
                  </a:cubicBezTo>
                  <a:cubicBezTo>
                    <a:pt x="251" y="895"/>
                    <a:pt x="238" y="908"/>
                    <a:pt x="222" y="90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noProof="0" dirty="0"/>
            </a:p>
          </p:txBody>
        </p:sp>
        <p:sp>
          <p:nvSpPr>
            <p:cNvPr id="62" name="Freeform 16">
              <a:extLst>
                <a:ext uri="{FF2B5EF4-FFF2-40B4-BE49-F238E27FC236}">
                  <a16:creationId xmlns:a16="http://schemas.microsoft.com/office/drawing/2014/main" id="{38C01AD8-523D-1C4D-BF8C-481688AA547B}"/>
                </a:ext>
              </a:extLst>
            </p:cNvPr>
            <p:cNvSpPr>
              <a:spLocks/>
            </p:cNvSpPr>
            <p:nvPr/>
          </p:nvSpPr>
          <p:spPr bwMode="auto">
            <a:xfrm>
              <a:off x="-7337426" y="-573087"/>
              <a:ext cx="80963" cy="65088"/>
            </a:xfrm>
            <a:custGeom>
              <a:avLst/>
              <a:gdLst>
                <a:gd name="T0" fmla="*/ 125 w 159"/>
                <a:gd name="T1" fmla="*/ 129 h 129"/>
                <a:gd name="T2" fmla="*/ 107 w 159"/>
                <a:gd name="T3" fmla="*/ 123 h 129"/>
                <a:gd name="T4" fmla="*/ 17 w 159"/>
                <a:gd name="T5" fmla="*/ 59 h 129"/>
                <a:gd name="T6" fmla="*/ 10 w 159"/>
                <a:gd name="T7" fmla="*/ 17 h 129"/>
                <a:gd name="T8" fmla="*/ 52 w 159"/>
                <a:gd name="T9" fmla="*/ 10 h 129"/>
                <a:gd name="T10" fmla="*/ 142 w 159"/>
                <a:gd name="T11" fmla="*/ 74 h 129"/>
                <a:gd name="T12" fmla="*/ 149 w 159"/>
                <a:gd name="T13" fmla="*/ 116 h 129"/>
                <a:gd name="T14" fmla="*/ 125 w 159"/>
                <a:gd name="T15" fmla="*/ 129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9" h="129">
                  <a:moveTo>
                    <a:pt x="125" y="129"/>
                  </a:moveTo>
                  <a:cubicBezTo>
                    <a:pt x="119" y="129"/>
                    <a:pt x="113" y="127"/>
                    <a:pt x="107" y="123"/>
                  </a:cubicBezTo>
                  <a:cubicBezTo>
                    <a:pt x="17" y="59"/>
                    <a:pt x="17" y="59"/>
                    <a:pt x="17" y="59"/>
                  </a:cubicBezTo>
                  <a:cubicBezTo>
                    <a:pt x="3" y="49"/>
                    <a:pt x="0" y="31"/>
                    <a:pt x="10" y="17"/>
                  </a:cubicBezTo>
                  <a:cubicBezTo>
                    <a:pt x="20" y="4"/>
                    <a:pt x="38" y="0"/>
                    <a:pt x="52" y="10"/>
                  </a:cubicBezTo>
                  <a:cubicBezTo>
                    <a:pt x="142" y="74"/>
                    <a:pt x="142" y="74"/>
                    <a:pt x="142" y="74"/>
                  </a:cubicBezTo>
                  <a:cubicBezTo>
                    <a:pt x="156" y="84"/>
                    <a:pt x="159" y="103"/>
                    <a:pt x="149" y="116"/>
                  </a:cubicBezTo>
                  <a:cubicBezTo>
                    <a:pt x="143" y="124"/>
                    <a:pt x="134" y="129"/>
                    <a:pt x="125" y="129"/>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noProof="0" dirty="0"/>
            </a:p>
          </p:txBody>
        </p:sp>
        <p:sp>
          <p:nvSpPr>
            <p:cNvPr id="63" name="Freeform 17">
              <a:extLst>
                <a:ext uri="{FF2B5EF4-FFF2-40B4-BE49-F238E27FC236}">
                  <a16:creationId xmlns:a16="http://schemas.microsoft.com/office/drawing/2014/main" id="{FF874D2D-9556-142D-C768-0AAD874185CC}"/>
                </a:ext>
              </a:extLst>
            </p:cNvPr>
            <p:cNvSpPr>
              <a:spLocks/>
            </p:cNvSpPr>
            <p:nvPr/>
          </p:nvSpPr>
          <p:spPr bwMode="auto">
            <a:xfrm>
              <a:off x="-7723189" y="-636587"/>
              <a:ext cx="157163" cy="74613"/>
            </a:xfrm>
            <a:custGeom>
              <a:avLst/>
              <a:gdLst>
                <a:gd name="T0" fmla="*/ 278 w 308"/>
                <a:gd name="T1" fmla="*/ 147 h 147"/>
                <a:gd name="T2" fmla="*/ 274 w 308"/>
                <a:gd name="T3" fmla="*/ 147 h 147"/>
                <a:gd name="T4" fmla="*/ 27 w 308"/>
                <a:gd name="T5" fmla="*/ 112 h 147"/>
                <a:gd name="T6" fmla="*/ 2 w 308"/>
                <a:gd name="T7" fmla="*/ 78 h 147"/>
                <a:gd name="T8" fmla="*/ 36 w 308"/>
                <a:gd name="T9" fmla="*/ 53 h 147"/>
                <a:gd name="T10" fmla="*/ 248 w 308"/>
                <a:gd name="T11" fmla="*/ 83 h 147"/>
                <a:gd name="T12" fmla="*/ 248 w 308"/>
                <a:gd name="T13" fmla="*/ 30 h 147"/>
                <a:gd name="T14" fmla="*/ 278 w 308"/>
                <a:gd name="T15" fmla="*/ 0 h 147"/>
                <a:gd name="T16" fmla="*/ 308 w 308"/>
                <a:gd name="T17" fmla="*/ 30 h 147"/>
                <a:gd name="T18" fmla="*/ 308 w 308"/>
                <a:gd name="T19" fmla="*/ 117 h 147"/>
                <a:gd name="T20" fmla="*/ 298 w 308"/>
                <a:gd name="T21" fmla="*/ 140 h 147"/>
                <a:gd name="T22" fmla="*/ 278 w 308"/>
                <a:gd name="T23"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8" h="147">
                  <a:moveTo>
                    <a:pt x="278" y="147"/>
                  </a:moveTo>
                  <a:cubicBezTo>
                    <a:pt x="277" y="147"/>
                    <a:pt x="275" y="147"/>
                    <a:pt x="274" y="147"/>
                  </a:cubicBezTo>
                  <a:cubicBezTo>
                    <a:pt x="27" y="112"/>
                    <a:pt x="27" y="112"/>
                    <a:pt x="27" y="112"/>
                  </a:cubicBezTo>
                  <a:cubicBezTo>
                    <a:pt x="11" y="110"/>
                    <a:pt x="0" y="94"/>
                    <a:pt x="2" y="78"/>
                  </a:cubicBezTo>
                  <a:cubicBezTo>
                    <a:pt x="4" y="62"/>
                    <a:pt x="19" y="50"/>
                    <a:pt x="36" y="53"/>
                  </a:cubicBezTo>
                  <a:cubicBezTo>
                    <a:pt x="248" y="83"/>
                    <a:pt x="248" y="83"/>
                    <a:pt x="248" y="83"/>
                  </a:cubicBezTo>
                  <a:cubicBezTo>
                    <a:pt x="248" y="30"/>
                    <a:pt x="248" y="30"/>
                    <a:pt x="248" y="30"/>
                  </a:cubicBezTo>
                  <a:cubicBezTo>
                    <a:pt x="248" y="13"/>
                    <a:pt x="261" y="0"/>
                    <a:pt x="278" y="0"/>
                  </a:cubicBezTo>
                  <a:cubicBezTo>
                    <a:pt x="295" y="0"/>
                    <a:pt x="308" y="13"/>
                    <a:pt x="308" y="30"/>
                  </a:cubicBezTo>
                  <a:cubicBezTo>
                    <a:pt x="308" y="117"/>
                    <a:pt x="308" y="117"/>
                    <a:pt x="308" y="117"/>
                  </a:cubicBezTo>
                  <a:cubicBezTo>
                    <a:pt x="308" y="126"/>
                    <a:pt x="304" y="134"/>
                    <a:pt x="298" y="140"/>
                  </a:cubicBezTo>
                  <a:cubicBezTo>
                    <a:pt x="292" y="145"/>
                    <a:pt x="285" y="147"/>
                    <a:pt x="278" y="147"/>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noProof="0" dirty="0"/>
            </a:p>
          </p:txBody>
        </p:sp>
        <p:sp>
          <p:nvSpPr>
            <p:cNvPr id="64" name="Freeform 18">
              <a:extLst>
                <a:ext uri="{FF2B5EF4-FFF2-40B4-BE49-F238E27FC236}">
                  <a16:creationId xmlns:a16="http://schemas.microsoft.com/office/drawing/2014/main" id="{B4906BFE-D425-43EC-814A-BB1381FCE4C5}"/>
                </a:ext>
              </a:extLst>
            </p:cNvPr>
            <p:cNvSpPr>
              <a:spLocks/>
            </p:cNvSpPr>
            <p:nvPr/>
          </p:nvSpPr>
          <p:spPr bwMode="auto">
            <a:xfrm>
              <a:off x="-7543801" y="-636587"/>
              <a:ext cx="153988" cy="74613"/>
            </a:xfrm>
            <a:custGeom>
              <a:avLst/>
              <a:gdLst>
                <a:gd name="T0" fmla="*/ 30 w 301"/>
                <a:gd name="T1" fmla="*/ 147 h 147"/>
                <a:gd name="T2" fmla="*/ 10 w 301"/>
                <a:gd name="T3" fmla="*/ 140 h 147"/>
                <a:gd name="T4" fmla="*/ 0 w 301"/>
                <a:gd name="T5" fmla="*/ 117 h 147"/>
                <a:gd name="T6" fmla="*/ 0 w 301"/>
                <a:gd name="T7" fmla="*/ 30 h 147"/>
                <a:gd name="T8" fmla="*/ 30 w 301"/>
                <a:gd name="T9" fmla="*/ 0 h 147"/>
                <a:gd name="T10" fmla="*/ 60 w 301"/>
                <a:gd name="T11" fmla="*/ 30 h 147"/>
                <a:gd name="T12" fmla="*/ 60 w 301"/>
                <a:gd name="T13" fmla="*/ 82 h 147"/>
                <a:gd name="T14" fmla="*/ 264 w 301"/>
                <a:gd name="T15" fmla="*/ 51 h 147"/>
                <a:gd name="T16" fmla="*/ 298 w 301"/>
                <a:gd name="T17" fmla="*/ 77 h 147"/>
                <a:gd name="T18" fmla="*/ 273 w 301"/>
                <a:gd name="T19" fmla="*/ 111 h 147"/>
                <a:gd name="T20" fmla="*/ 35 w 301"/>
                <a:gd name="T21" fmla="*/ 147 h 147"/>
                <a:gd name="T22" fmla="*/ 30 w 301"/>
                <a:gd name="T23"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1" h="147">
                  <a:moveTo>
                    <a:pt x="30" y="147"/>
                  </a:moveTo>
                  <a:cubicBezTo>
                    <a:pt x="23" y="147"/>
                    <a:pt x="16" y="145"/>
                    <a:pt x="10" y="140"/>
                  </a:cubicBezTo>
                  <a:cubicBezTo>
                    <a:pt x="4" y="134"/>
                    <a:pt x="0" y="126"/>
                    <a:pt x="0" y="117"/>
                  </a:cubicBezTo>
                  <a:cubicBezTo>
                    <a:pt x="0" y="30"/>
                    <a:pt x="0" y="30"/>
                    <a:pt x="0" y="30"/>
                  </a:cubicBezTo>
                  <a:cubicBezTo>
                    <a:pt x="0" y="13"/>
                    <a:pt x="13" y="0"/>
                    <a:pt x="30" y="0"/>
                  </a:cubicBezTo>
                  <a:cubicBezTo>
                    <a:pt x="47" y="0"/>
                    <a:pt x="60" y="13"/>
                    <a:pt x="60" y="30"/>
                  </a:cubicBezTo>
                  <a:cubicBezTo>
                    <a:pt x="60" y="82"/>
                    <a:pt x="60" y="82"/>
                    <a:pt x="60" y="82"/>
                  </a:cubicBezTo>
                  <a:cubicBezTo>
                    <a:pt x="264" y="51"/>
                    <a:pt x="264" y="51"/>
                    <a:pt x="264" y="51"/>
                  </a:cubicBezTo>
                  <a:cubicBezTo>
                    <a:pt x="280" y="49"/>
                    <a:pt x="296" y="60"/>
                    <a:pt x="298" y="77"/>
                  </a:cubicBezTo>
                  <a:cubicBezTo>
                    <a:pt x="301" y="93"/>
                    <a:pt x="289" y="108"/>
                    <a:pt x="273" y="111"/>
                  </a:cubicBezTo>
                  <a:cubicBezTo>
                    <a:pt x="35" y="147"/>
                    <a:pt x="35" y="147"/>
                    <a:pt x="35" y="147"/>
                  </a:cubicBezTo>
                  <a:cubicBezTo>
                    <a:pt x="33" y="147"/>
                    <a:pt x="31" y="147"/>
                    <a:pt x="30" y="147"/>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noProof="0" dirty="0"/>
            </a:p>
          </p:txBody>
        </p:sp>
      </p:grpSp>
      <p:grpSp>
        <p:nvGrpSpPr>
          <p:cNvPr id="17" name="Group 16">
            <a:extLst>
              <a:ext uri="{FF2B5EF4-FFF2-40B4-BE49-F238E27FC236}">
                <a16:creationId xmlns:a16="http://schemas.microsoft.com/office/drawing/2014/main" id="{B43BB1BF-4472-7D87-D9EC-034D5D0B11A2}"/>
              </a:ext>
            </a:extLst>
          </p:cNvPr>
          <p:cNvGrpSpPr/>
          <p:nvPr/>
        </p:nvGrpSpPr>
        <p:grpSpPr>
          <a:xfrm>
            <a:off x="2588425" y="3125683"/>
            <a:ext cx="473093" cy="395156"/>
            <a:chOff x="4113703" y="3363185"/>
            <a:chExt cx="473093" cy="395156"/>
          </a:xfrm>
        </p:grpSpPr>
        <p:sp>
          <p:nvSpPr>
            <p:cNvPr id="18" name="Isosceles Triangle 17">
              <a:extLst>
                <a:ext uri="{FF2B5EF4-FFF2-40B4-BE49-F238E27FC236}">
                  <a16:creationId xmlns:a16="http://schemas.microsoft.com/office/drawing/2014/main" id="{8560577D-97BD-FD68-4847-832809F062E7}"/>
                </a:ext>
              </a:extLst>
            </p:cNvPr>
            <p:cNvSpPr/>
            <p:nvPr/>
          </p:nvSpPr>
          <p:spPr>
            <a:xfrm rot="5400000">
              <a:off x="4086450" y="3390438"/>
              <a:ext cx="395156" cy="340650"/>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19" name="Isosceles Triangle 18">
              <a:extLst>
                <a:ext uri="{FF2B5EF4-FFF2-40B4-BE49-F238E27FC236}">
                  <a16:creationId xmlns:a16="http://schemas.microsoft.com/office/drawing/2014/main" id="{D8F0B37C-BBDD-05DB-29F0-B6B68C1ACC40}"/>
                </a:ext>
              </a:extLst>
            </p:cNvPr>
            <p:cNvSpPr/>
            <p:nvPr/>
          </p:nvSpPr>
          <p:spPr>
            <a:xfrm rot="5400000">
              <a:off x="4218893" y="3390438"/>
              <a:ext cx="395156" cy="340650"/>
            </a:xfrm>
            <a:prstGeom prs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grpSp>
      <p:cxnSp>
        <p:nvCxnSpPr>
          <p:cNvPr id="96" name="Straight Arrow Connector 95">
            <a:extLst>
              <a:ext uri="{FF2B5EF4-FFF2-40B4-BE49-F238E27FC236}">
                <a16:creationId xmlns:a16="http://schemas.microsoft.com/office/drawing/2014/main" id="{CA90A5F7-935B-3A5A-E327-F4370E8B83AD}"/>
              </a:ext>
            </a:extLst>
          </p:cNvPr>
          <p:cNvCxnSpPr>
            <a:cxnSpLocks/>
          </p:cNvCxnSpPr>
          <p:nvPr/>
        </p:nvCxnSpPr>
        <p:spPr>
          <a:xfrm>
            <a:off x="4770120" y="2705100"/>
            <a:ext cx="1409700" cy="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nvGrpSpPr>
          <p:cNvPr id="98" name="Group 97">
            <a:extLst>
              <a:ext uri="{FF2B5EF4-FFF2-40B4-BE49-F238E27FC236}">
                <a16:creationId xmlns:a16="http://schemas.microsoft.com/office/drawing/2014/main" id="{F49FC302-6F1D-40E7-478F-FEE439E350B7}"/>
              </a:ext>
            </a:extLst>
          </p:cNvPr>
          <p:cNvGrpSpPr/>
          <p:nvPr/>
        </p:nvGrpSpPr>
        <p:grpSpPr>
          <a:xfrm rot="5400000">
            <a:off x="8520890" y="3141569"/>
            <a:ext cx="388402" cy="324418"/>
            <a:chOff x="4113703" y="3363185"/>
            <a:chExt cx="473093" cy="395156"/>
          </a:xfrm>
        </p:grpSpPr>
        <p:sp>
          <p:nvSpPr>
            <p:cNvPr id="99" name="Isosceles Triangle 98">
              <a:extLst>
                <a:ext uri="{FF2B5EF4-FFF2-40B4-BE49-F238E27FC236}">
                  <a16:creationId xmlns:a16="http://schemas.microsoft.com/office/drawing/2014/main" id="{D9BE6271-F0A3-0486-12D6-C8D264B9E94D}"/>
                </a:ext>
              </a:extLst>
            </p:cNvPr>
            <p:cNvSpPr/>
            <p:nvPr/>
          </p:nvSpPr>
          <p:spPr>
            <a:xfrm rot="5400000">
              <a:off x="4086450" y="3390438"/>
              <a:ext cx="395156" cy="340650"/>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100" name="Isosceles Triangle 99">
              <a:extLst>
                <a:ext uri="{FF2B5EF4-FFF2-40B4-BE49-F238E27FC236}">
                  <a16:creationId xmlns:a16="http://schemas.microsoft.com/office/drawing/2014/main" id="{D22FABCB-AAE3-AFDB-AE3B-E5C045FDFFD5}"/>
                </a:ext>
              </a:extLst>
            </p:cNvPr>
            <p:cNvSpPr/>
            <p:nvPr/>
          </p:nvSpPr>
          <p:spPr>
            <a:xfrm rot="5400000">
              <a:off x="4218893" y="3390438"/>
              <a:ext cx="395156" cy="340650"/>
            </a:xfrm>
            <a:prstGeom prs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grpSp>
      <p:grpSp>
        <p:nvGrpSpPr>
          <p:cNvPr id="101" name="Group 100">
            <a:extLst>
              <a:ext uri="{FF2B5EF4-FFF2-40B4-BE49-F238E27FC236}">
                <a16:creationId xmlns:a16="http://schemas.microsoft.com/office/drawing/2014/main" id="{4A5230AC-AC03-9A52-27C3-C1EB7804B855}"/>
              </a:ext>
            </a:extLst>
          </p:cNvPr>
          <p:cNvGrpSpPr/>
          <p:nvPr/>
        </p:nvGrpSpPr>
        <p:grpSpPr>
          <a:xfrm rot="5400000">
            <a:off x="8520890" y="4378878"/>
            <a:ext cx="388402" cy="324418"/>
            <a:chOff x="4113703" y="3363185"/>
            <a:chExt cx="473093" cy="395156"/>
          </a:xfrm>
        </p:grpSpPr>
        <p:sp>
          <p:nvSpPr>
            <p:cNvPr id="102" name="Isosceles Triangle 101">
              <a:extLst>
                <a:ext uri="{FF2B5EF4-FFF2-40B4-BE49-F238E27FC236}">
                  <a16:creationId xmlns:a16="http://schemas.microsoft.com/office/drawing/2014/main" id="{D1A2D023-DCE3-A766-44BD-B5AE0D0D2BF9}"/>
                </a:ext>
              </a:extLst>
            </p:cNvPr>
            <p:cNvSpPr/>
            <p:nvPr/>
          </p:nvSpPr>
          <p:spPr>
            <a:xfrm rot="5400000">
              <a:off x="4086450" y="3390438"/>
              <a:ext cx="395156" cy="340650"/>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103" name="Isosceles Triangle 102">
              <a:extLst>
                <a:ext uri="{FF2B5EF4-FFF2-40B4-BE49-F238E27FC236}">
                  <a16:creationId xmlns:a16="http://schemas.microsoft.com/office/drawing/2014/main" id="{18303B9B-B00B-D362-4659-BFFBA5AD9773}"/>
                </a:ext>
              </a:extLst>
            </p:cNvPr>
            <p:cNvSpPr/>
            <p:nvPr/>
          </p:nvSpPr>
          <p:spPr>
            <a:xfrm rot="5400000">
              <a:off x="4218893" y="3390438"/>
              <a:ext cx="395156" cy="340650"/>
            </a:xfrm>
            <a:prstGeom prs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grpSp>
      <p:grpSp>
        <p:nvGrpSpPr>
          <p:cNvPr id="104" name="Group 103">
            <a:extLst>
              <a:ext uri="{FF2B5EF4-FFF2-40B4-BE49-F238E27FC236}">
                <a16:creationId xmlns:a16="http://schemas.microsoft.com/office/drawing/2014/main" id="{1779FFD3-6501-2785-23FB-82D6B29050D3}"/>
              </a:ext>
            </a:extLst>
          </p:cNvPr>
          <p:cNvGrpSpPr/>
          <p:nvPr/>
        </p:nvGrpSpPr>
        <p:grpSpPr>
          <a:xfrm rot="5400000">
            <a:off x="8520890" y="5199247"/>
            <a:ext cx="388402" cy="324418"/>
            <a:chOff x="4113703" y="3363185"/>
            <a:chExt cx="473093" cy="395156"/>
          </a:xfrm>
        </p:grpSpPr>
        <p:sp>
          <p:nvSpPr>
            <p:cNvPr id="105" name="Isosceles Triangle 104">
              <a:extLst>
                <a:ext uri="{FF2B5EF4-FFF2-40B4-BE49-F238E27FC236}">
                  <a16:creationId xmlns:a16="http://schemas.microsoft.com/office/drawing/2014/main" id="{2E7C39DB-B889-DE96-D9C0-948CB8DBB5A6}"/>
                </a:ext>
              </a:extLst>
            </p:cNvPr>
            <p:cNvSpPr/>
            <p:nvPr/>
          </p:nvSpPr>
          <p:spPr>
            <a:xfrm rot="5400000">
              <a:off x="4086450" y="3390438"/>
              <a:ext cx="395156" cy="340650"/>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106" name="Isosceles Triangle 105">
              <a:extLst>
                <a:ext uri="{FF2B5EF4-FFF2-40B4-BE49-F238E27FC236}">
                  <a16:creationId xmlns:a16="http://schemas.microsoft.com/office/drawing/2014/main" id="{C85A0ED3-C48B-2318-E131-7530CAE328D0}"/>
                </a:ext>
              </a:extLst>
            </p:cNvPr>
            <p:cNvSpPr/>
            <p:nvPr/>
          </p:nvSpPr>
          <p:spPr>
            <a:xfrm rot="5400000">
              <a:off x="4218893" y="3390438"/>
              <a:ext cx="395156" cy="340650"/>
            </a:xfrm>
            <a:prstGeom prs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grpSp>
    </p:spTree>
    <p:extLst>
      <p:ext uri="{BB962C8B-B14F-4D97-AF65-F5344CB8AC3E}">
        <p14:creationId xmlns:p14="http://schemas.microsoft.com/office/powerpoint/2010/main" val="1480630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Rectangle 90">
            <a:extLst>
              <a:ext uri="{FF2B5EF4-FFF2-40B4-BE49-F238E27FC236}">
                <a16:creationId xmlns:a16="http://schemas.microsoft.com/office/drawing/2014/main" id="{EC5B6AA1-F70E-927F-D694-E212BE03AB52}"/>
              </a:ext>
            </a:extLst>
          </p:cNvPr>
          <p:cNvSpPr/>
          <p:nvPr/>
        </p:nvSpPr>
        <p:spPr>
          <a:xfrm>
            <a:off x="8103535" y="1752600"/>
            <a:ext cx="4088465" cy="113579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13" name="Title 12">
            <a:extLst>
              <a:ext uri="{FF2B5EF4-FFF2-40B4-BE49-F238E27FC236}">
                <a16:creationId xmlns:a16="http://schemas.microsoft.com/office/drawing/2014/main" id="{D29C7F5D-9C15-4357-B0EC-59791A3671E5}"/>
              </a:ext>
            </a:extLst>
          </p:cNvPr>
          <p:cNvSpPr>
            <a:spLocks noGrp="1"/>
          </p:cNvSpPr>
          <p:nvPr>
            <p:ph type="title"/>
          </p:nvPr>
        </p:nvSpPr>
        <p:spPr>
          <a:xfrm>
            <a:off x="536240" y="414320"/>
            <a:ext cx="10896000" cy="1082209"/>
          </a:xfrm>
        </p:spPr>
        <p:txBody>
          <a:bodyPr/>
          <a:lstStyle/>
          <a:p>
            <a:r>
              <a:rPr lang="en-US" noProof="0" dirty="0"/>
              <a:t>Sleep deprivation and obesity</a:t>
            </a:r>
          </a:p>
        </p:txBody>
      </p:sp>
      <p:sp>
        <p:nvSpPr>
          <p:cNvPr id="29" name="Text Placeholder 28">
            <a:extLst>
              <a:ext uri="{FF2B5EF4-FFF2-40B4-BE49-F238E27FC236}">
                <a16:creationId xmlns:a16="http://schemas.microsoft.com/office/drawing/2014/main" id="{FEF3BA22-370C-4DD1-A143-3876B87CE684}"/>
              </a:ext>
            </a:extLst>
          </p:cNvPr>
          <p:cNvSpPr>
            <a:spLocks noGrp="1"/>
          </p:cNvSpPr>
          <p:nvPr>
            <p:ph type="body" sz="quarter" idx="13"/>
          </p:nvPr>
        </p:nvSpPr>
        <p:spPr>
          <a:xfrm>
            <a:off x="536240" y="6009866"/>
            <a:ext cx="10896000" cy="324000"/>
          </a:xfrm>
        </p:spPr>
        <p:txBody>
          <a:bodyPr/>
          <a:lstStyle/>
          <a:p>
            <a:r>
              <a:rPr lang="en-US" noProof="0" dirty="0"/>
              <a:t>GLP-1, glucagon-like peptide 1.</a:t>
            </a:r>
            <a:br>
              <a:rPr lang="en-US" noProof="0" dirty="0"/>
            </a:br>
            <a:r>
              <a:rPr lang="en-US" noProof="0" dirty="0" err="1"/>
              <a:t>Reutrakul</a:t>
            </a:r>
            <a:r>
              <a:rPr lang="en-US" noProof="0" dirty="0"/>
              <a:t> S, Van </a:t>
            </a:r>
            <a:r>
              <a:rPr lang="en-US" noProof="0" dirty="0" err="1"/>
              <a:t>Cauter</a:t>
            </a:r>
            <a:r>
              <a:rPr lang="en-US" noProof="0" dirty="0"/>
              <a:t> EV. Metabolism 2018;84:56–66.</a:t>
            </a:r>
          </a:p>
        </p:txBody>
      </p:sp>
      <p:sp>
        <p:nvSpPr>
          <p:cNvPr id="3" name="Rectangle 2">
            <a:extLst>
              <a:ext uri="{FF2B5EF4-FFF2-40B4-BE49-F238E27FC236}">
                <a16:creationId xmlns:a16="http://schemas.microsoft.com/office/drawing/2014/main" id="{463BC4E6-88AC-4380-B054-30231835C611}"/>
              </a:ext>
            </a:extLst>
          </p:cNvPr>
          <p:cNvSpPr>
            <a:spLocks/>
          </p:cNvSpPr>
          <p:nvPr>
            <p:custDataLst>
              <p:tags r:id="rId2"/>
            </p:custDataLst>
          </p:nvPr>
        </p:nvSpPr>
        <p:spPr bwMode="auto">
          <a:xfrm>
            <a:off x="268405" y="6071620"/>
            <a:ext cx="10704395" cy="554469"/>
          </a:xfrm>
          <a:prstGeom prst="rect">
            <a:avLst/>
          </a:prstGeom>
          <a:noFill/>
          <a:ln w="9525">
            <a:noFill/>
            <a:prstDash val="solid"/>
          </a:ln>
          <a:effectLst/>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9525" cap="flat" cmpd="sng" algn="ctr">
                <a:solidFill>
                  <a:srgbClr val="FFFFFF"/>
                </a:solidFill>
                <a:prstDash val="solid"/>
                <a:round/>
                <a:headEnd type="none" w="med" len="med"/>
                <a:tailEnd type="none" w="med" len="med"/>
              </a14:hiddenLine>
            </a:ex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0" rIns="0" bIns="0" anchor="b" anchorCtr="0">
            <a:noAutofit/>
          </a:bodyPr>
          <a:lstStyle/>
          <a:p>
            <a:pPr marL="0" marR="0" lvl="0" indent="0" algn="l" defTabSz="1219139" rtl="0" eaLnBrk="1" fontAlgn="base"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1965"/>
              </a:solidFill>
              <a:effectLst/>
              <a:uLnTx/>
              <a:uFillTx/>
              <a:latin typeface="Arial" panose="020B0604020202020204" pitchFamily="34" charset="0"/>
              <a:ea typeface="+mn-ea"/>
              <a:cs typeface="Arial" charset="0"/>
            </a:endParaRPr>
          </a:p>
        </p:txBody>
      </p:sp>
      <p:sp>
        <p:nvSpPr>
          <p:cNvPr id="2" name="Rectangle: Rounded Corners 1">
            <a:extLst>
              <a:ext uri="{FF2B5EF4-FFF2-40B4-BE49-F238E27FC236}">
                <a16:creationId xmlns:a16="http://schemas.microsoft.com/office/drawing/2014/main" id="{E1493B11-7E23-49D6-A6C1-0D417FEDCDD4}"/>
              </a:ext>
            </a:extLst>
          </p:cNvPr>
          <p:cNvSpPr/>
          <p:nvPr/>
        </p:nvSpPr>
        <p:spPr>
          <a:xfrm>
            <a:off x="4311202" y="1670526"/>
            <a:ext cx="3560471" cy="539993"/>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ea typeface="+mn-ea"/>
                <a:cs typeface="+mn-cs"/>
              </a:rPr>
              <a:t>Sleep restriction</a:t>
            </a:r>
          </a:p>
        </p:txBody>
      </p:sp>
      <p:sp>
        <p:nvSpPr>
          <p:cNvPr id="30" name="Rectangle: Rounded Corners 29">
            <a:extLst>
              <a:ext uri="{FF2B5EF4-FFF2-40B4-BE49-F238E27FC236}">
                <a16:creationId xmlns:a16="http://schemas.microsoft.com/office/drawing/2014/main" id="{2F1F68AA-0B15-4899-97F6-C2087D8ACF6F}"/>
              </a:ext>
            </a:extLst>
          </p:cNvPr>
          <p:cNvSpPr/>
          <p:nvPr/>
        </p:nvSpPr>
        <p:spPr>
          <a:xfrm>
            <a:off x="4311202" y="2460015"/>
            <a:ext cx="3560471" cy="539993"/>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ea typeface="+mn-ea"/>
                <a:cs typeface="+mn-cs"/>
              </a:rPr>
              <a:t>Activation of orexigenic system</a:t>
            </a:r>
          </a:p>
        </p:txBody>
      </p:sp>
      <p:sp>
        <p:nvSpPr>
          <p:cNvPr id="31" name="Rectangle 30">
            <a:extLst>
              <a:ext uri="{FF2B5EF4-FFF2-40B4-BE49-F238E27FC236}">
                <a16:creationId xmlns:a16="http://schemas.microsoft.com/office/drawing/2014/main" id="{D9CECDAF-2AA2-4008-AA53-237B59646DD2}"/>
              </a:ext>
            </a:extLst>
          </p:cNvPr>
          <p:cNvSpPr/>
          <p:nvPr/>
        </p:nvSpPr>
        <p:spPr>
          <a:xfrm>
            <a:off x="1219200" y="3344020"/>
            <a:ext cx="2194560" cy="12801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base" latinLnBrk="0" hangingPunct="1">
              <a:lnSpc>
                <a:spcPct val="100000"/>
              </a:lnSpc>
              <a:spcBef>
                <a:spcPts val="12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ea typeface="+mn-ea"/>
                <a:cs typeface="+mn-cs"/>
              </a:rPr>
              <a:t>Alterations in appetite-regulating hormones</a:t>
            </a:r>
            <a:br>
              <a:rPr kumimoji="0" lang="en-US" sz="1600" b="1" i="0" u="none" strike="noStrike" kern="1200" cap="none" spc="0" normalizeH="0" baseline="0" noProof="0" dirty="0">
                <a:ln>
                  <a:noFill/>
                </a:ln>
                <a:solidFill>
                  <a:srgbClr val="FFFFFF"/>
                </a:solidFill>
                <a:effectLst/>
                <a:uLnTx/>
                <a:uFillTx/>
                <a:ea typeface="+mn-ea"/>
                <a:cs typeface="+mn-cs"/>
              </a:rPr>
            </a:br>
            <a:r>
              <a:rPr lang="en-US" sz="1400" i="0" dirty="0">
                <a:solidFill>
                  <a:srgbClr val="FFFFFF"/>
                </a:solidFill>
              </a:rPr>
              <a:t>L</a:t>
            </a:r>
            <a:r>
              <a:rPr kumimoji="0" lang="en-US" sz="1400" u="none" strike="noStrike" kern="1200" cap="none" spc="0" normalizeH="0" baseline="0" noProof="0" dirty="0" err="1">
                <a:ln>
                  <a:noFill/>
                </a:ln>
                <a:solidFill>
                  <a:srgbClr val="FFFFFF"/>
                </a:solidFill>
                <a:effectLst/>
                <a:uLnTx/>
                <a:uFillTx/>
                <a:ea typeface="+mn-ea"/>
                <a:cs typeface="+mn-cs"/>
              </a:rPr>
              <a:t>eptin</a:t>
            </a:r>
            <a:r>
              <a:rPr kumimoji="0" lang="en-US" sz="1400" u="none" strike="noStrike" kern="1200" cap="none" spc="0" normalizeH="0" baseline="0" noProof="0" dirty="0">
                <a:ln>
                  <a:noFill/>
                </a:ln>
                <a:solidFill>
                  <a:srgbClr val="FFFFFF"/>
                </a:solidFill>
                <a:effectLst/>
                <a:uLnTx/>
                <a:uFillTx/>
                <a:ea typeface="+mn-ea"/>
                <a:cs typeface="+mn-cs"/>
              </a:rPr>
              <a:t>, Ghrelin, GLP-1, Endocannabinoid</a:t>
            </a:r>
            <a:endParaRPr kumimoji="0" lang="en-US" sz="1600" u="none" strike="noStrike" kern="1200" cap="none" spc="0" normalizeH="0" baseline="0" noProof="0" dirty="0">
              <a:ln>
                <a:noFill/>
              </a:ln>
              <a:solidFill>
                <a:srgbClr val="FFFFFF"/>
              </a:solidFill>
              <a:effectLst/>
              <a:uLnTx/>
              <a:uFillTx/>
              <a:ea typeface="+mn-ea"/>
              <a:cs typeface="+mn-cs"/>
            </a:endParaRPr>
          </a:p>
        </p:txBody>
      </p:sp>
      <p:sp>
        <p:nvSpPr>
          <p:cNvPr id="32" name="Rectangle 31">
            <a:extLst>
              <a:ext uri="{FF2B5EF4-FFF2-40B4-BE49-F238E27FC236}">
                <a16:creationId xmlns:a16="http://schemas.microsoft.com/office/drawing/2014/main" id="{C528D584-4ACD-497E-B0B3-79ED17792345}"/>
              </a:ext>
            </a:extLst>
          </p:cNvPr>
          <p:cNvSpPr>
            <a:spLocks/>
          </p:cNvSpPr>
          <p:nvPr/>
        </p:nvSpPr>
        <p:spPr>
          <a:xfrm>
            <a:off x="4986662" y="3344020"/>
            <a:ext cx="2194560" cy="12801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ea typeface="+mn-ea"/>
                <a:cs typeface="+mn-cs"/>
              </a:rPr>
              <a:t>Activity in food reward system</a:t>
            </a:r>
          </a:p>
        </p:txBody>
      </p:sp>
      <p:sp>
        <p:nvSpPr>
          <p:cNvPr id="33" name="Rectangle 32">
            <a:extLst>
              <a:ext uri="{FF2B5EF4-FFF2-40B4-BE49-F238E27FC236}">
                <a16:creationId xmlns:a16="http://schemas.microsoft.com/office/drawing/2014/main" id="{EBD9E4B0-4792-4359-A968-DF38B370E4AA}"/>
              </a:ext>
            </a:extLst>
          </p:cNvPr>
          <p:cNvSpPr>
            <a:spLocks/>
          </p:cNvSpPr>
          <p:nvPr/>
        </p:nvSpPr>
        <p:spPr>
          <a:xfrm>
            <a:off x="8731851" y="3344020"/>
            <a:ext cx="2194560" cy="12801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ea typeface="+mn-ea"/>
                <a:cs typeface="+mn-cs"/>
              </a:rPr>
              <a:t>Hunger and </a:t>
            </a:r>
            <a:br>
              <a:rPr kumimoji="0" lang="en-US" sz="1600" b="1" i="0" u="none" strike="noStrike" kern="1200" cap="none" spc="0" normalizeH="0" baseline="0" noProof="0" dirty="0">
                <a:ln>
                  <a:noFill/>
                </a:ln>
                <a:solidFill>
                  <a:srgbClr val="FFFFFF"/>
                </a:solidFill>
                <a:effectLst/>
                <a:uLnTx/>
                <a:uFillTx/>
                <a:ea typeface="+mn-ea"/>
                <a:cs typeface="+mn-cs"/>
              </a:rPr>
            </a:br>
            <a:r>
              <a:rPr kumimoji="0" lang="en-US" sz="1600" b="1" i="0" u="none" strike="noStrike" kern="1200" cap="none" spc="0" normalizeH="0" baseline="0" noProof="0" dirty="0">
                <a:ln>
                  <a:noFill/>
                </a:ln>
                <a:solidFill>
                  <a:srgbClr val="FFFFFF"/>
                </a:solidFill>
                <a:effectLst/>
                <a:uLnTx/>
                <a:uFillTx/>
                <a:ea typeface="+mn-ea"/>
                <a:cs typeface="+mn-cs"/>
              </a:rPr>
              <a:t>food intake</a:t>
            </a:r>
          </a:p>
        </p:txBody>
      </p:sp>
      <p:cxnSp>
        <p:nvCxnSpPr>
          <p:cNvPr id="8" name="Connector: Elbow 7">
            <a:extLst>
              <a:ext uri="{FF2B5EF4-FFF2-40B4-BE49-F238E27FC236}">
                <a16:creationId xmlns:a16="http://schemas.microsoft.com/office/drawing/2014/main" id="{EB51233A-98D4-464F-9652-128BA6CD29E6}"/>
              </a:ext>
            </a:extLst>
          </p:cNvPr>
          <p:cNvCxnSpPr>
            <a:cxnSpLocks/>
            <a:stCxn id="30" idx="2"/>
            <a:endCxn id="31" idx="0"/>
          </p:cNvCxnSpPr>
          <p:nvPr/>
        </p:nvCxnSpPr>
        <p:spPr>
          <a:xfrm rot="5400000">
            <a:off x="4031953" y="1284535"/>
            <a:ext cx="344012" cy="3774958"/>
          </a:xfrm>
          <a:prstGeom prst="bentConnector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Rectangle: Rounded Corners 44">
            <a:extLst>
              <a:ext uri="{FF2B5EF4-FFF2-40B4-BE49-F238E27FC236}">
                <a16:creationId xmlns:a16="http://schemas.microsoft.com/office/drawing/2014/main" id="{937B1865-264E-417C-B63A-DF94727464F8}"/>
              </a:ext>
            </a:extLst>
          </p:cNvPr>
          <p:cNvSpPr/>
          <p:nvPr/>
        </p:nvSpPr>
        <p:spPr>
          <a:xfrm>
            <a:off x="4311202" y="4911121"/>
            <a:ext cx="3560471" cy="539993"/>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ea typeface="+mn-ea"/>
                <a:cs typeface="+mn-cs"/>
              </a:rPr>
              <a:t>Positive energy balance</a:t>
            </a:r>
          </a:p>
        </p:txBody>
      </p:sp>
      <p:sp>
        <p:nvSpPr>
          <p:cNvPr id="46" name="Rectangle: Rounded Corners 45">
            <a:extLst>
              <a:ext uri="{FF2B5EF4-FFF2-40B4-BE49-F238E27FC236}">
                <a16:creationId xmlns:a16="http://schemas.microsoft.com/office/drawing/2014/main" id="{C573E1CA-A2ED-49C0-92BC-D77E2D1BBF01}"/>
              </a:ext>
            </a:extLst>
          </p:cNvPr>
          <p:cNvSpPr/>
          <p:nvPr/>
        </p:nvSpPr>
        <p:spPr>
          <a:xfrm>
            <a:off x="4311202" y="5665073"/>
            <a:ext cx="3560471" cy="539993"/>
          </a:xfrm>
          <a:prstGeom prst="roundRect">
            <a:avLst>
              <a:gd name="adj" fmla="val 5000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ea typeface="+mn-ea"/>
                <a:cs typeface="+mn-cs"/>
              </a:rPr>
              <a:t>Weight</a:t>
            </a:r>
          </a:p>
        </p:txBody>
      </p:sp>
      <p:cxnSp>
        <p:nvCxnSpPr>
          <p:cNvPr id="51" name="Straight Arrow Connector 50">
            <a:extLst>
              <a:ext uri="{FF2B5EF4-FFF2-40B4-BE49-F238E27FC236}">
                <a16:creationId xmlns:a16="http://schemas.microsoft.com/office/drawing/2014/main" id="{BF9FAAE2-11D0-4076-87C9-E9B8EF099B40}"/>
              </a:ext>
            </a:extLst>
          </p:cNvPr>
          <p:cNvCxnSpPr>
            <a:cxnSpLocks/>
          </p:cNvCxnSpPr>
          <p:nvPr/>
        </p:nvCxnSpPr>
        <p:spPr>
          <a:xfrm>
            <a:off x="6091437" y="5451114"/>
            <a:ext cx="0" cy="21395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7721714-AE8F-268C-CB62-7091599C08EB}"/>
              </a:ext>
            </a:extLst>
          </p:cNvPr>
          <p:cNvSpPr txBox="1"/>
          <p:nvPr/>
        </p:nvSpPr>
        <p:spPr>
          <a:xfrm>
            <a:off x="8248649" y="1844552"/>
            <a:ext cx="2806519" cy="954107"/>
          </a:xfrm>
          <a:prstGeom prst="rect">
            <a:avLst/>
          </a:prstGeom>
          <a:noFill/>
        </p:spPr>
        <p:txBody>
          <a:bodyPr wrap="square" rtlCol="0">
            <a:spAutoFit/>
          </a:bodyPr>
          <a:lstStyle/>
          <a:p>
            <a:r>
              <a:rPr lang="en-US" sz="1400" noProof="0" dirty="0"/>
              <a:t>The orexigenic (feeding) system contains neurohormonal signals that initiate an increase in food intake in the brain</a:t>
            </a:r>
          </a:p>
        </p:txBody>
      </p:sp>
      <p:grpSp>
        <p:nvGrpSpPr>
          <p:cNvPr id="18" name="Group 17">
            <a:extLst>
              <a:ext uri="{FF2B5EF4-FFF2-40B4-BE49-F238E27FC236}">
                <a16:creationId xmlns:a16="http://schemas.microsoft.com/office/drawing/2014/main" id="{84FC2BC9-9E2E-7295-378C-3A33AA8E43EC}"/>
              </a:ext>
            </a:extLst>
          </p:cNvPr>
          <p:cNvGrpSpPr/>
          <p:nvPr/>
        </p:nvGrpSpPr>
        <p:grpSpPr>
          <a:xfrm>
            <a:off x="3485332" y="3838171"/>
            <a:ext cx="349422" cy="291858"/>
            <a:chOff x="4113703" y="3458435"/>
            <a:chExt cx="473093" cy="395156"/>
          </a:xfrm>
        </p:grpSpPr>
        <p:sp>
          <p:nvSpPr>
            <p:cNvPr id="19" name="Isosceles Triangle 18">
              <a:extLst>
                <a:ext uri="{FF2B5EF4-FFF2-40B4-BE49-F238E27FC236}">
                  <a16:creationId xmlns:a16="http://schemas.microsoft.com/office/drawing/2014/main" id="{A10FEC95-E96A-6B8A-01B6-96C6FA2D02A6}"/>
                </a:ext>
              </a:extLst>
            </p:cNvPr>
            <p:cNvSpPr/>
            <p:nvPr/>
          </p:nvSpPr>
          <p:spPr>
            <a:xfrm rot="5400000">
              <a:off x="4086450" y="3485688"/>
              <a:ext cx="395156" cy="340650"/>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20" name="Isosceles Triangle 19">
              <a:extLst>
                <a:ext uri="{FF2B5EF4-FFF2-40B4-BE49-F238E27FC236}">
                  <a16:creationId xmlns:a16="http://schemas.microsoft.com/office/drawing/2014/main" id="{8350DCA0-958E-5091-BB8C-3A9CB222D59F}"/>
                </a:ext>
              </a:extLst>
            </p:cNvPr>
            <p:cNvSpPr/>
            <p:nvPr/>
          </p:nvSpPr>
          <p:spPr>
            <a:xfrm rot="5400000">
              <a:off x="4218893" y="3485688"/>
              <a:ext cx="395156" cy="340650"/>
            </a:xfrm>
            <a:prstGeom prs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grpSp>
      <p:grpSp>
        <p:nvGrpSpPr>
          <p:cNvPr id="21" name="Group 20">
            <a:extLst>
              <a:ext uri="{FF2B5EF4-FFF2-40B4-BE49-F238E27FC236}">
                <a16:creationId xmlns:a16="http://schemas.microsoft.com/office/drawing/2014/main" id="{661926AF-A462-9011-ADF9-48BF1495AE01}"/>
              </a:ext>
            </a:extLst>
          </p:cNvPr>
          <p:cNvGrpSpPr/>
          <p:nvPr/>
        </p:nvGrpSpPr>
        <p:grpSpPr>
          <a:xfrm>
            <a:off x="4029724" y="3838171"/>
            <a:ext cx="349422" cy="291858"/>
            <a:chOff x="4113703" y="3458435"/>
            <a:chExt cx="473093" cy="395156"/>
          </a:xfrm>
        </p:grpSpPr>
        <p:sp>
          <p:nvSpPr>
            <p:cNvPr id="22" name="Isosceles Triangle 21">
              <a:extLst>
                <a:ext uri="{FF2B5EF4-FFF2-40B4-BE49-F238E27FC236}">
                  <a16:creationId xmlns:a16="http://schemas.microsoft.com/office/drawing/2014/main" id="{2C103691-DA67-0FF2-F095-FD13E2956B28}"/>
                </a:ext>
              </a:extLst>
            </p:cNvPr>
            <p:cNvSpPr/>
            <p:nvPr/>
          </p:nvSpPr>
          <p:spPr>
            <a:xfrm rot="5400000">
              <a:off x="4086450" y="3485688"/>
              <a:ext cx="395156" cy="340650"/>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23" name="Isosceles Triangle 22">
              <a:extLst>
                <a:ext uri="{FF2B5EF4-FFF2-40B4-BE49-F238E27FC236}">
                  <a16:creationId xmlns:a16="http://schemas.microsoft.com/office/drawing/2014/main" id="{BA402249-3F73-51D9-371F-EADD3DBD752C}"/>
                </a:ext>
              </a:extLst>
            </p:cNvPr>
            <p:cNvSpPr/>
            <p:nvPr/>
          </p:nvSpPr>
          <p:spPr>
            <a:xfrm rot="5400000">
              <a:off x="4218893" y="3485688"/>
              <a:ext cx="395156" cy="340650"/>
            </a:xfrm>
            <a:prstGeom prs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grpSp>
      <p:grpSp>
        <p:nvGrpSpPr>
          <p:cNvPr id="24" name="Group 23">
            <a:extLst>
              <a:ext uri="{FF2B5EF4-FFF2-40B4-BE49-F238E27FC236}">
                <a16:creationId xmlns:a16="http://schemas.microsoft.com/office/drawing/2014/main" id="{C63F0CC8-4D08-04CF-00BB-54E85B6A45C4}"/>
              </a:ext>
            </a:extLst>
          </p:cNvPr>
          <p:cNvGrpSpPr/>
          <p:nvPr/>
        </p:nvGrpSpPr>
        <p:grpSpPr>
          <a:xfrm>
            <a:off x="7265515" y="3838171"/>
            <a:ext cx="349422" cy="291858"/>
            <a:chOff x="4113703" y="3458435"/>
            <a:chExt cx="473093" cy="395156"/>
          </a:xfrm>
        </p:grpSpPr>
        <p:sp>
          <p:nvSpPr>
            <p:cNvPr id="25" name="Isosceles Triangle 24">
              <a:extLst>
                <a:ext uri="{FF2B5EF4-FFF2-40B4-BE49-F238E27FC236}">
                  <a16:creationId xmlns:a16="http://schemas.microsoft.com/office/drawing/2014/main" id="{DEC588DA-CF53-ABD7-7FCB-DEFE1C647F5C}"/>
                </a:ext>
              </a:extLst>
            </p:cNvPr>
            <p:cNvSpPr/>
            <p:nvPr/>
          </p:nvSpPr>
          <p:spPr>
            <a:xfrm rot="5400000">
              <a:off x="4086450" y="3485688"/>
              <a:ext cx="395156" cy="340650"/>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28" name="Isosceles Triangle 27">
              <a:extLst>
                <a:ext uri="{FF2B5EF4-FFF2-40B4-BE49-F238E27FC236}">
                  <a16:creationId xmlns:a16="http://schemas.microsoft.com/office/drawing/2014/main" id="{988D9C26-80E8-840F-2864-1FD02A4E683A}"/>
                </a:ext>
              </a:extLst>
            </p:cNvPr>
            <p:cNvSpPr/>
            <p:nvPr/>
          </p:nvSpPr>
          <p:spPr>
            <a:xfrm rot="5400000">
              <a:off x="4218893" y="3485688"/>
              <a:ext cx="395156" cy="340650"/>
            </a:xfrm>
            <a:prstGeom prs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grpSp>
      <p:grpSp>
        <p:nvGrpSpPr>
          <p:cNvPr id="34" name="Group 33">
            <a:extLst>
              <a:ext uri="{FF2B5EF4-FFF2-40B4-BE49-F238E27FC236}">
                <a16:creationId xmlns:a16="http://schemas.microsoft.com/office/drawing/2014/main" id="{A7F149FB-9B98-7956-5666-3237D964F3F0}"/>
              </a:ext>
            </a:extLst>
          </p:cNvPr>
          <p:cNvGrpSpPr/>
          <p:nvPr/>
        </p:nvGrpSpPr>
        <p:grpSpPr>
          <a:xfrm>
            <a:off x="7769102" y="3838171"/>
            <a:ext cx="349422" cy="291858"/>
            <a:chOff x="4113703" y="3458435"/>
            <a:chExt cx="473093" cy="395156"/>
          </a:xfrm>
        </p:grpSpPr>
        <p:sp>
          <p:nvSpPr>
            <p:cNvPr id="35" name="Isosceles Triangle 34">
              <a:extLst>
                <a:ext uri="{FF2B5EF4-FFF2-40B4-BE49-F238E27FC236}">
                  <a16:creationId xmlns:a16="http://schemas.microsoft.com/office/drawing/2014/main" id="{22C373CF-0357-3D21-3752-C5EFF43450F7}"/>
                </a:ext>
              </a:extLst>
            </p:cNvPr>
            <p:cNvSpPr/>
            <p:nvPr/>
          </p:nvSpPr>
          <p:spPr>
            <a:xfrm rot="5400000">
              <a:off x="4086450" y="3485688"/>
              <a:ext cx="395156" cy="340650"/>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36" name="Isosceles Triangle 35">
              <a:extLst>
                <a:ext uri="{FF2B5EF4-FFF2-40B4-BE49-F238E27FC236}">
                  <a16:creationId xmlns:a16="http://schemas.microsoft.com/office/drawing/2014/main" id="{DDFE602D-AFED-23AE-C68F-487AA4348666}"/>
                </a:ext>
              </a:extLst>
            </p:cNvPr>
            <p:cNvSpPr/>
            <p:nvPr/>
          </p:nvSpPr>
          <p:spPr>
            <a:xfrm rot="5400000">
              <a:off x="4218893" y="3485688"/>
              <a:ext cx="395156" cy="340650"/>
            </a:xfrm>
            <a:prstGeom prs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grpSp>
      <p:grpSp>
        <p:nvGrpSpPr>
          <p:cNvPr id="40" name="Group 39">
            <a:extLst>
              <a:ext uri="{FF2B5EF4-FFF2-40B4-BE49-F238E27FC236}">
                <a16:creationId xmlns:a16="http://schemas.microsoft.com/office/drawing/2014/main" id="{7FBCE8D2-CB86-AE8A-A9FC-D79C46D48679}"/>
              </a:ext>
            </a:extLst>
          </p:cNvPr>
          <p:cNvGrpSpPr/>
          <p:nvPr/>
        </p:nvGrpSpPr>
        <p:grpSpPr>
          <a:xfrm>
            <a:off x="8296202" y="3838171"/>
            <a:ext cx="349422" cy="291858"/>
            <a:chOff x="4113703" y="3458435"/>
            <a:chExt cx="473093" cy="395156"/>
          </a:xfrm>
        </p:grpSpPr>
        <p:sp>
          <p:nvSpPr>
            <p:cNvPr id="41" name="Isosceles Triangle 40">
              <a:extLst>
                <a:ext uri="{FF2B5EF4-FFF2-40B4-BE49-F238E27FC236}">
                  <a16:creationId xmlns:a16="http://schemas.microsoft.com/office/drawing/2014/main" id="{E8D82ABD-2DEE-D7E8-CBFC-9D5CEBEB9FB5}"/>
                </a:ext>
              </a:extLst>
            </p:cNvPr>
            <p:cNvSpPr/>
            <p:nvPr/>
          </p:nvSpPr>
          <p:spPr>
            <a:xfrm rot="5400000">
              <a:off x="4086450" y="3485688"/>
              <a:ext cx="395156" cy="340650"/>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42" name="Isosceles Triangle 41">
              <a:extLst>
                <a:ext uri="{FF2B5EF4-FFF2-40B4-BE49-F238E27FC236}">
                  <a16:creationId xmlns:a16="http://schemas.microsoft.com/office/drawing/2014/main" id="{B7E069C7-885F-F278-4D67-02F753886110}"/>
                </a:ext>
              </a:extLst>
            </p:cNvPr>
            <p:cNvSpPr/>
            <p:nvPr/>
          </p:nvSpPr>
          <p:spPr>
            <a:xfrm rot="5400000">
              <a:off x="4218893" y="3485688"/>
              <a:ext cx="395156" cy="340650"/>
            </a:xfrm>
            <a:prstGeom prs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grpSp>
      <p:grpSp>
        <p:nvGrpSpPr>
          <p:cNvPr id="43" name="Group 42">
            <a:extLst>
              <a:ext uri="{FF2B5EF4-FFF2-40B4-BE49-F238E27FC236}">
                <a16:creationId xmlns:a16="http://schemas.microsoft.com/office/drawing/2014/main" id="{DA1CEEFB-DE77-CFAD-CD26-294EA4B13DA7}"/>
              </a:ext>
            </a:extLst>
          </p:cNvPr>
          <p:cNvGrpSpPr/>
          <p:nvPr/>
        </p:nvGrpSpPr>
        <p:grpSpPr>
          <a:xfrm>
            <a:off x="4569494" y="3838171"/>
            <a:ext cx="349422" cy="291858"/>
            <a:chOff x="4113703" y="3458435"/>
            <a:chExt cx="473093" cy="395156"/>
          </a:xfrm>
        </p:grpSpPr>
        <p:sp>
          <p:nvSpPr>
            <p:cNvPr id="44" name="Isosceles Triangle 43">
              <a:extLst>
                <a:ext uri="{FF2B5EF4-FFF2-40B4-BE49-F238E27FC236}">
                  <a16:creationId xmlns:a16="http://schemas.microsoft.com/office/drawing/2014/main" id="{31E4636D-63F0-C292-FE85-172BE1E1658A}"/>
                </a:ext>
              </a:extLst>
            </p:cNvPr>
            <p:cNvSpPr/>
            <p:nvPr/>
          </p:nvSpPr>
          <p:spPr>
            <a:xfrm rot="5400000">
              <a:off x="4086450" y="3485688"/>
              <a:ext cx="395156" cy="340650"/>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49" name="Isosceles Triangle 48">
              <a:extLst>
                <a:ext uri="{FF2B5EF4-FFF2-40B4-BE49-F238E27FC236}">
                  <a16:creationId xmlns:a16="http://schemas.microsoft.com/office/drawing/2014/main" id="{0577AB96-0CC3-3651-CCA1-4E39C72E7031}"/>
                </a:ext>
              </a:extLst>
            </p:cNvPr>
            <p:cNvSpPr/>
            <p:nvPr/>
          </p:nvSpPr>
          <p:spPr>
            <a:xfrm rot="5400000">
              <a:off x="4218893" y="3485688"/>
              <a:ext cx="395156" cy="340650"/>
            </a:xfrm>
            <a:prstGeom prs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grpSp>
      <p:cxnSp>
        <p:nvCxnSpPr>
          <p:cNvPr id="58" name="Connector: Elbow 57">
            <a:extLst>
              <a:ext uri="{FF2B5EF4-FFF2-40B4-BE49-F238E27FC236}">
                <a16:creationId xmlns:a16="http://schemas.microsoft.com/office/drawing/2014/main" id="{7B75D182-5B45-56B7-AFCD-11FCCA28FAAB}"/>
              </a:ext>
            </a:extLst>
          </p:cNvPr>
          <p:cNvCxnSpPr>
            <a:cxnSpLocks/>
            <a:stCxn id="30" idx="2"/>
            <a:endCxn id="33" idx="0"/>
          </p:cNvCxnSpPr>
          <p:nvPr/>
        </p:nvCxnSpPr>
        <p:spPr>
          <a:xfrm rot="16200000" flipH="1">
            <a:off x="7788278" y="1303167"/>
            <a:ext cx="344012" cy="3737693"/>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Connector: Elbow 62">
            <a:extLst>
              <a:ext uri="{FF2B5EF4-FFF2-40B4-BE49-F238E27FC236}">
                <a16:creationId xmlns:a16="http://schemas.microsoft.com/office/drawing/2014/main" id="{947691E7-40AD-6EB2-7AAE-3185754B95DF}"/>
              </a:ext>
            </a:extLst>
          </p:cNvPr>
          <p:cNvCxnSpPr>
            <a:cxnSpLocks/>
            <a:stCxn id="31" idx="2"/>
            <a:endCxn id="45" idx="0"/>
          </p:cNvCxnSpPr>
          <p:nvPr/>
        </p:nvCxnSpPr>
        <p:spPr>
          <a:xfrm rot="16200000" flipH="1">
            <a:off x="4060489" y="2880171"/>
            <a:ext cx="286941" cy="3774958"/>
          </a:xfrm>
          <a:prstGeom prst="bentConnector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Connector: Elbow 65">
            <a:extLst>
              <a:ext uri="{FF2B5EF4-FFF2-40B4-BE49-F238E27FC236}">
                <a16:creationId xmlns:a16="http://schemas.microsoft.com/office/drawing/2014/main" id="{925BB5D4-CEC9-6778-D7B5-16D22B3109A6}"/>
              </a:ext>
            </a:extLst>
          </p:cNvPr>
          <p:cNvCxnSpPr>
            <a:cxnSpLocks/>
            <a:stCxn id="33" idx="2"/>
            <a:endCxn id="45" idx="0"/>
          </p:cNvCxnSpPr>
          <p:nvPr/>
        </p:nvCxnSpPr>
        <p:spPr>
          <a:xfrm rot="5400000">
            <a:off x="7816815" y="2898804"/>
            <a:ext cx="286941" cy="3737693"/>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DF9FA350-0C46-D447-14D9-FF6AA4B6AECB}"/>
              </a:ext>
            </a:extLst>
          </p:cNvPr>
          <p:cNvCxnSpPr>
            <a:cxnSpLocks/>
          </p:cNvCxnSpPr>
          <p:nvPr/>
        </p:nvCxnSpPr>
        <p:spPr>
          <a:xfrm>
            <a:off x="6086875" y="4624180"/>
            <a:ext cx="1" cy="28694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8AE46CC9-0478-5A2D-FA2D-179006E94C53}"/>
              </a:ext>
            </a:extLst>
          </p:cNvPr>
          <p:cNvCxnSpPr>
            <a:cxnSpLocks/>
          </p:cNvCxnSpPr>
          <p:nvPr/>
        </p:nvCxnSpPr>
        <p:spPr>
          <a:xfrm>
            <a:off x="6086875" y="3000008"/>
            <a:ext cx="9125" cy="34401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BCD81801-ED33-D4C1-8260-331CAF9FB41B}"/>
              </a:ext>
            </a:extLst>
          </p:cNvPr>
          <p:cNvCxnSpPr>
            <a:cxnSpLocks/>
          </p:cNvCxnSpPr>
          <p:nvPr/>
        </p:nvCxnSpPr>
        <p:spPr>
          <a:xfrm>
            <a:off x="6091437" y="2210519"/>
            <a:ext cx="0" cy="24949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92" name="Graphic 91">
            <a:extLst>
              <a:ext uri="{FF2B5EF4-FFF2-40B4-BE49-F238E27FC236}">
                <a16:creationId xmlns:a16="http://schemas.microsoft.com/office/drawing/2014/main" id="{91411583-7BA1-1F18-8EE8-DEFE8A71D6A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5361182" y="5747017"/>
            <a:ext cx="334729" cy="334729"/>
          </a:xfrm>
          <a:prstGeom prst="rect">
            <a:avLst/>
          </a:prstGeom>
        </p:spPr>
      </p:pic>
    </p:spTree>
    <p:custDataLst>
      <p:tags r:id="rId1"/>
    </p:custDataLst>
    <p:extLst>
      <p:ext uri="{BB962C8B-B14F-4D97-AF65-F5344CB8AC3E}">
        <p14:creationId xmlns:p14="http://schemas.microsoft.com/office/powerpoint/2010/main" val="675647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B3894-D164-48EF-8E5B-71DE923BF1BA}"/>
              </a:ext>
            </a:extLst>
          </p:cNvPr>
          <p:cNvSpPr>
            <a:spLocks noGrp="1"/>
          </p:cNvSpPr>
          <p:nvPr>
            <p:ph type="title"/>
          </p:nvPr>
        </p:nvSpPr>
        <p:spPr>
          <a:xfrm>
            <a:off x="536240" y="414320"/>
            <a:ext cx="4630120" cy="5562000"/>
          </a:xfrm>
        </p:spPr>
        <p:txBody>
          <a:bodyPr/>
          <a:lstStyle/>
          <a:p>
            <a:r>
              <a:rPr lang="en-US" noProof="0" dirty="0"/>
              <a:t>Key </a:t>
            </a:r>
            <a:br>
              <a:rPr lang="en-US" noProof="0" dirty="0"/>
            </a:br>
            <a:r>
              <a:rPr lang="en-US" noProof="0" dirty="0"/>
              <a:t>takeaways</a:t>
            </a:r>
          </a:p>
        </p:txBody>
      </p:sp>
      <p:grpSp>
        <p:nvGrpSpPr>
          <p:cNvPr id="8" name="Group 7">
            <a:extLst>
              <a:ext uri="{FF2B5EF4-FFF2-40B4-BE49-F238E27FC236}">
                <a16:creationId xmlns:a16="http://schemas.microsoft.com/office/drawing/2014/main" id="{A4ED853D-DE4C-D27E-0FCA-4BDF75BB361C}"/>
              </a:ext>
            </a:extLst>
          </p:cNvPr>
          <p:cNvGrpSpPr/>
          <p:nvPr/>
        </p:nvGrpSpPr>
        <p:grpSpPr>
          <a:xfrm>
            <a:off x="5754924" y="696249"/>
            <a:ext cx="5865575" cy="1596220"/>
            <a:chOff x="6045868" y="351790"/>
            <a:chExt cx="5865575" cy="1596220"/>
          </a:xfrm>
        </p:grpSpPr>
        <p:sp>
          <p:nvSpPr>
            <p:cNvPr id="27" name="TextBox 26">
              <a:extLst>
                <a:ext uri="{FF2B5EF4-FFF2-40B4-BE49-F238E27FC236}">
                  <a16:creationId xmlns:a16="http://schemas.microsoft.com/office/drawing/2014/main" id="{6CC146A2-1795-7DA0-FBF4-8788E3307765}"/>
                </a:ext>
              </a:extLst>
            </p:cNvPr>
            <p:cNvSpPr txBox="1"/>
            <p:nvPr/>
          </p:nvSpPr>
          <p:spPr>
            <a:xfrm>
              <a:off x="6045868" y="351790"/>
              <a:ext cx="570669" cy="1341521"/>
            </a:xfrm>
            <a:prstGeom prst="rect">
              <a:avLst/>
            </a:prstGeom>
            <a:noFill/>
          </p:spPr>
          <p:txBody>
            <a:bodyPr wrap="none" lIns="0" tIns="0" rIns="0" bIns="0" rtlCol="0">
              <a:spAutoFit/>
            </a:bodyPr>
            <a:lstStyle/>
            <a:p>
              <a:pPr algn="l">
                <a:lnSpc>
                  <a:spcPct val="120000"/>
                </a:lnSpc>
              </a:pPr>
              <a:r>
                <a:rPr lang="en-US" sz="8000" b="1" noProof="0" dirty="0">
                  <a:solidFill>
                    <a:schemeClr val="accent1">
                      <a:lumMod val="40000"/>
                      <a:lumOff val="60000"/>
                    </a:schemeClr>
                  </a:solidFill>
                </a:rPr>
                <a:t>1</a:t>
              </a:r>
            </a:p>
          </p:txBody>
        </p:sp>
        <p:sp>
          <p:nvSpPr>
            <p:cNvPr id="31" name="TextBox 30">
              <a:extLst>
                <a:ext uri="{FF2B5EF4-FFF2-40B4-BE49-F238E27FC236}">
                  <a16:creationId xmlns:a16="http://schemas.microsoft.com/office/drawing/2014/main" id="{1BCE273C-16B5-F91D-3DE6-05DBA9E8BAE1}"/>
                </a:ext>
              </a:extLst>
            </p:cNvPr>
            <p:cNvSpPr txBox="1"/>
            <p:nvPr/>
          </p:nvSpPr>
          <p:spPr>
            <a:xfrm>
              <a:off x="6696074" y="624571"/>
              <a:ext cx="5215369" cy="1323439"/>
            </a:xfrm>
            <a:prstGeom prst="rect">
              <a:avLst/>
            </a:prstGeom>
            <a:noFill/>
          </p:spPr>
          <p:txBody>
            <a:bodyPr wrap="square">
              <a:spAutoFit/>
            </a:bodyPr>
            <a:lstStyle/>
            <a:p>
              <a:r>
                <a:rPr lang="en-US" sz="1600" noProof="0" dirty="0">
                  <a:ea typeface="Apis For Office" panose="020B0504010101010104" pitchFamily="34" charset="0"/>
                  <a:cs typeface="Arial" panose="020B0604020202020204" pitchFamily="34" charset="0"/>
                </a:rPr>
                <a:t>There are </a:t>
              </a:r>
              <a:r>
                <a:rPr lang="en-US" sz="1600" b="1" noProof="0" dirty="0">
                  <a:ea typeface="Apis For Office" panose="020B0504010101010104" pitchFamily="34" charset="0"/>
                  <a:cs typeface="Arial" panose="020B0604020202020204" pitchFamily="34" charset="0"/>
                </a:rPr>
                <a:t>multiple monogenic </a:t>
              </a:r>
              <a:r>
                <a:rPr lang="en-US" sz="1600" noProof="0" dirty="0">
                  <a:ea typeface="Apis For Office" panose="020B0504010101010104" pitchFamily="34" charset="0"/>
                  <a:cs typeface="Arial" panose="020B0604020202020204" pitchFamily="34" charset="0"/>
                </a:rPr>
                <a:t>and </a:t>
              </a:r>
              <a:r>
                <a:rPr lang="en-US" sz="1600" b="1" noProof="0" dirty="0">
                  <a:ea typeface="Apis For Office" panose="020B0504010101010104" pitchFamily="34" charset="0"/>
                  <a:cs typeface="Arial" panose="020B0604020202020204" pitchFamily="34" charset="0"/>
                </a:rPr>
                <a:t>polygenic</a:t>
              </a:r>
              <a:r>
                <a:rPr lang="en-US" sz="1600" noProof="0" dirty="0">
                  <a:ea typeface="Apis For Office" panose="020B0504010101010104" pitchFamily="34" charset="0"/>
                  <a:cs typeface="Arial" panose="020B0604020202020204" pitchFamily="34" charset="0"/>
                </a:rPr>
                <a:t> factors that impact the </a:t>
              </a:r>
              <a:r>
                <a:rPr lang="en-US" sz="1600" b="1" noProof="0" dirty="0">
                  <a:ea typeface="Apis For Office" panose="020B0504010101010104" pitchFamily="34" charset="0"/>
                  <a:cs typeface="Arial" panose="020B0604020202020204" pitchFamily="34" charset="0"/>
                </a:rPr>
                <a:t>obesity phenotype</a:t>
              </a:r>
              <a:r>
                <a:rPr lang="en-US" sz="1600" noProof="0" dirty="0">
                  <a:ea typeface="Apis For Office" panose="020B0504010101010104" pitchFamily="34" charset="0"/>
                  <a:cs typeface="Arial" panose="020B0604020202020204" pitchFamily="34" charset="0"/>
                </a:rPr>
                <a:t>, impacting one’s </a:t>
              </a:r>
              <a:r>
                <a:rPr lang="en-US" sz="1600" b="1" noProof="0" dirty="0">
                  <a:ea typeface="Apis For Office" panose="020B0504010101010104" pitchFamily="34" charset="0"/>
                  <a:cs typeface="Arial" panose="020B0604020202020204" pitchFamily="34" charset="0"/>
                </a:rPr>
                <a:t>behavior, hormones, sleep, and eating habits</a:t>
              </a:r>
              <a:r>
                <a:rPr lang="en-US" sz="1600" noProof="0" dirty="0">
                  <a:ea typeface="Apis For Office" panose="020B0504010101010104" pitchFamily="34" charset="0"/>
                  <a:cs typeface="Arial" panose="020B0604020202020204" pitchFamily="34" charset="0"/>
                </a:rPr>
                <a:t>, and subsequently how </a:t>
              </a:r>
              <a:r>
                <a:rPr lang="en-US" sz="1600" b="1" noProof="0" dirty="0">
                  <a:ea typeface="Apis For Office" panose="020B0504010101010104" pitchFamily="34" charset="0"/>
                  <a:cs typeface="Arial" panose="020B0604020202020204" pitchFamily="34" charset="0"/>
                </a:rPr>
                <a:t>fat is stored </a:t>
              </a:r>
              <a:r>
                <a:rPr lang="en-US" sz="1600" noProof="0" dirty="0">
                  <a:ea typeface="Apis For Office" panose="020B0504010101010104" pitchFamily="34" charset="0"/>
                  <a:cs typeface="Arial" panose="020B0604020202020204" pitchFamily="34" charset="0"/>
                </a:rPr>
                <a:t>and distributed in </a:t>
              </a:r>
              <a:br>
                <a:rPr lang="en-US" sz="1600" noProof="0" dirty="0">
                  <a:ea typeface="Apis For Office" panose="020B0504010101010104" pitchFamily="34" charset="0"/>
                  <a:cs typeface="Arial" panose="020B0604020202020204" pitchFamily="34" charset="0"/>
                </a:rPr>
              </a:br>
              <a:r>
                <a:rPr lang="en-US" sz="1600" noProof="0" dirty="0">
                  <a:ea typeface="Apis For Office" panose="020B0504010101010104" pitchFamily="34" charset="0"/>
                  <a:cs typeface="Arial" panose="020B0604020202020204" pitchFamily="34" charset="0"/>
                </a:rPr>
                <a:t>their body. </a:t>
              </a:r>
            </a:p>
          </p:txBody>
        </p:sp>
        <p:cxnSp>
          <p:nvCxnSpPr>
            <p:cNvPr id="48" name="Straight Connector 47">
              <a:extLst>
                <a:ext uri="{FF2B5EF4-FFF2-40B4-BE49-F238E27FC236}">
                  <a16:creationId xmlns:a16="http://schemas.microsoft.com/office/drawing/2014/main" id="{F47E75C6-679E-FAF5-70D8-DEE7C61E2CAF}"/>
                </a:ext>
              </a:extLst>
            </p:cNvPr>
            <p:cNvCxnSpPr>
              <a:cxnSpLocks/>
            </p:cNvCxnSpPr>
            <p:nvPr/>
          </p:nvCxnSpPr>
          <p:spPr>
            <a:xfrm>
              <a:off x="6671129" y="701675"/>
              <a:ext cx="0" cy="7644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F6922DD5-B80D-F4E7-32B1-DE8BE1673812}"/>
              </a:ext>
            </a:extLst>
          </p:cNvPr>
          <p:cNvGrpSpPr/>
          <p:nvPr/>
        </p:nvGrpSpPr>
        <p:grpSpPr>
          <a:xfrm>
            <a:off x="5754924" y="2339393"/>
            <a:ext cx="5900829" cy="1581669"/>
            <a:chOff x="6045868" y="1358262"/>
            <a:chExt cx="5900829" cy="1581669"/>
          </a:xfrm>
        </p:grpSpPr>
        <p:sp>
          <p:nvSpPr>
            <p:cNvPr id="32" name="TextBox 31">
              <a:extLst>
                <a:ext uri="{FF2B5EF4-FFF2-40B4-BE49-F238E27FC236}">
                  <a16:creationId xmlns:a16="http://schemas.microsoft.com/office/drawing/2014/main" id="{3FE40534-E142-C5D7-03D3-3D17CBE59E2A}"/>
                </a:ext>
              </a:extLst>
            </p:cNvPr>
            <p:cNvSpPr txBox="1"/>
            <p:nvPr/>
          </p:nvSpPr>
          <p:spPr>
            <a:xfrm>
              <a:off x="6045868" y="1358262"/>
              <a:ext cx="570669" cy="1341521"/>
            </a:xfrm>
            <a:prstGeom prst="rect">
              <a:avLst/>
            </a:prstGeom>
            <a:noFill/>
          </p:spPr>
          <p:txBody>
            <a:bodyPr wrap="none" lIns="0" tIns="0" rIns="0" bIns="0" rtlCol="0">
              <a:spAutoFit/>
            </a:bodyPr>
            <a:lstStyle/>
            <a:p>
              <a:pPr algn="l">
                <a:lnSpc>
                  <a:spcPct val="120000"/>
                </a:lnSpc>
              </a:pPr>
              <a:r>
                <a:rPr lang="en-US" sz="8000" b="1" noProof="0" dirty="0">
                  <a:solidFill>
                    <a:schemeClr val="accent1">
                      <a:lumMod val="40000"/>
                      <a:lumOff val="60000"/>
                    </a:schemeClr>
                  </a:solidFill>
                </a:rPr>
                <a:t>2</a:t>
              </a:r>
            </a:p>
          </p:txBody>
        </p:sp>
        <p:sp>
          <p:nvSpPr>
            <p:cNvPr id="33" name="TextBox 32">
              <a:extLst>
                <a:ext uri="{FF2B5EF4-FFF2-40B4-BE49-F238E27FC236}">
                  <a16:creationId xmlns:a16="http://schemas.microsoft.com/office/drawing/2014/main" id="{2FD20888-AFC5-0D13-1ED4-C91224BC2B14}"/>
                </a:ext>
              </a:extLst>
            </p:cNvPr>
            <p:cNvSpPr txBox="1"/>
            <p:nvPr/>
          </p:nvSpPr>
          <p:spPr>
            <a:xfrm>
              <a:off x="6696074" y="1616492"/>
              <a:ext cx="5250623" cy="1323439"/>
            </a:xfrm>
            <a:prstGeom prst="rect">
              <a:avLst/>
            </a:prstGeom>
            <a:noFill/>
          </p:spPr>
          <p:txBody>
            <a:bodyPr wrap="square">
              <a:spAutoFit/>
            </a:bodyPr>
            <a:lstStyle/>
            <a:p>
              <a:r>
                <a:rPr lang="en-US" sz="1600" noProof="0" dirty="0">
                  <a:ea typeface="Apis For Office" panose="020B0504010101010104" pitchFamily="34" charset="0"/>
                  <a:cs typeface="Arial" panose="020B0604020202020204" pitchFamily="34" charset="0"/>
                </a:rPr>
                <a:t>The obesogenic environment, comprised of the food market, built environment, food consumption, and psychological attributes can all </a:t>
              </a:r>
              <a:r>
                <a:rPr lang="en-US" sz="1600" b="1" noProof="0" dirty="0">
                  <a:ea typeface="Apis For Office" panose="020B0504010101010104" pitchFamily="34" charset="0"/>
                  <a:cs typeface="Arial" panose="020B0604020202020204" pitchFamily="34" charset="0"/>
                </a:rPr>
                <a:t>cause increased caloric intake</a:t>
              </a:r>
              <a:r>
                <a:rPr lang="en-US" sz="1600" noProof="0" dirty="0">
                  <a:ea typeface="Apis For Office" panose="020B0504010101010104" pitchFamily="34" charset="0"/>
                  <a:cs typeface="Arial" panose="020B0604020202020204" pitchFamily="34" charset="0"/>
                </a:rPr>
                <a:t>, and can be </a:t>
              </a:r>
              <a:r>
                <a:rPr lang="en-US" sz="1600" b="1" noProof="0" dirty="0">
                  <a:ea typeface="Apis For Office" panose="020B0504010101010104" pitchFamily="34" charset="0"/>
                  <a:cs typeface="Arial" panose="020B0604020202020204" pitchFamily="34" charset="0"/>
                </a:rPr>
                <a:t>especially detrimental </a:t>
              </a:r>
              <a:r>
                <a:rPr lang="en-US" sz="1600" noProof="0" dirty="0">
                  <a:ea typeface="Apis For Office" panose="020B0504010101010104" pitchFamily="34" charset="0"/>
                  <a:cs typeface="Arial" panose="020B0604020202020204" pitchFamily="34" charset="0"/>
                </a:rPr>
                <a:t>to someone who is genetically predisposed.</a:t>
              </a:r>
            </a:p>
          </p:txBody>
        </p:sp>
        <p:cxnSp>
          <p:nvCxnSpPr>
            <p:cNvPr id="50" name="Straight Connector 49">
              <a:extLst>
                <a:ext uri="{FF2B5EF4-FFF2-40B4-BE49-F238E27FC236}">
                  <a16:creationId xmlns:a16="http://schemas.microsoft.com/office/drawing/2014/main" id="{90ECF2F2-353A-306F-8A80-FFBDFB6A713D}"/>
                </a:ext>
              </a:extLst>
            </p:cNvPr>
            <p:cNvCxnSpPr>
              <a:cxnSpLocks/>
            </p:cNvCxnSpPr>
            <p:nvPr/>
          </p:nvCxnSpPr>
          <p:spPr>
            <a:xfrm>
              <a:off x="6671129" y="1705780"/>
              <a:ext cx="0" cy="7644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50F1843E-6E6C-D36C-8FA8-BE3A33A40ED6}"/>
              </a:ext>
            </a:extLst>
          </p:cNvPr>
          <p:cNvGrpSpPr/>
          <p:nvPr/>
        </p:nvGrpSpPr>
        <p:grpSpPr>
          <a:xfrm>
            <a:off x="5754924" y="3991699"/>
            <a:ext cx="5736557" cy="2067200"/>
            <a:chOff x="6045868" y="2698109"/>
            <a:chExt cx="5736557" cy="2067200"/>
          </a:xfrm>
        </p:grpSpPr>
        <p:sp>
          <p:nvSpPr>
            <p:cNvPr id="34" name="TextBox 33">
              <a:extLst>
                <a:ext uri="{FF2B5EF4-FFF2-40B4-BE49-F238E27FC236}">
                  <a16:creationId xmlns:a16="http://schemas.microsoft.com/office/drawing/2014/main" id="{6BBED6FF-46DF-FED9-1BD8-98FF471E6053}"/>
                </a:ext>
              </a:extLst>
            </p:cNvPr>
            <p:cNvSpPr txBox="1"/>
            <p:nvPr/>
          </p:nvSpPr>
          <p:spPr>
            <a:xfrm>
              <a:off x="6045868" y="2698109"/>
              <a:ext cx="570669" cy="1341521"/>
            </a:xfrm>
            <a:prstGeom prst="rect">
              <a:avLst/>
            </a:prstGeom>
            <a:noFill/>
          </p:spPr>
          <p:txBody>
            <a:bodyPr wrap="none" lIns="0" tIns="0" rIns="0" bIns="0" rtlCol="0">
              <a:spAutoFit/>
            </a:bodyPr>
            <a:lstStyle/>
            <a:p>
              <a:pPr algn="l">
                <a:lnSpc>
                  <a:spcPct val="120000"/>
                </a:lnSpc>
              </a:pPr>
              <a:r>
                <a:rPr lang="en-US" sz="8000" b="1" noProof="0" dirty="0">
                  <a:solidFill>
                    <a:schemeClr val="accent1">
                      <a:lumMod val="40000"/>
                      <a:lumOff val="60000"/>
                    </a:schemeClr>
                  </a:solidFill>
                </a:rPr>
                <a:t>3</a:t>
              </a:r>
            </a:p>
          </p:txBody>
        </p:sp>
        <p:sp>
          <p:nvSpPr>
            <p:cNvPr id="35" name="TextBox 34">
              <a:extLst>
                <a:ext uri="{FF2B5EF4-FFF2-40B4-BE49-F238E27FC236}">
                  <a16:creationId xmlns:a16="http://schemas.microsoft.com/office/drawing/2014/main" id="{D4407CA0-0148-BA29-D883-3DAB054194FB}"/>
                </a:ext>
              </a:extLst>
            </p:cNvPr>
            <p:cNvSpPr txBox="1"/>
            <p:nvPr/>
          </p:nvSpPr>
          <p:spPr>
            <a:xfrm>
              <a:off x="6696075" y="2949427"/>
              <a:ext cx="5086350" cy="1815882"/>
            </a:xfrm>
            <a:prstGeom prst="rect">
              <a:avLst/>
            </a:prstGeom>
            <a:noFill/>
          </p:spPr>
          <p:txBody>
            <a:bodyPr wrap="square">
              <a:spAutoFit/>
            </a:bodyPr>
            <a:lstStyle/>
            <a:p>
              <a:r>
                <a:rPr lang="en-US" sz="1600" b="1" noProof="0" dirty="0">
                  <a:ea typeface="Apis For Office" panose="020B0504010101010104" pitchFamily="34" charset="0"/>
                  <a:cs typeface="Arial" panose="020B0604020202020204" pitchFamily="34" charset="0"/>
                </a:rPr>
                <a:t>Socioeconomic status </a:t>
              </a:r>
              <a:r>
                <a:rPr lang="en-US" sz="1600" noProof="0" dirty="0">
                  <a:ea typeface="Apis For Office" panose="020B0504010101010104" pitchFamily="34" charset="0"/>
                  <a:cs typeface="Arial" panose="020B0604020202020204" pitchFamily="34" charset="0"/>
                </a:rPr>
                <a:t>and </a:t>
              </a:r>
              <a:r>
                <a:rPr lang="en-US" sz="1600" b="1" noProof="0" dirty="0">
                  <a:ea typeface="Apis For Office" panose="020B0504010101010104" pitchFamily="34" charset="0"/>
                  <a:cs typeface="Arial" panose="020B0604020202020204" pitchFamily="34" charset="0"/>
                </a:rPr>
                <a:t>mental health </a:t>
              </a:r>
              <a:r>
                <a:rPr lang="en-US" sz="1600" noProof="0" dirty="0">
                  <a:ea typeface="Apis For Office" panose="020B0504010101010104" pitchFamily="34" charset="0"/>
                  <a:cs typeface="Arial" panose="020B0604020202020204" pitchFamily="34" charset="0"/>
                </a:rPr>
                <a:t>influence factors such as sleep and stress, which have been shown to </a:t>
              </a:r>
              <a:r>
                <a:rPr lang="en-US" sz="1600" b="1" noProof="0" dirty="0">
                  <a:ea typeface="Apis For Office" panose="020B0504010101010104" pitchFamily="34" charset="0"/>
                  <a:cs typeface="Arial" panose="020B0604020202020204" pitchFamily="34" charset="0"/>
                </a:rPr>
                <a:t>increase the likelihood of obesity</a:t>
              </a:r>
              <a:r>
                <a:rPr lang="en-US" sz="1600" noProof="0" dirty="0">
                  <a:ea typeface="Apis For Office" panose="020B0504010101010104" pitchFamily="34" charset="0"/>
                  <a:cs typeface="Arial" panose="020B0604020202020204" pitchFamily="34" charset="0"/>
                </a:rPr>
                <a:t>; additionally, the combination of social and environmental factors comprise the </a:t>
              </a:r>
              <a:r>
                <a:rPr lang="en-US" sz="1600" b="1" noProof="0" dirty="0">
                  <a:ea typeface="Apis For Office" panose="020B0504010101010104" pitchFamily="34" charset="0"/>
                  <a:cs typeface="Arial" panose="020B0604020202020204" pitchFamily="34" charset="0"/>
                </a:rPr>
                <a:t>Social Determinants of Health</a:t>
              </a:r>
              <a:r>
                <a:rPr lang="en-US" sz="1600" noProof="0" dirty="0">
                  <a:ea typeface="Apis For Office" panose="020B0504010101010104" pitchFamily="34" charset="0"/>
                  <a:cs typeface="Arial" panose="020B0604020202020204" pitchFamily="34" charset="0"/>
                </a:rPr>
                <a:t>, which take a holistic view of a patient and their </a:t>
              </a:r>
              <a:r>
                <a:rPr lang="en-US" sz="1600" b="1" noProof="0" dirty="0">
                  <a:ea typeface="Apis For Office" panose="020B0504010101010104" pitchFamily="34" charset="0"/>
                  <a:cs typeface="Arial" panose="020B0604020202020204" pitchFamily="34" charset="0"/>
                </a:rPr>
                <a:t>predispositions to obesity</a:t>
              </a:r>
              <a:r>
                <a:rPr lang="en-US" sz="1600" noProof="0" dirty="0">
                  <a:ea typeface="Apis For Office" panose="020B0504010101010104" pitchFamily="34" charset="0"/>
                  <a:cs typeface="Arial" panose="020B0604020202020204" pitchFamily="34" charset="0"/>
                </a:rPr>
                <a:t>.</a:t>
              </a:r>
            </a:p>
          </p:txBody>
        </p:sp>
        <p:cxnSp>
          <p:nvCxnSpPr>
            <p:cNvPr id="51" name="Straight Connector 50">
              <a:extLst>
                <a:ext uri="{FF2B5EF4-FFF2-40B4-BE49-F238E27FC236}">
                  <a16:creationId xmlns:a16="http://schemas.microsoft.com/office/drawing/2014/main" id="{85CCCBF1-BAFD-36D4-610C-D08A23DF77A2}"/>
                </a:ext>
              </a:extLst>
            </p:cNvPr>
            <p:cNvCxnSpPr>
              <a:cxnSpLocks/>
            </p:cNvCxnSpPr>
            <p:nvPr/>
          </p:nvCxnSpPr>
          <p:spPr>
            <a:xfrm>
              <a:off x="6671129" y="3046768"/>
              <a:ext cx="0" cy="7644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01049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par>
                                <p:cTn id="8" presetID="42" presetClass="path" presetSubtype="0" decel="100000" fill="hold" nodeType="withEffect">
                                  <p:stCondLst>
                                    <p:cond delay="0"/>
                                  </p:stCondLst>
                                  <p:childTnLst>
                                    <p:animMotion origin="layout" path="M -3.75E-6 -0.03472 L -3.75E-6 1.85185E-6 " pathEditMode="relative" rAng="0" ptsTypes="AA">
                                      <p:cBhvr>
                                        <p:cTn id="9" dur="500" fill="hold"/>
                                        <p:tgtEl>
                                          <p:spTgt spid="8"/>
                                        </p:tgtEl>
                                        <p:attrNameLst>
                                          <p:attrName>ppt_x</p:attrName>
                                          <p:attrName>ppt_y</p:attrName>
                                        </p:attrNameLst>
                                      </p:cBhvr>
                                      <p:rCtr x="0" y="1736"/>
                                    </p:animMotion>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250"/>
                                        <p:tgtEl>
                                          <p:spTgt spid="7"/>
                                        </p:tgtEl>
                                      </p:cBhvr>
                                    </p:animEffect>
                                  </p:childTnLst>
                                </p:cTn>
                              </p:par>
                              <p:par>
                                <p:cTn id="15" presetID="42" presetClass="path" presetSubtype="0" decel="100000" fill="hold" nodeType="withEffect">
                                  <p:stCondLst>
                                    <p:cond delay="0"/>
                                  </p:stCondLst>
                                  <p:childTnLst>
                                    <p:animMotion origin="layout" path="M -3.75E-6 -0.03472 L -3.75E-6 1.85185E-6 " pathEditMode="relative" rAng="0" ptsTypes="AA">
                                      <p:cBhvr>
                                        <p:cTn id="16" dur="500" fill="hold"/>
                                        <p:tgtEl>
                                          <p:spTgt spid="7"/>
                                        </p:tgtEl>
                                        <p:attrNameLst>
                                          <p:attrName>ppt_x</p:attrName>
                                          <p:attrName>ppt_y</p:attrName>
                                        </p:attrNameLst>
                                      </p:cBhvr>
                                      <p:rCtr x="0" y="1736"/>
                                    </p:animMotion>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250"/>
                                        <p:tgtEl>
                                          <p:spTgt spid="5"/>
                                        </p:tgtEl>
                                      </p:cBhvr>
                                    </p:animEffect>
                                  </p:childTnLst>
                                </p:cTn>
                              </p:par>
                              <p:par>
                                <p:cTn id="22" presetID="42" presetClass="path" presetSubtype="0" decel="100000" fill="hold" nodeType="withEffect">
                                  <p:stCondLst>
                                    <p:cond delay="0"/>
                                  </p:stCondLst>
                                  <p:childTnLst>
                                    <p:animMotion origin="layout" path="M -3.75E-6 -0.03472 L -3.75E-6 1.85185E-6 " pathEditMode="relative" rAng="0" ptsTypes="AA">
                                      <p:cBhvr>
                                        <p:cTn id="23" dur="500" fill="hold"/>
                                        <p:tgtEl>
                                          <p:spTgt spid="5"/>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E058057C-D885-5248-26F5-D4BB51C115B1}"/>
              </a:ext>
            </a:extLst>
          </p:cNvPr>
          <p:cNvSpPr/>
          <p:nvPr/>
        </p:nvSpPr>
        <p:spPr>
          <a:xfrm>
            <a:off x="6421831" y="5561918"/>
            <a:ext cx="1645920" cy="201168"/>
          </a:xfrm>
          <a:prstGeom prst="roundRect">
            <a:avLst/>
          </a:prstGeom>
          <a:solidFill>
            <a:schemeClr val="accent1">
              <a:lumMod val="20000"/>
              <a:lumOff val="8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sp>
        <p:nvSpPr>
          <p:cNvPr id="6" name="Rectangle: Rounded Corners 5">
            <a:extLst>
              <a:ext uri="{FF2B5EF4-FFF2-40B4-BE49-F238E27FC236}">
                <a16:creationId xmlns:a16="http://schemas.microsoft.com/office/drawing/2014/main" id="{7A4E1325-7430-833B-6FC7-F9569948DB94}"/>
              </a:ext>
            </a:extLst>
          </p:cNvPr>
          <p:cNvSpPr/>
          <p:nvPr/>
        </p:nvSpPr>
        <p:spPr>
          <a:xfrm>
            <a:off x="6421831" y="3550276"/>
            <a:ext cx="2926080" cy="201168"/>
          </a:xfrm>
          <a:prstGeom prst="roundRect">
            <a:avLst/>
          </a:prstGeom>
          <a:solidFill>
            <a:schemeClr val="accent1">
              <a:lumMod val="20000"/>
              <a:lumOff val="8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sp>
        <p:nvSpPr>
          <p:cNvPr id="5" name="Rectangle: Rounded Corners 4">
            <a:extLst>
              <a:ext uri="{FF2B5EF4-FFF2-40B4-BE49-F238E27FC236}">
                <a16:creationId xmlns:a16="http://schemas.microsoft.com/office/drawing/2014/main" id="{FCAAD1EF-82E1-7641-6BDC-7E1717107167}"/>
              </a:ext>
            </a:extLst>
          </p:cNvPr>
          <p:cNvSpPr/>
          <p:nvPr/>
        </p:nvSpPr>
        <p:spPr>
          <a:xfrm>
            <a:off x="6421831" y="1649798"/>
            <a:ext cx="5394960" cy="376226"/>
          </a:xfrm>
          <a:prstGeom prst="roundRect">
            <a:avLst/>
          </a:prstGeom>
          <a:solidFill>
            <a:schemeClr val="accent1">
              <a:lumMod val="20000"/>
              <a:lumOff val="8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err="1"/>
          </a:p>
        </p:txBody>
      </p:sp>
      <p:grpSp>
        <p:nvGrpSpPr>
          <p:cNvPr id="3" name="Group 2">
            <a:extLst>
              <a:ext uri="{FF2B5EF4-FFF2-40B4-BE49-F238E27FC236}">
                <a16:creationId xmlns:a16="http://schemas.microsoft.com/office/drawing/2014/main" id="{9C54DAAE-CBCC-E60D-F3AD-3B86C6F14671}"/>
              </a:ext>
            </a:extLst>
          </p:cNvPr>
          <p:cNvGrpSpPr/>
          <p:nvPr/>
        </p:nvGrpSpPr>
        <p:grpSpPr>
          <a:xfrm>
            <a:off x="5779167" y="959006"/>
            <a:ext cx="5972743" cy="1596395"/>
            <a:chOff x="5779167" y="364646"/>
            <a:chExt cx="5972743" cy="1596395"/>
          </a:xfrm>
        </p:grpSpPr>
        <p:grpSp>
          <p:nvGrpSpPr>
            <p:cNvPr id="22" name="Group 21">
              <a:extLst>
                <a:ext uri="{FF2B5EF4-FFF2-40B4-BE49-F238E27FC236}">
                  <a16:creationId xmlns:a16="http://schemas.microsoft.com/office/drawing/2014/main" id="{7BF0F7DD-E578-1A48-2B45-0ECC9DE137C1}"/>
                </a:ext>
              </a:extLst>
            </p:cNvPr>
            <p:cNvGrpSpPr/>
            <p:nvPr/>
          </p:nvGrpSpPr>
          <p:grpSpPr>
            <a:xfrm>
              <a:off x="5779167" y="364646"/>
              <a:ext cx="606666" cy="1341521"/>
              <a:chOff x="5779167" y="364646"/>
              <a:chExt cx="606666" cy="1341521"/>
            </a:xfrm>
          </p:grpSpPr>
          <p:sp>
            <p:nvSpPr>
              <p:cNvPr id="9" name="TextBox 8">
                <a:extLst>
                  <a:ext uri="{FF2B5EF4-FFF2-40B4-BE49-F238E27FC236}">
                    <a16:creationId xmlns:a16="http://schemas.microsoft.com/office/drawing/2014/main" id="{BBD95334-8438-6FA1-F9A1-6AD7DFD1B18F}"/>
                  </a:ext>
                </a:extLst>
              </p:cNvPr>
              <p:cNvSpPr txBox="1"/>
              <p:nvPr/>
            </p:nvSpPr>
            <p:spPr>
              <a:xfrm>
                <a:off x="5779167" y="364646"/>
                <a:ext cx="570669" cy="1341521"/>
              </a:xfrm>
              <a:prstGeom prst="rect">
                <a:avLst/>
              </a:prstGeom>
              <a:noFill/>
            </p:spPr>
            <p:txBody>
              <a:bodyPr wrap="none" lIns="0" tIns="0" rIns="0" bIns="0" rtlCol="0">
                <a:spAutoFit/>
              </a:bodyPr>
              <a:lstStyle/>
              <a:p>
                <a:pPr algn="l">
                  <a:lnSpc>
                    <a:spcPct val="120000"/>
                  </a:lnSpc>
                </a:pPr>
                <a:r>
                  <a:rPr lang="en-US" sz="8000" b="1" noProof="0" dirty="0">
                    <a:solidFill>
                      <a:schemeClr val="accent1">
                        <a:lumMod val="40000"/>
                        <a:lumOff val="60000"/>
                      </a:schemeClr>
                    </a:solidFill>
                  </a:rPr>
                  <a:t>1</a:t>
                </a:r>
              </a:p>
            </p:txBody>
          </p:sp>
          <p:cxnSp>
            <p:nvCxnSpPr>
              <p:cNvPr id="14" name="Straight Connector 13">
                <a:extLst>
                  <a:ext uri="{FF2B5EF4-FFF2-40B4-BE49-F238E27FC236}">
                    <a16:creationId xmlns:a16="http://schemas.microsoft.com/office/drawing/2014/main" id="{2B36AEC2-CAC3-5A12-CDD4-FEC8F7FD1CFE}"/>
                  </a:ext>
                </a:extLst>
              </p:cNvPr>
              <p:cNvCxnSpPr>
                <a:cxnSpLocks/>
              </p:cNvCxnSpPr>
              <p:nvPr/>
            </p:nvCxnSpPr>
            <p:spPr>
              <a:xfrm>
                <a:off x="6385833" y="717969"/>
                <a:ext cx="0" cy="7644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7" name="TextBox 26">
              <a:extLst>
                <a:ext uri="{FF2B5EF4-FFF2-40B4-BE49-F238E27FC236}">
                  <a16:creationId xmlns:a16="http://schemas.microsoft.com/office/drawing/2014/main" id="{7E759039-A035-6CA2-018B-C9E48392D9E7}"/>
                </a:ext>
              </a:extLst>
            </p:cNvPr>
            <p:cNvSpPr txBox="1"/>
            <p:nvPr/>
          </p:nvSpPr>
          <p:spPr>
            <a:xfrm>
              <a:off x="6479144" y="701722"/>
              <a:ext cx="5272766" cy="1259319"/>
            </a:xfrm>
            <a:prstGeom prst="rect">
              <a:avLst/>
            </a:prstGeom>
            <a:noFill/>
          </p:spPr>
          <p:txBody>
            <a:bodyPr wrap="square" lIns="0" tIns="0" rIns="0" bIns="0">
              <a:spAutoFit/>
            </a:bodyPr>
            <a:lstStyle/>
            <a:p>
              <a:pPr>
                <a:spcAft>
                  <a:spcPts val="200"/>
                </a:spcAft>
              </a:pPr>
              <a:r>
                <a:rPr lang="en-US" sz="1050" b="1" noProof="0" dirty="0">
                  <a:effectLst/>
                  <a:latin typeface="Arial"/>
                  <a:ea typeface="Calibri" panose="020F0502020204030204" pitchFamily="34" charset="0"/>
                  <a:cs typeface="Arial" panose="020B0604020202020204" pitchFamily="34" charset="0"/>
                </a:rPr>
                <a:t>Which of the following statement on the role of genetics in obesity is correct?</a:t>
              </a:r>
            </a:p>
            <a:p>
              <a:pPr marL="228600" indent="-228600">
                <a:spcAft>
                  <a:spcPts val="200"/>
                </a:spcAft>
                <a:buFont typeface="+mj-lt"/>
                <a:buAutoNum type="alphaLcPeriod"/>
              </a:pPr>
              <a:r>
                <a:rPr lang="en-US" sz="1050" noProof="0" dirty="0">
                  <a:effectLst/>
                  <a:latin typeface="Arial"/>
                  <a:ea typeface="Calibri" panose="020F0502020204030204" pitchFamily="34" charset="0"/>
                  <a:cs typeface="Arial" panose="020B0604020202020204" pitchFamily="34" charset="0"/>
                </a:rPr>
                <a:t>Monogenic obesity is the more common than polygenic obesity </a:t>
              </a:r>
            </a:p>
            <a:p>
              <a:pPr marL="228600" indent="-228600">
                <a:spcAft>
                  <a:spcPts val="200"/>
                </a:spcAft>
                <a:buFont typeface="+mj-lt"/>
                <a:buAutoNum type="alphaLcPeriod"/>
              </a:pPr>
              <a:r>
                <a:rPr lang="en-US" sz="1050" noProof="0" dirty="0">
                  <a:effectLst/>
                  <a:latin typeface="Arial"/>
                  <a:ea typeface="Calibri" panose="020F0502020204030204" pitchFamily="34" charset="0"/>
                  <a:cs typeface="Arial" panose="020B0604020202020204" pitchFamily="34" charset="0"/>
                </a:rPr>
                <a:t>Polygenic obesity is due to the simultaneous presence of DNA variations in multiple genes that control body weight </a:t>
              </a:r>
            </a:p>
            <a:p>
              <a:pPr marL="228600" indent="-228600">
                <a:spcAft>
                  <a:spcPts val="200"/>
                </a:spcAft>
                <a:buFont typeface="+mj-lt"/>
                <a:buAutoNum type="alphaLcPeriod"/>
              </a:pPr>
              <a:r>
                <a:rPr lang="en-US" sz="1050" noProof="0" dirty="0">
                  <a:effectLst/>
                  <a:latin typeface="Arial"/>
                  <a:ea typeface="Calibri" panose="020F0502020204030204" pitchFamily="34" charset="0"/>
                  <a:cs typeface="Arial" panose="020B0604020202020204" pitchFamily="34" charset="0"/>
                </a:rPr>
                <a:t>Monogenic mutations cause late-onset obesity</a:t>
              </a:r>
            </a:p>
            <a:p>
              <a:pPr marL="228600" indent="-228600">
                <a:spcAft>
                  <a:spcPts val="200"/>
                </a:spcAft>
                <a:buFont typeface="+mj-lt"/>
                <a:buAutoNum type="alphaLcPeriod"/>
              </a:pPr>
              <a:r>
                <a:rPr lang="en-US" sz="1050" noProof="0" dirty="0">
                  <a:effectLst/>
                  <a:latin typeface="Arial"/>
                  <a:ea typeface="Calibri" panose="020F0502020204030204" pitchFamily="34" charset="0"/>
                  <a:cs typeface="Arial" panose="020B0604020202020204" pitchFamily="34" charset="0"/>
                </a:rPr>
                <a:t>Dizygotic twins have relatively homogenous body types </a:t>
              </a:r>
            </a:p>
            <a:p>
              <a:pPr marL="228600" indent="-228600">
                <a:spcAft>
                  <a:spcPts val="200"/>
                </a:spcAft>
                <a:buFont typeface="+mj-lt"/>
                <a:buAutoNum type="alphaLcPeriod"/>
              </a:pPr>
              <a:endParaRPr lang="en-US" sz="1050" noProof="0" dirty="0">
                <a:effectLst/>
                <a:latin typeface="Arial"/>
                <a:ea typeface="Calibri" panose="020F0502020204030204" pitchFamily="34" charset="0"/>
                <a:cs typeface="Arial" panose="020B0604020202020204" pitchFamily="34" charset="0"/>
              </a:endParaRPr>
            </a:p>
          </p:txBody>
        </p:sp>
      </p:grpSp>
      <p:grpSp>
        <p:nvGrpSpPr>
          <p:cNvPr id="2" name="Group 1">
            <a:extLst>
              <a:ext uri="{FF2B5EF4-FFF2-40B4-BE49-F238E27FC236}">
                <a16:creationId xmlns:a16="http://schemas.microsoft.com/office/drawing/2014/main" id="{47F1D158-B560-F191-FBAD-32C63BC97168}"/>
              </a:ext>
            </a:extLst>
          </p:cNvPr>
          <p:cNvGrpSpPr/>
          <p:nvPr/>
        </p:nvGrpSpPr>
        <p:grpSpPr>
          <a:xfrm>
            <a:off x="5779167" y="2578713"/>
            <a:ext cx="5879434" cy="1341522"/>
            <a:chOff x="5779167" y="1568873"/>
            <a:chExt cx="5879434" cy="1341522"/>
          </a:xfrm>
        </p:grpSpPr>
        <p:grpSp>
          <p:nvGrpSpPr>
            <p:cNvPr id="23" name="Group 22">
              <a:extLst>
                <a:ext uri="{FF2B5EF4-FFF2-40B4-BE49-F238E27FC236}">
                  <a16:creationId xmlns:a16="http://schemas.microsoft.com/office/drawing/2014/main" id="{38851059-E87F-AA25-7ED9-12BE250600BD}"/>
                </a:ext>
              </a:extLst>
            </p:cNvPr>
            <p:cNvGrpSpPr/>
            <p:nvPr/>
          </p:nvGrpSpPr>
          <p:grpSpPr>
            <a:xfrm>
              <a:off x="5779167" y="1568873"/>
              <a:ext cx="606666" cy="1341521"/>
              <a:chOff x="5779167" y="2402451"/>
              <a:chExt cx="606666" cy="1341521"/>
            </a:xfrm>
          </p:grpSpPr>
          <p:sp>
            <p:nvSpPr>
              <p:cNvPr id="10" name="TextBox 9">
                <a:extLst>
                  <a:ext uri="{FF2B5EF4-FFF2-40B4-BE49-F238E27FC236}">
                    <a16:creationId xmlns:a16="http://schemas.microsoft.com/office/drawing/2014/main" id="{9C794B74-59AF-76B2-9160-47FB54643C78}"/>
                  </a:ext>
                </a:extLst>
              </p:cNvPr>
              <p:cNvSpPr txBox="1"/>
              <p:nvPr/>
            </p:nvSpPr>
            <p:spPr>
              <a:xfrm>
                <a:off x="5779167" y="2402451"/>
                <a:ext cx="570669" cy="1341521"/>
              </a:xfrm>
              <a:prstGeom prst="rect">
                <a:avLst/>
              </a:prstGeom>
              <a:noFill/>
            </p:spPr>
            <p:txBody>
              <a:bodyPr wrap="none" lIns="0" tIns="0" rIns="0" bIns="0" rtlCol="0">
                <a:spAutoFit/>
              </a:bodyPr>
              <a:lstStyle/>
              <a:p>
                <a:pPr algn="l">
                  <a:lnSpc>
                    <a:spcPct val="120000"/>
                  </a:lnSpc>
                </a:pPr>
                <a:r>
                  <a:rPr lang="en-US" sz="8000" b="1" noProof="0" dirty="0">
                    <a:solidFill>
                      <a:schemeClr val="accent1">
                        <a:lumMod val="40000"/>
                        <a:lumOff val="60000"/>
                      </a:schemeClr>
                    </a:solidFill>
                  </a:rPr>
                  <a:t>2</a:t>
                </a:r>
              </a:p>
            </p:txBody>
          </p:sp>
          <p:cxnSp>
            <p:nvCxnSpPr>
              <p:cNvPr id="11" name="Straight Connector 10">
                <a:extLst>
                  <a:ext uri="{FF2B5EF4-FFF2-40B4-BE49-F238E27FC236}">
                    <a16:creationId xmlns:a16="http://schemas.microsoft.com/office/drawing/2014/main" id="{771A299B-32EF-479B-4529-E77083692680}"/>
                  </a:ext>
                </a:extLst>
              </p:cNvPr>
              <p:cNvCxnSpPr>
                <a:cxnSpLocks/>
              </p:cNvCxnSpPr>
              <p:nvPr/>
            </p:nvCxnSpPr>
            <p:spPr>
              <a:xfrm>
                <a:off x="6385833" y="2749969"/>
                <a:ext cx="0" cy="7644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8" name="Content Placeholder 2">
              <a:extLst>
                <a:ext uri="{FF2B5EF4-FFF2-40B4-BE49-F238E27FC236}">
                  <a16:creationId xmlns:a16="http://schemas.microsoft.com/office/drawing/2014/main" id="{7BA8C3F1-4540-04C7-723E-967BD39AC3CF}"/>
                </a:ext>
              </a:extLst>
            </p:cNvPr>
            <p:cNvSpPr txBox="1">
              <a:spLocks/>
            </p:cNvSpPr>
            <p:nvPr/>
          </p:nvSpPr>
          <p:spPr>
            <a:xfrm>
              <a:off x="6479145" y="1877015"/>
              <a:ext cx="5179456" cy="1033380"/>
            </a:xfrm>
            <a:prstGeom prst="rect">
              <a:avLst/>
            </a:prstGeom>
          </p:spPr>
          <p:txBody>
            <a:bodyPr lIns="0" tIns="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200"/>
                </a:spcAft>
                <a:buNone/>
              </a:pPr>
              <a:r>
                <a:rPr lang="en-US" sz="1050" b="1" noProof="0" dirty="0">
                  <a:latin typeface="Arial" panose="020B0604020202020204" pitchFamily="34" charset="0"/>
                  <a:cs typeface="Arial" panose="020B0604020202020204" pitchFamily="34" charset="0"/>
                </a:rPr>
                <a:t>Tom is a new father and caring for his new baby has led to chronic sleep deprivation over the last few months. Besides sleep deprivation, what is another factor that could be contributing to Tom’s weight gain?</a:t>
              </a:r>
            </a:p>
            <a:p>
              <a:pPr marL="220663" lvl="1" indent="-220663">
                <a:lnSpc>
                  <a:spcPct val="107000"/>
                </a:lnSpc>
                <a:spcBef>
                  <a:spcPts val="0"/>
                </a:spcBef>
                <a:buFont typeface="+mj-lt"/>
                <a:buAutoNum type="alphaLcPeriod"/>
              </a:pPr>
              <a:r>
                <a:rPr lang="en-US" sz="1050" noProof="0" dirty="0">
                  <a:latin typeface="Arial" panose="020B0604020202020204" pitchFamily="34" charset="0"/>
                  <a:ea typeface="Calibri" panose="020F0502020204030204" pitchFamily="34" charset="0"/>
                  <a:cs typeface="Arial" panose="020B0604020202020204" pitchFamily="34" charset="0"/>
                </a:rPr>
                <a:t>Tom lives in a neighborhood with plenty of parks</a:t>
              </a:r>
            </a:p>
            <a:p>
              <a:pPr marL="220663" lvl="1" indent="-220663">
                <a:lnSpc>
                  <a:spcPct val="107000"/>
                </a:lnSpc>
                <a:spcBef>
                  <a:spcPts val="0"/>
                </a:spcBef>
                <a:buFont typeface="+mj-lt"/>
                <a:buAutoNum type="alphaLcPeriod"/>
              </a:pPr>
              <a:r>
                <a:rPr lang="en-US" sz="1050" noProof="0" dirty="0">
                  <a:latin typeface="Arial" panose="020B0604020202020204" pitchFamily="34" charset="0"/>
                  <a:ea typeface="Calibri" panose="020F0502020204030204" pitchFamily="34" charset="0"/>
                  <a:cs typeface="Arial" panose="020B0604020202020204" pitchFamily="34" charset="0"/>
                </a:rPr>
                <a:t>Tom is experiencing high stress levels</a:t>
              </a:r>
            </a:p>
            <a:p>
              <a:pPr marL="220663" lvl="1" indent="-220663">
                <a:lnSpc>
                  <a:spcPct val="107000"/>
                </a:lnSpc>
                <a:spcBef>
                  <a:spcPts val="0"/>
                </a:spcBef>
                <a:buFont typeface="+mj-lt"/>
                <a:buAutoNum type="alphaLcPeriod"/>
              </a:pPr>
              <a:r>
                <a:rPr lang="en-US" sz="1050" noProof="0" dirty="0">
                  <a:latin typeface="Arial" panose="020B0604020202020204" pitchFamily="34" charset="0"/>
                  <a:ea typeface="Calibri" panose="020F0502020204030204" pitchFamily="34" charset="0"/>
                  <a:cs typeface="Arial" panose="020B0604020202020204" pitchFamily="34" charset="0"/>
                </a:rPr>
                <a:t>Tom is a non-smoker</a:t>
              </a:r>
            </a:p>
            <a:p>
              <a:pPr marL="220663" lvl="1" indent="-220663">
                <a:lnSpc>
                  <a:spcPct val="107000"/>
                </a:lnSpc>
                <a:spcBef>
                  <a:spcPts val="0"/>
                </a:spcBef>
                <a:buFont typeface="+mj-lt"/>
                <a:buAutoNum type="alphaLcPeriod"/>
              </a:pPr>
              <a:r>
                <a:rPr lang="en-US" sz="1050" noProof="0" dirty="0">
                  <a:latin typeface="Arial" panose="020B0604020202020204" pitchFamily="34" charset="0"/>
                  <a:ea typeface="Calibri" panose="020F0502020204030204" pitchFamily="34" charset="0"/>
                  <a:cs typeface="Arial" panose="020B0604020202020204" pitchFamily="34" charset="0"/>
                </a:rPr>
                <a:t>Tom seldom drinks alcohol</a:t>
              </a:r>
            </a:p>
          </p:txBody>
        </p:sp>
      </p:grpSp>
      <p:grpSp>
        <p:nvGrpSpPr>
          <p:cNvPr id="4" name="Group 3">
            <a:extLst>
              <a:ext uri="{FF2B5EF4-FFF2-40B4-BE49-F238E27FC236}">
                <a16:creationId xmlns:a16="http://schemas.microsoft.com/office/drawing/2014/main" id="{A0AD7006-4EB4-4019-70C9-6F82314E9F71}"/>
              </a:ext>
            </a:extLst>
          </p:cNvPr>
          <p:cNvGrpSpPr/>
          <p:nvPr/>
        </p:nvGrpSpPr>
        <p:grpSpPr>
          <a:xfrm>
            <a:off x="5779167" y="4399114"/>
            <a:ext cx="5983342" cy="1341521"/>
            <a:chOff x="5779167" y="3403479"/>
            <a:chExt cx="5983342" cy="1341521"/>
          </a:xfrm>
        </p:grpSpPr>
        <p:grpSp>
          <p:nvGrpSpPr>
            <p:cNvPr id="24" name="Group 23">
              <a:extLst>
                <a:ext uri="{FF2B5EF4-FFF2-40B4-BE49-F238E27FC236}">
                  <a16:creationId xmlns:a16="http://schemas.microsoft.com/office/drawing/2014/main" id="{B8ACE899-4147-C552-F7D2-67B121A21A64}"/>
                </a:ext>
              </a:extLst>
            </p:cNvPr>
            <p:cNvGrpSpPr/>
            <p:nvPr/>
          </p:nvGrpSpPr>
          <p:grpSpPr>
            <a:xfrm>
              <a:off x="5779167" y="3403479"/>
              <a:ext cx="606666" cy="1341521"/>
              <a:chOff x="5779167" y="4120026"/>
              <a:chExt cx="606666" cy="1341521"/>
            </a:xfrm>
          </p:grpSpPr>
          <p:sp>
            <p:nvSpPr>
              <p:cNvPr id="12" name="TextBox 11">
                <a:extLst>
                  <a:ext uri="{FF2B5EF4-FFF2-40B4-BE49-F238E27FC236}">
                    <a16:creationId xmlns:a16="http://schemas.microsoft.com/office/drawing/2014/main" id="{16A74344-F494-25FE-CC10-E57453820390}"/>
                  </a:ext>
                </a:extLst>
              </p:cNvPr>
              <p:cNvSpPr txBox="1"/>
              <p:nvPr/>
            </p:nvSpPr>
            <p:spPr>
              <a:xfrm>
                <a:off x="5779167" y="4120026"/>
                <a:ext cx="570669" cy="1341521"/>
              </a:xfrm>
              <a:prstGeom prst="rect">
                <a:avLst/>
              </a:prstGeom>
              <a:noFill/>
            </p:spPr>
            <p:txBody>
              <a:bodyPr wrap="none" lIns="0" tIns="0" rIns="0" bIns="0" rtlCol="0">
                <a:spAutoFit/>
              </a:bodyPr>
              <a:lstStyle/>
              <a:p>
                <a:pPr algn="l">
                  <a:lnSpc>
                    <a:spcPct val="120000"/>
                  </a:lnSpc>
                </a:pPr>
                <a:r>
                  <a:rPr lang="en-US" sz="8000" b="1" noProof="0" dirty="0">
                    <a:solidFill>
                      <a:schemeClr val="accent1">
                        <a:lumMod val="40000"/>
                        <a:lumOff val="60000"/>
                      </a:schemeClr>
                    </a:solidFill>
                  </a:rPr>
                  <a:t>3</a:t>
                </a:r>
              </a:p>
            </p:txBody>
          </p:sp>
          <p:cxnSp>
            <p:nvCxnSpPr>
              <p:cNvPr id="13" name="Straight Connector 12">
                <a:extLst>
                  <a:ext uri="{FF2B5EF4-FFF2-40B4-BE49-F238E27FC236}">
                    <a16:creationId xmlns:a16="http://schemas.microsoft.com/office/drawing/2014/main" id="{2C737F9A-B32B-6CB7-BABB-67405B13EFDF}"/>
                  </a:ext>
                </a:extLst>
              </p:cNvPr>
              <p:cNvCxnSpPr>
                <a:cxnSpLocks/>
              </p:cNvCxnSpPr>
              <p:nvPr/>
            </p:nvCxnSpPr>
            <p:spPr>
              <a:xfrm>
                <a:off x="6385833" y="4468685"/>
                <a:ext cx="0" cy="7644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9" name="Content Placeholder 2">
              <a:extLst>
                <a:ext uri="{FF2B5EF4-FFF2-40B4-BE49-F238E27FC236}">
                  <a16:creationId xmlns:a16="http://schemas.microsoft.com/office/drawing/2014/main" id="{2E5DBBE0-F5A0-BC1C-52F0-E852857F76C1}"/>
                </a:ext>
              </a:extLst>
            </p:cNvPr>
            <p:cNvSpPr txBox="1">
              <a:spLocks/>
            </p:cNvSpPr>
            <p:nvPr/>
          </p:nvSpPr>
          <p:spPr>
            <a:xfrm>
              <a:off x="6479144" y="3726642"/>
              <a:ext cx="5283365" cy="921558"/>
            </a:xfrm>
            <a:prstGeom prst="rect">
              <a:avLst/>
            </a:prstGeom>
          </p:spPr>
          <p:txBody>
            <a:bodyPr lIns="0" tIns="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200"/>
                </a:spcAft>
                <a:buNone/>
              </a:pPr>
              <a:r>
                <a:rPr lang="en-US" sz="1050" b="1" noProof="0" dirty="0">
                  <a:latin typeface="Arial"/>
                  <a:cs typeface="Arial" panose="020B0604020202020204" pitchFamily="34" charset="0"/>
                </a:rPr>
                <a:t>Which of the following social determinants of health increases the risk of developing obesity?</a:t>
              </a:r>
            </a:p>
            <a:p>
              <a:pPr marL="212725" lvl="1" indent="-212725">
                <a:lnSpc>
                  <a:spcPct val="107000"/>
                </a:lnSpc>
                <a:spcBef>
                  <a:spcPts val="0"/>
                </a:spcBef>
                <a:buFont typeface="+mj-lt"/>
                <a:buAutoNum type="alphaLcPeriod"/>
              </a:pPr>
              <a:r>
                <a:rPr lang="en-US" sz="1050" noProof="0" dirty="0">
                  <a:latin typeface="Arial" panose="020B0604020202020204" pitchFamily="34" charset="0"/>
                  <a:ea typeface="Calibri" panose="020F0502020204030204" pitchFamily="34" charset="0"/>
                  <a:cs typeface="Arial" panose="020B0604020202020204" pitchFamily="34" charset="0"/>
                </a:rPr>
                <a:t>High income</a:t>
              </a:r>
            </a:p>
            <a:p>
              <a:pPr marL="212725" lvl="1" indent="-212725">
                <a:lnSpc>
                  <a:spcPct val="107000"/>
                </a:lnSpc>
                <a:spcBef>
                  <a:spcPts val="0"/>
                </a:spcBef>
                <a:buFont typeface="+mj-lt"/>
                <a:buAutoNum type="alphaLcPeriod"/>
              </a:pPr>
              <a:r>
                <a:rPr lang="en-US" sz="1050" noProof="0" dirty="0">
                  <a:latin typeface="Arial" panose="020B0604020202020204" pitchFamily="34" charset="0"/>
                  <a:ea typeface="Calibri" panose="020F0502020204030204" pitchFamily="34" charset="0"/>
                  <a:cs typeface="Arial" panose="020B0604020202020204" pitchFamily="34" charset="0"/>
                </a:rPr>
                <a:t>Food security</a:t>
              </a:r>
            </a:p>
            <a:p>
              <a:pPr marL="212725" lvl="1" indent="-212725">
                <a:lnSpc>
                  <a:spcPct val="107000"/>
                </a:lnSpc>
                <a:spcBef>
                  <a:spcPts val="0"/>
                </a:spcBef>
                <a:buFont typeface="+mj-lt"/>
                <a:buAutoNum type="alphaLcPeriod"/>
              </a:pPr>
              <a:r>
                <a:rPr lang="en-US" sz="1050" noProof="0" dirty="0">
                  <a:latin typeface="Arial" panose="020B0604020202020204" pitchFamily="34" charset="0"/>
                  <a:ea typeface="Calibri" panose="020F0502020204030204" pitchFamily="34" charset="0"/>
                  <a:cs typeface="Arial" panose="020B0604020202020204" pitchFamily="34" charset="0"/>
                </a:rPr>
                <a:t>High education </a:t>
              </a:r>
            </a:p>
            <a:p>
              <a:pPr marL="212725" lvl="1" indent="-212725">
                <a:lnSpc>
                  <a:spcPct val="107000"/>
                </a:lnSpc>
                <a:spcBef>
                  <a:spcPts val="0"/>
                </a:spcBef>
                <a:buFont typeface="+mj-lt"/>
                <a:buAutoNum type="alphaLcPeriod"/>
              </a:pPr>
              <a:r>
                <a:rPr lang="en-US" sz="1050" noProof="0" dirty="0">
                  <a:latin typeface="Arial" panose="020B0604020202020204" pitchFamily="34" charset="0"/>
                  <a:ea typeface="Calibri" panose="020F0502020204030204" pitchFamily="34" charset="0"/>
                  <a:cs typeface="Arial" panose="020B0604020202020204" pitchFamily="34" charset="0"/>
                </a:rPr>
                <a:t>Urban sprawl </a:t>
              </a:r>
            </a:p>
            <a:p>
              <a:pPr marL="179388" lvl="1" indent="-173038">
                <a:lnSpc>
                  <a:spcPct val="100000"/>
                </a:lnSpc>
                <a:spcBef>
                  <a:spcPts val="0"/>
                </a:spcBef>
                <a:buFont typeface="+mj-lt"/>
                <a:buAutoNum type="alphaLcPeriod"/>
              </a:pPr>
              <a:endParaRPr lang="en-US" sz="1050" noProof="0" dirty="0">
                <a:latin typeface="Arial" panose="020B0604020202020204" pitchFamily="34" charset="0"/>
                <a:cs typeface="Arial" panose="020B0604020202020204" pitchFamily="34" charset="0"/>
              </a:endParaRPr>
            </a:p>
          </p:txBody>
        </p:sp>
      </p:grpSp>
      <p:sp>
        <p:nvSpPr>
          <p:cNvPr id="33" name="Oval 32">
            <a:extLst>
              <a:ext uri="{FF2B5EF4-FFF2-40B4-BE49-F238E27FC236}">
                <a16:creationId xmlns:a16="http://schemas.microsoft.com/office/drawing/2014/main" id="{4501CF8F-B996-C39F-D706-30AA55129E7C}"/>
              </a:ext>
            </a:extLst>
          </p:cNvPr>
          <p:cNvSpPr/>
          <p:nvPr/>
        </p:nvSpPr>
        <p:spPr>
          <a:xfrm>
            <a:off x="609144" y="2380146"/>
            <a:ext cx="1630348" cy="1630348"/>
          </a:xfrm>
          <a:prstGeom prst="ellipse">
            <a:avLst/>
          </a:prstGeom>
          <a:solidFill>
            <a:schemeClr val="tx2"/>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pic>
        <p:nvPicPr>
          <p:cNvPr id="34" name="Graphic 33">
            <a:extLst>
              <a:ext uri="{FF2B5EF4-FFF2-40B4-BE49-F238E27FC236}">
                <a16:creationId xmlns:a16="http://schemas.microsoft.com/office/drawing/2014/main" id="{E1E8B09B-D4B7-6DE8-789B-E13B77E96B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5110" y="2684549"/>
            <a:ext cx="1021542" cy="1021542"/>
          </a:xfrm>
          <a:prstGeom prst="rect">
            <a:avLst/>
          </a:prstGeom>
        </p:spPr>
      </p:pic>
      <p:sp>
        <p:nvSpPr>
          <p:cNvPr id="35" name="Title 1">
            <a:extLst>
              <a:ext uri="{FF2B5EF4-FFF2-40B4-BE49-F238E27FC236}">
                <a16:creationId xmlns:a16="http://schemas.microsoft.com/office/drawing/2014/main" id="{95142EA9-EC49-A3A6-DA1F-FDC6DFB3D871}"/>
              </a:ext>
            </a:extLst>
          </p:cNvPr>
          <p:cNvSpPr>
            <a:spLocks noGrp="1"/>
          </p:cNvSpPr>
          <p:nvPr>
            <p:ph type="title"/>
          </p:nvPr>
        </p:nvSpPr>
        <p:spPr>
          <a:xfrm>
            <a:off x="2466108" y="414320"/>
            <a:ext cx="2700251" cy="5562000"/>
          </a:xfrm>
        </p:spPr>
        <p:txBody>
          <a:bodyPr/>
          <a:lstStyle/>
          <a:p>
            <a:r>
              <a:rPr lang="en-US" noProof="0" dirty="0">
                <a:latin typeface="Arial"/>
                <a:cs typeface="Arial"/>
              </a:rPr>
              <a:t>Assessments</a:t>
            </a:r>
          </a:p>
        </p:txBody>
      </p:sp>
    </p:spTree>
    <p:extLst>
      <p:ext uri="{BB962C8B-B14F-4D97-AF65-F5344CB8AC3E}">
        <p14:creationId xmlns:p14="http://schemas.microsoft.com/office/powerpoint/2010/main" val="3938605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2AB13-8683-4622-AEA7-DA40B7BE71AD}"/>
              </a:ext>
            </a:extLst>
          </p:cNvPr>
          <p:cNvSpPr>
            <a:spLocks noGrp="1"/>
          </p:cNvSpPr>
          <p:nvPr>
            <p:ph type="title"/>
          </p:nvPr>
        </p:nvSpPr>
        <p:spPr>
          <a:xfrm>
            <a:off x="536575" y="414338"/>
            <a:ext cx="4629150" cy="5562600"/>
          </a:xfrm>
        </p:spPr>
        <p:txBody>
          <a:bodyPr/>
          <a:lstStyle/>
          <a:p>
            <a:r>
              <a:rPr lang="en-US" noProof="0" dirty="0"/>
              <a:t>Learning </a:t>
            </a:r>
            <a:br>
              <a:rPr lang="en-US" noProof="0" dirty="0"/>
            </a:br>
            <a:r>
              <a:rPr lang="en-US" noProof="0" dirty="0"/>
              <a:t>outcomes</a:t>
            </a:r>
          </a:p>
        </p:txBody>
      </p:sp>
      <p:sp>
        <p:nvSpPr>
          <p:cNvPr id="3" name="Content Placeholder 2">
            <a:extLst>
              <a:ext uri="{FF2B5EF4-FFF2-40B4-BE49-F238E27FC236}">
                <a16:creationId xmlns:a16="http://schemas.microsoft.com/office/drawing/2014/main" id="{1F6CE65F-98DF-4926-A6D4-5E7171D0ECA2}"/>
              </a:ext>
            </a:extLst>
          </p:cNvPr>
          <p:cNvSpPr>
            <a:spLocks noGrp="1"/>
          </p:cNvSpPr>
          <p:nvPr>
            <p:ph idx="1"/>
          </p:nvPr>
        </p:nvSpPr>
        <p:spPr>
          <a:xfrm>
            <a:off x="6096000" y="700923"/>
            <a:ext cx="5577840" cy="4144032"/>
          </a:xfrm>
        </p:spPr>
        <p:txBody>
          <a:bodyPr anchor="t"/>
          <a:lstStyle/>
          <a:p>
            <a:pPr marL="0" indent="0">
              <a:buNone/>
            </a:pPr>
            <a:r>
              <a:rPr lang="en-US" noProof="0" dirty="0"/>
              <a:t>After completing this module, </a:t>
            </a:r>
            <a:br>
              <a:rPr lang="en-US" noProof="0" dirty="0"/>
            </a:br>
            <a:r>
              <a:rPr lang="en-US" noProof="0" dirty="0"/>
              <a:t>the learner will be able to:</a:t>
            </a:r>
          </a:p>
        </p:txBody>
      </p:sp>
      <p:pic>
        <p:nvPicPr>
          <p:cNvPr id="21" name="Graphic 20">
            <a:extLst>
              <a:ext uri="{FF2B5EF4-FFF2-40B4-BE49-F238E27FC236}">
                <a16:creationId xmlns:a16="http://schemas.microsoft.com/office/drawing/2014/main" id="{C777F1D0-303A-1714-5227-F7C516DE486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11540" y="5608294"/>
            <a:ext cx="271325" cy="274759"/>
          </a:xfrm>
          <a:prstGeom prst="rect">
            <a:avLst/>
          </a:prstGeom>
        </p:spPr>
      </p:pic>
      <p:sp>
        <p:nvSpPr>
          <p:cNvPr id="22" name="TextBox 21">
            <a:extLst>
              <a:ext uri="{FF2B5EF4-FFF2-40B4-BE49-F238E27FC236}">
                <a16:creationId xmlns:a16="http://schemas.microsoft.com/office/drawing/2014/main" id="{E6F782F0-7BCA-E947-990A-3ED3582BD391}"/>
              </a:ext>
            </a:extLst>
          </p:cNvPr>
          <p:cNvSpPr txBox="1"/>
          <p:nvPr/>
        </p:nvSpPr>
        <p:spPr>
          <a:xfrm>
            <a:off x="6460790" y="5585091"/>
            <a:ext cx="3884930" cy="288147"/>
          </a:xfrm>
          <a:prstGeom prst="rect">
            <a:avLst/>
          </a:prstGeom>
          <a:noFill/>
          <a:ln w="1587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tIns="36000" bIns="36000" anchor="ctr" anchorCtr="0">
            <a:spAutoFit/>
          </a:bodyPr>
          <a:lstStyle/>
          <a:p>
            <a:pPr lvl="0"/>
            <a:r>
              <a:rPr lang="en-US" sz="1400" noProof="0" dirty="0"/>
              <a:t>Estimated time to complete: </a:t>
            </a:r>
            <a:r>
              <a:rPr lang="en-US" sz="1400" b="1" noProof="0" dirty="0"/>
              <a:t>15</a:t>
            </a:r>
            <a:r>
              <a:rPr lang="en-US" sz="1400" noProof="0" dirty="0"/>
              <a:t> min</a:t>
            </a:r>
          </a:p>
        </p:txBody>
      </p:sp>
      <p:cxnSp>
        <p:nvCxnSpPr>
          <p:cNvPr id="24" name="Straight Connector 23">
            <a:extLst>
              <a:ext uri="{FF2B5EF4-FFF2-40B4-BE49-F238E27FC236}">
                <a16:creationId xmlns:a16="http://schemas.microsoft.com/office/drawing/2014/main" id="{AB8AA1BB-710B-C3C6-78F2-2150D7961511}"/>
              </a:ext>
            </a:extLst>
          </p:cNvPr>
          <p:cNvCxnSpPr/>
          <p:nvPr/>
        </p:nvCxnSpPr>
        <p:spPr>
          <a:xfrm>
            <a:off x="6103920" y="5417820"/>
            <a:ext cx="366268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C03D86D-1DAA-E76D-2509-2200952F7307}"/>
              </a:ext>
            </a:extLst>
          </p:cNvPr>
          <p:cNvCxnSpPr/>
          <p:nvPr/>
        </p:nvCxnSpPr>
        <p:spPr>
          <a:xfrm>
            <a:off x="6103920" y="6027420"/>
            <a:ext cx="366268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5" name="Graphic 4">
            <a:extLst>
              <a:ext uri="{FF2B5EF4-FFF2-40B4-BE49-F238E27FC236}">
                <a16:creationId xmlns:a16="http://schemas.microsoft.com/office/drawing/2014/main" id="{898D7D9B-5D59-0E6E-B098-1B7AA38EE3F6}"/>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040889" y="1819096"/>
            <a:ext cx="683952" cy="683952"/>
          </a:xfrm>
          <a:prstGeom prst="rect">
            <a:avLst/>
          </a:prstGeom>
        </p:spPr>
      </p:pic>
      <p:pic>
        <p:nvPicPr>
          <p:cNvPr id="6" name="Graphic 5">
            <a:extLst>
              <a:ext uri="{FF2B5EF4-FFF2-40B4-BE49-F238E27FC236}">
                <a16:creationId xmlns:a16="http://schemas.microsoft.com/office/drawing/2014/main" id="{DA9BCA09-F3FE-B615-5948-55DA9E330AC4}"/>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040889" y="2523519"/>
            <a:ext cx="683952" cy="683952"/>
          </a:xfrm>
          <a:prstGeom prst="rect">
            <a:avLst/>
          </a:prstGeom>
        </p:spPr>
      </p:pic>
      <p:pic>
        <p:nvPicPr>
          <p:cNvPr id="7" name="Graphic 6">
            <a:extLst>
              <a:ext uri="{FF2B5EF4-FFF2-40B4-BE49-F238E27FC236}">
                <a16:creationId xmlns:a16="http://schemas.microsoft.com/office/drawing/2014/main" id="{A0649F4C-CBF2-1D91-CFC7-5472523BF588}"/>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040889" y="3389522"/>
            <a:ext cx="683952" cy="683952"/>
          </a:xfrm>
          <a:prstGeom prst="rect">
            <a:avLst/>
          </a:prstGeom>
        </p:spPr>
      </p:pic>
      <p:sp>
        <p:nvSpPr>
          <p:cNvPr id="8" name="Content Placeholder 2">
            <a:extLst>
              <a:ext uri="{FF2B5EF4-FFF2-40B4-BE49-F238E27FC236}">
                <a16:creationId xmlns:a16="http://schemas.microsoft.com/office/drawing/2014/main" id="{E8BFE32F-89FD-BAC8-7D37-C23636ABD96E}"/>
              </a:ext>
            </a:extLst>
          </p:cNvPr>
          <p:cNvSpPr txBox="1">
            <a:spLocks/>
          </p:cNvSpPr>
          <p:nvPr/>
        </p:nvSpPr>
        <p:spPr>
          <a:xfrm>
            <a:off x="6792034" y="1915575"/>
            <a:ext cx="4828465" cy="1496366"/>
          </a:xfrm>
          <a:prstGeom prst="rect">
            <a:avLst/>
          </a:prstGeom>
        </p:spPr>
        <p:txBody>
          <a:bodyPr vert="horz" lIns="0" tIns="0" rIns="0" bIns="0" rtlCol="0" anchor="t">
            <a:noAutofit/>
          </a:bodyPr>
          <a:lstStyle>
            <a:lvl1pPr marL="269980" indent="-269980" algn="l" defTabSz="914332" rtl="0" eaLnBrk="1" latinLnBrk="0" hangingPunct="1">
              <a:lnSpc>
                <a:spcPct val="100000"/>
              </a:lnSpc>
              <a:spcBef>
                <a:spcPts val="0"/>
              </a:spcBef>
              <a:spcAft>
                <a:spcPts val="600"/>
              </a:spcAft>
              <a:buFont typeface="Arial" panose="020B0604020202020204" pitchFamily="34" charset="0"/>
              <a:buChar char="•"/>
              <a:defRPr sz="2400" kern="1200">
                <a:solidFill>
                  <a:schemeClr val="bg1"/>
                </a:solidFill>
                <a:latin typeface="+mn-lt"/>
                <a:ea typeface="+mn-ea"/>
                <a:cs typeface="+mn-cs"/>
              </a:defRPr>
            </a:lvl1pPr>
            <a:lvl2pPr marL="539960" indent="-269980" algn="l" defTabSz="914332" rtl="0" eaLnBrk="1" latinLnBrk="0" hangingPunct="1">
              <a:lnSpc>
                <a:spcPct val="100000"/>
              </a:lnSpc>
              <a:spcBef>
                <a:spcPts val="0"/>
              </a:spcBef>
              <a:spcAft>
                <a:spcPts val="600"/>
              </a:spcAft>
              <a:buFont typeface="Arial" panose="020B0604020202020204" pitchFamily="34" charset="0"/>
              <a:buChar char="−"/>
              <a:defRPr sz="1800" kern="1200">
                <a:solidFill>
                  <a:schemeClr val="bg1"/>
                </a:solidFill>
                <a:latin typeface="+mn-lt"/>
                <a:ea typeface="+mn-ea"/>
                <a:cs typeface="+mn-cs"/>
              </a:defRPr>
            </a:lvl2pPr>
            <a:lvl3pPr marL="809940" indent="-269980" algn="l" defTabSz="914332" rtl="0" eaLnBrk="1" latinLnBrk="0" hangingPunct="1">
              <a:lnSpc>
                <a:spcPct val="100000"/>
              </a:lnSpc>
              <a:spcBef>
                <a:spcPts val="0"/>
              </a:spcBef>
              <a:spcAft>
                <a:spcPts val="600"/>
              </a:spcAft>
              <a:buFont typeface="Arial" panose="020B0604020202020204" pitchFamily="34" charset="0"/>
              <a:buChar char="•"/>
              <a:defRPr sz="1500" kern="1200">
                <a:solidFill>
                  <a:schemeClr val="bg1"/>
                </a:solidFill>
                <a:latin typeface="+mn-lt"/>
                <a:ea typeface="+mn-ea"/>
                <a:cs typeface="+mn-cs"/>
              </a:defRPr>
            </a:lvl3pPr>
            <a:lvl4pPr marL="0" indent="0" algn="l" defTabSz="914332" rtl="0" eaLnBrk="1" latinLnBrk="0" hangingPunct="1">
              <a:lnSpc>
                <a:spcPct val="100000"/>
              </a:lnSpc>
              <a:spcBef>
                <a:spcPts val="1200"/>
              </a:spcBef>
              <a:spcAft>
                <a:spcPts val="1200"/>
              </a:spcAft>
              <a:buFont typeface="Arial" panose="020B0604020202020204" pitchFamily="34" charset="0"/>
              <a:buNone/>
              <a:defRPr sz="1867" b="1" kern="1200">
                <a:solidFill>
                  <a:schemeClr val="tx2"/>
                </a:solidFill>
                <a:latin typeface="+mn-lt"/>
                <a:ea typeface="+mn-ea"/>
                <a:cs typeface="+mn-cs"/>
              </a:defRPr>
            </a:lvl4pPr>
            <a:lvl5pPr marL="0" indent="0" algn="l" defTabSz="914332" rtl="0" eaLnBrk="1" latinLnBrk="0" hangingPunct="1">
              <a:lnSpc>
                <a:spcPct val="100000"/>
              </a:lnSpc>
              <a:spcBef>
                <a:spcPts val="300"/>
              </a:spcBef>
              <a:spcAft>
                <a:spcPts val="600"/>
              </a:spcAft>
              <a:buFont typeface="Arial" panose="020B0604020202020204" pitchFamily="34" charset="0"/>
              <a:buChar char="​"/>
              <a:tabLst/>
              <a:defRPr sz="1867" kern="1200">
                <a:solidFill>
                  <a:schemeClr val="tx2"/>
                </a:solidFill>
                <a:latin typeface="+mn-lt"/>
                <a:ea typeface="+mn-ea"/>
                <a:cs typeface="+mn-cs"/>
              </a:defRPr>
            </a:lvl5pPr>
            <a:lvl6pPr marL="0" indent="0" algn="l" defTabSz="914332" rtl="0" eaLnBrk="1" latinLnBrk="0" hangingPunct="1">
              <a:lnSpc>
                <a:spcPct val="100000"/>
              </a:lnSpc>
              <a:spcBef>
                <a:spcPts val="1200"/>
              </a:spcBef>
              <a:spcAft>
                <a:spcPts val="1200"/>
              </a:spcAft>
              <a:buFont typeface="Arial" panose="020B0604020202020204" pitchFamily="34" charset="0"/>
              <a:buChar char="​"/>
              <a:defRPr sz="1067" b="1" kern="1200">
                <a:solidFill>
                  <a:schemeClr val="tx2"/>
                </a:solidFill>
                <a:latin typeface="+mn-lt"/>
                <a:ea typeface="+mn-ea"/>
                <a:cs typeface="+mn-cs"/>
              </a:defRPr>
            </a:lvl6pPr>
            <a:lvl7pPr marL="0" indent="0" algn="l" defTabSz="914332" rtl="0" eaLnBrk="1" latinLnBrk="0" hangingPunct="1">
              <a:lnSpc>
                <a:spcPct val="100000"/>
              </a:lnSpc>
              <a:spcBef>
                <a:spcPts val="300"/>
              </a:spcBef>
              <a:spcAft>
                <a:spcPts val="600"/>
              </a:spcAft>
              <a:buFont typeface="Arial" panose="020B0604020202020204" pitchFamily="34" charset="0"/>
              <a:buChar char="​"/>
              <a:defRPr sz="1067" b="0" kern="1200" baseline="0">
                <a:solidFill>
                  <a:schemeClr val="tx2"/>
                </a:solidFill>
                <a:latin typeface="+mn-lt"/>
                <a:ea typeface="+mn-ea"/>
                <a:cs typeface="+mn-cs"/>
              </a:defRPr>
            </a:lvl7pPr>
            <a:lvl8pPr marL="179988" indent="-179988" algn="l" defTabSz="914332" rtl="0" eaLnBrk="1" latinLnBrk="0" hangingPunct="1">
              <a:lnSpc>
                <a:spcPct val="100000"/>
              </a:lnSpc>
              <a:spcBef>
                <a:spcPts val="300"/>
              </a:spcBef>
              <a:spcAft>
                <a:spcPts val="600"/>
              </a:spcAft>
              <a:buFont typeface="Arial" panose="020B0604020202020204" pitchFamily="34" charset="0"/>
              <a:buChar char="•"/>
              <a:defRPr sz="1067" kern="1200">
                <a:solidFill>
                  <a:schemeClr val="tx2"/>
                </a:solidFill>
                <a:latin typeface="+mn-lt"/>
                <a:ea typeface="+mn-ea"/>
                <a:cs typeface="+mn-cs"/>
              </a:defRPr>
            </a:lvl8pPr>
            <a:lvl9pPr marL="0" indent="0" algn="l" defTabSz="914332" rtl="0" eaLnBrk="1" latinLnBrk="0" hangingPunct="1">
              <a:lnSpc>
                <a:spcPct val="100000"/>
              </a:lnSpc>
              <a:spcBef>
                <a:spcPts val="0"/>
              </a:spcBef>
              <a:spcAft>
                <a:spcPts val="1200"/>
              </a:spcAft>
              <a:buFont typeface="Arial" panose="020B0604020202020204" pitchFamily="34" charset="0"/>
              <a:buChar char="​"/>
              <a:defRPr sz="4267" kern="1200" baseline="0">
                <a:solidFill>
                  <a:schemeClr val="tx2"/>
                </a:solidFill>
                <a:latin typeface="+mn-lt"/>
                <a:ea typeface="+mn-ea"/>
                <a:cs typeface="+mn-cs"/>
              </a:defRPr>
            </a:lvl9pPr>
          </a:lstStyle>
          <a:p>
            <a:pPr marL="0" indent="0">
              <a:spcAft>
                <a:spcPts val="1800"/>
              </a:spcAft>
              <a:buNone/>
            </a:pPr>
            <a:r>
              <a:rPr lang="en-US" sz="1600" dirty="0"/>
              <a:t>Describe the role of genetics in the </a:t>
            </a:r>
            <a:br>
              <a:rPr lang="en-US" sz="1600" dirty="0"/>
            </a:br>
            <a:r>
              <a:rPr lang="en-US" sz="1600" dirty="0"/>
              <a:t>development of obesity</a:t>
            </a:r>
            <a:endParaRPr lang="en-US" dirty="0"/>
          </a:p>
          <a:p>
            <a:pPr marL="0" indent="0">
              <a:spcAft>
                <a:spcPts val="1800"/>
              </a:spcAft>
              <a:buNone/>
            </a:pPr>
            <a:r>
              <a:rPr lang="en-US" sz="1600" noProof="0" dirty="0"/>
              <a:t>Understand polygenic obesity is the most </a:t>
            </a:r>
            <a:br>
              <a:rPr lang="en-US" sz="1600" noProof="0" dirty="0"/>
            </a:br>
            <a:r>
              <a:rPr lang="en-US" sz="1600" noProof="0" dirty="0"/>
              <a:t>common form of obesity</a:t>
            </a:r>
          </a:p>
          <a:p>
            <a:pPr marL="0" indent="0">
              <a:spcAft>
                <a:spcPts val="1800"/>
              </a:spcAft>
              <a:buNone/>
            </a:pPr>
            <a:r>
              <a:rPr lang="en-US" sz="1600" noProof="0" dirty="0"/>
              <a:t>Recognize the phenotypic patterns associated with </a:t>
            </a:r>
            <a:r>
              <a:rPr lang="en-US" sz="1600" dirty="0"/>
              <a:t>monogenic</a:t>
            </a:r>
            <a:r>
              <a:rPr lang="en-US" sz="1600" noProof="0" dirty="0"/>
              <a:t> and polygenic mutations resulting in obesity</a:t>
            </a:r>
            <a:endParaRPr lang="en-US" sz="1600" noProof="0" dirty="0">
              <a:cs typeface="Arial"/>
            </a:endParaRPr>
          </a:p>
          <a:p>
            <a:pPr marL="0" indent="0">
              <a:spcAft>
                <a:spcPts val="1800"/>
              </a:spcAft>
              <a:buNone/>
            </a:pPr>
            <a:r>
              <a:rPr lang="en-US" sz="1600" noProof="0" dirty="0"/>
              <a:t>Identify environmental and social factors that </a:t>
            </a:r>
            <a:br>
              <a:rPr lang="en-US" sz="1600" noProof="0" dirty="0"/>
            </a:br>
            <a:r>
              <a:rPr lang="en-US" sz="1600" noProof="0" dirty="0"/>
              <a:t>interact with genes and contribute to the development of obesity</a:t>
            </a:r>
          </a:p>
        </p:txBody>
      </p:sp>
      <p:pic>
        <p:nvPicPr>
          <p:cNvPr id="4" name="Graphic 3">
            <a:extLst>
              <a:ext uri="{FF2B5EF4-FFF2-40B4-BE49-F238E27FC236}">
                <a16:creationId xmlns:a16="http://schemas.microsoft.com/office/drawing/2014/main" id="{D189C3DC-89C2-ACED-9FC3-8FBFF89B4B0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040889" y="4338042"/>
            <a:ext cx="683952" cy="683952"/>
          </a:xfrm>
          <a:prstGeom prst="rect">
            <a:avLst/>
          </a:prstGeom>
        </p:spPr>
      </p:pic>
    </p:spTree>
    <p:extLst>
      <p:ext uri="{BB962C8B-B14F-4D97-AF65-F5344CB8AC3E}">
        <p14:creationId xmlns:p14="http://schemas.microsoft.com/office/powerpoint/2010/main" val="3791477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812C860-77A4-BBC0-B867-DF425CB8BBEC}"/>
              </a:ext>
            </a:extLst>
          </p:cNvPr>
          <p:cNvSpPr/>
          <p:nvPr/>
        </p:nvSpPr>
        <p:spPr>
          <a:xfrm>
            <a:off x="0" y="1763016"/>
            <a:ext cx="12192000" cy="3550199"/>
          </a:xfrm>
          <a:prstGeom prst="rect">
            <a:avLst/>
          </a:prstGeom>
          <a:solidFill>
            <a:schemeClr val="bg2">
              <a:lumMod val="20000"/>
              <a:lumOff val="80000"/>
            </a:schemeClr>
          </a:solidFill>
          <a:ln w="9525" cap="flat" cmpd="sng" algn="ctr">
            <a:solidFill>
              <a:srgbClr val="EEF6FC"/>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81E16986-DD00-1B0C-9395-3AAB7D6AE384}"/>
              </a:ext>
            </a:extLst>
          </p:cNvPr>
          <p:cNvSpPr>
            <a:spLocks noGrp="1"/>
          </p:cNvSpPr>
          <p:nvPr>
            <p:ph type="title"/>
          </p:nvPr>
        </p:nvSpPr>
        <p:spPr>
          <a:xfrm>
            <a:off x="536240" y="414320"/>
            <a:ext cx="10896000" cy="1082209"/>
          </a:xfrm>
        </p:spPr>
        <p:txBody>
          <a:bodyPr>
            <a:normAutofit/>
          </a:bodyPr>
          <a:lstStyle/>
          <a:p>
            <a:r>
              <a:rPr lang="en-US" noProof="0" dirty="0"/>
              <a:t>Obesity is a chronic, heterogenous disease </a:t>
            </a:r>
            <a:br>
              <a:rPr lang="en-US" noProof="0" dirty="0"/>
            </a:br>
            <a:r>
              <a:rPr lang="en-US" noProof="0" dirty="0"/>
              <a:t>of excess adiposity impairing health</a:t>
            </a:r>
          </a:p>
        </p:txBody>
      </p:sp>
      <p:sp>
        <p:nvSpPr>
          <p:cNvPr id="28" name="TextBox 27">
            <a:extLst>
              <a:ext uri="{FF2B5EF4-FFF2-40B4-BE49-F238E27FC236}">
                <a16:creationId xmlns:a16="http://schemas.microsoft.com/office/drawing/2014/main" id="{B068D928-ECE1-4290-94B6-2394C283DCBE}"/>
              </a:ext>
            </a:extLst>
          </p:cNvPr>
          <p:cNvSpPr txBox="1"/>
          <p:nvPr/>
        </p:nvSpPr>
        <p:spPr>
          <a:xfrm>
            <a:off x="647272" y="1861203"/>
            <a:ext cx="5631691" cy="923330"/>
          </a:xfrm>
          <a:prstGeom prst="rect">
            <a:avLst/>
          </a:prstGeom>
          <a:noFill/>
        </p:spPr>
        <p:txBody>
          <a:bodyPr wrap="square">
            <a:spAutoFit/>
          </a:bodyPr>
          <a:lstStyle/>
          <a:p>
            <a:pPr algn="ctr"/>
            <a:r>
              <a:rPr lang="en-US" b="1" noProof="0" dirty="0">
                <a:latin typeface="Arial"/>
                <a:cs typeface="Arial"/>
              </a:rPr>
              <a:t>Clinical obesity: </a:t>
            </a:r>
            <a:r>
              <a:rPr lang="en-US" noProof="0" dirty="0">
                <a:latin typeface="Arial"/>
                <a:cs typeface="Arial"/>
              </a:rPr>
              <a:t>excess adiposity causing negative health outcomes that can be objectively documented by specific signs and symptoms</a:t>
            </a:r>
            <a:r>
              <a:rPr lang="en-US" baseline="30000" noProof="0" dirty="0">
                <a:latin typeface="Arial" panose="020B0604020202020204" pitchFamily="34" charset="0"/>
                <a:cs typeface="Arial" panose="020B0604020202020204" pitchFamily="34" charset="0"/>
              </a:rPr>
              <a:t>1</a:t>
            </a:r>
            <a:endParaRPr lang="en-US" strike="sngStrike" baseline="30000" noProof="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8A4F76E2-BCCC-FA8A-91A7-5E9C04494C62}"/>
              </a:ext>
            </a:extLst>
          </p:cNvPr>
          <p:cNvSpPr txBox="1"/>
          <p:nvPr/>
        </p:nvSpPr>
        <p:spPr>
          <a:xfrm>
            <a:off x="647272" y="2932096"/>
            <a:ext cx="5631691" cy="1323439"/>
          </a:xfrm>
          <a:prstGeom prst="rect">
            <a:avLst/>
          </a:prstGeom>
          <a:noFill/>
        </p:spPr>
        <p:txBody>
          <a:bodyPr wrap="square">
            <a:spAutoFit/>
          </a:bodyPr>
          <a:lstStyle/>
          <a:p>
            <a:pPr algn="ctr"/>
            <a:r>
              <a:rPr lang="en-US" sz="1600" noProof="0" dirty="0">
                <a:latin typeface="Arial" panose="020B0604020202020204" pitchFamily="34" charset="0"/>
                <a:cs typeface="Arial" panose="020B0604020202020204" pitchFamily="34" charset="0"/>
              </a:rPr>
              <a:t>Body mass index (BMI) is correlated to</a:t>
            </a:r>
            <a:br>
              <a:rPr lang="en-US" sz="1600" noProof="0" dirty="0">
                <a:latin typeface="Arial" panose="020B0604020202020204" pitchFamily="34" charset="0"/>
                <a:cs typeface="Arial" panose="020B0604020202020204" pitchFamily="34" charset="0"/>
              </a:rPr>
            </a:br>
            <a:r>
              <a:rPr lang="en-US" sz="1600" noProof="0" dirty="0">
                <a:latin typeface="Arial" panose="020B0604020202020204" pitchFamily="34" charset="0"/>
                <a:cs typeface="Arial" panose="020B0604020202020204" pitchFamily="34" charset="0"/>
              </a:rPr>
              <a:t>fat mass in the general population</a:t>
            </a:r>
            <a:r>
              <a:rPr lang="en-US" sz="1600" baseline="30000" noProof="0" dirty="0">
                <a:latin typeface="Arial" panose="020B0604020202020204" pitchFamily="34" charset="0"/>
                <a:cs typeface="Arial" panose="020B0604020202020204" pitchFamily="34" charset="0"/>
              </a:rPr>
              <a:t>2,3</a:t>
            </a:r>
          </a:p>
          <a:p>
            <a:pPr algn="ctr"/>
            <a:endParaRPr lang="en-US" sz="1600" noProof="0" dirty="0">
              <a:latin typeface="Arial" panose="020B0604020202020204" pitchFamily="34" charset="0"/>
              <a:cs typeface="Arial" panose="020B0604020202020204" pitchFamily="34" charset="0"/>
            </a:endParaRPr>
          </a:p>
          <a:p>
            <a:pPr algn="ctr"/>
            <a:r>
              <a:rPr lang="en-US" sz="1600" b="1" noProof="0" dirty="0">
                <a:solidFill>
                  <a:schemeClr val="accent1"/>
                </a:solidFill>
                <a:latin typeface="Arial" panose="020B0604020202020204" pitchFamily="34" charset="0"/>
                <a:cs typeface="Arial" panose="020B0604020202020204" pitchFamily="34" charset="0"/>
              </a:rPr>
              <a:t>BMI loses predictability when applied</a:t>
            </a:r>
            <a:br>
              <a:rPr lang="en-US" sz="1600" b="1" noProof="0" dirty="0">
                <a:solidFill>
                  <a:schemeClr val="accent1"/>
                </a:solidFill>
                <a:latin typeface="Arial" panose="020B0604020202020204" pitchFamily="34" charset="0"/>
                <a:cs typeface="Arial" panose="020B0604020202020204" pitchFamily="34" charset="0"/>
              </a:rPr>
            </a:br>
            <a:r>
              <a:rPr lang="en-US" sz="1600" b="1" noProof="0" dirty="0">
                <a:solidFill>
                  <a:schemeClr val="accent1"/>
                </a:solidFill>
                <a:latin typeface="Arial" panose="020B0604020202020204" pitchFamily="34" charset="0"/>
                <a:cs typeface="Arial" panose="020B0604020202020204" pitchFamily="34" charset="0"/>
              </a:rPr>
              <a:t>at the individual level</a:t>
            </a:r>
            <a:r>
              <a:rPr lang="en-US" sz="1600" baseline="30000" noProof="0" dirty="0">
                <a:solidFill>
                  <a:schemeClr val="accent1"/>
                </a:solidFill>
                <a:latin typeface="Arial" panose="020B0604020202020204" pitchFamily="34" charset="0"/>
                <a:cs typeface="Arial" panose="020B0604020202020204" pitchFamily="34" charset="0"/>
              </a:rPr>
              <a:t>2</a:t>
            </a:r>
            <a:endParaRPr lang="en-US" sz="1600" strike="sngStrike" baseline="30000" noProof="0" dirty="0">
              <a:solidFill>
                <a:schemeClr val="accent1"/>
              </a:solidFill>
              <a:latin typeface="Arial" panose="020B0604020202020204" pitchFamily="34" charset="0"/>
              <a:cs typeface="Arial" panose="020B0604020202020204" pitchFamily="34" charset="0"/>
            </a:endParaRPr>
          </a:p>
        </p:txBody>
      </p:sp>
      <p:graphicFrame>
        <p:nvGraphicFramePr>
          <p:cNvPr id="8" name="Content Placeholder 9">
            <a:extLst>
              <a:ext uri="{FF2B5EF4-FFF2-40B4-BE49-F238E27FC236}">
                <a16:creationId xmlns:a16="http://schemas.microsoft.com/office/drawing/2014/main" id="{B744FD14-C70B-39B9-0EC9-BE9CB9AA2338}"/>
              </a:ext>
            </a:extLst>
          </p:cNvPr>
          <p:cNvGraphicFramePr>
            <a:graphicFrameLocks/>
          </p:cNvGraphicFramePr>
          <p:nvPr>
            <p:extLst>
              <p:ext uri="{D42A27DB-BD31-4B8C-83A1-F6EECF244321}">
                <p14:modId xmlns:p14="http://schemas.microsoft.com/office/powerpoint/2010/main" val="1238379521"/>
              </p:ext>
            </p:extLst>
          </p:nvPr>
        </p:nvGraphicFramePr>
        <p:xfrm>
          <a:off x="6395555" y="1949716"/>
          <a:ext cx="4970760" cy="2980944"/>
        </p:xfrm>
        <a:graphic>
          <a:graphicData uri="http://schemas.openxmlformats.org/drawingml/2006/table">
            <a:tbl>
              <a:tblPr firstRow="1" bandRow="1">
                <a:tableStyleId>{073A0DAA-6AF3-43AB-8588-CEC1D06C72B9}</a:tableStyleId>
              </a:tblPr>
              <a:tblGrid>
                <a:gridCol w="1925540">
                  <a:extLst>
                    <a:ext uri="{9D8B030D-6E8A-4147-A177-3AD203B41FA5}">
                      <a16:colId xmlns:a16="http://schemas.microsoft.com/office/drawing/2014/main" val="20000"/>
                    </a:ext>
                  </a:extLst>
                </a:gridCol>
                <a:gridCol w="1509117">
                  <a:extLst>
                    <a:ext uri="{9D8B030D-6E8A-4147-A177-3AD203B41FA5}">
                      <a16:colId xmlns:a16="http://schemas.microsoft.com/office/drawing/2014/main" val="20001"/>
                    </a:ext>
                  </a:extLst>
                </a:gridCol>
                <a:gridCol w="1536103">
                  <a:extLst>
                    <a:ext uri="{9D8B030D-6E8A-4147-A177-3AD203B41FA5}">
                      <a16:colId xmlns:a16="http://schemas.microsoft.com/office/drawing/2014/main" val="2329972700"/>
                    </a:ext>
                  </a:extLst>
                </a:gridCol>
              </a:tblGrid>
              <a:tr h="0">
                <a:tc rowSpan="2">
                  <a:txBody>
                    <a:bodyPr/>
                    <a:lstStyle/>
                    <a:p>
                      <a:pPr marL="0" marR="0" lvl="0" indent="0" algn="l" defTabSz="914400" rtl="0" eaLnBrk="1" fontAlgn="base" latinLnBrk="0" hangingPunct="1">
                        <a:lnSpc>
                          <a:spcPct val="100000"/>
                        </a:lnSpc>
                        <a:spcBef>
                          <a:spcPct val="20000"/>
                        </a:spcBef>
                        <a:spcAft>
                          <a:spcPct val="0"/>
                        </a:spcAft>
                        <a:buClr>
                          <a:schemeClr val="accent1"/>
                        </a:buClr>
                        <a:buSzTx/>
                        <a:buFontTx/>
                        <a:buNone/>
                        <a:tabLst/>
                      </a:pPr>
                      <a:r>
                        <a:rPr kumimoji="0" lang="en-US" sz="1200" b="1" u="none" strike="noStrike" cap="none" normalizeH="0" baseline="0" noProof="0" dirty="0">
                          <a:ln>
                            <a:noFill/>
                          </a:ln>
                          <a:effectLst/>
                        </a:rPr>
                        <a:t>Classification</a:t>
                      </a:r>
                      <a:endParaRPr kumimoji="0" lang="en-US" sz="1200" b="1" i="0" u="none" strike="noStrike" cap="none" normalizeH="0" baseline="0" noProof="0" dirty="0">
                        <a:ln>
                          <a:noFill/>
                        </a:ln>
                        <a:solidFill>
                          <a:schemeClr val="bg1"/>
                        </a:solidFill>
                        <a:effectLst/>
                        <a:latin typeface="Arial" panose="020B0604020202020204" pitchFamily="34" charset="0"/>
                        <a:ea typeface="Apis For Office" panose="020B0504010101010104" pitchFamily="34" charset="0"/>
                        <a:cs typeface="Arial" panose="020B0604020202020204" pitchFamily="34" charset="0"/>
                      </a:endParaRPr>
                    </a:p>
                  </a:txBody>
                  <a:tcPr marL="97544" marR="97544" marT="64008" marB="64008" anchor="b" horzOverflow="overflow">
                    <a:lnR w="12700" cap="flat" cmpd="sng" algn="ctr">
                      <a:solidFill>
                        <a:schemeClr val="tx1"/>
                      </a:solidFill>
                      <a:prstDash val="solid"/>
                      <a:round/>
                      <a:headEnd type="none" w="med" len="med"/>
                      <a:tailEnd type="none" w="med" len="med"/>
                    </a:lnR>
                    <a:lnB w="19050" cap="flat" cmpd="sng" algn="ctr">
                      <a:solidFill>
                        <a:schemeClr val="bg1"/>
                      </a:solidFill>
                      <a:prstDash val="solid"/>
                      <a:round/>
                      <a:headEnd type="none" w="med" len="med"/>
                      <a:tailEnd type="none" w="med" len="med"/>
                    </a:lnB>
                    <a:solidFill>
                      <a:schemeClr val="tx2"/>
                    </a:solidFill>
                  </a:tcPr>
                </a:tc>
                <a:tc gridSpan="2">
                  <a:txBody>
                    <a:bodyPr/>
                    <a:lstStyle/>
                    <a:p>
                      <a:pPr algn="ctr"/>
                      <a:r>
                        <a:rPr lang="en-US" sz="1200" b="1" noProof="0" dirty="0">
                          <a:solidFill>
                            <a:srgbClr val="FFFFFF"/>
                          </a:solidFill>
                        </a:rPr>
                        <a:t>BMI (kg/m</a:t>
                      </a:r>
                      <a:r>
                        <a:rPr lang="en-US" sz="1200" b="1" baseline="30000" noProof="0" dirty="0">
                          <a:solidFill>
                            <a:srgbClr val="FFFFFF"/>
                          </a:solidFill>
                        </a:rPr>
                        <a:t>2</a:t>
                      </a:r>
                      <a:r>
                        <a:rPr lang="en-US" sz="1200" b="1" baseline="0" noProof="0" dirty="0">
                          <a:solidFill>
                            <a:srgbClr val="FFFFFF"/>
                          </a:solidFill>
                        </a:rPr>
                        <a:t>)</a:t>
                      </a:r>
                      <a:endParaRPr lang="en-US" sz="1200" b="1" baseline="0" noProof="0" dirty="0">
                        <a:solidFill>
                          <a:srgbClr val="FFFFFF"/>
                        </a:solidFill>
                        <a:latin typeface="Arial" panose="020B0604020202020204" pitchFamily="34" charset="0"/>
                        <a:ea typeface="Apis For Office" panose="020B0504010101010104" pitchFamily="34" charset="0"/>
                        <a:cs typeface="Arial" panose="020B0604020202020204" pitchFamily="34" charset="0"/>
                      </a:endParaRPr>
                    </a:p>
                  </a:txBody>
                  <a:tcPr marL="97544" marR="97544" marT="64008" marB="64008" anchor="ctr" horzOverflow="overflow">
                    <a:lnL w="12700" cap="flat" cmpd="sng" algn="ctr">
                      <a:solidFill>
                        <a:schemeClr val="tx1"/>
                      </a:solidFill>
                      <a:prstDash val="solid"/>
                      <a:round/>
                      <a:headEnd type="none" w="med" len="med"/>
                      <a:tailEnd type="none" w="med" len="med"/>
                    </a:lnL>
                    <a:lnB w="19050" cap="flat" cmpd="sng" algn="ctr">
                      <a:solidFill>
                        <a:schemeClr val="bg1"/>
                      </a:solidFill>
                      <a:prstDash val="solid"/>
                      <a:round/>
                      <a:headEnd type="none" w="med" len="med"/>
                      <a:tailEnd type="none" w="med" len="med"/>
                    </a:lnB>
                  </a:tcPr>
                </a:tc>
                <a:tc hMerge="1">
                  <a:txBody>
                    <a:bodyPr/>
                    <a:lstStyle/>
                    <a:p>
                      <a:endParaRPr lang="en-GB"/>
                    </a:p>
                  </a:txBody>
                  <a:tcPr marL="73158" marR="73158" marT="54849" marB="54849" horzOverflow="overflow">
                    <a:lnL w="12700" cap="flat" cmpd="sng" algn="ctr">
                      <a:solidFill>
                        <a:srgbClr val="FFFFFF"/>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0000"/>
                  </a:ext>
                </a:extLst>
              </a:tr>
              <a:tr h="0">
                <a:tc vMerge="1">
                  <a:txBody>
                    <a:bodyPr/>
                    <a:lstStyle/>
                    <a:p>
                      <a:endParaRPr lang="en-GB"/>
                    </a:p>
                  </a:txBody>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Tx/>
                        <a:buNone/>
                        <a:tabLst/>
                      </a:pPr>
                      <a:r>
                        <a:rPr kumimoji="0" lang="en-US" sz="1200" b="1" u="none" strike="noStrike" cap="none" normalizeH="0" baseline="0" noProof="0" dirty="0">
                          <a:ln>
                            <a:noFill/>
                          </a:ln>
                          <a:solidFill>
                            <a:srgbClr val="FFFFFF"/>
                          </a:solidFill>
                          <a:effectLst/>
                        </a:rPr>
                        <a:t>International classification</a:t>
                      </a:r>
                      <a:r>
                        <a:rPr kumimoji="0" lang="en-US" sz="1200" b="0" u="none" strike="noStrike" cap="none" normalizeH="0" baseline="30000" noProof="0" dirty="0">
                          <a:ln>
                            <a:noFill/>
                          </a:ln>
                          <a:solidFill>
                            <a:srgbClr val="FFFFFF"/>
                          </a:solidFill>
                          <a:effectLst/>
                        </a:rPr>
                        <a:t>4,5</a:t>
                      </a:r>
                      <a:endParaRPr kumimoji="0" lang="en-US" sz="1200" b="0" i="0" u="none" strike="noStrike" cap="none" normalizeH="0" baseline="0" noProof="0" dirty="0">
                        <a:ln>
                          <a:noFill/>
                        </a:ln>
                        <a:solidFill>
                          <a:srgbClr val="FFFFFF"/>
                        </a:solidFill>
                        <a:effectLst/>
                        <a:latin typeface="Arial" panose="020B0604020202020204" pitchFamily="34" charset="0"/>
                        <a:ea typeface="Apis For Office" panose="020B0504010101010104" pitchFamily="34" charset="0"/>
                        <a:cs typeface="Arial" panose="020B0604020202020204" pitchFamily="34" charset="0"/>
                      </a:endParaRPr>
                    </a:p>
                  </a:txBody>
                  <a:tcPr marL="97544" marR="97544" marT="64008" marB="64008" anchor="ctr" horzOverflow="overflow">
                    <a:lnL w="12700" cap="flat" cmpd="sng" algn="ctr">
                      <a:solidFill>
                        <a:schemeClr val="tx1"/>
                      </a:solidFill>
                      <a:prstDash val="solid"/>
                      <a:round/>
                      <a:headEnd type="none" w="med" len="med"/>
                      <a:tailEnd type="none" w="med" len="med"/>
                    </a:lnL>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Tx/>
                        <a:buNone/>
                        <a:tabLst/>
                      </a:pPr>
                      <a:r>
                        <a:rPr kumimoji="0" lang="en-US" sz="1200" b="1" u="none" strike="noStrike" cap="none" normalizeH="0" baseline="0" noProof="0" dirty="0">
                          <a:ln>
                            <a:noFill/>
                          </a:ln>
                          <a:solidFill>
                            <a:srgbClr val="FFFFFF"/>
                          </a:solidFill>
                          <a:effectLst/>
                        </a:rPr>
                        <a:t> Asian </a:t>
                      </a:r>
                      <a:br>
                        <a:rPr kumimoji="0" lang="en-US" sz="1200" b="1" u="none" strike="noStrike" cap="none" normalizeH="0" baseline="0" noProof="0" dirty="0">
                          <a:ln>
                            <a:noFill/>
                          </a:ln>
                          <a:solidFill>
                            <a:srgbClr val="FFFFFF"/>
                          </a:solidFill>
                          <a:effectLst/>
                        </a:rPr>
                      </a:br>
                      <a:r>
                        <a:rPr kumimoji="0" lang="en-US" sz="1200" b="1" u="none" strike="noStrike" cap="none" normalizeH="0" baseline="0" noProof="0" dirty="0">
                          <a:ln>
                            <a:noFill/>
                          </a:ln>
                          <a:solidFill>
                            <a:srgbClr val="FFFFFF"/>
                          </a:solidFill>
                          <a:effectLst/>
                        </a:rPr>
                        <a:t>population</a:t>
                      </a:r>
                      <a:r>
                        <a:rPr kumimoji="0" lang="en-US" sz="1200" b="0" u="none" strike="noStrike" cap="none" normalizeH="0" baseline="30000" noProof="0" dirty="0">
                          <a:ln>
                            <a:noFill/>
                          </a:ln>
                          <a:solidFill>
                            <a:srgbClr val="FFFFFF"/>
                          </a:solidFill>
                          <a:effectLst/>
                        </a:rPr>
                        <a:t>6</a:t>
                      </a:r>
                      <a:endParaRPr kumimoji="0" lang="en-US" sz="1200" b="0" i="0" u="none" strike="noStrike" cap="none" normalizeH="0" baseline="30000" noProof="0" dirty="0">
                        <a:ln>
                          <a:noFill/>
                        </a:ln>
                        <a:solidFill>
                          <a:srgbClr val="FFFFFF"/>
                        </a:solidFill>
                        <a:effectLst/>
                        <a:latin typeface="Arial" panose="020B0604020202020204" pitchFamily="34" charset="0"/>
                        <a:ea typeface="Apis For Office" panose="020B0504010101010104" pitchFamily="34" charset="0"/>
                        <a:cs typeface="Arial" panose="020B0604020202020204" pitchFamily="34" charset="0"/>
                      </a:endParaRPr>
                    </a:p>
                  </a:txBody>
                  <a:tcPr marL="97544" marR="97544" marT="64008" marB="64008" anchor="ctr" horzOverflow="overflow">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645554181"/>
                  </a:ext>
                </a:extLst>
              </a:tr>
              <a:tr h="0">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Tx/>
                        <a:buNone/>
                        <a:tabLst/>
                      </a:pPr>
                      <a:r>
                        <a:rPr kumimoji="0" lang="en-US" sz="1200" u="none" strike="noStrike" cap="none" normalizeH="0" baseline="0" noProof="0" dirty="0">
                          <a:ln>
                            <a:noFill/>
                          </a:ln>
                          <a:solidFill>
                            <a:schemeClr val="tx1"/>
                          </a:solidFill>
                          <a:effectLst/>
                        </a:rPr>
                        <a:t>Underweight</a:t>
                      </a:r>
                      <a:endParaRPr kumimoji="0" lang="en-US" sz="1200" b="0" i="0" u="none" strike="noStrike" cap="none" normalizeH="0" baseline="0" noProof="0" dirty="0">
                        <a:ln>
                          <a:noFill/>
                        </a:ln>
                        <a:solidFill>
                          <a:schemeClr val="tx1"/>
                        </a:solidFill>
                        <a:effectLst/>
                        <a:latin typeface="Arial" panose="020B0604020202020204" pitchFamily="34" charset="0"/>
                        <a:ea typeface="Apis For Office" panose="020B0504010101010104" pitchFamily="34" charset="0"/>
                        <a:cs typeface="Arial" panose="020B0604020202020204" pitchFamily="34" charset="0"/>
                      </a:endParaRPr>
                    </a:p>
                  </a:txBody>
                  <a:tcPr marL="97544" marR="97544" marT="64008" marB="64008" anchor="ctr" horzOverflow="overflow">
                    <a:lnT w="19050" cap="flat" cmpd="sng" algn="ctr">
                      <a:solidFill>
                        <a:schemeClr val="bg1"/>
                      </a:solidFill>
                      <a:prstDash val="solid"/>
                      <a:round/>
                      <a:headEnd type="none" w="med" len="med"/>
                      <a:tailEnd type="none" w="med" len="med"/>
                    </a:lnT>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Tx/>
                        <a:buNone/>
                        <a:tabLst/>
                      </a:pPr>
                      <a:r>
                        <a:rPr kumimoji="0" lang="en-US" sz="1200" u="none" strike="noStrike" cap="none" normalizeH="0" baseline="0" noProof="0" dirty="0">
                          <a:ln>
                            <a:noFill/>
                          </a:ln>
                          <a:solidFill>
                            <a:schemeClr val="tx1"/>
                          </a:solidFill>
                          <a:effectLst/>
                        </a:rPr>
                        <a:t>&lt;18.5</a:t>
                      </a:r>
                      <a:endParaRPr kumimoji="0" lang="en-US" sz="1200" b="0" i="0" u="none" strike="noStrike" cap="none" normalizeH="0" baseline="0" noProof="0" dirty="0">
                        <a:ln>
                          <a:noFill/>
                        </a:ln>
                        <a:solidFill>
                          <a:schemeClr val="tx1"/>
                        </a:solidFill>
                        <a:effectLst/>
                        <a:latin typeface="Arial" panose="020B0604020202020204" pitchFamily="34" charset="0"/>
                        <a:ea typeface="Apis For Office" panose="020B0504010101010104" pitchFamily="34" charset="0"/>
                        <a:cs typeface="Arial" panose="020B0604020202020204" pitchFamily="34" charset="0"/>
                      </a:endParaRPr>
                    </a:p>
                  </a:txBody>
                  <a:tcPr marL="97544" marR="97544" marT="64008" marB="64008" anchor="ctr" horzOverflow="overflow">
                    <a:lnT w="19050" cap="flat" cmpd="sng" algn="ctr">
                      <a:solidFill>
                        <a:schemeClr val="bg1"/>
                      </a:solidFill>
                      <a:prstDash val="solid"/>
                      <a:round/>
                      <a:headEnd type="none" w="med" len="med"/>
                      <a:tailEnd type="none" w="med" len="med"/>
                    </a:lnT>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Tx/>
                        <a:buNone/>
                        <a:tabLst/>
                      </a:pPr>
                      <a:endParaRPr kumimoji="0" lang="en-US" sz="1200" b="0" i="0" u="none" strike="noStrike" cap="none" normalizeH="0" baseline="0" noProof="0" dirty="0">
                        <a:ln>
                          <a:noFill/>
                        </a:ln>
                        <a:solidFill>
                          <a:schemeClr val="tx1"/>
                        </a:solidFill>
                        <a:effectLst/>
                        <a:latin typeface="Arial" panose="020B0604020202020204" pitchFamily="34" charset="0"/>
                        <a:ea typeface="Apis For Office" panose="020B0504010101010104" pitchFamily="34" charset="0"/>
                        <a:cs typeface="Arial" panose="020B0604020202020204" pitchFamily="34" charset="0"/>
                      </a:endParaRPr>
                    </a:p>
                  </a:txBody>
                  <a:tcPr marL="97544" marR="97544" marT="64008" marB="64008" anchor="ctr" horzOverflow="overflow">
                    <a:lnT w="1905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1"/>
                  </a:ext>
                </a:extLst>
              </a:tr>
              <a:tr h="0">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Tx/>
                        <a:buNone/>
                        <a:tabLst/>
                      </a:pPr>
                      <a:r>
                        <a:rPr kumimoji="0" lang="en-US" sz="1200" u="none" strike="noStrike" cap="none" normalizeH="0" baseline="0" noProof="0" dirty="0">
                          <a:ln>
                            <a:noFill/>
                          </a:ln>
                          <a:solidFill>
                            <a:schemeClr val="tx1"/>
                          </a:solidFill>
                          <a:effectLst/>
                        </a:rPr>
                        <a:t>Healthy weight</a:t>
                      </a:r>
                      <a:endParaRPr kumimoji="0" lang="en-US" sz="1200" b="0" i="0" u="none" strike="noStrike" cap="none" normalizeH="0" baseline="0" noProof="0" dirty="0">
                        <a:ln>
                          <a:noFill/>
                        </a:ln>
                        <a:solidFill>
                          <a:schemeClr val="tx1"/>
                        </a:solidFill>
                        <a:effectLst/>
                        <a:latin typeface="Arial" panose="020B0604020202020204" pitchFamily="34" charset="0"/>
                        <a:ea typeface="Apis For Office" panose="020B0504010101010104" pitchFamily="34" charset="0"/>
                        <a:cs typeface="Arial" panose="020B0604020202020204" pitchFamily="34" charset="0"/>
                      </a:endParaRPr>
                    </a:p>
                  </a:txBody>
                  <a:tcPr marL="97544" marR="97544" marT="64008" marB="64008"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Tx/>
                        <a:buNone/>
                        <a:tabLst/>
                      </a:pPr>
                      <a:r>
                        <a:rPr kumimoji="0" lang="en-US" sz="1200" u="none" strike="noStrike" cap="none" normalizeH="0" baseline="0" noProof="0" dirty="0">
                          <a:ln>
                            <a:noFill/>
                          </a:ln>
                          <a:solidFill>
                            <a:schemeClr val="tx1"/>
                          </a:solidFill>
                          <a:effectLst/>
                        </a:rPr>
                        <a:t>≥18.5 and &lt;25</a:t>
                      </a:r>
                      <a:endParaRPr kumimoji="0" lang="en-US" sz="1200" b="0" i="0" u="none" strike="noStrike" cap="none" normalizeH="0" baseline="0" noProof="0" dirty="0">
                        <a:ln>
                          <a:noFill/>
                        </a:ln>
                        <a:solidFill>
                          <a:schemeClr val="tx1"/>
                        </a:solidFill>
                        <a:effectLst/>
                        <a:latin typeface="Arial" panose="020B0604020202020204" pitchFamily="34" charset="0"/>
                        <a:ea typeface="Apis For Office" panose="020B0504010101010104" pitchFamily="34" charset="0"/>
                        <a:cs typeface="Arial" panose="020B0604020202020204" pitchFamily="34" charset="0"/>
                      </a:endParaRPr>
                    </a:p>
                  </a:txBody>
                  <a:tcPr marL="97544" marR="97544" marT="64008" marB="64008"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Tx/>
                        <a:buNone/>
                        <a:tabLst/>
                        <a:defRPr/>
                      </a:pPr>
                      <a:r>
                        <a:rPr lang="en-US" sz="1200" u="none" noProof="0" dirty="0">
                          <a:solidFill>
                            <a:schemeClr val="tx1"/>
                          </a:solidFill>
                        </a:rPr>
                        <a:t>≥18 and &lt;23</a:t>
                      </a:r>
                      <a:endParaRPr lang="en-US" sz="1200" b="0" i="0" u="none" noProof="0" dirty="0">
                        <a:solidFill>
                          <a:schemeClr val="tx1"/>
                        </a:solidFill>
                        <a:latin typeface="Arial" panose="020B0604020202020204" pitchFamily="34" charset="0"/>
                        <a:ea typeface="Apis For Office" panose="020B0504010101010104" pitchFamily="34" charset="0"/>
                        <a:cs typeface="Arial" panose="020B0604020202020204" pitchFamily="34" charset="0"/>
                      </a:endParaRPr>
                    </a:p>
                  </a:txBody>
                  <a:tcPr marL="97544" marR="97544" marT="64008" marB="64008" anchor="ctr" horzOverflow="overflow"/>
                </a:tc>
                <a:extLst>
                  <a:ext uri="{0D108BD9-81ED-4DB2-BD59-A6C34878D82A}">
                    <a16:rowId xmlns:a16="http://schemas.microsoft.com/office/drawing/2014/main" val="10002"/>
                  </a:ext>
                </a:extLst>
              </a:tr>
              <a:tr h="0">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Tx/>
                        <a:buNone/>
                        <a:tabLst/>
                      </a:pPr>
                      <a:r>
                        <a:rPr kumimoji="0" lang="en-US" sz="1200" b="0" u="none" strike="noStrike" cap="none" normalizeH="0" baseline="0" noProof="0" dirty="0">
                          <a:ln>
                            <a:noFill/>
                          </a:ln>
                          <a:solidFill>
                            <a:schemeClr val="tx1"/>
                          </a:solidFill>
                          <a:effectLst/>
                        </a:rPr>
                        <a:t>Overweight*</a:t>
                      </a:r>
                      <a:endParaRPr kumimoji="0" lang="en-US" sz="1200" b="0" i="0" u="none" strike="noStrike" cap="none" normalizeH="0" baseline="0" noProof="0" dirty="0">
                        <a:ln>
                          <a:noFill/>
                        </a:ln>
                        <a:solidFill>
                          <a:schemeClr val="tx1"/>
                        </a:solidFill>
                        <a:effectLst/>
                        <a:latin typeface="Arial" panose="020B0604020202020204" pitchFamily="34" charset="0"/>
                        <a:ea typeface="Apis For Office" panose="020B0504010101010104" pitchFamily="34" charset="0"/>
                        <a:cs typeface="Arial" panose="020B0604020202020204" pitchFamily="34" charset="0"/>
                      </a:endParaRPr>
                    </a:p>
                  </a:txBody>
                  <a:tcPr marL="97544" marR="97544" marT="64008" marB="64008"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Tx/>
                        <a:buNone/>
                        <a:tabLst/>
                      </a:pPr>
                      <a:r>
                        <a:rPr kumimoji="0" lang="en-US" sz="1200" u="none" strike="noStrike" cap="none" normalizeH="0" baseline="0" noProof="0" dirty="0">
                          <a:ln>
                            <a:noFill/>
                          </a:ln>
                          <a:solidFill>
                            <a:schemeClr val="tx1"/>
                          </a:solidFill>
                          <a:effectLst/>
                        </a:rPr>
                        <a:t>≥25 and &lt;30</a:t>
                      </a:r>
                      <a:endParaRPr kumimoji="0" lang="en-US" sz="1200" b="0" i="0" u="none" strike="noStrike" cap="none" normalizeH="0" baseline="0" noProof="0" dirty="0">
                        <a:ln>
                          <a:noFill/>
                        </a:ln>
                        <a:solidFill>
                          <a:schemeClr val="tx1"/>
                        </a:solidFill>
                        <a:effectLst/>
                        <a:latin typeface="Arial" panose="020B0604020202020204" pitchFamily="34" charset="0"/>
                        <a:ea typeface="Apis For Office" panose="020B0504010101010104" pitchFamily="34" charset="0"/>
                        <a:cs typeface="Arial" panose="020B0604020202020204" pitchFamily="34" charset="0"/>
                      </a:endParaRPr>
                    </a:p>
                  </a:txBody>
                  <a:tcPr marL="97544" marR="97544" marT="64008" marB="64008"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Tx/>
                        <a:buNone/>
                        <a:tabLst/>
                        <a:defRPr/>
                      </a:pPr>
                      <a:r>
                        <a:rPr lang="en-US" sz="1200" u="none" noProof="0" dirty="0">
                          <a:solidFill>
                            <a:schemeClr val="tx1"/>
                          </a:solidFill>
                        </a:rPr>
                        <a:t>≥23 and &lt;25</a:t>
                      </a:r>
                      <a:endParaRPr lang="en-US" sz="1200" b="0" i="0" u="none" noProof="0" dirty="0">
                        <a:solidFill>
                          <a:schemeClr val="tx1"/>
                        </a:solidFill>
                        <a:latin typeface="Arial" panose="020B0604020202020204" pitchFamily="34" charset="0"/>
                        <a:ea typeface="Apis For Office" panose="020B0504010101010104" pitchFamily="34" charset="0"/>
                        <a:cs typeface="Arial" panose="020B0604020202020204" pitchFamily="34" charset="0"/>
                      </a:endParaRPr>
                    </a:p>
                  </a:txBody>
                  <a:tcPr marL="97544" marR="97544" marT="64008" marB="64008" anchor="ctr" horzOverflow="overflow"/>
                </a:tc>
                <a:extLst>
                  <a:ext uri="{0D108BD9-81ED-4DB2-BD59-A6C34878D82A}">
                    <a16:rowId xmlns:a16="http://schemas.microsoft.com/office/drawing/2014/main" val="10003"/>
                  </a:ext>
                </a:extLst>
              </a:tr>
              <a:tr h="0">
                <a:tc>
                  <a:txBody>
                    <a:bodyPr/>
                    <a:lstStyle/>
                    <a:p>
                      <a:pPr marL="0" marR="0" lvl="0" indent="0" algn="l" defTabSz="914400" rtl="0" eaLnBrk="1" fontAlgn="base" latinLnBrk="0" hangingPunct="1">
                        <a:lnSpc>
                          <a:spcPct val="100000"/>
                        </a:lnSpc>
                        <a:spcBef>
                          <a:spcPct val="20000"/>
                        </a:spcBef>
                        <a:spcAft>
                          <a:spcPct val="0"/>
                        </a:spcAft>
                        <a:buClr>
                          <a:schemeClr val="accent1"/>
                        </a:buClr>
                        <a:buSzTx/>
                        <a:buFontTx/>
                        <a:buNone/>
                        <a:tabLst/>
                      </a:pPr>
                      <a:r>
                        <a:rPr kumimoji="0" lang="en-US" sz="1200" u="none" strike="noStrike" cap="none" normalizeH="0" baseline="0" noProof="0" dirty="0">
                          <a:ln>
                            <a:noFill/>
                          </a:ln>
                          <a:solidFill>
                            <a:schemeClr val="tx1"/>
                          </a:solidFill>
                          <a:effectLst/>
                        </a:rPr>
                        <a:t>Obesity</a:t>
                      </a:r>
                      <a:endParaRPr kumimoji="0" lang="en-US" sz="1200" b="0" i="0" u="none" strike="noStrike" cap="none" normalizeH="0" baseline="0" noProof="0" dirty="0">
                        <a:ln>
                          <a:noFill/>
                        </a:ln>
                        <a:solidFill>
                          <a:schemeClr val="tx1"/>
                        </a:solidFill>
                        <a:effectLst/>
                        <a:latin typeface="Arial" panose="020B0604020202020204" pitchFamily="34" charset="0"/>
                        <a:ea typeface="Apis For Office" panose="020B0504010101010104" pitchFamily="34" charset="0"/>
                        <a:cs typeface="Arial" panose="020B0604020202020204" pitchFamily="34" charset="0"/>
                      </a:endParaRPr>
                    </a:p>
                  </a:txBody>
                  <a:tcPr marL="97544" marR="97544" marT="64008" marB="64008"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Tx/>
                        <a:buNone/>
                        <a:tabLst/>
                      </a:pPr>
                      <a:r>
                        <a:rPr kumimoji="0" lang="en-US" sz="1200" u="none" strike="noStrike" cap="none" normalizeH="0" baseline="0" noProof="0" dirty="0">
                          <a:ln>
                            <a:noFill/>
                          </a:ln>
                          <a:solidFill>
                            <a:schemeClr val="tx1"/>
                          </a:solidFill>
                          <a:effectLst/>
                        </a:rPr>
                        <a:t>≥30</a:t>
                      </a:r>
                      <a:endParaRPr kumimoji="0" lang="en-US" sz="1200" b="0" i="0" u="none" strike="noStrike" cap="none" normalizeH="0" baseline="0" noProof="0" dirty="0">
                        <a:ln>
                          <a:noFill/>
                        </a:ln>
                        <a:solidFill>
                          <a:schemeClr val="tx1"/>
                        </a:solidFill>
                        <a:effectLst/>
                        <a:latin typeface="Arial" panose="020B0604020202020204" pitchFamily="34" charset="0"/>
                        <a:ea typeface="Apis For Office" panose="020B0504010101010104" pitchFamily="34" charset="0"/>
                        <a:cs typeface="Arial" panose="020B0604020202020204" pitchFamily="34" charset="0"/>
                      </a:endParaRPr>
                    </a:p>
                  </a:txBody>
                  <a:tcPr marL="97544" marR="97544" marT="64008" marB="64008"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Tx/>
                        <a:buNone/>
                        <a:tabLst/>
                      </a:pPr>
                      <a:r>
                        <a:rPr kumimoji="0" lang="en-US" sz="1200" b="0" u="none" strike="noStrike" cap="none" normalizeH="0" baseline="0" noProof="0" dirty="0">
                          <a:ln>
                            <a:noFill/>
                          </a:ln>
                          <a:solidFill>
                            <a:schemeClr val="tx1"/>
                          </a:solidFill>
                          <a:effectLst/>
                        </a:rPr>
                        <a:t>&gt;25</a:t>
                      </a:r>
                      <a:endParaRPr kumimoji="0" lang="en-US" sz="1200" b="0" i="0" u="none" strike="noStrike" cap="none" normalizeH="0" baseline="0" noProof="0" dirty="0">
                        <a:ln>
                          <a:noFill/>
                        </a:ln>
                        <a:solidFill>
                          <a:schemeClr val="tx1"/>
                        </a:solidFill>
                        <a:effectLst/>
                        <a:latin typeface="Arial" panose="020B0604020202020204" pitchFamily="34" charset="0"/>
                        <a:ea typeface="Apis For Office" panose="020B0504010101010104" pitchFamily="34" charset="0"/>
                        <a:cs typeface="Arial" panose="020B0604020202020204" pitchFamily="34" charset="0"/>
                      </a:endParaRPr>
                    </a:p>
                  </a:txBody>
                  <a:tcPr marL="97544" marR="97544" marT="64008" marB="64008" anchor="ctr" horzOverflow="overflow"/>
                </a:tc>
                <a:extLst>
                  <a:ext uri="{0D108BD9-81ED-4DB2-BD59-A6C34878D82A}">
                    <a16:rowId xmlns:a16="http://schemas.microsoft.com/office/drawing/2014/main" val="10004"/>
                  </a:ext>
                </a:extLst>
              </a:tr>
              <a:tr h="0">
                <a:tc>
                  <a:txBody>
                    <a:bodyPr/>
                    <a:lstStyle/>
                    <a:p>
                      <a:pPr marL="182880" marR="0" lvl="0" indent="0" algn="l" defTabSz="914400" rtl="0" eaLnBrk="1" fontAlgn="base" latinLnBrk="0" hangingPunct="1">
                        <a:lnSpc>
                          <a:spcPct val="100000"/>
                        </a:lnSpc>
                        <a:spcBef>
                          <a:spcPct val="20000"/>
                        </a:spcBef>
                        <a:spcAft>
                          <a:spcPct val="0"/>
                        </a:spcAft>
                        <a:buClr>
                          <a:schemeClr val="accent1"/>
                        </a:buClr>
                        <a:buSzTx/>
                        <a:buFontTx/>
                        <a:buNone/>
                        <a:tabLst>
                          <a:tab pos="228600" algn="l"/>
                        </a:tabLst>
                      </a:pPr>
                      <a:r>
                        <a:rPr kumimoji="0" lang="en-US" sz="1200" u="none" strike="noStrike" cap="none" normalizeH="0" baseline="0" noProof="0" dirty="0">
                          <a:ln>
                            <a:noFill/>
                          </a:ln>
                          <a:solidFill>
                            <a:schemeClr val="tx1"/>
                          </a:solidFill>
                          <a:effectLst/>
                        </a:rPr>
                        <a:t>Obesity class 1</a:t>
                      </a:r>
                      <a:endParaRPr kumimoji="0" lang="en-US" sz="1200" b="0" i="0" u="none" strike="noStrike" cap="none" normalizeH="0" baseline="0" noProof="0" dirty="0">
                        <a:ln>
                          <a:noFill/>
                        </a:ln>
                        <a:solidFill>
                          <a:schemeClr val="tx1"/>
                        </a:solidFill>
                        <a:effectLst/>
                        <a:latin typeface="Arial" panose="020B0604020202020204" pitchFamily="34" charset="0"/>
                        <a:ea typeface="Apis For Office" panose="020B0504010101010104" pitchFamily="34" charset="0"/>
                        <a:cs typeface="Arial" panose="020B0604020202020204" pitchFamily="34" charset="0"/>
                      </a:endParaRPr>
                    </a:p>
                  </a:txBody>
                  <a:tcPr marL="97544" marR="97544" marT="64008" marB="64008"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Tx/>
                        <a:buNone/>
                        <a:tabLst/>
                      </a:pPr>
                      <a:r>
                        <a:rPr kumimoji="0" lang="en-US" sz="1200" u="none" strike="noStrike" cap="none" normalizeH="0" baseline="0" noProof="0" dirty="0">
                          <a:ln>
                            <a:noFill/>
                          </a:ln>
                          <a:solidFill>
                            <a:schemeClr val="tx1"/>
                          </a:solidFill>
                          <a:effectLst/>
                        </a:rPr>
                        <a:t>≥30 and &lt;35</a:t>
                      </a:r>
                      <a:endParaRPr kumimoji="0" lang="en-US" sz="1200" b="0" i="0" u="none" strike="noStrike" cap="none" normalizeH="0" baseline="0" noProof="0" dirty="0">
                        <a:ln>
                          <a:noFill/>
                        </a:ln>
                        <a:solidFill>
                          <a:schemeClr val="tx1"/>
                        </a:solidFill>
                        <a:effectLst/>
                        <a:latin typeface="Arial" panose="020B0604020202020204" pitchFamily="34" charset="0"/>
                        <a:ea typeface="Apis For Office" panose="020B0504010101010104" pitchFamily="34" charset="0"/>
                        <a:cs typeface="Arial" panose="020B0604020202020204" pitchFamily="34" charset="0"/>
                      </a:endParaRPr>
                    </a:p>
                  </a:txBody>
                  <a:tcPr marL="97544" marR="97544" marT="64008" marB="64008"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Tx/>
                        <a:buNone/>
                        <a:tabLst/>
                      </a:pPr>
                      <a:endParaRPr kumimoji="0" lang="en-US" sz="1200" b="0" i="0" u="none" strike="noStrike" cap="none" normalizeH="0" baseline="0" noProof="0" dirty="0">
                        <a:ln>
                          <a:noFill/>
                        </a:ln>
                        <a:solidFill>
                          <a:schemeClr val="tx1"/>
                        </a:solidFill>
                        <a:effectLst/>
                        <a:latin typeface="Arial" panose="020B0604020202020204" pitchFamily="34" charset="0"/>
                        <a:ea typeface="Apis For Office" panose="020B0504010101010104" pitchFamily="34" charset="0"/>
                        <a:cs typeface="Arial" panose="020B0604020202020204" pitchFamily="34" charset="0"/>
                      </a:endParaRPr>
                    </a:p>
                  </a:txBody>
                  <a:tcPr marL="97544" marR="97544" marT="64008" marB="64008" anchor="ctr" horzOverflow="overflow"/>
                </a:tc>
                <a:extLst>
                  <a:ext uri="{0D108BD9-81ED-4DB2-BD59-A6C34878D82A}">
                    <a16:rowId xmlns:a16="http://schemas.microsoft.com/office/drawing/2014/main" val="10005"/>
                  </a:ext>
                </a:extLst>
              </a:tr>
              <a:tr h="0">
                <a:tc>
                  <a:txBody>
                    <a:bodyPr/>
                    <a:lstStyle/>
                    <a:p>
                      <a:pPr marL="182880" marR="0" lvl="0" indent="0" algn="l" defTabSz="914400" rtl="0" eaLnBrk="1" fontAlgn="base" latinLnBrk="0" hangingPunct="1">
                        <a:lnSpc>
                          <a:spcPct val="100000"/>
                        </a:lnSpc>
                        <a:spcBef>
                          <a:spcPct val="20000"/>
                        </a:spcBef>
                        <a:spcAft>
                          <a:spcPct val="0"/>
                        </a:spcAft>
                        <a:buClr>
                          <a:schemeClr val="accent1"/>
                        </a:buClr>
                        <a:buSzTx/>
                        <a:buFontTx/>
                        <a:buNone/>
                        <a:tabLst>
                          <a:tab pos="228600" algn="l"/>
                        </a:tabLst>
                      </a:pPr>
                      <a:r>
                        <a:rPr kumimoji="0" lang="en-US" sz="1200" u="none" strike="noStrike" cap="none" normalizeH="0" baseline="0" noProof="0" dirty="0">
                          <a:ln>
                            <a:noFill/>
                          </a:ln>
                          <a:solidFill>
                            <a:schemeClr val="tx1"/>
                          </a:solidFill>
                          <a:effectLst/>
                        </a:rPr>
                        <a:t>Obesity class 2</a:t>
                      </a:r>
                      <a:endParaRPr kumimoji="0" lang="en-US" sz="1200" b="0" i="0" u="none" strike="noStrike" cap="none" normalizeH="0" baseline="0" noProof="0" dirty="0">
                        <a:ln>
                          <a:noFill/>
                        </a:ln>
                        <a:solidFill>
                          <a:schemeClr val="tx1"/>
                        </a:solidFill>
                        <a:effectLst/>
                        <a:latin typeface="Arial" panose="020B0604020202020204" pitchFamily="34" charset="0"/>
                        <a:ea typeface="Apis For Office" panose="020B0504010101010104" pitchFamily="34" charset="0"/>
                        <a:cs typeface="Arial" panose="020B0604020202020204" pitchFamily="34" charset="0"/>
                      </a:endParaRPr>
                    </a:p>
                  </a:txBody>
                  <a:tcPr marL="97544" marR="97544" marT="64008" marB="64008"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Tx/>
                        <a:buNone/>
                        <a:tabLst/>
                      </a:pPr>
                      <a:r>
                        <a:rPr kumimoji="0" lang="en-US" sz="1200" u="none" strike="noStrike" cap="none" normalizeH="0" baseline="0" noProof="0" dirty="0">
                          <a:ln>
                            <a:noFill/>
                          </a:ln>
                          <a:solidFill>
                            <a:schemeClr val="tx1"/>
                          </a:solidFill>
                          <a:effectLst/>
                        </a:rPr>
                        <a:t>≥35 and &lt;40</a:t>
                      </a:r>
                      <a:endParaRPr kumimoji="0" lang="en-US" sz="1200" b="0" i="0" u="none" strike="noStrike" cap="none" normalizeH="0" baseline="0" noProof="0" dirty="0">
                        <a:ln>
                          <a:noFill/>
                        </a:ln>
                        <a:solidFill>
                          <a:schemeClr val="tx1"/>
                        </a:solidFill>
                        <a:effectLst/>
                        <a:latin typeface="Arial" panose="020B0604020202020204" pitchFamily="34" charset="0"/>
                        <a:ea typeface="Apis For Office" panose="020B0504010101010104" pitchFamily="34" charset="0"/>
                        <a:cs typeface="Arial" panose="020B0604020202020204" pitchFamily="34" charset="0"/>
                      </a:endParaRPr>
                    </a:p>
                  </a:txBody>
                  <a:tcPr marL="97544" marR="97544" marT="64008" marB="64008"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Tx/>
                        <a:buNone/>
                        <a:tabLst/>
                      </a:pPr>
                      <a:endParaRPr kumimoji="0" lang="en-US" sz="1200" b="0" i="0" u="none" strike="noStrike" cap="none" normalizeH="0" baseline="0" noProof="0" dirty="0">
                        <a:ln>
                          <a:noFill/>
                        </a:ln>
                        <a:solidFill>
                          <a:schemeClr val="tx1"/>
                        </a:solidFill>
                        <a:effectLst/>
                        <a:latin typeface="Arial" panose="020B0604020202020204" pitchFamily="34" charset="0"/>
                        <a:ea typeface="Apis For Office" panose="020B0504010101010104" pitchFamily="34" charset="0"/>
                        <a:cs typeface="Arial" panose="020B0604020202020204" pitchFamily="34" charset="0"/>
                      </a:endParaRPr>
                    </a:p>
                  </a:txBody>
                  <a:tcPr marL="97544" marR="97544" marT="64008" marB="64008" anchor="ctr" horzOverflow="overflow"/>
                </a:tc>
                <a:extLst>
                  <a:ext uri="{0D108BD9-81ED-4DB2-BD59-A6C34878D82A}">
                    <a16:rowId xmlns:a16="http://schemas.microsoft.com/office/drawing/2014/main" val="10006"/>
                  </a:ext>
                </a:extLst>
              </a:tr>
              <a:tr h="0">
                <a:tc>
                  <a:txBody>
                    <a:bodyPr/>
                    <a:lstStyle/>
                    <a:p>
                      <a:pPr marL="182880" marR="0" lvl="0" indent="0" algn="l" defTabSz="914400" rtl="0" eaLnBrk="1" fontAlgn="base" latinLnBrk="0" hangingPunct="1">
                        <a:lnSpc>
                          <a:spcPct val="100000"/>
                        </a:lnSpc>
                        <a:spcBef>
                          <a:spcPct val="20000"/>
                        </a:spcBef>
                        <a:spcAft>
                          <a:spcPct val="0"/>
                        </a:spcAft>
                        <a:buClr>
                          <a:schemeClr val="accent1"/>
                        </a:buClr>
                        <a:buSzTx/>
                        <a:buFontTx/>
                        <a:buNone/>
                        <a:tabLst>
                          <a:tab pos="228600" algn="l"/>
                        </a:tabLst>
                      </a:pPr>
                      <a:r>
                        <a:rPr kumimoji="0" lang="en-US" sz="1200" u="none" strike="noStrike" kern="1200" cap="none" normalizeH="0" baseline="0" noProof="0" dirty="0">
                          <a:ln>
                            <a:noFill/>
                          </a:ln>
                          <a:solidFill>
                            <a:schemeClr val="tx1"/>
                          </a:solidFill>
                          <a:effectLst/>
                        </a:rPr>
                        <a:t>Obesit</a:t>
                      </a:r>
                      <a:r>
                        <a:rPr kumimoji="0" lang="en-US" sz="1200" u="none" strike="noStrike" cap="none" normalizeH="0" baseline="0" noProof="0" dirty="0">
                          <a:ln>
                            <a:noFill/>
                          </a:ln>
                          <a:solidFill>
                            <a:schemeClr val="tx1"/>
                          </a:solidFill>
                          <a:effectLst/>
                        </a:rPr>
                        <a:t>y class 3</a:t>
                      </a:r>
                      <a:endParaRPr kumimoji="0" lang="en-US" sz="1200" b="0" i="0" u="none" strike="noStrike" cap="none" normalizeH="0" baseline="0" noProof="0" dirty="0">
                        <a:ln>
                          <a:noFill/>
                        </a:ln>
                        <a:solidFill>
                          <a:schemeClr val="tx1"/>
                        </a:solidFill>
                        <a:effectLst/>
                        <a:latin typeface="Arial" panose="020B0604020202020204" pitchFamily="34" charset="0"/>
                        <a:ea typeface="Apis For Office" panose="020B0504010101010104" pitchFamily="34" charset="0"/>
                        <a:cs typeface="Arial" panose="020B0604020202020204" pitchFamily="34" charset="0"/>
                      </a:endParaRPr>
                    </a:p>
                  </a:txBody>
                  <a:tcPr marL="97544" marR="97544" marT="64008" marB="64008"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Tx/>
                        <a:buNone/>
                        <a:tabLst/>
                      </a:pPr>
                      <a:r>
                        <a:rPr kumimoji="0" lang="en-US" sz="1200" u="none" strike="noStrike" cap="none" normalizeH="0" baseline="0" noProof="0" dirty="0">
                          <a:ln>
                            <a:noFill/>
                          </a:ln>
                          <a:solidFill>
                            <a:schemeClr val="tx1"/>
                          </a:solidFill>
                          <a:effectLst/>
                        </a:rPr>
                        <a:t>≥40</a:t>
                      </a:r>
                      <a:endParaRPr kumimoji="0" lang="en-US" sz="1200" b="0" i="0" u="none" strike="noStrike" cap="none" normalizeH="0" baseline="0" noProof="0" dirty="0">
                        <a:ln>
                          <a:noFill/>
                        </a:ln>
                        <a:solidFill>
                          <a:schemeClr val="tx1"/>
                        </a:solidFill>
                        <a:effectLst/>
                        <a:latin typeface="Arial" panose="020B0604020202020204" pitchFamily="34" charset="0"/>
                        <a:ea typeface="Apis For Office" panose="020B0504010101010104" pitchFamily="34" charset="0"/>
                        <a:cs typeface="Arial" panose="020B0604020202020204" pitchFamily="34" charset="0"/>
                      </a:endParaRPr>
                    </a:p>
                  </a:txBody>
                  <a:tcPr marL="97544" marR="97544" marT="64008" marB="64008"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Tx/>
                        <a:buNone/>
                        <a:tabLst/>
                      </a:pPr>
                      <a:endParaRPr kumimoji="0" lang="en-US" sz="1200" b="0" i="0" u="none" strike="noStrike" cap="none" normalizeH="0" baseline="0" noProof="0" dirty="0">
                        <a:ln>
                          <a:noFill/>
                        </a:ln>
                        <a:solidFill>
                          <a:schemeClr val="tx1"/>
                        </a:solidFill>
                        <a:effectLst/>
                        <a:latin typeface="Arial" panose="020B0604020202020204" pitchFamily="34" charset="0"/>
                        <a:ea typeface="Apis For Office" panose="020B0504010101010104" pitchFamily="34" charset="0"/>
                        <a:cs typeface="Arial" panose="020B0604020202020204" pitchFamily="34" charset="0"/>
                      </a:endParaRPr>
                    </a:p>
                  </a:txBody>
                  <a:tcPr marL="97544" marR="97544" marT="64008" marB="64008" anchor="ctr" horzOverflow="overflow"/>
                </a:tc>
                <a:extLst>
                  <a:ext uri="{0D108BD9-81ED-4DB2-BD59-A6C34878D82A}">
                    <a16:rowId xmlns:a16="http://schemas.microsoft.com/office/drawing/2014/main" val="10007"/>
                  </a:ext>
                </a:extLst>
              </a:tr>
            </a:tbl>
          </a:graphicData>
        </a:graphic>
      </p:graphicFrame>
      <p:grpSp>
        <p:nvGrpSpPr>
          <p:cNvPr id="9" name="Group 8">
            <a:extLst>
              <a:ext uri="{FF2B5EF4-FFF2-40B4-BE49-F238E27FC236}">
                <a16:creationId xmlns:a16="http://schemas.microsoft.com/office/drawing/2014/main" id="{B240FE04-9413-FDF4-BDFB-3C29E16CBD61}"/>
              </a:ext>
            </a:extLst>
          </p:cNvPr>
          <p:cNvGrpSpPr/>
          <p:nvPr/>
        </p:nvGrpSpPr>
        <p:grpSpPr>
          <a:xfrm>
            <a:off x="2196303" y="4322215"/>
            <a:ext cx="2329741" cy="584213"/>
            <a:chOff x="2356626" y="3650058"/>
            <a:chExt cx="2329741" cy="584213"/>
          </a:xfrm>
        </p:grpSpPr>
        <p:sp>
          <p:nvSpPr>
            <p:cNvPr id="10" name="TextBox 9">
              <a:extLst>
                <a:ext uri="{FF2B5EF4-FFF2-40B4-BE49-F238E27FC236}">
                  <a16:creationId xmlns:a16="http://schemas.microsoft.com/office/drawing/2014/main" id="{DC2C3EB0-AECC-34E6-6409-DCFCF0BE0E60}"/>
                </a:ext>
              </a:extLst>
            </p:cNvPr>
            <p:cNvSpPr txBox="1"/>
            <p:nvPr/>
          </p:nvSpPr>
          <p:spPr>
            <a:xfrm>
              <a:off x="3225360" y="3789502"/>
              <a:ext cx="288862" cy="307777"/>
            </a:xfrm>
            <a:prstGeom prst="rect">
              <a:avLst/>
            </a:prstGeom>
            <a:noFill/>
          </p:spPr>
          <p:txBody>
            <a:bodyPr wrap="none" rtlCol="0">
              <a:spAutoFit/>
            </a:bodyPr>
            <a:lstStyle/>
            <a:p>
              <a:pPr defTabSz="1219170" fontAlgn="base">
                <a:spcBef>
                  <a:spcPct val="0"/>
                </a:spcBef>
                <a:spcAft>
                  <a:spcPct val="0"/>
                </a:spcAft>
                <a:defRPr/>
              </a:pPr>
              <a:r>
                <a:rPr lang="en-US" sz="1400" noProof="0" dirty="0">
                  <a:latin typeface="Arial" panose="020B0604020202020204" pitchFamily="34" charset="0"/>
                  <a:ea typeface="Apis For Office" panose="020B0504010101010104" pitchFamily="34" charset="0"/>
                  <a:cs typeface="Arial" panose="020B0604020202020204" pitchFamily="34" charset="0"/>
                </a:rPr>
                <a:t>=</a:t>
              </a:r>
            </a:p>
          </p:txBody>
        </p:sp>
        <p:sp>
          <p:nvSpPr>
            <p:cNvPr id="11" name="TextBox 10">
              <a:extLst>
                <a:ext uri="{FF2B5EF4-FFF2-40B4-BE49-F238E27FC236}">
                  <a16:creationId xmlns:a16="http://schemas.microsoft.com/office/drawing/2014/main" id="{7C00E1E3-55E4-94A5-C7C7-D462E5A6D580}"/>
                </a:ext>
              </a:extLst>
            </p:cNvPr>
            <p:cNvSpPr txBox="1"/>
            <p:nvPr/>
          </p:nvSpPr>
          <p:spPr>
            <a:xfrm>
              <a:off x="3571738" y="3650058"/>
              <a:ext cx="1059906" cy="307777"/>
            </a:xfrm>
            <a:prstGeom prst="rect">
              <a:avLst/>
            </a:prstGeom>
            <a:noFill/>
          </p:spPr>
          <p:txBody>
            <a:bodyPr wrap="none" rtlCol="0">
              <a:spAutoFit/>
            </a:bodyPr>
            <a:lstStyle/>
            <a:p>
              <a:pPr defTabSz="1219170" fontAlgn="base">
                <a:spcBef>
                  <a:spcPct val="0"/>
                </a:spcBef>
                <a:spcAft>
                  <a:spcPct val="0"/>
                </a:spcAft>
                <a:defRPr/>
              </a:pPr>
              <a:r>
                <a:rPr lang="en-US" sz="1400" noProof="0" dirty="0">
                  <a:latin typeface="Arial" panose="020B0604020202020204" pitchFamily="34" charset="0"/>
                  <a:ea typeface="Apis For Office" panose="020B0504010101010104" pitchFamily="34" charset="0"/>
                  <a:cs typeface="Arial" panose="020B0604020202020204" pitchFamily="34" charset="0"/>
                </a:rPr>
                <a:t>weight (kg)</a:t>
              </a:r>
            </a:p>
          </p:txBody>
        </p:sp>
        <p:sp>
          <p:nvSpPr>
            <p:cNvPr id="12" name="TextBox 11">
              <a:extLst>
                <a:ext uri="{FF2B5EF4-FFF2-40B4-BE49-F238E27FC236}">
                  <a16:creationId xmlns:a16="http://schemas.microsoft.com/office/drawing/2014/main" id="{9EFF8A34-4CC5-06AC-5B99-869295CA4872}"/>
                </a:ext>
              </a:extLst>
            </p:cNvPr>
            <p:cNvSpPr txBox="1"/>
            <p:nvPr/>
          </p:nvSpPr>
          <p:spPr>
            <a:xfrm>
              <a:off x="3571738" y="3926494"/>
              <a:ext cx="1056700" cy="307777"/>
            </a:xfrm>
            <a:prstGeom prst="rect">
              <a:avLst/>
            </a:prstGeom>
            <a:noFill/>
          </p:spPr>
          <p:txBody>
            <a:bodyPr wrap="none" rtlCol="0">
              <a:spAutoFit/>
            </a:bodyPr>
            <a:lstStyle/>
            <a:p>
              <a:pPr defTabSz="1219170" fontAlgn="base">
                <a:spcBef>
                  <a:spcPct val="0"/>
                </a:spcBef>
                <a:spcAft>
                  <a:spcPct val="0"/>
                </a:spcAft>
                <a:defRPr/>
              </a:pPr>
              <a:r>
                <a:rPr lang="en-US" sz="1400" noProof="0" dirty="0">
                  <a:latin typeface="Arial" panose="020B0604020202020204" pitchFamily="34" charset="0"/>
                  <a:ea typeface="Apis For Office" panose="020B0504010101010104" pitchFamily="34" charset="0"/>
                  <a:cs typeface="Arial" panose="020B0604020202020204" pitchFamily="34" charset="0"/>
                </a:rPr>
                <a:t>height (m</a:t>
              </a:r>
              <a:r>
                <a:rPr lang="en-US" sz="1400" baseline="30000" noProof="0" dirty="0">
                  <a:latin typeface="Arial" panose="020B0604020202020204" pitchFamily="34" charset="0"/>
                  <a:ea typeface="Apis For Office" panose="020B0504010101010104" pitchFamily="34" charset="0"/>
                  <a:cs typeface="Arial" panose="020B0604020202020204" pitchFamily="34" charset="0"/>
                </a:rPr>
                <a:t>2</a:t>
              </a:r>
              <a:r>
                <a:rPr lang="en-US" sz="1400" noProof="0" dirty="0">
                  <a:latin typeface="Arial" panose="020B0604020202020204" pitchFamily="34" charset="0"/>
                  <a:ea typeface="Apis For Office" panose="020B0504010101010104" pitchFamily="34" charset="0"/>
                  <a:cs typeface="Arial" panose="020B0604020202020204" pitchFamily="34" charset="0"/>
                </a:rPr>
                <a:t>)</a:t>
              </a:r>
            </a:p>
          </p:txBody>
        </p:sp>
        <p:cxnSp>
          <p:nvCxnSpPr>
            <p:cNvPr id="13" name="Straight Connector 12">
              <a:extLst>
                <a:ext uri="{FF2B5EF4-FFF2-40B4-BE49-F238E27FC236}">
                  <a16:creationId xmlns:a16="http://schemas.microsoft.com/office/drawing/2014/main" id="{F2808051-572C-4236-D3FB-F397BBA232E5}"/>
                </a:ext>
              </a:extLst>
            </p:cNvPr>
            <p:cNvCxnSpPr/>
            <p:nvPr/>
          </p:nvCxnSpPr>
          <p:spPr>
            <a:xfrm>
              <a:off x="3529471" y="3930693"/>
              <a:ext cx="115689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104F04CE-DA88-4577-0B43-9386F5AFDC65}"/>
                </a:ext>
              </a:extLst>
            </p:cNvPr>
            <p:cNvGrpSpPr/>
            <p:nvPr/>
          </p:nvGrpSpPr>
          <p:grpSpPr>
            <a:xfrm>
              <a:off x="2356626" y="3701557"/>
              <a:ext cx="471478" cy="471478"/>
              <a:chOff x="1681084" y="3368776"/>
              <a:chExt cx="1020552" cy="1020552"/>
            </a:xfrm>
          </p:grpSpPr>
          <p:sp>
            <p:nvSpPr>
              <p:cNvPr id="16" name="Oval 15">
                <a:extLst>
                  <a:ext uri="{FF2B5EF4-FFF2-40B4-BE49-F238E27FC236}">
                    <a16:creationId xmlns:a16="http://schemas.microsoft.com/office/drawing/2014/main" id="{76343BD1-9091-30E1-C581-3F8F3417BA2D}"/>
                  </a:ext>
                </a:extLst>
              </p:cNvPr>
              <p:cNvSpPr/>
              <p:nvPr/>
            </p:nvSpPr>
            <p:spPr>
              <a:xfrm>
                <a:off x="1681084" y="3368776"/>
                <a:ext cx="1020552" cy="1020552"/>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pic>
            <p:nvPicPr>
              <p:cNvPr id="17" name="Graphic 16">
                <a:extLst>
                  <a:ext uri="{FF2B5EF4-FFF2-40B4-BE49-F238E27FC236}">
                    <a16:creationId xmlns:a16="http://schemas.microsoft.com/office/drawing/2014/main" id="{BDC6F70E-B083-9FB9-2F69-1D97C767B63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26556" y="3514250"/>
                <a:ext cx="729608" cy="729606"/>
              </a:xfrm>
              <a:prstGeom prst="rect">
                <a:avLst/>
              </a:prstGeom>
            </p:spPr>
          </p:pic>
        </p:grpSp>
        <p:sp>
          <p:nvSpPr>
            <p:cNvPr id="15" name="TextBox 14">
              <a:extLst>
                <a:ext uri="{FF2B5EF4-FFF2-40B4-BE49-F238E27FC236}">
                  <a16:creationId xmlns:a16="http://schemas.microsoft.com/office/drawing/2014/main" id="{8FBF4D95-58D5-448C-D9EF-20ECC818712D}"/>
                </a:ext>
              </a:extLst>
            </p:cNvPr>
            <p:cNvSpPr txBox="1"/>
            <p:nvPr/>
          </p:nvSpPr>
          <p:spPr>
            <a:xfrm>
              <a:off x="2805841" y="3783408"/>
              <a:ext cx="503664" cy="307777"/>
            </a:xfrm>
            <a:prstGeom prst="rect">
              <a:avLst/>
            </a:prstGeom>
            <a:noFill/>
          </p:spPr>
          <p:txBody>
            <a:bodyPr wrap="none" rtlCol="0">
              <a:spAutoFit/>
            </a:bodyPr>
            <a:lstStyle/>
            <a:p>
              <a:pPr algn="ctr" defTabSz="1219170" fontAlgn="base">
                <a:spcBef>
                  <a:spcPct val="0"/>
                </a:spcBef>
                <a:spcAft>
                  <a:spcPct val="0"/>
                </a:spcAft>
                <a:defRPr/>
              </a:pPr>
              <a:r>
                <a:rPr lang="en-US" sz="1400" noProof="0" dirty="0">
                  <a:latin typeface="Arial" panose="020B0604020202020204" pitchFamily="34" charset="0"/>
                  <a:ea typeface="Apis For Office" panose="020B0504010101010104" pitchFamily="34" charset="0"/>
                  <a:cs typeface="Arial" panose="020B0604020202020204" pitchFamily="34" charset="0"/>
                </a:rPr>
                <a:t>BMI</a:t>
              </a:r>
            </a:p>
          </p:txBody>
        </p:sp>
      </p:grpSp>
      <p:sp>
        <p:nvSpPr>
          <p:cNvPr id="3" name="Text Placeholder 2">
            <a:extLst>
              <a:ext uri="{FF2B5EF4-FFF2-40B4-BE49-F238E27FC236}">
                <a16:creationId xmlns:a16="http://schemas.microsoft.com/office/drawing/2014/main" id="{6BD8A88F-837F-D09A-776D-7329A760BADC}"/>
              </a:ext>
            </a:extLst>
          </p:cNvPr>
          <p:cNvSpPr>
            <a:spLocks noGrp="1"/>
          </p:cNvSpPr>
          <p:nvPr>
            <p:ph type="body" sz="quarter" idx="13"/>
          </p:nvPr>
        </p:nvSpPr>
        <p:spPr>
          <a:xfrm>
            <a:off x="536240" y="5513245"/>
            <a:ext cx="10896000" cy="830815"/>
          </a:xfrm>
          <a:noFill/>
        </p:spPr>
        <p:txBody>
          <a:bodyPr/>
          <a:lstStyle/>
          <a:p>
            <a:r>
              <a:rPr lang="en-US" dirty="0"/>
              <a:t>*The Lancet Commission has recommended the term pre-obesity to replace overweight. This has not been adopted into professional society guidelines as of this update.</a:t>
            </a:r>
            <a:br>
              <a:rPr lang="en-US" dirty="0"/>
            </a:br>
            <a:r>
              <a:rPr lang="en-US" dirty="0"/>
              <a:t>AMA, American Medical Association; </a:t>
            </a:r>
            <a:r>
              <a:rPr lang="en-US" noProof="0" dirty="0"/>
              <a:t>BMI, body mass index; HCP, healthcare professional.</a:t>
            </a:r>
            <a:br>
              <a:rPr lang="en-US" noProof="0" dirty="0"/>
            </a:br>
            <a:r>
              <a:rPr lang="en-US" spc="-10" noProof="0" dirty="0"/>
              <a:t>1. Rubino F et al. Lancet Diabetes Endocrinol 2023;11:226–228; 2. American Medical Association (AMA). </a:t>
            </a:r>
            <a:r>
              <a:rPr lang="en-US" spc="-10" noProof="0" dirty="0">
                <a:hlinkClick r:id="rId5"/>
              </a:rPr>
              <a:t>https://www.ama-assn.org/delivering-care/public-health/ama-use-bmi-alone-imperfect-clinical-measure</a:t>
            </a:r>
            <a:r>
              <a:rPr lang="en-US" spc="-10" noProof="0" dirty="0"/>
              <a:t>. Accessed </a:t>
            </a:r>
            <a:r>
              <a:rPr lang="en-US" spc="-10" dirty="0"/>
              <a:t>November 2025</a:t>
            </a:r>
            <a:r>
              <a:rPr lang="en-US" spc="-10" noProof="0" dirty="0"/>
              <a:t>; </a:t>
            </a:r>
            <a:br>
              <a:rPr lang="en-US" spc="-10" noProof="0" dirty="0"/>
            </a:br>
            <a:r>
              <a:rPr lang="en-US" spc="-10" noProof="0" dirty="0"/>
              <a:t>3. Endocrine Society. </a:t>
            </a:r>
            <a:r>
              <a:rPr lang="en-US" spc="-10" noProof="0" dirty="0">
                <a:hlinkClick r:id="rId6"/>
              </a:rPr>
              <a:t>https://www.endocrine.org/-/media/endocrine/files/obesity/obesity-playbook-final_use.pdf</a:t>
            </a:r>
            <a:r>
              <a:rPr lang="en-US" spc="-10" noProof="0" dirty="0"/>
              <a:t>. Accessed November 2025; 4. Bhaskaran K et al. Lancet Diabetes Endocrinol 2018;6:944–953; 5. </a:t>
            </a:r>
            <a:r>
              <a:rPr lang="en-US" dirty="0"/>
              <a:t>Centers for Disease Control and Prevention (CDC). </a:t>
            </a:r>
            <a:r>
              <a:rPr lang="en-US" dirty="0">
                <a:hlinkClick r:id="rId7"/>
              </a:rPr>
              <a:t>https://www.cdc.gov/bmi/adult-calculator/bmi-categories.html?CDC_AAref_Val=https://www.cdc.gov/obesity/basics/adult-defining.html</a:t>
            </a:r>
            <a:r>
              <a:rPr lang="en-US" dirty="0"/>
              <a:t>. Accessed November 2025</a:t>
            </a:r>
            <a:r>
              <a:rPr lang="en-US" spc="-10" noProof="0" dirty="0"/>
              <a:t>; 6. Misra A et al. J Assoc Physicians India 2009;57:163–170; </a:t>
            </a:r>
            <a:br>
              <a:rPr lang="en-US" spc="-10" noProof="0" dirty="0"/>
            </a:br>
            <a:r>
              <a:rPr lang="en-US" dirty="0"/>
              <a:t>7. AMA. </a:t>
            </a:r>
            <a:r>
              <a:rPr lang="en-US" u="sng" dirty="0"/>
              <a:t>https://www.ama-assn.org/press-center/ama-press-releases/ama-adopts-new-policy-clarifying-role-bmi-measure-medicine</a:t>
            </a:r>
            <a:r>
              <a:rPr lang="en-US" dirty="0"/>
              <a:t>. Accessed November 2025.</a:t>
            </a:r>
            <a:endParaRPr lang="en-US" spc="-10" noProof="0" dirty="0"/>
          </a:p>
        </p:txBody>
      </p:sp>
      <p:sp>
        <p:nvSpPr>
          <p:cNvPr id="5" name="TextBox 4">
            <a:extLst>
              <a:ext uri="{FF2B5EF4-FFF2-40B4-BE49-F238E27FC236}">
                <a16:creationId xmlns:a16="http://schemas.microsoft.com/office/drawing/2014/main" id="{7CF45098-7BA6-C8FF-EC10-954B402370F6}"/>
              </a:ext>
            </a:extLst>
          </p:cNvPr>
          <p:cNvSpPr txBox="1"/>
          <p:nvPr/>
        </p:nvSpPr>
        <p:spPr>
          <a:xfrm>
            <a:off x="1055427" y="5005545"/>
            <a:ext cx="10081146" cy="569000"/>
          </a:xfrm>
          <a:prstGeom prst="roundRect">
            <a:avLst>
              <a:gd name="adj" fmla="val 50000"/>
            </a:avLst>
          </a:prstGeom>
          <a:solidFill>
            <a:schemeClr val="accent1"/>
          </a:solidFill>
        </p:spPr>
        <p:txBody>
          <a:bodyPr wrap="square" lIns="27432" tIns="27432" rIns="27432" bIns="27432" anchor="ctr">
            <a:noAutofit/>
          </a:bodyPr>
          <a:lstStyle/>
          <a:p>
            <a:pPr algn="ctr"/>
            <a:r>
              <a:rPr lang="en-GB" sz="1600" noProof="0" dirty="0">
                <a:solidFill>
                  <a:schemeClr val="bg1"/>
                </a:solidFill>
                <a:effectLst/>
                <a:latin typeface="Arial" panose="020B0604020202020204" pitchFamily="34" charset="0"/>
                <a:ea typeface="Times New Roman" panose="02020603050405020304" pitchFamily="18" charset="0"/>
              </a:rPr>
              <a:t>A report by the AMA outlines the harms of using BMI as it does not account for differences </a:t>
            </a:r>
            <a:br>
              <a:rPr lang="en-GB" sz="1600" noProof="0" dirty="0">
                <a:solidFill>
                  <a:schemeClr val="bg1"/>
                </a:solidFill>
                <a:effectLst/>
                <a:latin typeface="Arial" panose="020B0604020202020204" pitchFamily="34" charset="0"/>
                <a:ea typeface="Times New Roman" panose="02020603050405020304" pitchFamily="18" charset="0"/>
              </a:rPr>
            </a:br>
            <a:r>
              <a:rPr lang="en-GB" sz="1600" noProof="0" dirty="0">
                <a:solidFill>
                  <a:schemeClr val="bg1"/>
                </a:solidFill>
                <a:effectLst/>
                <a:latin typeface="Arial" panose="020B0604020202020204" pitchFamily="34" charset="0"/>
                <a:ea typeface="Times New Roman" panose="02020603050405020304" pitchFamily="18" charset="0"/>
              </a:rPr>
              <a:t>across race/ethnic groups, sexes, genders, and age</a:t>
            </a:r>
            <a:r>
              <a:rPr lang="en-GB" sz="1600" baseline="30000" noProof="0" dirty="0">
                <a:solidFill>
                  <a:schemeClr val="bg1"/>
                </a:solidFill>
                <a:effectLst/>
                <a:latin typeface="Arial" panose="020B0604020202020204" pitchFamily="34" charset="0"/>
                <a:ea typeface="Times New Roman" panose="02020603050405020304" pitchFamily="18" charset="0"/>
              </a:rPr>
              <a:t>7</a:t>
            </a:r>
          </a:p>
        </p:txBody>
      </p:sp>
    </p:spTree>
    <p:extLst>
      <p:ext uri="{BB962C8B-B14F-4D97-AF65-F5344CB8AC3E}">
        <p14:creationId xmlns:p14="http://schemas.microsoft.com/office/powerpoint/2010/main" val="1467642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id="{6C4DF3E8-9678-4D7B-C87B-24E41B8FF72D}"/>
              </a:ext>
            </a:extLst>
          </p:cNvPr>
          <p:cNvSpPr/>
          <p:nvPr/>
        </p:nvSpPr>
        <p:spPr>
          <a:xfrm>
            <a:off x="0" y="1769985"/>
            <a:ext cx="12192000" cy="1295994"/>
          </a:xfrm>
          <a:prstGeom prst="rect">
            <a:avLst/>
          </a:prstGeom>
          <a:solidFill>
            <a:schemeClr val="bg2">
              <a:lumMod val="20000"/>
              <a:lumOff val="80000"/>
            </a:schemeClr>
          </a:solidFill>
          <a:ln w="9525" cap="flat" cmpd="sng" algn="ctr">
            <a:solidFill>
              <a:srgbClr val="EEF6FC"/>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70D25388-B0EB-DBD3-C46D-CAC11889AC51}"/>
              </a:ext>
            </a:extLst>
          </p:cNvPr>
          <p:cNvSpPr>
            <a:spLocks noGrp="1"/>
          </p:cNvSpPr>
          <p:nvPr>
            <p:ph type="title"/>
          </p:nvPr>
        </p:nvSpPr>
        <p:spPr>
          <a:xfrm>
            <a:off x="536240" y="414320"/>
            <a:ext cx="10896000" cy="1082209"/>
          </a:xfrm>
        </p:spPr>
        <p:txBody>
          <a:bodyPr>
            <a:noAutofit/>
          </a:bodyPr>
          <a:lstStyle/>
          <a:p>
            <a:r>
              <a:rPr lang="en-US" noProof="0" dirty="0"/>
              <a:t>The disease of obesity: </a:t>
            </a:r>
            <a:br>
              <a:rPr lang="en-US" noProof="0" dirty="0"/>
            </a:br>
            <a:r>
              <a:rPr lang="en-US" sz="2800" i="1" noProof="0" dirty="0"/>
              <a:t>Why do we eat more when we have adequate energy stores, </a:t>
            </a:r>
            <a:br>
              <a:rPr lang="en-US" sz="2800" i="1" noProof="0" dirty="0"/>
            </a:br>
            <a:r>
              <a:rPr lang="en-US" sz="2800" i="1" noProof="0" dirty="0"/>
              <a:t>leading to excess adiposity?</a:t>
            </a:r>
            <a:endParaRPr lang="en-US" i="1" baseline="30000" noProof="0" dirty="0"/>
          </a:p>
        </p:txBody>
      </p:sp>
      <p:sp>
        <p:nvSpPr>
          <p:cNvPr id="3" name="Text Placeholder 2">
            <a:extLst>
              <a:ext uri="{FF2B5EF4-FFF2-40B4-BE49-F238E27FC236}">
                <a16:creationId xmlns:a16="http://schemas.microsoft.com/office/drawing/2014/main" id="{8779FF26-7BC0-011F-946C-356710E22E98}"/>
              </a:ext>
            </a:extLst>
          </p:cNvPr>
          <p:cNvSpPr>
            <a:spLocks noGrp="1"/>
          </p:cNvSpPr>
          <p:nvPr>
            <p:ph type="body" sz="quarter" idx="13"/>
          </p:nvPr>
        </p:nvSpPr>
        <p:spPr>
          <a:xfrm>
            <a:off x="536240" y="6020060"/>
            <a:ext cx="10896000" cy="324000"/>
          </a:xfrm>
        </p:spPr>
        <p:txBody>
          <a:bodyPr/>
          <a:lstStyle/>
          <a:p>
            <a:r>
              <a:rPr lang="en-US" noProof="0" dirty="0"/>
              <a:t>BMI, body mass index.</a:t>
            </a:r>
            <a:br>
              <a:rPr lang="en-US" noProof="0" dirty="0"/>
            </a:br>
            <a:r>
              <a:rPr lang="en-US" noProof="0" dirty="0"/>
              <a:t>Spiegelman BM et al. Cell 2001;104:531–543.</a:t>
            </a:r>
          </a:p>
        </p:txBody>
      </p:sp>
      <p:sp>
        <p:nvSpPr>
          <p:cNvPr id="5" name="TextBox 4">
            <a:extLst>
              <a:ext uri="{FF2B5EF4-FFF2-40B4-BE49-F238E27FC236}">
                <a16:creationId xmlns:a16="http://schemas.microsoft.com/office/drawing/2014/main" id="{3732F3D6-990F-EAA2-5380-C530FE8DDC8A}"/>
              </a:ext>
            </a:extLst>
          </p:cNvPr>
          <p:cNvSpPr txBox="1"/>
          <p:nvPr/>
        </p:nvSpPr>
        <p:spPr>
          <a:xfrm>
            <a:off x="1055427" y="5380514"/>
            <a:ext cx="10081146" cy="569000"/>
          </a:xfrm>
          <a:prstGeom prst="roundRect">
            <a:avLst>
              <a:gd name="adj" fmla="val 50000"/>
            </a:avLst>
          </a:prstGeom>
          <a:solidFill>
            <a:schemeClr val="tx1"/>
          </a:solidFill>
        </p:spPr>
        <p:txBody>
          <a:bodyPr wrap="square" lIns="27432" tIns="27432" rIns="27432" bIns="27432" anchor="ctr">
            <a:noAutofit/>
          </a:bodyPr>
          <a:lstStyle/>
          <a:p>
            <a:pPr algn="ctr"/>
            <a:r>
              <a:rPr lang="en-US" sz="1600" noProof="0" dirty="0">
                <a:solidFill>
                  <a:schemeClr val="bg1"/>
                </a:solidFill>
                <a:effectLst/>
                <a:latin typeface="Arial" panose="020B0604020202020204" pitchFamily="34" charset="0"/>
                <a:ea typeface="Times New Roman" panose="02020603050405020304" pitchFamily="18" charset="0"/>
              </a:rPr>
              <a:t>Obesity results from inappropriate energy intake cues (hormones and signals) </a:t>
            </a:r>
            <a:br>
              <a:rPr lang="en-US" sz="1600" noProof="0" dirty="0">
                <a:solidFill>
                  <a:schemeClr val="bg1"/>
                </a:solidFill>
                <a:effectLst/>
                <a:latin typeface="Arial" panose="020B0604020202020204" pitchFamily="34" charset="0"/>
                <a:ea typeface="Times New Roman" panose="02020603050405020304" pitchFamily="18" charset="0"/>
              </a:rPr>
            </a:br>
            <a:r>
              <a:rPr lang="en-US" sz="1600" noProof="0" dirty="0">
                <a:solidFill>
                  <a:schemeClr val="bg1"/>
                </a:solidFill>
                <a:effectLst/>
                <a:latin typeface="Arial" panose="020B0604020202020204" pitchFamily="34" charset="0"/>
                <a:ea typeface="Times New Roman" panose="02020603050405020304" pitchFamily="18" charset="0"/>
              </a:rPr>
              <a:t>driven by genetic predisposition to an obesogenic environment</a:t>
            </a:r>
            <a:endParaRPr lang="en-US" sz="1600" noProof="0" dirty="0">
              <a:solidFill>
                <a:srgbClr val="FF0000"/>
              </a:solidFill>
            </a:endParaRPr>
          </a:p>
        </p:txBody>
      </p:sp>
      <p:sp>
        <p:nvSpPr>
          <p:cNvPr id="4" name="Rectangle 3">
            <a:extLst>
              <a:ext uri="{FF2B5EF4-FFF2-40B4-BE49-F238E27FC236}">
                <a16:creationId xmlns:a16="http://schemas.microsoft.com/office/drawing/2014/main" id="{41454E85-CBE2-43AE-A817-D313EC6DFB6E}"/>
              </a:ext>
            </a:extLst>
          </p:cNvPr>
          <p:cNvSpPr/>
          <p:nvPr/>
        </p:nvSpPr>
        <p:spPr>
          <a:xfrm>
            <a:off x="1527030" y="4191487"/>
            <a:ext cx="4182576" cy="1325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noProof="0" dirty="0">
                <a:solidFill>
                  <a:schemeClr val="accent1"/>
                </a:solidFill>
              </a:rPr>
              <a:t>Basal metabolism </a:t>
            </a:r>
            <a:endParaRPr lang="en-US"/>
          </a:p>
          <a:p>
            <a:pPr algn="ctr"/>
            <a:r>
              <a:rPr lang="en-US" sz="1400" dirty="0">
                <a:solidFill>
                  <a:schemeClr val="accent1"/>
                </a:solidFill>
                <a:cs typeface="Arial"/>
              </a:rPr>
              <a:t>Physical activity </a:t>
            </a:r>
          </a:p>
          <a:p>
            <a:pPr algn="ctr"/>
            <a:r>
              <a:rPr lang="en-US" sz="1400" noProof="0" dirty="0">
                <a:solidFill>
                  <a:schemeClr val="accent1"/>
                </a:solidFill>
              </a:rPr>
              <a:t>Thermic effect of food</a:t>
            </a:r>
          </a:p>
        </p:txBody>
      </p:sp>
      <p:sp>
        <p:nvSpPr>
          <p:cNvPr id="43" name="Rectangle 42">
            <a:extLst>
              <a:ext uri="{FF2B5EF4-FFF2-40B4-BE49-F238E27FC236}">
                <a16:creationId xmlns:a16="http://schemas.microsoft.com/office/drawing/2014/main" id="{19D778CC-D049-41B2-93BC-E717EDFC42AC}"/>
              </a:ext>
            </a:extLst>
          </p:cNvPr>
          <p:cNvSpPr/>
          <p:nvPr/>
        </p:nvSpPr>
        <p:spPr>
          <a:xfrm>
            <a:off x="6600952" y="4175636"/>
            <a:ext cx="4182576" cy="1325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noProof="0" dirty="0">
                <a:solidFill>
                  <a:schemeClr val="accent1"/>
                </a:solidFill>
              </a:rPr>
              <a:t>Behavior </a:t>
            </a:r>
          </a:p>
          <a:p>
            <a:pPr algn="ctr"/>
            <a:r>
              <a:rPr lang="en-US" sz="1400" noProof="0" dirty="0">
                <a:solidFill>
                  <a:schemeClr val="accent1"/>
                </a:solidFill>
              </a:rPr>
              <a:t>Food availability </a:t>
            </a:r>
          </a:p>
          <a:p>
            <a:pPr algn="ctr"/>
            <a:r>
              <a:rPr lang="en-US" sz="1400" noProof="0" dirty="0">
                <a:solidFill>
                  <a:schemeClr val="accent1"/>
                </a:solidFill>
              </a:rPr>
              <a:t>Hunger and satiety</a:t>
            </a:r>
          </a:p>
          <a:p>
            <a:pPr algn="ctr"/>
            <a:r>
              <a:rPr lang="en-US" sz="1400" noProof="0" dirty="0">
                <a:solidFill>
                  <a:schemeClr val="accent1"/>
                </a:solidFill>
              </a:rPr>
              <a:t>Hormonal and neuronal appetite signaling </a:t>
            </a:r>
          </a:p>
        </p:txBody>
      </p:sp>
      <p:sp>
        <p:nvSpPr>
          <p:cNvPr id="45" name="TextBox 44">
            <a:extLst>
              <a:ext uri="{FF2B5EF4-FFF2-40B4-BE49-F238E27FC236}">
                <a16:creationId xmlns:a16="http://schemas.microsoft.com/office/drawing/2014/main" id="{375BAED2-18C9-4E63-B0ED-96E3A1B0E885}"/>
              </a:ext>
            </a:extLst>
          </p:cNvPr>
          <p:cNvSpPr txBox="1"/>
          <p:nvPr/>
        </p:nvSpPr>
        <p:spPr>
          <a:xfrm>
            <a:off x="833210" y="2137462"/>
            <a:ext cx="5224690" cy="338554"/>
          </a:xfrm>
          <a:prstGeom prst="rect">
            <a:avLst/>
          </a:prstGeom>
          <a:noFill/>
        </p:spPr>
        <p:txBody>
          <a:bodyPr wrap="square">
            <a:spAutoFit/>
          </a:bodyPr>
          <a:lstStyle/>
          <a:p>
            <a:pPr algn="ctr"/>
            <a:r>
              <a:rPr lang="en-US" sz="1600" b="1" noProof="0" dirty="0">
                <a:effectLst/>
                <a:latin typeface="Arial" panose="020B0604020202020204" pitchFamily="34" charset="0"/>
                <a:ea typeface="Times New Roman" panose="02020603050405020304" pitchFamily="18" charset="0"/>
              </a:rPr>
              <a:t>Biological signals affecting energy balance:</a:t>
            </a:r>
            <a:endParaRPr lang="en-US" sz="1400" noProof="0" dirty="0"/>
          </a:p>
        </p:txBody>
      </p:sp>
      <p:sp>
        <p:nvSpPr>
          <p:cNvPr id="47" name="TextBox 46">
            <a:extLst>
              <a:ext uri="{FF2B5EF4-FFF2-40B4-BE49-F238E27FC236}">
                <a16:creationId xmlns:a16="http://schemas.microsoft.com/office/drawing/2014/main" id="{B0106727-3DE5-4178-B0F8-5D57E0086F0A}"/>
              </a:ext>
            </a:extLst>
          </p:cNvPr>
          <p:cNvSpPr txBox="1"/>
          <p:nvPr/>
        </p:nvSpPr>
        <p:spPr>
          <a:xfrm>
            <a:off x="2501570" y="2471282"/>
            <a:ext cx="1554441" cy="430887"/>
          </a:xfrm>
          <a:prstGeom prst="rect">
            <a:avLst/>
          </a:prstGeom>
          <a:noFill/>
        </p:spPr>
        <p:txBody>
          <a:bodyPr wrap="square" lIns="0" tIns="0" rIns="0" bIns="0">
            <a:spAutoFit/>
          </a:bodyPr>
          <a:lstStyle/>
          <a:p>
            <a:pPr algn="ctr"/>
            <a:r>
              <a:rPr lang="en-US" sz="1400" i="1" noProof="0" dirty="0"/>
              <a:t>Stomach and intestines</a:t>
            </a:r>
          </a:p>
        </p:txBody>
      </p:sp>
      <p:sp>
        <p:nvSpPr>
          <p:cNvPr id="48" name="TextBox 47">
            <a:extLst>
              <a:ext uri="{FF2B5EF4-FFF2-40B4-BE49-F238E27FC236}">
                <a16:creationId xmlns:a16="http://schemas.microsoft.com/office/drawing/2014/main" id="{1BCABBC9-C929-42AF-B204-2ACCB4E321A2}"/>
              </a:ext>
            </a:extLst>
          </p:cNvPr>
          <p:cNvSpPr txBox="1"/>
          <p:nvPr/>
        </p:nvSpPr>
        <p:spPr>
          <a:xfrm>
            <a:off x="4289692" y="2579003"/>
            <a:ext cx="1554441" cy="215444"/>
          </a:xfrm>
          <a:prstGeom prst="rect">
            <a:avLst/>
          </a:prstGeom>
          <a:noFill/>
        </p:spPr>
        <p:txBody>
          <a:bodyPr wrap="square" lIns="0" tIns="0" rIns="0" bIns="0">
            <a:spAutoFit/>
          </a:bodyPr>
          <a:lstStyle/>
          <a:p>
            <a:pPr algn="ctr"/>
            <a:r>
              <a:rPr lang="en-US" sz="1400" i="1" noProof="0" dirty="0"/>
              <a:t>Pancreas</a:t>
            </a:r>
          </a:p>
        </p:txBody>
      </p:sp>
      <p:sp>
        <p:nvSpPr>
          <p:cNvPr id="49" name="TextBox 48">
            <a:extLst>
              <a:ext uri="{FF2B5EF4-FFF2-40B4-BE49-F238E27FC236}">
                <a16:creationId xmlns:a16="http://schemas.microsoft.com/office/drawing/2014/main" id="{260BCA04-2E29-404C-A8D1-D10C5FC3FFD6}"/>
              </a:ext>
            </a:extLst>
          </p:cNvPr>
          <p:cNvSpPr txBox="1"/>
          <p:nvPr/>
        </p:nvSpPr>
        <p:spPr>
          <a:xfrm>
            <a:off x="6253603" y="2137462"/>
            <a:ext cx="5290395" cy="338554"/>
          </a:xfrm>
          <a:prstGeom prst="rect">
            <a:avLst/>
          </a:prstGeom>
          <a:noFill/>
        </p:spPr>
        <p:txBody>
          <a:bodyPr wrap="square">
            <a:spAutoFit/>
          </a:bodyPr>
          <a:lstStyle/>
          <a:p>
            <a:pPr algn="ctr"/>
            <a:r>
              <a:rPr lang="en-US" sz="1600" b="1" noProof="0" dirty="0">
                <a:effectLst/>
                <a:latin typeface="Arial" panose="020B0604020202020204" pitchFamily="34" charset="0"/>
                <a:ea typeface="Times New Roman" panose="02020603050405020304" pitchFamily="18" charset="0"/>
              </a:rPr>
              <a:t>Other factors affecting energy balance:</a:t>
            </a:r>
            <a:r>
              <a:rPr lang="en-US" sz="1400" noProof="0" dirty="0"/>
              <a:t> </a:t>
            </a:r>
          </a:p>
        </p:txBody>
      </p:sp>
      <p:sp>
        <p:nvSpPr>
          <p:cNvPr id="50" name="TextBox 49">
            <a:extLst>
              <a:ext uri="{FF2B5EF4-FFF2-40B4-BE49-F238E27FC236}">
                <a16:creationId xmlns:a16="http://schemas.microsoft.com/office/drawing/2014/main" id="{4353DB19-17B8-405E-8CE3-68AC5372FEFC}"/>
              </a:ext>
            </a:extLst>
          </p:cNvPr>
          <p:cNvSpPr txBox="1"/>
          <p:nvPr/>
        </p:nvSpPr>
        <p:spPr>
          <a:xfrm>
            <a:off x="7482217" y="2471282"/>
            <a:ext cx="1202332" cy="430887"/>
          </a:xfrm>
          <a:prstGeom prst="rect">
            <a:avLst/>
          </a:prstGeom>
          <a:noFill/>
        </p:spPr>
        <p:txBody>
          <a:bodyPr wrap="square" lIns="0" tIns="0" rIns="0" bIns="0">
            <a:spAutoFit/>
          </a:bodyPr>
          <a:lstStyle/>
          <a:p>
            <a:pPr algn="ctr"/>
            <a:r>
              <a:rPr lang="en-US" sz="1400" i="1" noProof="0" dirty="0"/>
              <a:t>Hedonic </a:t>
            </a:r>
            <a:br>
              <a:rPr lang="en-US" sz="1400" i="1" noProof="0" dirty="0"/>
            </a:br>
            <a:r>
              <a:rPr lang="en-US" sz="1400" i="1" noProof="0" dirty="0"/>
              <a:t>input</a:t>
            </a:r>
          </a:p>
        </p:txBody>
      </p:sp>
      <p:sp>
        <p:nvSpPr>
          <p:cNvPr id="51" name="TextBox 50">
            <a:extLst>
              <a:ext uri="{FF2B5EF4-FFF2-40B4-BE49-F238E27FC236}">
                <a16:creationId xmlns:a16="http://schemas.microsoft.com/office/drawing/2014/main" id="{F14F5294-93C3-470C-8333-FCDA792ABFF7}"/>
              </a:ext>
            </a:extLst>
          </p:cNvPr>
          <p:cNvSpPr txBox="1"/>
          <p:nvPr/>
        </p:nvSpPr>
        <p:spPr>
          <a:xfrm>
            <a:off x="8726274" y="2579003"/>
            <a:ext cx="1202332" cy="215444"/>
          </a:xfrm>
          <a:prstGeom prst="rect">
            <a:avLst/>
          </a:prstGeom>
          <a:noFill/>
        </p:spPr>
        <p:txBody>
          <a:bodyPr wrap="square" lIns="0" tIns="0" rIns="0" bIns="0">
            <a:spAutoFit/>
          </a:bodyPr>
          <a:lstStyle/>
          <a:p>
            <a:pPr algn="ctr"/>
            <a:r>
              <a:rPr lang="en-US" sz="1400" i="1" noProof="0" dirty="0"/>
              <a:t>Genetics</a:t>
            </a:r>
          </a:p>
        </p:txBody>
      </p:sp>
      <p:sp>
        <p:nvSpPr>
          <p:cNvPr id="52" name="TextBox 51">
            <a:extLst>
              <a:ext uri="{FF2B5EF4-FFF2-40B4-BE49-F238E27FC236}">
                <a16:creationId xmlns:a16="http://schemas.microsoft.com/office/drawing/2014/main" id="{73B61D87-1439-400E-938B-3474D3588053}"/>
              </a:ext>
            </a:extLst>
          </p:cNvPr>
          <p:cNvSpPr txBox="1"/>
          <p:nvPr/>
        </p:nvSpPr>
        <p:spPr>
          <a:xfrm>
            <a:off x="9970332" y="2579003"/>
            <a:ext cx="1485420" cy="215444"/>
          </a:xfrm>
          <a:prstGeom prst="rect">
            <a:avLst/>
          </a:prstGeom>
          <a:noFill/>
        </p:spPr>
        <p:txBody>
          <a:bodyPr wrap="square" lIns="0" tIns="0" rIns="0" bIns="0">
            <a:spAutoFit/>
          </a:bodyPr>
          <a:lstStyle/>
          <a:p>
            <a:pPr algn="ctr"/>
            <a:r>
              <a:rPr lang="en-US" sz="1400" i="1" noProof="0" dirty="0"/>
              <a:t>Environment</a:t>
            </a:r>
          </a:p>
        </p:txBody>
      </p:sp>
      <p:cxnSp>
        <p:nvCxnSpPr>
          <p:cNvPr id="18" name="Straight Connector 17">
            <a:extLst>
              <a:ext uri="{FF2B5EF4-FFF2-40B4-BE49-F238E27FC236}">
                <a16:creationId xmlns:a16="http://schemas.microsoft.com/office/drawing/2014/main" id="{59949B98-4621-5FAD-4CE3-83590B7CA441}"/>
              </a:ext>
            </a:extLst>
          </p:cNvPr>
          <p:cNvCxnSpPr>
            <a:cxnSpLocks/>
          </p:cNvCxnSpPr>
          <p:nvPr/>
        </p:nvCxnSpPr>
        <p:spPr>
          <a:xfrm>
            <a:off x="6057900" y="2164132"/>
            <a:ext cx="0" cy="76944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94B5F99D-7EAE-4C2E-8CC8-A89B3A2DAE9B}"/>
              </a:ext>
            </a:extLst>
          </p:cNvPr>
          <p:cNvGrpSpPr/>
          <p:nvPr/>
        </p:nvGrpSpPr>
        <p:grpSpPr>
          <a:xfrm>
            <a:off x="546972" y="1628454"/>
            <a:ext cx="11098057" cy="429372"/>
            <a:chOff x="796638" y="1628454"/>
            <a:chExt cx="11098057" cy="429372"/>
          </a:xfrm>
        </p:grpSpPr>
        <p:sp>
          <p:nvSpPr>
            <p:cNvPr id="8" name="Rectangle: Rounded Corners 7">
              <a:extLst>
                <a:ext uri="{FF2B5EF4-FFF2-40B4-BE49-F238E27FC236}">
                  <a16:creationId xmlns:a16="http://schemas.microsoft.com/office/drawing/2014/main" id="{17172D41-0480-65A8-34D8-29494C9382FC}"/>
                </a:ext>
              </a:extLst>
            </p:cNvPr>
            <p:cNvSpPr/>
            <p:nvPr/>
          </p:nvSpPr>
          <p:spPr>
            <a:xfrm>
              <a:off x="796638" y="1628454"/>
              <a:ext cx="11098057" cy="429372"/>
            </a:xfrm>
            <a:prstGeom prst="roundRect">
              <a:avLst>
                <a:gd name="adj" fmla="val 50000"/>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23" name="TextBox 22">
              <a:extLst>
                <a:ext uri="{FF2B5EF4-FFF2-40B4-BE49-F238E27FC236}">
                  <a16:creationId xmlns:a16="http://schemas.microsoft.com/office/drawing/2014/main" id="{00E89298-D38E-8CB2-3D5F-3CDB971B0ABA}"/>
                </a:ext>
              </a:extLst>
            </p:cNvPr>
            <p:cNvSpPr txBox="1"/>
            <p:nvPr/>
          </p:nvSpPr>
          <p:spPr>
            <a:xfrm>
              <a:off x="1002986" y="1676883"/>
              <a:ext cx="2386970" cy="338554"/>
            </a:xfrm>
            <a:prstGeom prst="rect">
              <a:avLst/>
            </a:prstGeom>
            <a:noFill/>
            <a:ln>
              <a:noFill/>
            </a:ln>
          </p:spPr>
          <p:txBody>
            <a:bodyPr wrap="square">
              <a:spAutoFit/>
            </a:bodyPr>
            <a:lstStyle/>
            <a:p>
              <a:pPr algn="ctr"/>
              <a:r>
                <a:rPr lang="en-US" sz="1600" b="1" noProof="0" dirty="0">
                  <a:solidFill>
                    <a:schemeClr val="bg1"/>
                  </a:solidFill>
                </a:rPr>
                <a:t>Energy dysregulation</a:t>
              </a:r>
            </a:p>
          </p:txBody>
        </p:sp>
        <p:sp>
          <p:nvSpPr>
            <p:cNvPr id="25" name="TextBox 24">
              <a:extLst>
                <a:ext uri="{FF2B5EF4-FFF2-40B4-BE49-F238E27FC236}">
                  <a16:creationId xmlns:a16="http://schemas.microsoft.com/office/drawing/2014/main" id="{C5F7F2AC-0051-3B21-557D-AD957313608E}"/>
                </a:ext>
              </a:extLst>
            </p:cNvPr>
            <p:cNvSpPr txBox="1"/>
            <p:nvPr/>
          </p:nvSpPr>
          <p:spPr>
            <a:xfrm>
              <a:off x="4131877" y="1676883"/>
              <a:ext cx="2386970" cy="338554"/>
            </a:xfrm>
            <a:prstGeom prst="rect">
              <a:avLst/>
            </a:prstGeom>
            <a:noFill/>
            <a:ln>
              <a:noFill/>
            </a:ln>
          </p:spPr>
          <p:txBody>
            <a:bodyPr wrap="square">
              <a:spAutoFit/>
            </a:bodyPr>
            <a:lstStyle/>
            <a:p>
              <a:pPr algn="ctr"/>
              <a:r>
                <a:rPr lang="en-US" sz="1600" b="1" noProof="0" dirty="0">
                  <a:solidFill>
                    <a:schemeClr val="bg1"/>
                  </a:solidFill>
                </a:rPr>
                <a:t>Excess caloric intake</a:t>
              </a:r>
            </a:p>
          </p:txBody>
        </p:sp>
        <p:sp>
          <p:nvSpPr>
            <p:cNvPr id="27" name="TextBox 26">
              <a:extLst>
                <a:ext uri="{FF2B5EF4-FFF2-40B4-BE49-F238E27FC236}">
                  <a16:creationId xmlns:a16="http://schemas.microsoft.com/office/drawing/2014/main" id="{E4C72DFE-1287-4707-C8BA-D79E493F9CFB}"/>
                </a:ext>
              </a:extLst>
            </p:cNvPr>
            <p:cNvSpPr txBox="1"/>
            <p:nvPr/>
          </p:nvSpPr>
          <p:spPr>
            <a:xfrm>
              <a:off x="7260768" y="1676883"/>
              <a:ext cx="1995516" cy="338554"/>
            </a:xfrm>
            <a:prstGeom prst="rect">
              <a:avLst/>
            </a:prstGeom>
            <a:noFill/>
            <a:ln>
              <a:noFill/>
            </a:ln>
          </p:spPr>
          <p:txBody>
            <a:bodyPr wrap="square">
              <a:spAutoFit/>
            </a:bodyPr>
            <a:lstStyle/>
            <a:p>
              <a:pPr algn="ctr"/>
              <a:r>
                <a:rPr lang="en-US" sz="1600" b="1" noProof="0" dirty="0">
                  <a:solidFill>
                    <a:schemeClr val="bg1"/>
                  </a:solidFill>
                </a:rPr>
                <a:t>Excess adiposity</a:t>
              </a:r>
            </a:p>
          </p:txBody>
        </p:sp>
        <p:sp>
          <p:nvSpPr>
            <p:cNvPr id="29" name="TextBox 28">
              <a:extLst>
                <a:ext uri="{FF2B5EF4-FFF2-40B4-BE49-F238E27FC236}">
                  <a16:creationId xmlns:a16="http://schemas.microsoft.com/office/drawing/2014/main" id="{12326BD4-0A4B-5A77-D477-4612E826249D}"/>
                </a:ext>
              </a:extLst>
            </p:cNvPr>
            <p:cNvSpPr txBox="1"/>
            <p:nvPr/>
          </p:nvSpPr>
          <p:spPr>
            <a:xfrm>
              <a:off x="10050889" y="1675852"/>
              <a:ext cx="1674684" cy="338554"/>
            </a:xfrm>
            <a:prstGeom prst="rect">
              <a:avLst/>
            </a:prstGeom>
            <a:noFill/>
            <a:ln>
              <a:noFill/>
            </a:ln>
          </p:spPr>
          <p:txBody>
            <a:bodyPr wrap="square">
              <a:spAutoFit/>
            </a:bodyPr>
            <a:lstStyle/>
            <a:p>
              <a:pPr algn="ctr"/>
              <a:r>
                <a:rPr lang="en-US" sz="1600" b="1" noProof="0" dirty="0">
                  <a:solidFill>
                    <a:schemeClr val="bg1"/>
                  </a:solidFill>
                </a:rPr>
                <a:t>Elevated BMI</a:t>
              </a:r>
            </a:p>
          </p:txBody>
        </p:sp>
        <p:grpSp>
          <p:nvGrpSpPr>
            <p:cNvPr id="9" name="Group 8">
              <a:extLst>
                <a:ext uri="{FF2B5EF4-FFF2-40B4-BE49-F238E27FC236}">
                  <a16:creationId xmlns:a16="http://schemas.microsoft.com/office/drawing/2014/main" id="{34E9823D-1FF5-E59E-CD60-C88CFC5DA0ED}"/>
                </a:ext>
              </a:extLst>
            </p:cNvPr>
            <p:cNvGrpSpPr/>
            <p:nvPr/>
          </p:nvGrpSpPr>
          <p:grpSpPr>
            <a:xfrm rot="16200000">
              <a:off x="3663635" y="1752959"/>
              <a:ext cx="172640" cy="206690"/>
              <a:chOff x="4843571" y="2271508"/>
              <a:chExt cx="172640" cy="206690"/>
            </a:xfrm>
          </p:grpSpPr>
          <p:sp>
            <p:nvSpPr>
              <p:cNvPr id="10" name="Isosceles Triangle 9">
                <a:extLst>
                  <a:ext uri="{FF2B5EF4-FFF2-40B4-BE49-F238E27FC236}">
                    <a16:creationId xmlns:a16="http://schemas.microsoft.com/office/drawing/2014/main" id="{1D6A05AA-BC1E-7BA2-13B2-64C043F4CD83}"/>
                  </a:ext>
                </a:extLst>
              </p:cNvPr>
              <p:cNvSpPr/>
              <p:nvPr/>
            </p:nvSpPr>
            <p:spPr>
              <a:xfrm rot="10800000">
                <a:off x="4843571" y="2271508"/>
                <a:ext cx="172640" cy="148827"/>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11" name="Isosceles Triangle 10">
                <a:extLst>
                  <a:ext uri="{FF2B5EF4-FFF2-40B4-BE49-F238E27FC236}">
                    <a16:creationId xmlns:a16="http://schemas.microsoft.com/office/drawing/2014/main" id="{9F7D536A-A5FC-FCD0-E4FC-F46463A1EBE3}"/>
                  </a:ext>
                </a:extLst>
              </p:cNvPr>
              <p:cNvSpPr/>
              <p:nvPr/>
            </p:nvSpPr>
            <p:spPr>
              <a:xfrm rot="10800000">
                <a:off x="4843571" y="2329371"/>
                <a:ext cx="172640" cy="148827"/>
              </a:xfrm>
              <a:prstGeom prst="triangle">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grpSp>
        <p:grpSp>
          <p:nvGrpSpPr>
            <p:cNvPr id="12" name="Group 11">
              <a:extLst>
                <a:ext uri="{FF2B5EF4-FFF2-40B4-BE49-F238E27FC236}">
                  <a16:creationId xmlns:a16="http://schemas.microsoft.com/office/drawing/2014/main" id="{818DE542-996A-77FA-1FA2-70EFB320D719}"/>
                </a:ext>
              </a:extLst>
            </p:cNvPr>
            <p:cNvGrpSpPr/>
            <p:nvPr/>
          </p:nvGrpSpPr>
          <p:grpSpPr>
            <a:xfrm rot="16200000">
              <a:off x="6744892" y="1752959"/>
              <a:ext cx="172640" cy="206690"/>
              <a:chOff x="4843571" y="2271508"/>
              <a:chExt cx="172640" cy="206690"/>
            </a:xfrm>
          </p:grpSpPr>
          <p:sp>
            <p:nvSpPr>
              <p:cNvPr id="17" name="Isosceles Triangle 16">
                <a:extLst>
                  <a:ext uri="{FF2B5EF4-FFF2-40B4-BE49-F238E27FC236}">
                    <a16:creationId xmlns:a16="http://schemas.microsoft.com/office/drawing/2014/main" id="{6139C047-EC4F-B0C9-E016-2E1ABC0C39B9}"/>
                  </a:ext>
                </a:extLst>
              </p:cNvPr>
              <p:cNvSpPr/>
              <p:nvPr/>
            </p:nvSpPr>
            <p:spPr>
              <a:xfrm rot="10800000">
                <a:off x="4843571" y="2271508"/>
                <a:ext cx="172640" cy="148827"/>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20" name="Isosceles Triangle 19">
                <a:extLst>
                  <a:ext uri="{FF2B5EF4-FFF2-40B4-BE49-F238E27FC236}">
                    <a16:creationId xmlns:a16="http://schemas.microsoft.com/office/drawing/2014/main" id="{7B005642-C95D-6329-10A7-C283F8CFC8AD}"/>
                  </a:ext>
                </a:extLst>
              </p:cNvPr>
              <p:cNvSpPr/>
              <p:nvPr/>
            </p:nvSpPr>
            <p:spPr>
              <a:xfrm rot="10800000">
                <a:off x="4843571" y="2329371"/>
                <a:ext cx="172640" cy="148827"/>
              </a:xfrm>
              <a:prstGeom prst="triangle">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grpSp>
        <p:grpSp>
          <p:nvGrpSpPr>
            <p:cNvPr id="21" name="Group 20">
              <a:extLst>
                <a:ext uri="{FF2B5EF4-FFF2-40B4-BE49-F238E27FC236}">
                  <a16:creationId xmlns:a16="http://schemas.microsoft.com/office/drawing/2014/main" id="{FA892AE6-E8E1-AD8C-F2CF-2B9439CF26B3}"/>
                </a:ext>
              </a:extLst>
            </p:cNvPr>
            <p:cNvGrpSpPr/>
            <p:nvPr/>
          </p:nvGrpSpPr>
          <p:grpSpPr>
            <a:xfrm rot="16200000">
              <a:off x="9533539" y="1752959"/>
              <a:ext cx="172640" cy="206690"/>
              <a:chOff x="4843571" y="2271508"/>
              <a:chExt cx="172640" cy="206690"/>
            </a:xfrm>
          </p:grpSpPr>
          <p:sp>
            <p:nvSpPr>
              <p:cNvPr id="24" name="Isosceles Triangle 23">
                <a:extLst>
                  <a:ext uri="{FF2B5EF4-FFF2-40B4-BE49-F238E27FC236}">
                    <a16:creationId xmlns:a16="http://schemas.microsoft.com/office/drawing/2014/main" id="{61F39282-62A4-F402-2085-F851FC065445}"/>
                  </a:ext>
                </a:extLst>
              </p:cNvPr>
              <p:cNvSpPr/>
              <p:nvPr/>
            </p:nvSpPr>
            <p:spPr>
              <a:xfrm rot="10800000">
                <a:off x="4843571" y="2271508"/>
                <a:ext cx="172640" cy="148827"/>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26" name="Isosceles Triangle 25">
                <a:extLst>
                  <a:ext uri="{FF2B5EF4-FFF2-40B4-BE49-F238E27FC236}">
                    <a16:creationId xmlns:a16="http://schemas.microsoft.com/office/drawing/2014/main" id="{9D1C1EAD-CCE7-BA60-8B14-B53001EBA245}"/>
                  </a:ext>
                </a:extLst>
              </p:cNvPr>
              <p:cNvSpPr/>
              <p:nvPr/>
            </p:nvSpPr>
            <p:spPr>
              <a:xfrm rot="10800000">
                <a:off x="4843571" y="2329371"/>
                <a:ext cx="172640" cy="148827"/>
              </a:xfrm>
              <a:prstGeom prst="triangle">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grpSp>
      </p:grpSp>
      <p:sp>
        <p:nvSpPr>
          <p:cNvPr id="28" name="TextBox 27">
            <a:extLst>
              <a:ext uri="{FF2B5EF4-FFF2-40B4-BE49-F238E27FC236}">
                <a16:creationId xmlns:a16="http://schemas.microsoft.com/office/drawing/2014/main" id="{8AAD8121-EBFC-D8C3-78BC-1DF1347E1B5B}"/>
              </a:ext>
            </a:extLst>
          </p:cNvPr>
          <p:cNvSpPr txBox="1"/>
          <p:nvPr/>
        </p:nvSpPr>
        <p:spPr>
          <a:xfrm>
            <a:off x="7205175" y="3162173"/>
            <a:ext cx="2925766" cy="369332"/>
          </a:xfrm>
          <a:prstGeom prst="rect">
            <a:avLst/>
          </a:prstGeom>
          <a:noFill/>
        </p:spPr>
        <p:txBody>
          <a:bodyPr wrap="square" rtlCol="0">
            <a:spAutoFit/>
          </a:bodyPr>
          <a:lstStyle/>
          <a:p>
            <a:pPr marL="0" marR="0" lvl="0" indent="0" algn="ctr" defTabSz="1219080" rtl="0" eaLnBrk="1" fontAlgn="base" latinLnBrk="0" hangingPunct="1">
              <a:lnSpc>
                <a:spcPct val="100000"/>
              </a:lnSpc>
              <a:spcBef>
                <a:spcPct val="0"/>
              </a:spcBef>
              <a:spcAft>
                <a:spcPts val="400"/>
              </a:spcAft>
              <a:buClrTx/>
              <a:buSzTx/>
              <a:buFontTx/>
              <a:buNone/>
              <a:tabLst/>
              <a:defRPr/>
            </a:pPr>
            <a:r>
              <a:rPr kumimoji="0" lang="en-US" b="1" i="0" u="none" strike="noStrike" kern="1200" cap="none" spc="0" normalizeH="0" baseline="0" noProof="0" dirty="0">
                <a:ln>
                  <a:noFill/>
                </a:ln>
                <a:solidFill>
                  <a:schemeClr val="accent1"/>
                </a:solidFill>
                <a:effectLst/>
                <a:uLnTx/>
                <a:uFillTx/>
                <a:latin typeface="Arial" panose="020B0604020202020204"/>
                <a:ea typeface="+mn-ea"/>
                <a:cs typeface="Arial" charset="0"/>
              </a:rPr>
              <a:t>Energy intake</a:t>
            </a:r>
          </a:p>
        </p:txBody>
      </p:sp>
      <p:grpSp>
        <p:nvGrpSpPr>
          <p:cNvPr id="30" name="Group 29">
            <a:extLst>
              <a:ext uri="{FF2B5EF4-FFF2-40B4-BE49-F238E27FC236}">
                <a16:creationId xmlns:a16="http://schemas.microsoft.com/office/drawing/2014/main" id="{438AA1D3-C299-F830-3CA4-30DE24C9C660}"/>
              </a:ext>
            </a:extLst>
          </p:cNvPr>
          <p:cNvGrpSpPr/>
          <p:nvPr/>
        </p:nvGrpSpPr>
        <p:grpSpPr>
          <a:xfrm>
            <a:off x="7955896" y="3512561"/>
            <a:ext cx="1424324" cy="873148"/>
            <a:chOff x="1234440" y="3192780"/>
            <a:chExt cx="1988820" cy="1219200"/>
          </a:xfrm>
        </p:grpSpPr>
        <p:grpSp>
          <p:nvGrpSpPr>
            <p:cNvPr id="31" name="Group 30">
              <a:extLst>
                <a:ext uri="{FF2B5EF4-FFF2-40B4-BE49-F238E27FC236}">
                  <a16:creationId xmlns:a16="http://schemas.microsoft.com/office/drawing/2014/main" id="{10B37331-767A-A83A-255D-B0575DA43751}"/>
                </a:ext>
              </a:extLst>
            </p:cNvPr>
            <p:cNvGrpSpPr/>
            <p:nvPr/>
          </p:nvGrpSpPr>
          <p:grpSpPr>
            <a:xfrm>
              <a:off x="2004060" y="3192780"/>
              <a:ext cx="1219200" cy="1219200"/>
              <a:chOff x="1371600" y="2438400"/>
              <a:chExt cx="1219200" cy="1219200"/>
            </a:xfrm>
          </p:grpSpPr>
          <p:sp>
            <p:nvSpPr>
              <p:cNvPr id="42" name="Oval 41">
                <a:extLst>
                  <a:ext uri="{FF2B5EF4-FFF2-40B4-BE49-F238E27FC236}">
                    <a16:creationId xmlns:a16="http://schemas.microsoft.com/office/drawing/2014/main" id="{78477CA1-7F13-5E6A-12DC-F5F82FF19B2C}"/>
                  </a:ext>
                </a:extLst>
              </p:cNvPr>
              <p:cNvSpPr/>
              <p:nvPr/>
            </p:nvSpPr>
            <p:spPr>
              <a:xfrm>
                <a:off x="1371600" y="2438400"/>
                <a:ext cx="1219200" cy="1219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pic>
            <p:nvPicPr>
              <p:cNvPr id="44" name="Graphic 43">
                <a:extLst>
                  <a:ext uri="{FF2B5EF4-FFF2-40B4-BE49-F238E27FC236}">
                    <a16:creationId xmlns:a16="http://schemas.microsoft.com/office/drawing/2014/main" id="{74FC2E4C-349D-0507-1D59-DA595437A3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69720" y="2552700"/>
                <a:ext cx="861060" cy="861060"/>
              </a:xfrm>
              <a:prstGeom prst="rect">
                <a:avLst/>
              </a:prstGeom>
            </p:spPr>
          </p:pic>
        </p:grpSp>
        <p:grpSp>
          <p:nvGrpSpPr>
            <p:cNvPr id="35" name="Group 34">
              <a:extLst>
                <a:ext uri="{FF2B5EF4-FFF2-40B4-BE49-F238E27FC236}">
                  <a16:creationId xmlns:a16="http://schemas.microsoft.com/office/drawing/2014/main" id="{C8285F74-7C2F-6A59-F55F-8CC2A8A51B80}"/>
                </a:ext>
              </a:extLst>
            </p:cNvPr>
            <p:cNvGrpSpPr/>
            <p:nvPr/>
          </p:nvGrpSpPr>
          <p:grpSpPr>
            <a:xfrm rot="5400000">
              <a:off x="1234440" y="3334989"/>
              <a:ext cx="934782" cy="934782"/>
              <a:chOff x="7476605" y="2197331"/>
              <a:chExt cx="609600" cy="609600"/>
            </a:xfrm>
          </p:grpSpPr>
          <p:sp>
            <p:nvSpPr>
              <p:cNvPr id="36" name="Oval 35">
                <a:extLst>
                  <a:ext uri="{FF2B5EF4-FFF2-40B4-BE49-F238E27FC236}">
                    <a16:creationId xmlns:a16="http://schemas.microsoft.com/office/drawing/2014/main" id="{2937CEA5-D2C9-07ED-D0CC-4E6E51ECFBED}"/>
                  </a:ext>
                </a:extLst>
              </p:cNvPr>
              <p:cNvSpPr/>
              <p:nvPr/>
            </p:nvSpPr>
            <p:spPr>
              <a:xfrm rot="5400000">
                <a:off x="7476605" y="2197331"/>
                <a:ext cx="609600" cy="6096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pic>
            <p:nvPicPr>
              <p:cNvPr id="37" name="Graphic 36">
                <a:extLst>
                  <a:ext uri="{FF2B5EF4-FFF2-40B4-BE49-F238E27FC236}">
                    <a16:creationId xmlns:a16="http://schemas.microsoft.com/office/drawing/2014/main" id="{15BDBAAF-D86F-9FFF-8A39-9E1992A3985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7629005" y="2349731"/>
                <a:ext cx="304800" cy="304800"/>
              </a:xfrm>
              <a:prstGeom prst="rect">
                <a:avLst/>
              </a:prstGeom>
            </p:spPr>
          </p:pic>
        </p:grpSp>
      </p:grpSp>
      <p:sp>
        <p:nvSpPr>
          <p:cNvPr id="46" name="TextBox 45">
            <a:extLst>
              <a:ext uri="{FF2B5EF4-FFF2-40B4-BE49-F238E27FC236}">
                <a16:creationId xmlns:a16="http://schemas.microsoft.com/office/drawing/2014/main" id="{1FFBD9F9-F23F-0B0B-8D5A-79E35E031C82}"/>
              </a:ext>
            </a:extLst>
          </p:cNvPr>
          <p:cNvSpPr txBox="1"/>
          <p:nvPr/>
        </p:nvSpPr>
        <p:spPr>
          <a:xfrm>
            <a:off x="2008838" y="3200149"/>
            <a:ext cx="3234806" cy="369332"/>
          </a:xfrm>
          <a:prstGeom prst="rect">
            <a:avLst/>
          </a:prstGeom>
          <a:noFill/>
        </p:spPr>
        <p:txBody>
          <a:bodyPr wrap="square" rtlCol="0">
            <a:spAutoFit/>
          </a:bodyPr>
          <a:lstStyle/>
          <a:p>
            <a:pPr marL="0" marR="0" lvl="0" indent="0" algn="ctr" defTabSz="1219080" rtl="0" eaLnBrk="1" fontAlgn="base" latinLnBrk="0" hangingPunct="1">
              <a:lnSpc>
                <a:spcPct val="100000"/>
              </a:lnSpc>
              <a:spcBef>
                <a:spcPct val="0"/>
              </a:spcBef>
              <a:spcAft>
                <a:spcPts val="400"/>
              </a:spcAft>
              <a:buClrTx/>
              <a:buSzTx/>
              <a:buFontTx/>
              <a:buNone/>
              <a:tabLst/>
              <a:defRPr/>
            </a:pPr>
            <a:r>
              <a:rPr kumimoji="0" lang="en-US" b="1" i="0" u="none" strike="noStrike" kern="1200" cap="none" spc="0" normalizeH="0" baseline="0" noProof="0" dirty="0">
                <a:ln>
                  <a:noFill/>
                </a:ln>
                <a:solidFill>
                  <a:schemeClr val="accent1"/>
                </a:solidFill>
                <a:effectLst/>
                <a:uLnTx/>
                <a:uFillTx/>
                <a:latin typeface="Arial" panose="020B0604020202020204"/>
                <a:ea typeface="+mn-ea"/>
                <a:cs typeface="Arial" charset="0"/>
              </a:rPr>
              <a:t>Energy expenditure</a:t>
            </a:r>
            <a:endParaRPr kumimoji="0" lang="en-US" b="1" i="0" u="none" strike="noStrike" kern="1200" cap="none" spc="0" normalizeH="0" baseline="30000" noProof="0" dirty="0">
              <a:ln>
                <a:noFill/>
              </a:ln>
              <a:solidFill>
                <a:schemeClr val="accent1"/>
              </a:solidFill>
              <a:effectLst/>
              <a:uLnTx/>
              <a:uFillTx/>
              <a:latin typeface="Arial" panose="020B0604020202020204"/>
              <a:ea typeface="+mn-ea"/>
              <a:cs typeface="Arial" charset="0"/>
            </a:endParaRPr>
          </a:p>
        </p:txBody>
      </p:sp>
      <p:grpSp>
        <p:nvGrpSpPr>
          <p:cNvPr id="53" name="Group 52">
            <a:extLst>
              <a:ext uri="{FF2B5EF4-FFF2-40B4-BE49-F238E27FC236}">
                <a16:creationId xmlns:a16="http://schemas.microsoft.com/office/drawing/2014/main" id="{0E8637BD-03AA-4527-2CBD-EEE3BB80AC98}"/>
              </a:ext>
            </a:extLst>
          </p:cNvPr>
          <p:cNvGrpSpPr/>
          <p:nvPr/>
        </p:nvGrpSpPr>
        <p:grpSpPr>
          <a:xfrm>
            <a:off x="2939524" y="3550537"/>
            <a:ext cx="1373434" cy="873148"/>
            <a:chOff x="7391400" y="3192780"/>
            <a:chExt cx="1917762" cy="1219200"/>
          </a:xfrm>
        </p:grpSpPr>
        <p:grpSp>
          <p:nvGrpSpPr>
            <p:cNvPr id="54" name="Group 53">
              <a:extLst>
                <a:ext uri="{FF2B5EF4-FFF2-40B4-BE49-F238E27FC236}">
                  <a16:creationId xmlns:a16="http://schemas.microsoft.com/office/drawing/2014/main" id="{1074A235-C84B-04D6-4AEA-99D6F68FD7B4}"/>
                </a:ext>
              </a:extLst>
            </p:cNvPr>
            <p:cNvGrpSpPr/>
            <p:nvPr/>
          </p:nvGrpSpPr>
          <p:grpSpPr>
            <a:xfrm>
              <a:off x="7391400" y="3192780"/>
              <a:ext cx="1219200" cy="1219200"/>
              <a:chOff x="2971800" y="2438400"/>
              <a:chExt cx="1219200" cy="1219200"/>
            </a:xfrm>
          </p:grpSpPr>
          <p:sp>
            <p:nvSpPr>
              <p:cNvPr id="58" name="Oval 57">
                <a:extLst>
                  <a:ext uri="{FF2B5EF4-FFF2-40B4-BE49-F238E27FC236}">
                    <a16:creationId xmlns:a16="http://schemas.microsoft.com/office/drawing/2014/main" id="{00DBC717-F30E-3B88-FC34-3561887D0940}"/>
                  </a:ext>
                </a:extLst>
              </p:cNvPr>
              <p:cNvSpPr/>
              <p:nvPr/>
            </p:nvSpPr>
            <p:spPr>
              <a:xfrm>
                <a:off x="2971800" y="2438400"/>
                <a:ext cx="1219200" cy="1219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pic>
            <p:nvPicPr>
              <p:cNvPr id="59" name="Graphic 58">
                <a:extLst>
                  <a:ext uri="{FF2B5EF4-FFF2-40B4-BE49-F238E27FC236}">
                    <a16:creationId xmlns:a16="http://schemas.microsoft.com/office/drawing/2014/main" id="{D30C73A4-14AD-E40C-47A5-62487D20FAB0}"/>
                  </a:ext>
                </a:extLst>
              </p:cNvPr>
              <p:cNvPicPr>
                <a:picLocks noChangeAspect="1"/>
              </p:cNvPicPr>
              <p:nvPr/>
            </p:nvPicPr>
            <p:blipFill>
              <a:blip r:embed="rId7">
                <a:extLst>
                  <a:ext uri="{96DAC541-7B7A-43D3-8B79-37D633B846F1}">
                    <asvg:svgBlip xmlns:asvg="http://schemas.microsoft.com/office/drawing/2016/SVG/main" r:embed="rId8"/>
                  </a:ext>
                </a:extLst>
              </a:blip>
              <a:srcRect l="20" r="20"/>
              <a:stretch/>
            </p:blipFill>
            <p:spPr>
              <a:xfrm>
                <a:off x="3124200" y="2590800"/>
                <a:ext cx="914043" cy="914400"/>
              </a:xfrm>
              <a:prstGeom prst="rect">
                <a:avLst/>
              </a:prstGeom>
            </p:spPr>
          </p:pic>
        </p:grpSp>
        <p:grpSp>
          <p:nvGrpSpPr>
            <p:cNvPr id="55" name="Group 54">
              <a:extLst>
                <a:ext uri="{FF2B5EF4-FFF2-40B4-BE49-F238E27FC236}">
                  <a16:creationId xmlns:a16="http://schemas.microsoft.com/office/drawing/2014/main" id="{1FEFD475-103E-9CBC-93F3-034056C0A1A4}"/>
                </a:ext>
              </a:extLst>
            </p:cNvPr>
            <p:cNvGrpSpPr/>
            <p:nvPr/>
          </p:nvGrpSpPr>
          <p:grpSpPr>
            <a:xfrm rot="16200000">
              <a:off x="8374380" y="3334989"/>
              <a:ext cx="934782" cy="934782"/>
              <a:chOff x="7476605" y="2197331"/>
              <a:chExt cx="609600" cy="609600"/>
            </a:xfrm>
          </p:grpSpPr>
          <p:sp>
            <p:nvSpPr>
              <p:cNvPr id="56" name="Oval 55">
                <a:extLst>
                  <a:ext uri="{FF2B5EF4-FFF2-40B4-BE49-F238E27FC236}">
                    <a16:creationId xmlns:a16="http://schemas.microsoft.com/office/drawing/2014/main" id="{302EE4E9-3CC2-28DF-EFC7-F66B9E70E91C}"/>
                  </a:ext>
                </a:extLst>
              </p:cNvPr>
              <p:cNvSpPr/>
              <p:nvPr/>
            </p:nvSpPr>
            <p:spPr>
              <a:xfrm rot="5400000">
                <a:off x="7476605" y="2197331"/>
                <a:ext cx="609600" cy="6096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pic>
            <p:nvPicPr>
              <p:cNvPr id="57" name="Graphic 56">
                <a:extLst>
                  <a:ext uri="{FF2B5EF4-FFF2-40B4-BE49-F238E27FC236}">
                    <a16:creationId xmlns:a16="http://schemas.microsoft.com/office/drawing/2014/main" id="{61EE2501-9C8D-4431-A8EC-CB8F9DE89FD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7629005" y="2349731"/>
                <a:ext cx="304800" cy="304800"/>
              </a:xfrm>
              <a:prstGeom prst="rect">
                <a:avLst/>
              </a:prstGeom>
            </p:spPr>
          </p:pic>
        </p:grpSp>
      </p:grpSp>
      <p:pic>
        <p:nvPicPr>
          <p:cNvPr id="60" name="Graphic 59">
            <a:extLst>
              <a:ext uri="{FF2B5EF4-FFF2-40B4-BE49-F238E27FC236}">
                <a16:creationId xmlns:a16="http://schemas.microsoft.com/office/drawing/2014/main" id="{488EE056-4165-916F-D206-4565486DCFF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4655551" y="2947914"/>
            <a:ext cx="2828046" cy="2828046"/>
          </a:xfrm>
          <a:prstGeom prst="rect">
            <a:avLst/>
          </a:prstGeom>
        </p:spPr>
      </p:pic>
      <p:sp>
        <p:nvSpPr>
          <p:cNvPr id="65" name="TextBox 64">
            <a:extLst>
              <a:ext uri="{FF2B5EF4-FFF2-40B4-BE49-F238E27FC236}">
                <a16:creationId xmlns:a16="http://schemas.microsoft.com/office/drawing/2014/main" id="{67647D3C-410E-251F-873C-25E6685844C3}"/>
              </a:ext>
            </a:extLst>
          </p:cNvPr>
          <p:cNvSpPr txBox="1"/>
          <p:nvPr/>
        </p:nvSpPr>
        <p:spPr>
          <a:xfrm>
            <a:off x="713448" y="2471282"/>
            <a:ext cx="1554441" cy="430887"/>
          </a:xfrm>
          <a:prstGeom prst="rect">
            <a:avLst/>
          </a:prstGeom>
          <a:noFill/>
        </p:spPr>
        <p:txBody>
          <a:bodyPr wrap="square" lIns="0" tIns="0" rIns="0" bIns="0">
            <a:spAutoFit/>
          </a:bodyPr>
          <a:lstStyle/>
          <a:p>
            <a:pPr algn="ctr"/>
            <a:r>
              <a:rPr lang="en-US" sz="1400" i="1" noProof="0" dirty="0"/>
              <a:t>Adipose </a:t>
            </a:r>
            <a:br>
              <a:rPr lang="en-US" sz="1400" i="1" noProof="0" dirty="0"/>
            </a:br>
            <a:r>
              <a:rPr lang="en-US" sz="1400" i="1" noProof="0" dirty="0"/>
              <a:t>tissue</a:t>
            </a:r>
          </a:p>
        </p:txBody>
      </p:sp>
      <p:sp>
        <p:nvSpPr>
          <p:cNvPr id="66" name="TextBox 65">
            <a:extLst>
              <a:ext uri="{FF2B5EF4-FFF2-40B4-BE49-F238E27FC236}">
                <a16:creationId xmlns:a16="http://schemas.microsoft.com/office/drawing/2014/main" id="{A05F33F1-A72F-F9C0-AB53-0F60010C7756}"/>
              </a:ext>
            </a:extLst>
          </p:cNvPr>
          <p:cNvSpPr txBox="1"/>
          <p:nvPr/>
        </p:nvSpPr>
        <p:spPr>
          <a:xfrm>
            <a:off x="6238160" y="2579003"/>
            <a:ext cx="1202332" cy="215444"/>
          </a:xfrm>
          <a:prstGeom prst="rect">
            <a:avLst/>
          </a:prstGeom>
          <a:noFill/>
        </p:spPr>
        <p:txBody>
          <a:bodyPr wrap="square" lIns="0" tIns="0" rIns="0" bIns="0">
            <a:spAutoFit/>
          </a:bodyPr>
          <a:lstStyle/>
          <a:p>
            <a:pPr algn="ctr"/>
            <a:r>
              <a:rPr lang="en-US" sz="1400" i="1" noProof="0" dirty="0"/>
              <a:t>Medications</a:t>
            </a:r>
          </a:p>
        </p:txBody>
      </p:sp>
      <p:cxnSp>
        <p:nvCxnSpPr>
          <p:cNvPr id="69" name="Straight Connector 68">
            <a:extLst>
              <a:ext uri="{FF2B5EF4-FFF2-40B4-BE49-F238E27FC236}">
                <a16:creationId xmlns:a16="http://schemas.microsoft.com/office/drawing/2014/main" id="{1C0E8E0E-5755-64AB-8D52-667A8762D797}"/>
              </a:ext>
            </a:extLst>
          </p:cNvPr>
          <p:cNvCxnSpPr/>
          <p:nvPr/>
        </p:nvCxnSpPr>
        <p:spPr>
          <a:xfrm>
            <a:off x="9726302" y="3350224"/>
            <a:ext cx="0" cy="1578658"/>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1658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 name="Straight Arrow Connector 36">
            <a:extLst>
              <a:ext uri="{FF2B5EF4-FFF2-40B4-BE49-F238E27FC236}">
                <a16:creationId xmlns:a16="http://schemas.microsoft.com/office/drawing/2014/main" id="{1B17448A-7187-9306-E1B3-9CA73AE7F850}"/>
              </a:ext>
            </a:extLst>
          </p:cNvPr>
          <p:cNvCxnSpPr/>
          <p:nvPr/>
        </p:nvCxnSpPr>
        <p:spPr>
          <a:xfrm>
            <a:off x="285750" y="4796790"/>
            <a:ext cx="11582400" cy="0"/>
          </a:xfrm>
          <a:prstGeom prst="straightConnector1">
            <a:avLst/>
          </a:prstGeom>
          <a:ln w="762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FB7CCD74-E1FE-7BF6-73B1-DD02EAB1D196}"/>
              </a:ext>
            </a:extLst>
          </p:cNvPr>
          <p:cNvSpPr/>
          <p:nvPr/>
        </p:nvSpPr>
        <p:spPr>
          <a:xfrm>
            <a:off x="717209" y="2259330"/>
            <a:ext cx="2529840" cy="252984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28" name="Oval 27">
            <a:extLst>
              <a:ext uri="{FF2B5EF4-FFF2-40B4-BE49-F238E27FC236}">
                <a16:creationId xmlns:a16="http://schemas.microsoft.com/office/drawing/2014/main" id="{A621C255-B076-6CC5-B83C-B4C76A839D56}"/>
              </a:ext>
            </a:extLst>
          </p:cNvPr>
          <p:cNvSpPr/>
          <p:nvPr/>
        </p:nvSpPr>
        <p:spPr>
          <a:xfrm>
            <a:off x="3427459" y="2259330"/>
            <a:ext cx="2529840" cy="252984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29" name="Oval 28">
            <a:extLst>
              <a:ext uri="{FF2B5EF4-FFF2-40B4-BE49-F238E27FC236}">
                <a16:creationId xmlns:a16="http://schemas.microsoft.com/office/drawing/2014/main" id="{F19D3972-1A53-05FF-C401-72DE69B126EB}"/>
              </a:ext>
            </a:extLst>
          </p:cNvPr>
          <p:cNvSpPr/>
          <p:nvPr/>
        </p:nvSpPr>
        <p:spPr>
          <a:xfrm>
            <a:off x="6137709" y="2259330"/>
            <a:ext cx="2529840" cy="252984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30" name="Oval 29">
            <a:extLst>
              <a:ext uri="{FF2B5EF4-FFF2-40B4-BE49-F238E27FC236}">
                <a16:creationId xmlns:a16="http://schemas.microsoft.com/office/drawing/2014/main" id="{0EFD5E3A-AEBA-9444-0337-A46AFBC9B809}"/>
              </a:ext>
            </a:extLst>
          </p:cNvPr>
          <p:cNvSpPr/>
          <p:nvPr/>
        </p:nvSpPr>
        <p:spPr>
          <a:xfrm>
            <a:off x="8847959" y="2259330"/>
            <a:ext cx="2529840" cy="252984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2" name="Title 1"/>
          <p:cNvSpPr>
            <a:spLocks noGrp="1"/>
          </p:cNvSpPr>
          <p:nvPr>
            <p:ph type="title"/>
          </p:nvPr>
        </p:nvSpPr>
        <p:spPr>
          <a:xfrm>
            <a:off x="536240" y="414320"/>
            <a:ext cx="10896000" cy="1082209"/>
          </a:xfrm>
        </p:spPr>
        <p:txBody>
          <a:bodyPr>
            <a:normAutofit/>
          </a:bodyPr>
          <a:lstStyle/>
          <a:p>
            <a:r>
              <a:rPr lang="en-US" noProof="0" dirty="0"/>
              <a:t>Obesity: A multifactorial disorder</a:t>
            </a:r>
          </a:p>
        </p:txBody>
      </p:sp>
      <p:sp>
        <p:nvSpPr>
          <p:cNvPr id="3" name="Text Placeholder 2">
            <a:extLst>
              <a:ext uri="{FF2B5EF4-FFF2-40B4-BE49-F238E27FC236}">
                <a16:creationId xmlns:a16="http://schemas.microsoft.com/office/drawing/2014/main" id="{D94EE5D9-641C-4F96-100C-951E657B1324}"/>
              </a:ext>
            </a:extLst>
          </p:cNvPr>
          <p:cNvSpPr>
            <a:spLocks noGrp="1"/>
          </p:cNvSpPr>
          <p:nvPr>
            <p:ph type="body" sz="quarter" idx="13"/>
          </p:nvPr>
        </p:nvSpPr>
        <p:spPr>
          <a:xfrm>
            <a:off x="536240" y="6020060"/>
            <a:ext cx="10896000" cy="324000"/>
          </a:xfrm>
        </p:spPr>
        <p:txBody>
          <a:bodyPr/>
          <a:lstStyle/>
          <a:p>
            <a:r>
              <a:rPr lang="en-US" noProof="0" dirty="0"/>
              <a:t>Hruby A et al. Pharmacoeconomics 2015;33:673–689. </a:t>
            </a:r>
          </a:p>
        </p:txBody>
      </p:sp>
      <p:sp>
        <p:nvSpPr>
          <p:cNvPr id="21" name="TextBox 20">
            <a:extLst>
              <a:ext uri="{FF2B5EF4-FFF2-40B4-BE49-F238E27FC236}">
                <a16:creationId xmlns:a16="http://schemas.microsoft.com/office/drawing/2014/main" id="{2CB4540E-6DE6-3597-5C76-62C1D4676157}"/>
              </a:ext>
            </a:extLst>
          </p:cNvPr>
          <p:cNvSpPr txBox="1"/>
          <p:nvPr/>
        </p:nvSpPr>
        <p:spPr>
          <a:xfrm>
            <a:off x="662940" y="4464576"/>
            <a:ext cx="2582260" cy="649188"/>
          </a:xfrm>
          <a:prstGeom prst="roundRect">
            <a:avLst>
              <a:gd name="adj" fmla="val 50000"/>
            </a:avLst>
          </a:prstGeom>
          <a:solidFill>
            <a:schemeClr val="tx1"/>
          </a:solidFill>
        </p:spPr>
        <p:txBody>
          <a:bodyPr wrap="square">
            <a:noAutofit/>
          </a:bodyPr>
          <a:lstStyle/>
          <a:p>
            <a:pPr algn="ctr"/>
            <a:r>
              <a:rPr lang="en-US" sz="2400" b="1" kern="1200" noProof="0" dirty="0">
                <a:solidFill>
                  <a:schemeClr val="bg1"/>
                </a:solidFill>
              </a:rPr>
              <a:t>Genetics</a:t>
            </a:r>
            <a:endParaRPr lang="en-US" sz="2400" b="1" noProof="0" dirty="0">
              <a:solidFill>
                <a:schemeClr val="bg1"/>
              </a:solidFill>
            </a:endParaRPr>
          </a:p>
        </p:txBody>
      </p:sp>
      <p:sp>
        <p:nvSpPr>
          <p:cNvPr id="22" name="TextBox 21">
            <a:extLst>
              <a:ext uri="{FF2B5EF4-FFF2-40B4-BE49-F238E27FC236}">
                <a16:creationId xmlns:a16="http://schemas.microsoft.com/office/drawing/2014/main" id="{0DF2C9AA-EAF9-F5FA-E3F5-B57A02153964}"/>
              </a:ext>
            </a:extLst>
          </p:cNvPr>
          <p:cNvSpPr txBox="1">
            <a:spLocks/>
          </p:cNvSpPr>
          <p:nvPr/>
        </p:nvSpPr>
        <p:spPr>
          <a:xfrm>
            <a:off x="3392986" y="4464576"/>
            <a:ext cx="2582260" cy="649188"/>
          </a:xfrm>
          <a:prstGeom prst="roundRect">
            <a:avLst>
              <a:gd name="adj" fmla="val 50000"/>
            </a:avLst>
          </a:prstGeom>
          <a:solidFill>
            <a:schemeClr val="tx1"/>
          </a:solidFill>
        </p:spPr>
        <p:txBody>
          <a:bodyPr wrap="square">
            <a:noAutofit/>
          </a:bodyPr>
          <a:lstStyle/>
          <a:p>
            <a:pPr algn="ctr"/>
            <a:r>
              <a:rPr lang="en-US" sz="2400" b="1" kern="1200" noProof="0" dirty="0">
                <a:solidFill>
                  <a:schemeClr val="bg1"/>
                </a:solidFill>
              </a:rPr>
              <a:t>Environment</a:t>
            </a:r>
          </a:p>
        </p:txBody>
      </p:sp>
      <p:sp>
        <p:nvSpPr>
          <p:cNvPr id="23" name="TextBox 22">
            <a:extLst>
              <a:ext uri="{FF2B5EF4-FFF2-40B4-BE49-F238E27FC236}">
                <a16:creationId xmlns:a16="http://schemas.microsoft.com/office/drawing/2014/main" id="{E3E442B9-A90F-BABD-E8B6-8752B77A20BA}"/>
              </a:ext>
            </a:extLst>
          </p:cNvPr>
          <p:cNvSpPr txBox="1">
            <a:spLocks/>
          </p:cNvSpPr>
          <p:nvPr/>
        </p:nvSpPr>
        <p:spPr>
          <a:xfrm>
            <a:off x="6123032" y="4464576"/>
            <a:ext cx="2582260" cy="649188"/>
          </a:xfrm>
          <a:prstGeom prst="roundRect">
            <a:avLst>
              <a:gd name="adj" fmla="val 50000"/>
            </a:avLst>
          </a:prstGeom>
          <a:solidFill>
            <a:schemeClr val="tx1"/>
          </a:solidFill>
        </p:spPr>
        <p:txBody>
          <a:bodyPr wrap="square">
            <a:noAutofit/>
          </a:bodyPr>
          <a:lstStyle/>
          <a:p>
            <a:pPr algn="ctr"/>
            <a:r>
              <a:rPr lang="en-US" sz="2400" b="1" kern="1200" noProof="0" dirty="0">
                <a:solidFill>
                  <a:schemeClr val="bg1"/>
                </a:solidFill>
              </a:rPr>
              <a:t>Development</a:t>
            </a:r>
          </a:p>
        </p:txBody>
      </p:sp>
      <p:sp>
        <p:nvSpPr>
          <p:cNvPr id="24" name="TextBox 23">
            <a:extLst>
              <a:ext uri="{FF2B5EF4-FFF2-40B4-BE49-F238E27FC236}">
                <a16:creationId xmlns:a16="http://schemas.microsoft.com/office/drawing/2014/main" id="{0E8ECFE7-CEE9-2037-95A6-A30639075FFE}"/>
              </a:ext>
            </a:extLst>
          </p:cNvPr>
          <p:cNvSpPr txBox="1">
            <a:spLocks/>
          </p:cNvSpPr>
          <p:nvPr/>
        </p:nvSpPr>
        <p:spPr>
          <a:xfrm>
            <a:off x="8853079" y="4464576"/>
            <a:ext cx="2582260" cy="597253"/>
          </a:xfrm>
          <a:prstGeom prst="roundRect">
            <a:avLst>
              <a:gd name="adj" fmla="val 50000"/>
            </a:avLst>
          </a:prstGeom>
          <a:solidFill>
            <a:schemeClr val="tx1"/>
          </a:solidFill>
        </p:spPr>
        <p:txBody>
          <a:bodyPr wrap="square">
            <a:noAutofit/>
          </a:bodyPr>
          <a:lstStyle/>
          <a:p>
            <a:pPr lvl="0" algn="ctr" defTabSz="1244600">
              <a:lnSpc>
                <a:spcPct val="90000"/>
              </a:lnSpc>
              <a:spcBef>
                <a:spcPct val="0"/>
              </a:spcBef>
              <a:spcAft>
                <a:spcPct val="35000"/>
              </a:spcAft>
            </a:pPr>
            <a:r>
              <a:rPr lang="en-US" sz="2400" b="1" noProof="0" dirty="0">
                <a:solidFill>
                  <a:schemeClr val="bg1"/>
                </a:solidFill>
              </a:rPr>
              <a:t>Behavior</a:t>
            </a:r>
          </a:p>
        </p:txBody>
      </p:sp>
      <p:pic>
        <p:nvPicPr>
          <p:cNvPr id="32" name="Graphic 31">
            <a:extLst>
              <a:ext uri="{FF2B5EF4-FFF2-40B4-BE49-F238E27FC236}">
                <a16:creationId xmlns:a16="http://schemas.microsoft.com/office/drawing/2014/main" id="{97F60CDF-0C62-8C94-4640-EF04DAACEE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73228" y="2639866"/>
            <a:ext cx="1646848" cy="1646848"/>
          </a:xfrm>
          <a:prstGeom prst="rect">
            <a:avLst/>
          </a:prstGeom>
        </p:spPr>
      </p:pic>
      <p:pic>
        <p:nvPicPr>
          <p:cNvPr id="33" name="Graphic 32">
            <a:extLst>
              <a:ext uri="{FF2B5EF4-FFF2-40B4-BE49-F238E27FC236}">
                <a16:creationId xmlns:a16="http://schemas.microsoft.com/office/drawing/2014/main" id="{8F3EB40E-79EE-E50B-54D0-3DD979A68C57}"/>
              </a:ext>
            </a:extLst>
          </p:cNvPr>
          <p:cNvPicPr>
            <a:picLocks noChangeAspect="1"/>
          </p:cNvPicPr>
          <p:nvPr/>
        </p:nvPicPr>
        <p:blipFill>
          <a:blip r:embed="rId5">
            <a:extLst>
              <a:ext uri="{96DAC541-7B7A-43D3-8B79-37D633B846F1}">
                <asvg:svgBlip xmlns:asvg="http://schemas.microsoft.com/office/drawing/2016/SVG/main" r:embed="rId6"/>
              </a:ext>
            </a:extLst>
          </a:blip>
          <a:srcRect l="13" r="13"/>
          <a:stretch/>
        </p:blipFill>
        <p:spPr>
          <a:xfrm>
            <a:off x="9185855" y="2536239"/>
            <a:ext cx="1853620" cy="1854102"/>
          </a:xfrm>
          <a:prstGeom prst="rect">
            <a:avLst/>
          </a:prstGeom>
        </p:spPr>
      </p:pic>
      <p:pic>
        <p:nvPicPr>
          <p:cNvPr id="34" name="Graphic 33">
            <a:extLst>
              <a:ext uri="{FF2B5EF4-FFF2-40B4-BE49-F238E27FC236}">
                <a16:creationId xmlns:a16="http://schemas.microsoft.com/office/drawing/2014/main" id="{245AAB6B-201D-F337-7B86-EBCA039D72F3}"/>
              </a:ext>
            </a:extLst>
          </p:cNvPr>
          <p:cNvPicPr>
            <a:picLocks noChangeAspect="1"/>
          </p:cNvPicPr>
          <p:nvPr/>
        </p:nvPicPr>
        <p:blipFill>
          <a:blip r:embed="rId7">
            <a:extLst>
              <a:ext uri="{96DAC541-7B7A-43D3-8B79-37D633B846F1}">
                <asvg:svgBlip xmlns:asvg="http://schemas.microsoft.com/office/drawing/2016/SVG/main" r:embed="rId8"/>
              </a:ext>
            </a:extLst>
          </a:blip>
          <a:srcRect l="19" r="19"/>
          <a:stretch/>
        </p:blipFill>
        <p:spPr>
          <a:xfrm>
            <a:off x="3767291" y="2622458"/>
            <a:ext cx="1681010" cy="1681664"/>
          </a:xfrm>
          <a:prstGeom prst="rect">
            <a:avLst/>
          </a:prstGeom>
        </p:spPr>
      </p:pic>
      <p:pic>
        <p:nvPicPr>
          <p:cNvPr id="35" name="Graphic 34">
            <a:extLst>
              <a:ext uri="{FF2B5EF4-FFF2-40B4-BE49-F238E27FC236}">
                <a16:creationId xmlns:a16="http://schemas.microsoft.com/office/drawing/2014/main" id="{FAC185BF-4CDE-029E-54FD-43C6D1C0E62F}"/>
              </a:ext>
            </a:extLst>
          </p:cNvPr>
          <p:cNvPicPr>
            <a:picLocks noChangeAspect="1"/>
          </p:cNvPicPr>
          <p:nvPr/>
        </p:nvPicPr>
        <p:blipFill>
          <a:blip r:embed="rId9">
            <a:extLst>
              <a:ext uri="{96DAC541-7B7A-43D3-8B79-37D633B846F1}">
                <asvg:svgBlip xmlns:asvg="http://schemas.microsoft.com/office/drawing/2016/SVG/main" r:embed="rId10"/>
              </a:ext>
            </a:extLst>
          </a:blip>
          <a:srcRect l="23" r="23"/>
          <a:stretch/>
        </p:blipFill>
        <p:spPr>
          <a:xfrm>
            <a:off x="1141624" y="2622458"/>
            <a:ext cx="1680892" cy="1681664"/>
          </a:xfrm>
          <a:prstGeom prst="rect">
            <a:avLst/>
          </a:prstGeom>
        </p:spPr>
      </p:pic>
    </p:spTree>
    <p:extLst>
      <p:ext uri="{BB962C8B-B14F-4D97-AF65-F5344CB8AC3E}">
        <p14:creationId xmlns:p14="http://schemas.microsoft.com/office/powerpoint/2010/main" val="73466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Rectangle 112">
            <a:extLst>
              <a:ext uri="{FF2B5EF4-FFF2-40B4-BE49-F238E27FC236}">
                <a16:creationId xmlns:a16="http://schemas.microsoft.com/office/drawing/2014/main" id="{AD56C0E1-B693-22C8-7A1F-706D0435F6D4}"/>
              </a:ext>
            </a:extLst>
          </p:cNvPr>
          <p:cNvSpPr/>
          <p:nvPr/>
        </p:nvSpPr>
        <p:spPr>
          <a:xfrm>
            <a:off x="0" y="2458976"/>
            <a:ext cx="12192000" cy="3537964"/>
          </a:xfrm>
          <a:prstGeom prst="rect">
            <a:avLst/>
          </a:prstGeom>
          <a:solidFill>
            <a:schemeClr val="bg2">
              <a:lumMod val="20000"/>
              <a:lumOff val="80000"/>
            </a:schemeClr>
          </a:solidFill>
          <a:ln w="9525" cap="flat" cmpd="sng" algn="ctr">
            <a:solidFill>
              <a:srgbClr val="EEF6FC"/>
            </a:solidFill>
            <a:prstDash val="solid"/>
          </a:ln>
          <a:effectLst/>
        </p:spPr>
        <p:txBody>
          <a:bodyPr rtlCol="0" anchor="ctr"/>
          <a:lstStyle/>
          <a:p>
            <a:pPr algn="ctr" defTabSz="914377"/>
            <a:endParaRPr lang="en-US" kern="0" noProof="0" dirty="0">
              <a:solidFill>
                <a:schemeClr val="tx1"/>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9D3492EB-F3D9-FD2A-7E8F-0A5FA619F97F}"/>
              </a:ext>
            </a:extLst>
          </p:cNvPr>
          <p:cNvSpPr>
            <a:spLocks noGrp="1"/>
          </p:cNvSpPr>
          <p:nvPr>
            <p:ph type="title"/>
          </p:nvPr>
        </p:nvSpPr>
        <p:spPr>
          <a:xfrm>
            <a:off x="536240" y="414320"/>
            <a:ext cx="10896000" cy="1082209"/>
          </a:xfrm>
        </p:spPr>
        <p:txBody>
          <a:bodyPr/>
          <a:lstStyle/>
          <a:p>
            <a:r>
              <a:rPr lang="en-US" noProof="0" dirty="0"/>
              <a:t>Individual weight gain or weight loss</a:t>
            </a:r>
          </a:p>
        </p:txBody>
      </p:sp>
      <p:sp>
        <p:nvSpPr>
          <p:cNvPr id="3" name="Text Placeholder 2">
            <a:extLst>
              <a:ext uri="{FF2B5EF4-FFF2-40B4-BE49-F238E27FC236}">
                <a16:creationId xmlns:a16="http://schemas.microsoft.com/office/drawing/2014/main" id="{52E7BBC5-6159-D4AA-DAB8-CFCF8D187634}"/>
              </a:ext>
            </a:extLst>
          </p:cNvPr>
          <p:cNvSpPr>
            <a:spLocks noGrp="1"/>
          </p:cNvSpPr>
          <p:nvPr>
            <p:ph type="body" sz="quarter" idx="13"/>
          </p:nvPr>
        </p:nvSpPr>
        <p:spPr>
          <a:xfrm>
            <a:off x="536575" y="6019800"/>
            <a:ext cx="10895013" cy="323850"/>
          </a:xfrm>
        </p:spPr>
        <p:txBody>
          <a:bodyPr/>
          <a:lstStyle/>
          <a:p>
            <a:r>
              <a:rPr lang="en-US" noProof="0"/>
              <a:t>Yáñez M et </a:t>
            </a:r>
            <a:r>
              <a:rPr lang="en-US" noProof="0" dirty="0"/>
              <a:t>al. Austin J </a:t>
            </a:r>
            <a:r>
              <a:rPr lang="en-US" noProof="0" dirty="0" err="1"/>
              <a:t>Nutr</a:t>
            </a:r>
            <a:r>
              <a:rPr lang="en-US" noProof="0" dirty="0"/>
              <a:t> </a:t>
            </a:r>
            <a:r>
              <a:rPr lang="en-US" noProof="0" dirty="0" err="1"/>
              <a:t>Metab</a:t>
            </a:r>
            <a:r>
              <a:rPr lang="en-US" noProof="0" dirty="0"/>
              <a:t> 2017;4:1052.</a:t>
            </a:r>
          </a:p>
        </p:txBody>
      </p:sp>
      <p:sp>
        <p:nvSpPr>
          <p:cNvPr id="4" name="TextBox 3">
            <a:extLst>
              <a:ext uri="{FF2B5EF4-FFF2-40B4-BE49-F238E27FC236}">
                <a16:creationId xmlns:a16="http://schemas.microsoft.com/office/drawing/2014/main" id="{C30243A7-E613-E632-C0CE-54F397281A5E}"/>
              </a:ext>
            </a:extLst>
          </p:cNvPr>
          <p:cNvSpPr txBox="1"/>
          <p:nvPr/>
        </p:nvSpPr>
        <p:spPr>
          <a:xfrm>
            <a:off x="6412111" y="2612302"/>
            <a:ext cx="5063610" cy="519351"/>
          </a:xfrm>
          <a:prstGeom prst="roundRect">
            <a:avLst>
              <a:gd name="adj" fmla="val 50000"/>
            </a:avLst>
          </a:prstGeom>
          <a:solidFill>
            <a:schemeClr val="tx1"/>
          </a:solidFill>
        </p:spPr>
        <p:txBody>
          <a:bodyPr wrap="square" rtlCol="0" anchor="ctr">
            <a:spAutoFit/>
          </a:bodyPr>
          <a:lstStyle/>
          <a:p>
            <a:pPr algn="ctr"/>
            <a:r>
              <a:rPr lang="en-US" b="1" noProof="0" dirty="0">
                <a:solidFill>
                  <a:schemeClr val="bg1"/>
                </a:solidFill>
              </a:rPr>
              <a:t>How can these differences be explained?</a:t>
            </a:r>
          </a:p>
        </p:txBody>
      </p:sp>
      <p:sp>
        <p:nvSpPr>
          <p:cNvPr id="5" name="TextBox 4">
            <a:extLst>
              <a:ext uri="{FF2B5EF4-FFF2-40B4-BE49-F238E27FC236}">
                <a16:creationId xmlns:a16="http://schemas.microsoft.com/office/drawing/2014/main" id="{A8554E3B-7C92-4CEC-A703-53ED6120B451}"/>
              </a:ext>
            </a:extLst>
          </p:cNvPr>
          <p:cNvSpPr txBox="1"/>
          <p:nvPr/>
        </p:nvSpPr>
        <p:spPr>
          <a:xfrm>
            <a:off x="7521516" y="5243976"/>
            <a:ext cx="2844800" cy="510778"/>
          </a:xfrm>
          <a:prstGeom prst="roundRect">
            <a:avLst>
              <a:gd name="adj" fmla="val 50000"/>
            </a:avLst>
          </a:prstGeom>
          <a:solidFill>
            <a:schemeClr val="accent1"/>
          </a:solidFill>
        </p:spPr>
        <p:txBody>
          <a:bodyPr wrap="square" rtlCol="0" anchor="ctr" anchorCtr="0">
            <a:noAutofit/>
          </a:bodyPr>
          <a:lstStyle/>
          <a:p>
            <a:pPr algn="ctr"/>
            <a:r>
              <a:rPr lang="en-US" noProof="0" dirty="0">
                <a:solidFill>
                  <a:schemeClr val="bg1"/>
                </a:solidFill>
              </a:rPr>
              <a:t>Genetics</a:t>
            </a:r>
          </a:p>
        </p:txBody>
      </p:sp>
      <p:grpSp>
        <p:nvGrpSpPr>
          <p:cNvPr id="11" name="Group 10">
            <a:extLst>
              <a:ext uri="{FF2B5EF4-FFF2-40B4-BE49-F238E27FC236}">
                <a16:creationId xmlns:a16="http://schemas.microsoft.com/office/drawing/2014/main" id="{998A7AEE-6146-6103-0AC9-3E323E33A4BD}"/>
              </a:ext>
            </a:extLst>
          </p:cNvPr>
          <p:cNvGrpSpPr/>
          <p:nvPr/>
        </p:nvGrpSpPr>
        <p:grpSpPr>
          <a:xfrm>
            <a:off x="3246015" y="3125662"/>
            <a:ext cx="1816100" cy="2204592"/>
            <a:chOff x="3776875" y="2526773"/>
            <a:chExt cx="1816100" cy="2204592"/>
          </a:xfrm>
        </p:grpSpPr>
        <p:sp>
          <p:nvSpPr>
            <p:cNvPr id="6" name="Freeform 7">
              <a:extLst>
                <a:ext uri="{FF2B5EF4-FFF2-40B4-BE49-F238E27FC236}">
                  <a16:creationId xmlns:a16="http://schemas.microsoft.com/office/drawing/2014/main" id="{DBC0AF80-DE31-2C6C-5433-883F70B4FDF8}"/>
                </a:ext>
              </a:extLst>
            </p:cNvPr>
            <p:cNvSpPr>
              <a:spLocks noEditPoints="1"/>
            </p:cNvSpPr>
            <p:nvPr/>
          </p:nvSpPr>
          <p:spPr bwMode="auto">
            <a:xfrm>
              <a:off x="4803468" y="3715493"/>
              <a:ext cx="553681" cy="1015872"/>
            </a:xfrm>
            <a:custGeom>
              <a:avLst/>
              <a:gdLst>
                <a:gd name="T0" fmla="*/ 231 w 377"/>
                <a:gd name="T1" fmla="*/ 110 h 691"/>
                <a:gd name="T2" fmla="*/ 189 w 377"/>
                <a:gd name="T3" fmla="*/ 0 h 691"/>
                <a:gd name="T4" fmla="*/ 146 w 377"/>
                <a:gd name="T5" fmla="*/ 110 h 691"/>
                <a:gd name="T6" fmla="*/ 16 w 377"/>
                <a:gd name="T7" fmla="*/ 224 h 691"/>
                <a:gd name="T8" fmla="*/ 0 w 377"/>
                <a:gd name="T9" fmla="*/ 369 h 691"/>
                <a:gd name="T10" fmla="*/ 21 w 377"/>
                <a:gd name="T11" fmla="*/ 406 h 691"/>
                <a:gd name="T12" fmla="*/ 55 w 377"/>
                <a:gd name="T13" fmla="*/ 399 h 691"/>
                <a:gd name="T14" fmla="*/ 122 w 377"/>
                <a:gd name="T15" fmla="*/ 658 h 691"/>
                <a:gd name="T16" fmla="*/ 160 w 377"/>
                <a:gd name="T17" fmla="*/ 691 h 691"/>
                <a:gd name="T18" fmla="*/ 189 w 377"/>
                <a:gd name="T19" fmla="*/ 677 h 691"/>
                <a:gd name="T20" fmla="*/ 217 w 377"/>
                <a:gd name="T21" fmla="*/ 691 h 691"/>
                <a:gd name="T22" fmla="*/ 255 w 377"/>
                <a:gd name="T23" fmla="*/ 658 h 691"/>
                <a:gd name="T24" fmla="*/ 322 w 377"/>
                <a:gd name="T25" fmla="*/ 399 h 691"/>
                <a:gd name="T26" fmla="*/ 366 w 377"/>
                <a:gd name="T27" fmla="*/ 398 h 691"/>
                <a:gd name="T28" fmla="*/ 377 w 377"/>
                <a:gd name="T29" fmla="*/ 344 h 691"/>
                <a:gd name="T30" fmla="*/ 298 w 377"/>
                <a:gd name="T31" fmla="*/ 138 h 691"/>
                <a:gd name="T32" fmla="*/ 229 w 377"/>
                <a:gd name="T33" fmla="*/ 66 h 691"/>
                <a:gd name="T34" fmla="*/ 148 w 377"/>
                <a:gd name="T35" fmla="*/ 66 h 691"/>
                <a:gd name="T36" fmla="*/ 365 w 377"/>
                <a:gd name="T37" fmla="*/ 344 h 691"/>
                <a:gd name="T38" fmla="*/ 358 w 377"/>
                <a:gd name="T39" fmla="*/ 390 h 691"/>
                <a:gd name="T40" fmla="*/ 325 w 377"/>
                <a:gd name="T41" fmla="*/ 384 h 691"/>
                <a:gd name="T42" fmla="*/ 308 w 377"/>
                <a:gd name="T43" fmla="*/ 245 h 691"/>
                <a:gd name="T44" fmla="*/ 273 w 377"/>
                <a:gd name="T45" fmla="*/ 193 h 691"/>
                <a:gd name="T46" fmla="*/ 297 w 377"/>
                <a:gd name="T47" fmla="*/ 249 h 691"/>
                <a:gd name="T48" fmla="*/ 312 w 377"/>
                <a:gd name="T49" fmla="*/ 385 h 691"/>
                <a:gd name="T50" fmla="*/ 244 w 377"/>
                <a:gd name="T51" fmla="*/ 656 h 691"/>
                <a:gd name="T52" fmla="*/ 217 w 377"/>
                <a:gd name="T53" fmla="*/ 679 h 691"/>
                <a:gd name="T54" fmla="*/ 195 w 377"/>
                <a:gd name="T55" fmla="*/ 657 h 691"/>
                <a:gd name="T56" fmla="*/ 189 w 377"/>
                <a:gd name="T57" fmla="*/ 394 h 691"/>
                <a:gd name="T58" fmla="*/ 183 w 377"/>
                <a:gd name="T59" fmla="*/ 657 h 691"/>
                <a:gd name="T60" fmla="*/ 160 w 377"/>
                <a:gd name="T61" fmla="*/ 679 h 691"/>
                <a:gd name="T62" fmla="*/ 133 w 377"/>
                <a:gd name="T63" fmla="*/ 656 h 691"/>
                <a:gd name="T64" fmla="*/ 65 w 377"/>
                <a:gd name="T65" fmla="*/ 385 h 691"/>
                <a:gd name="T66" fmla="*/ 80 w 377"/>
                <a:gd name="T67" fmla="*/ 249 h 691"/>
                <a:gd name="T68" fmla="*/ 104 w 377"/>
                <a:gd name="T69" fmla="*/ 193 h 691"/>
                <a:gd name="T70" fmla="*/ 69 w 377"/>
                <a:gd name="T71" fmla="*/ 245 h 691"/>
                <a:gd name="T72" fmla="*/ 52 w 377"/>
                <a:gd name="T73" fmla="*/ 384 h 691"/>
                <a:gd name="T74" fmla="*/ 26 w 377"/>
                <a:gd name="T75" fmla="*/ 395 h 691"/>
                <a:gd name="T76" fmla="*/ 12 w 377"/>
                <a:gd name="T77" fmla="*/ 369 h 691"/>
                <a:gd name="T78" fmla="*/ 42 w 377"/>
                <a:gd name="T79" fmla="*/ 196 h 691"/>
                <a:gd name="T80" fmla="*/ 155 w 377"/>
                <a:gd name="T81" fmla="*/ 121 h 691"/>
                <a:gd name="T82" fmla="*/ 222 w 377"/>
                <a:gd name="T83" fmla="*/ 121 h 691"/>
                <a:gd name="T84" fmla="*/ 349 w 377"/>
                <a:gd name="T85" fmla="*/ 228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77" h="691">
                  <a:moveTo>
                    <a:pt x="298" y="138"/>
                  </a:moveTo>
                  <a:cubicBezTo>
                    <a:pt x="279" y="125"/>
                    <a:pt x="257" y="116"/>
                    <a:pt x="231" y="110"/>
                  </a:cubicBezTo>
                  <a:cubicBezTo>
                    <a:pt x="238" y="97"/>
                    <a:pt x="241" y="82"/>
                    <a:pt x="241" y="66"/>
                  </a:cubicBezTo>
                  <a:cubicBezTo>
                    <a:pt x="240" y="29"/>
                    <a:pt x="226" y="0"/>
                    <a:pt x="189" y="0"/>
                  </a:cubicBezTo>
                  <a:cubicBezTo>
                    <a:pt x="152" y="0"/>
                    <a:pt x="136" y="29"/>
                    <a:pt x="136" y="66"/>
                  </a:cubicBezTo>
                  <a:cubicBezTo>
                    <a:pt x="136" y="82"/>
                    <a:pt x="139" y="97"/>
                    <a:pt x="146" y="110"/>
                  </a:cubicBezTo>
                  <a:cubicBezTo>
                    <a:pt x="120" y="116"/>
                    <a:pt x="98" y="125"/>
                    <a:pt x="79" y="138"/>
                  </a:cubicBezTo>
                  <a:cubicBezTo>
                    <a:pt x="48" y="159"/>
                    <a:pt x="28" y="188"/>
                    <a:pt x="16" y="224"/>
                  </a:cubicBezTo>
                  <a:cubicBezTo>
                    <a:pt x="4" y="259"/>
                    <a:pt x="0" y="300"/>
                    <a:pt x="0" y="344"/>
                  </a:cubicBezTo>
                  <a:cubicBezTo>
                    <a:pt x="0" y="353"/>
                    <a:pt x="0" y="361"/>
                    <a:pt x="0" y="369"/>
                  </a:cubicBezTo>
                  <a:cubicBezTo>
                    <a:pt x="0" y="379"/>
                    <a:pt x="3" y="387"/>
                    <a:pt x="6" y="393"/>
                  </a:cubicBezTo>
                  <a:cubicBezTo>
                    <a:pt x="10" y="399"/>
                    <a:pt x="15" y="403"/>
                    <a:pt x="21" y="406"/>
                  </a:cubicBezTo>
                  <a:cubicBezTo>
                    <a:pt x="25" y="407"/>
                    <a:pt x="29" y="408"/>
                    <a:pt x="33" y="408"/>
                  </a:cubicBezTo>
                  <a:cubicBezTo>
                    <a:pt x="41" y="408"/>
                    <a:pt x="49" y="405"/>
                    <a:pt x="55" y="399"/>
                  </a:cubicBezTo>
                  <a:cubicBezTo>
                    <a:pt x="64" y="439"/>
                    <a:pt x="75" y="469"/>
                    <a:pt x="86" y="504"/>
                  </a:cubicBezTo>
                  <a:cubicBezTo>
                    <a:pt x="98" y="542"/>
                    <a:pt x="111" y="587"/>
                    <a:pt x="122" y="658"/>
                  </a:cubicBezTo>
                  <a:cubicBezTo>
                    <a:pt x="123" y="669"/>
                    <a:pt x="129" y="677"/>
                    <a:pt x="136" y="683"/>
                  </a:cubicBezTo>
                  <a:cubicBezTo>
                    <a:pt x="143" y="688"/>
                    <a:pt x="152" y="691"/>
                    <a:pt x="160" y="691"/>
                  </a:cubicBezTo>
                  <a:cubicBezTo>
                    <a:pt x="169" y="691"/>
                    <a:pt x="177" y="688"/>
                    <a:pt x="184" y="683"/>
                  </a:cubicBezTo>
                  <a:cubicBezTo>
                    <a:pt x="186" y="681"/>
                    <a:pt x="187" y="679"/>
                    <a:pt x="189" y="677"/>
                  </a:cubicBezTo>
                  <a:cubicBezTo>
                    <a:pt x="190" y="679"/>
                    <a:pt x="191" y="681"/>
                    <a:pt x="193" y="683"/>
                  </a:cubicBezTo>
                  <a:cubicBezTo>
                    <a:pt x="200" y="688"/>
                    <a:pt x="208" y="691"/>
                    <a:pt x="217" y="691"/>
                  </a:cubicBezTo>
                  <a:cubicBezTo>
                    <a:pt x="225" y="691"/>
                    <a:pt x="234" y="688"/>
                    <a:pt x="241" y="683"/>
                  </a:cubicBezTo>
                  <a:cubicBezTo>
                    <a:pt x="248" y="677"/>
                    <a:pt x="254" y="669"/>
                    <a:pt x="255" y="658"/>
                  </a:cubicBezTo>
                  <a:cubicBezTo>
                    <a:pt x="266" y="587"/>
                    <a:pt x="279" y="542"/>
                    <a:pt x="291" y="504"/>
                  </a:cubicBezTo>
                  <a:cubicBezTo>
                    <a:pt x="302" y="469"/>
                    <a:pt x="313" y="439"/>
                    <a:pt x="322" y="399"/>
                  </a:cubicBezTo>
                  <a:cubicBezTo>
                    <a:pt x="328" y="405"/>
                    <a:pt x="336" y="408"/>
                    <a:pt x="344" y="408"/>
                  </a:cubicBezTo>
                  <a:cubicBezTo>
                    <a:pt x="352" y="408"/>
                    <a:pt x="360" y="405"/>
                    <a:pt x="366" y="398"/>
                  </a:cubicBezTo>
                  <a:cubicBezTo>
                    <a:pt x="373" y="392"/>
                    <a:pt x="376" y="382"/>
                    <a:pt x="377" y="369"/>
                  </a:cubicBezTo>
                  <a:cubicBezTo>
                    <a:pt x="377" y="361"/>
                    <a:pt x="377" y="353"/>
                    <a:pt x="377" y="344"/>
                  </a:cubicBezTo>
                  <a:cubicBezTo>
                    <a:pt x="377" y="285"/>
                    <a:pt x="369" y="232"/>
                    <a:pt x="346" y="190"/>
                  </a:cubicBezTo>
                  <a:cubicBezTo>
                    <a:pt x="334" y="170"/>
                    <a:pt x="318" y="152"/>
                    <a:pt x="298" y="138"/>
                  </a:cubicBezTo>
                  <a:close/>
                  <a:moveTo>
                    <a:pt x="189" y="12"/>
                  </a:moveTo>
                  <a:cubicBezTo>
                    <a:pt x="219" y="12"/>
                    <a:pt x="229" y="36"/>
                    <a:pt x="229" y="66"/>
                  </a:cubicBezTo>
                  <a:cubicBezTo>
                    <a:pt x="229" y="97"/>
                    <a:pt x="219" y="120"/>
                    <a:pt x="189" y="120"/>
                  </a:cubicBezTo>
                  <a:cubicBezTo>
                    <a:pt x="158" y="120"/>
                    <a:pt x="148" y="97"/>
                    <a:pt x="148" y="66"/>
                  </a:cubicBezTo>
                  <a:cubicBezTo>
                    <a:pt x="148" y="37"/>
                    <a:pt x="158" y="12"/>
                    <a:pt x="189" y="12"/>
                  </a:cubicBezTo>
                  <a:close/>
                  <a:moveTo>
                    <a:pt x="365" y="344"/>
                  </a:moveTo>
                  <a:cubicBezTo>
                    <a:pt x="365" y="352"/>
                    <a:pt x="365" y="361"/>
                    <a:pt x="365" y="369"/>
                  </a:cubicBezTo>
                  <a:cubicBezTo>
                    <a:pt x="365" y="379"/>
                    <a:pt x="361" y="386"/>
                    <a:pt x="358" y="390"/>
                  </a:cubicBezTo>
                  <a:cubicBezTo>
                    <a:pt x="354" y="394"/>
                    <a:pt x="349" y="396"/>
                    <a:pt x="344" y="396"/>
                  </a:cubicBezTo>
                  <a:cubicBezTo>
                    <a:pt x="337" y="396"/>
                    <a:pt x="329" y="392"/>
                    <a:pt x="325" y="384"/>
                  </a:cubicBezTo>
                  <a:cubicBezTo>
                    <a:pt x="327" y="370"/>
                    <a:pt x="329" y="356"/>
                    <a:pt x="329" y="343"/>
                  </a:cubicBezTo>
                  <a:cubicBezTo>
                    <a:pt x="329" y="305"/>
                    <a:pt x="319" y="271"/>
                    <a:pt x="308" y="245"/>
                  </a:cubicBezTo>
                  <a:cubicBezTo>
                    <a:pt x="297" y="219"/>
                    <a:pt x="286" y="201"/>
                    <a:pt x="281" y="194"/>
                  </a:cubicBezTo>
                  <a:cubicBezTo>
                    <a:pt x="279" y="192"/>
                    <a:pt x="276" y="191"/>
                    <a:pt x="273" y="193"/>
                  </a:cubicBezTo>
                  <a:cubicBezTo>
                    <a:pt x="270" y="194"/>
                    <a:pt x="269" y="198"/>
                    <a:pt x="271" y="201"/>
                  </a:cubicBezTo>
                  <a:cubicBezTo>
                    <a:pt x="275" y="207"/>
                    <a:pt x="287" y="224"/>
                    <a:pt x="297" y="249"/>
                  </a:cubicBezTo>
                  <a:cubicBezTo>
                    <a:pt x="307" y="274"/>
                    <a:pt x="317" y="307"/>
                    <a:pt x="317" y="343"/>
                  </a:cubicBezTo>
                  <a:cubicBezTo>
                    <a:pt x="317" y="357"/>
                    <a:pt x="315" y="371"/>
                    <a:pt x="312" y="385"/>
                  </a:cubicBezTo>
                  <a:cubicBezTo>
                    <a:pt x="303" y="430"/>
                    <a:pt x="292" y="461"/>
                    <a:pt x="280" y="500"/>
                  </a:cubicBezTo>
                  <a:cubicBezTo>
                    <a:pt x="267" y="539"/>
                    <a:pt x="255" y="584"/>
                    <a:pt x="244" y="656"/>
                  </a:cubicBezTo>
                  <a:cubicBezTo>
                    <a:pt x="242" y="664"/>
                    <a:pt x="239" y="669"/>
                    <a:pt x="234" y="673"/>
                  </a:cubicBezTo>
                  <a:cubicBezTo>
                    <a:pt x="229" y="677"/>
                    <a:pt x="223" y="679"/>
                    <a:pt x="217" y="679"/>
                  </a:cubicBezTo>
                  <a:cubicBezTo>
                    <a:pt x="211" y="679"/>
                    <a:pt x="205" y="677"/>
                    <a:pt x="201" y="674"/>
                  </a:cubicBezTo>
                  <a:cubicBezTo>
                    <a:pt x="197" y="670"/>
                    <a:pt x="195" y="665"/>
                    <a:pt x="195" y="657"/>
                  </a:cubicBezTo>
                  <a:cubicBezTo>
                    <a:pt x="195" y="400"/>
                    <a:pt x="195" y="400"/>
                    <a:pt x="195" y="400"/>
                  </a:cubicBezTo>
                  <a:cubicBezTo>
                    <a:pt x="195" y="397"/>
                    <a:pt x="192" y="394"/>
                    <a:pt x="189" y="394"/>
                  </a:cubicBezTo>
                  <a:cubicBezTo>
                    <a:pt x="185" y="394"/>
                    <a:pt x="183" y="397"/>
                    <a:pt x="183" y="400"/>
                  </a:cubicBezTo>
                  <a:cubicBezTo>
                    <a:pt x="183" y="657"/>
                    <a:pt x="183" y="657"/>
                    <a:pt x="183" y="657"/>
                  </a:cubicBezTo>
                  <a:cubicBezTo>
                    <a:pt x="182" y="665"/>
                    <a:pt x="180" y="670"/>
                    <a:pt x="176" y="674"/>
                  </a:cubicBezTo>
                  <a:cubicBezTo>
                    <a:pt x="172" y="677"/>
                    <a:pt x="166" y="679"/>
                    <a:pt x="160" y="679"/>
                  </a:cubicBezTo>
                  <a:cubicBezTo>
                    <a:pt x="154" y="679"/>
                    <a:pt x="148" y="677"/>
                    <a:pt x="143" y="673"/>
                  </a:cubicBezTo>
                  <a:cubicBezTo>
                    <a:pt x="138" y="669"/>
                    <a:pt x="135" y="664"/>
                    <a:pt x="133" y="656"/>
                  </a:cubicBezTo>
                  <a:cubicBezTo>
                    <a:pt x="122" y="584"/>
                    <a:pt x="110" y="539"/>
                    <a:pt x="97" y="500"/>
                  </a:cubicBezTo>
                  <a:cubicBezTo>
                    <a:pt x="85" y="461"/>
                    <a:pt x="74" y="430"/>
                    <a:pt x="65" y="385"/>
                  </a:cubicBezTo>
                  <a:cubicBezTo>
                    <a:pt x="62" y="371"/>
                    <a:pt x="60" y="357"/>
                    <a:pt x="60" y="343"/>
                  </a:cubicBezTo>
                  <a:cubicBezTo>
                    <a:pt x="60" y="307"/>
                    <a:pt x="70" y="274"/>
                    <a:pt x="80" y="249"/>
                  </a:cubicBezTo>
                  <a:cubicBezTo>
                    <a:pt x="90" y="224"/>
                    <a:pt x="102" y="207"/>
                    <a:pt x="106" y="201"/>
                  </a:cubicBezTo>
                  <a:cubicBezTo>
                    <a:pt x="108" y="198"/>
                    <a:pt x="107" y="194"/>
                    <a:pt x="104" y="193"/>
                  </a:cubicBezTo>
                  <a:cubicBezTo>
                    <a:pt x="101" y="191"/>
                    <a:pt x="98" y="192"/>
                    <a:pt x="96" y="194"/>
                  </a:cubicBezTo>
                  <a:cubicBezTo>
                    <a:pt x="91" y="201"/>
                    <a:pt x="80" y="219"/>
                    <a:pt x="69" y="245"/>
                  </a:cubicBezTo>
                  <a:cubicBezTo>
                    <a:pt x="58" y="271"/>
                    <a:pt x="48" y="305"/>
                    <a:pt x="48" y="343"/>
                  </a:cubicBezTo>
                  <a:cubicBezTo>
                    <a:pt x="48" y="356"/>
                    <a:pt x="50" y="370"/>
                    <a:pt x="52" y="384"/>
                  </a:cubicBezTo>
                  <a:cubicBezTo>
                    <a:pt x="48" y="392"/>
                    <a:pt x="40" y="396"/>
                    <a:pt x="33" y="396"/>
                  </a:cubicBezTo>
                  <a:cubicBezTo>
                    <a:pt x="30" y="396"/>
                    <a:pt x="28" y="396"/>
                    <a:pt x="26" y="395"/>
                  </a:cubicBezTo>
                  <a:cubicBezTo>
                    <a:pt x="22" y="393"/>
                    <a:pt x="19" y="391"/>
                    <a:pt x="17" y="386"/>
                  </a:cubicBezTo>
                  <a:cubicBezTo>
                    <a:pt x="14" y="382"/>
                    <a:pt x="12" y="377"/>
                    <a:pt x="12" y="369"/>
                  </a:cubicBezTo>
                  <a:cubicBezTo>
                    <a:pt x="12" y="361"/>
                    <a:pt x="12" y="352"/>
                    <a:pt x="12" y="344"/>
                  </a:cubicBezTo>
                  <a:cubicBezTo>
                    <a:pt x="12" y="286"/>
                    <a:pt x="20" y="235"/>
                    <a:pt x="42" y="196"/>
                  </a:cubicBezTo>
                  <a:cubicBezTo>
                    <a:pt x="53" y="177"/>
                    <a:pt x="67" y="161"/>
                    <a:pt x="86" y="148"/>
                  </a:cubicBezTo>
                  <a:cubicBezTo>
                    <a:pt x="104" y="135"/>
                    <a:pt x="127" y="126"/>
                    <a:pt x="155" y="121"/>
                  </a:cubicBezTo>
                  <a:cubicBezTo>
                    <a:pt x="164" y="129"/>
                    <a:pt x="176" y="132"/>
                    <a:pt x="189" y="132"/>
                  </a:cubicBezTo>
                  <a:cubicBezTo>
                    <a:pt x="201" y="132"/>
                    <a:pt x="213" y="129"/>
                    <a:pt x="222" y="121"/>
                  </a:cubicBezTo>
                  <a:cubicBezTo>
                    <a:pt x="250" y="126"/>
                    <a:pt x="273" y="135"/>
                    <a:pt x="291" y="148"/>
                  </a:cubicBezTo>
                  <a:cubicBezTo>
                    <a:pt x="319" y="167"/>
                    <a:pt x="338" y="194"/>
                    <a:pt x="349" y="228"/>
                  </a:cubicBezTo>
                  <a:cubicBezTo>
                    <a:pt x="361" y="261"/>
                    <a:pt x="365" y="301"/>
                    <a:pt x="365" y="344"/>
                  </a:cubicBezTo>
                  <a:close/>
                </a:path>
              </a:pathLst>
            </a:custGeom>
            <a:solidFill>
              <a:schemeClr val="accent1"/>
            </a:solid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noProof="0" dirty="0">
                <a:solidFill>
                  <a:schemeClr val="accent1"/>
                </a:solidFill>
              </a:endParaRPr>
            </a:p>
          </p:txBody>
        </p:sp>
        <p:sp>
          <p:nvSpPr>
            <p:cNvPr id="46" name="Speech Bubble: Oval 45">
              <a:extLst>
                <a:ext uri="{FF2B5EF4-FFF2-40B4-BE49-F238E27FC236}">
                  <a16:creationId xmlns:a16="http://schemas.microsoft.com/office/drawing/2014/main" id="{11B3876B-F816-1A9B-CCED-EBC814151AD0}"/>
                </a:ext>
              </a:extLst>
            </p:cNvPr>
            <p:cNvSpPr/>
            <p:nvPr/>
          </p:nvSpPr>
          <p:spPr>
            <a:xfrm>
              <a:off x="3802275" y="2526773"/>
              <a:ext cx="1765300" cy="867483"/>
            </a:xfrm>
            <a:prstGeom prst="wedgeEllipseCallout">
              <a:avLst>
                <a:gd name="adj1" fmla="val 17898"/>
                <a:gd name="adj2" fmla="val 70389"/>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accent1"/>
                </a:solidFill>
              </a:endParaRPr>
            </a:p>
          </p:txBody>
        </p:sp>
        <p:sp>
          <p:nvSpPr>
            <p:cNvPr id="47" name="TextBox 46">
              <a:extLst>
                <a:ext uri="{FF2B5EF4-FFF2-40B4-BE49-F238E27FC236}">
                  <a16:creationId xmlns:a16="http://schemas.microsoft.com/office/drawing/2014/main" id="{732D34D8-7D77-7EC6-A833-0F07D2C1DCDA}"/>
                </a:ext>
              </a:extLst>
            </p:cNvPr>
            <p:cNvSpPr txBox="1"/>
            <p:nvPr/>
          </p:nvSpPr>
          <p:spPr>
            <a:xfrm>
              <a:off x="3776875" y="2688548"/>
              <a:ext cx="1816100" cy="523220"/>
            </a:xfrm>
            <a:prstGeom prst="rect">
              <a:avLst/>
            </a:prstGeom>
            <a:noFill/>
          </p:spPr>
          <p:txBody>
            <a:bodyPr wrap="square" rtlCol="0">
              <a:spAutoFit/>
            </a:bodyPr>
            <a:lstStyle/>
            <a:p>
              <a:pPr algn="ctr"/>
              <a:r>
                <a:rPr lang="en-US" sz="1400" noProof="0" dirty="0">
                  <a:solidFill>
                    <a:schemeClr val="accent1"/>
                  </a:solidFill>
                </a:rPr>
                <a:t>When I eat this, I gain 3 pounds!</a:t>
              </a:r>
            </a:p>
          </p:txBody>
        </p:sp>
      </p:grpSp>
      <p:grpSp>
        <p:nvGrpSpPr>
          <p:cNvPr id="102" name="Group 101">
            <a:extLst>
              <a:ext uri="{FF2B5EF4-FFF2-40B4-BE49-F238E27FC236}">
                <a16:creationId xmlns:a16="http://schemas.microsoft.com/office/drawing/2014/main" id="{E1C354FB-F1E1-40C4-0925-067076F9EB9D}"/>
              </a:ext>
            </a:extLst>
          </p:cNvPr>
          <p:cNvGrpSpPr/>
          <p:nvPr/>
        </p:nvGrpSpPr>
        <p:grpSpPr>
          <a:xfrm>
            <a:off x="741105" y="3124808"/>
            <a:ext cx="1816100" cy="2206300"/>
            <a:chOff x="283905" y="2524388"/>
            <a:chExt cx="1816100" cy="2206300"/>
          </a:xfrm>
        </p:grpSpPr>
        <p:sp>
          <p:nvSpPr>
            <p:cNvPr id="7" name="Freeform 11">
              <a:extLst>
                <a:ext uri="{FF2B5EF4-FFF2-40B4-BE49-F238E27FC236}">
                  <a16:creationId xmlns:a16="http://schemas.microsoft.com/office/drawing/2014/main" id="{16C37EA9-FBD3-665C-645D-BFAB2588D43A}"/>
                </a:ext>
              </a:extLst>
            </p:cNvPr>
            <p:cNvSpPr>
              <a:spLocks noEditPoints="1"/>
            </p:cNvSpPr>
            <p:nvPr/>
          </p:nvSpPr>
          <p:spPr bwMode="auto">
            <a:xfrm>
              <a:off x="719922" y="3716171"/>
              <a:ext cx="382899" cy="1014517"/>
            </a:xfrm>
            <a:custGeom>
              <a:avLst/>
              <a:gdLst>
                <a:gd name="T0" fmla="*/ 180 w 261"/>
                <a:gd name="T1" fmla="*/ 66 h 690"/>
                <a:gd name="T2" fmla="*/ 80 w 261"/>
                <a:gd name="T3" fmla="*/ 66 h 690"/>
                <a:gd name="T4" fmla="*/ 130 w 261"/>
                <a:gd name="T5" fmla="*/ 12 h 690"/>
                <a:gd name="T6" fmla="*/ 130 w 261"/>
                <a:gd name="T7" fmla="*/ 120 h 690"/>
                <a:gd name="T8" fmla="*/ 130 w 261"/>
                <a:gd name="T9" fmla="*/ 12 h 690"/>
                <a:gd name="T10" fmla="*/ 198 w 261"/>
                <a:gd name="T11" fmla="*/ 607 h 690"/>
                <a:gd name="T12" fmla="*/ 206 w 261"/>
                <a:gd name="T13" fmla="*/ 423 h 690"/>
                <a:gd name="T14" fmla="*/ 244 w 261"/>
                <a:gd name="T15" fmla="*/ 422 h 690"/>
                <a:gd name="T16" fmla="*/ 261 w 261"/>
                <a:gd name="T17" fmla="*/ 329 h 690"/>
                <a:gd name="T18" fmla="*/ 244 w 261"/>
                <a:gd name="T19" fmla="*/ 200 h 690"/>
                <a:gd name="T20" fmla="*/ 207 w 261"/>
                <a:gd name="T21" fmla="*/ 157 h 690"/>
                <a:gd name="T22" fmla="*/ 128 w 261"/>
                <a:gd name="T23" fmla="*/ 140 h 690"/>
                <a:gd name="T24" fmla="*/ 17 w 261"/>
                <a:gd name="T25" fmla="*/ 200 h 690"/>
                <a:gd name="T26" fmla="*/ 4 w 261"/>
                <a:gd name="T27" fmla="*/ 259 h 690"/>
                <a:gd name="T28" fmla="*/ 5 w 261"/>
                <a:gd name="T29" fmla="*/ 401 h 690"/>
                <a:gd name="T30" fmla="*/ 36 w 261"/>
                <a:gd name="T31" fmla="*/ 429 h 690"/>
                <a:gd name="T32" fmla="*/ 59 w 261"/>
                <a:gd name="T33" fmla="*/ 534 h 690"/>
                <a:gd name="T34" fmla="*/ 69 w 261"/>
                <a:gd name="T35" fmla="*/ 661 h 690"/>
                <a:gd name="T36" fmla="*/ 103 w 261"/>
                <a:gd name="T37" fmla="*/ 690 h 690"/>
                <a:gd name="T38" fmla="*/ 130 w 261"/>
                <a:gd name="T39" fmla="*/ 677 h 690"/>
                <a:gd name="T40" fmla="*/ 158 w 261"/>
                <a:gd name="T41" fmla="*/ 690 h 690"/>
                <a:gd name="T42" fmla="*/ 192 w 261"/>
                <a:gd name="T43" fmla="*/ 661 h 690"/>
                <a:gd name="T44" fmla="*/ 158 w 261"/>
                <a:gd name="T45" fmla="*/ 678 h 690"/>
                <a:gd name="T46" fmla="*/ 138 w 261"/>
                <a:gd name="T47" fmla="*/ 667 h 690"/>
                <a:gd name="T48" fmla="*/ 136 w 261"/>
                <a:gd name="T49" fmla="*/ 401 h 690"/>
                <a:gd name="T50" fmla="*/ 124 w 261"/>
                <a:gd name="T51" fmla="*/ 401 h 690"/>
                <a:gd name="T52" fmla="*/ 123 w 261"/>
                <a:gd name="T53" fmla="*/ 667 h 690"/>
                <a:gd name="T54" fmla="*/ 103 w 261"/>
                <a:gd name="T55" fmla="*/ 678 h 690"/>
                <a:gd name="T56" fmla="*/ 80 w 261"/>
                <a:gd name="T57" fmla="*/ 659 h 690"/>
                <a:gd name="T58" fmla="*/ 75 w 261"/>
                <a:gd name="T59" fmla="*/ 606 h 690"/>
                <a:gd name="T60" fmla="*/ 67 w 261"/>
                <a:gd name="T61" fmla="*/ 414 h 690"/>
                <a:gd name="T62" fmla="*/ 67 w 261"/>
                <a:gd name="T63" fmla="*/ 407 h 690"/>
                <a:gd name="T64" fmla="*/ 66 w 261"/>
                <a:gd name="T65" fmla="*/ 405 h 690"/>
                <a:gd name="T66" fmla="*/ 62 w 261"/>
                <a:gd name="T67" fmla="*/ 282 h 690"/>
                <a:gd name="T68" fmla="*/ 63 w 261"/>
                <a:gd name="T69" fmla="*/ 217 h 690"/>
                <a:gd name="T70" fmla="*/ 50 w 261"/>
                <a:gd name="T71" fmla="*/ 280 h 690"/>
                <a:gd name="T72" fmla="*/ 54 w 261"/>
                <a:gd name="T73" fmla="*/ 407 h 690"/>
                <a:gd name="T74" fmla="*/ 24 w 261"/>
                <a:gd name="T75" fmla="*/ 413 h 690"/>
                <a:gd name="T76" fmla="*/ 12 w 261"/>
                <a:gd name="T77" fmla="*/ 329 h 690"/>
                <a:gd name="T78" fmla="*/ 28 w 261"/>
                <a:gd name="T79" fmla="*/ 205 h 690"/>
                <a:gd name="T80" fmla="*/ 60 w 261"/>
                <a:gd name="T81" fmla="*/ 167 h 690"/>
                <a:gd name="T82" fmla="*/ 132 w 261"/>
                <a:gd name="T83" fmla="*/ 152 h 690"/>
                <a:gd name="T84" fmla="*/ 233 w 261"/>
                <a:gd name="T85" fmla="*/ 205 h 690"/>
                <a:gd name="T86" fmla="*/ 245 w 261"/>
                <a:gd name="T87" fmla="*/ 261 h 690"/>
                <a:gd name="T88" fmla="*/ 244 w 261"/>
                <a:gd name="T89" fmla="*/ 399 h 690"/>
                <a:gd name="T90" fmla="*/ 225 w 261"/>
                <a:gd name="T91" fmla="*/ 417 h 690"/>
                <a:gd name="T92" fmla="*/ 218 w 261"/>
                <a:gd name="T93" fmla="*/ 340 h 690"/>
                <a:gd name="T94" fmla="*/ 204 w 261"/>
                <a:gd name="T95" fmla="*/ 223 h 690"/>
                <a:gd name="T96" fmla="*/ 192 w 261"/>
                <a:gd name="T97" fmla="*/ 223 h 690"/>
                <a:gd name="T98" fmla="*/ 206 w 261"/>
                <a:gd name="T99" fmla="*/ 340 h 690"/>
                <a:gd name="T100" fmla="*/ 195 w 261"/>
                <a:gd name="T101" fmla="*/ 405 h 690"/>
                <a:gd name="T102" fmla="*/ 194 w 261"/>
                <a:gd name="T103" fmla="*/ 407 h 690"/>
                <a:gd name="T104" fmla="*/ 190 w 261"/>
                <a:gd name="T105" fmla="*/ 533 h 690"/>
                <a:gd name="T106" fmla="*/ 180 w 261"/>
                <a:gd name="T107" fmla="*/ 659 h 690"/>
                <a:gd name="T108" fmla="*/ 173 w 261"/>
                <a:gd name="T109" fmla="*/ 674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1" h="690">
                  <a:moveTo>
                    <a:pt x="130" y="132"/>
                  </a:moveTo>
                  <a:cubicBezTo>
                    <a:pt x="158" y="132"/>
                    <a:pt x="180" y="94"/>
                    <a:pt x="180" y="66"/>
                  </a:cubicBezTo>
                  <a:cubicBezTo>
                    <a:pt x="180" y="30"/>
                    <a:pt x="166" y="0"/>
                    <a:pt x="130" y="0"/>
                  </a:cubicBezTo>
                  <a:cubicBezTo>
                    <a:pt x="94" y="0"/>
                    <a:pt x="80" y="30"/>
                    <a:pt x="80" y="66"/>
                  </a:cubicBezTo>
                  <a:cubicBezTo>
                    <a:pt x="81" y="94"/>
                    <a:pt x="103" y="132"/>
                    <a:pt x="130" y="132"/>
                  </a:cubicBezTo>
                  <a:close/>
                  <a:moveTo>
                    <a:pt x="130" y="12"/>
                  </a:moveTo>
                  <a:cubicBezTo>
                    <a:pt x="159" y="12"/>
                    <a:pt x="168" y="37"/>
                    <a:pt x="168" y="66"/>
                  </a:cubicBezTo>
                  <a:cubicBezTo>
                    <a:pt x="169" y="89"/>
                    <a:pt x="149" y="120"/>
                    <a:pt x="130" y="120"/>
                  </a:cubicBezTo>
                  <a:cubicBezTo>
                    <a:pt x="111" y="120"/>
                    <a:pt x="92" y="88"/>
                    <a:pt x="92" y="66"/>
                  </a:cubicBezTo>
                  <a:cubicBezTo>
                    <a:pt x="92" y="37"/>
                    <a:pt x="101" y="12"/>
                    <a:pt x="130" y="12"/>
                  </a:cubicBezTo>
                  <a:close/>
                  <a:moveTo>
                    <a:pt x="192" y="661"/>
                  </a:moveTo>
                  <a:cubicBezTo>
                    <a:pt x="194" y="648"/>
                    <a:pt x="196" y="629"/>
                    <a:pt x="198" y="607"/>
                  </a:cubicBezTo>
                  <a:cubicBezTo>
                    <a:pt x="200" y="573"/>
                    <a:pt x="202" y="533"/>
                    <a:pt x="204" y="497"/>
                  </a:cubicBezTo>
                  <a:cubicBezTo>
                    <a:pt x="205" y="467"/>
                    <a:pt x="206" y="440"/>
                    <a:pt x="206" y="423"/>
                  </a:cubicBezTo>
                  <a:cubicBezTo>
                    <a:pt x="212" y="427"/>
                    <a:pt x="218" y="429"/>
                    <a:pt x="225" y="429"/>
                  </a:cubicBezTo>
                  <a:cubicBezTo>
                    <a:pt x="232" y="429"/>
                    <a:pt x="239" y="427"/>
                    <a:pt x="244" y="422"/>
                  </a:cubicBezTo>
                  <a:cubicBezTo>
                    <a:pt x="250" y="417"/>
                    <a:pt x="254" y="410"/>
                    <a:pt x="256" y="401"/>
                  </a:cubicBezTo>
                  <a:cubicBezTo>
                    <a:pt x="259" y="383"/>
                    <a:pt x="261" y="357"/>
                    <a:pt x="261" y="329"/>
                  </a:cubicBezTo>
                  <a:cubicBezTo>
                    <a:pt x="261" y="306"/>
                    <a:pt x="260" y="282"/>
                    <a:pt x="257" y="259"/>
                  </a:cubicBezTo>
                  <a:cubicBezTo>
                    <a:pt x="254" y="237"/>
                    <a:pt x="250" y="216"/>
                    <a:pt x="244" y="200"/>
                  </a:cubicBezTo>
                  <a:cubicBezTo>
                    <a:pt x="244" y="200"/>
                    <a:pt x="244" y="200"/>
                    <a:pt x="244" y="200"/>
                  </a:cubicBezTo>
                  <a:cubicBezTo>
                    <a:pt x="238" y="183"/>
                    <a:pt x="225" y="167"/>
                    <a:pt x="207" y="157"/>
                  </a:cubicBezTo>
                  <a:cubicBezTo>
                    <a:pt x="188" y="146"/>
                    <a:pt x="163" y="140"/>
                    <a:pt x="132" y="140"/>
                  </a:cubicBezTo>
                  <a:cubicBezTo>
                    <a:pt x="128" y="140"/>
                    <a:pt x="128" y="140"/>
                    <a:pt x="128" y="140"/>
                  </a:cubicBezTo>
                  <a:cubicBezTo>
                    <a:pt x="97" y="140"/>
                    <a:pt x="73" y="146"/>
                    <a:pt x="54" y="157"/>
                  </a:cubicBezTo>
                  <a:cubicBezTo>
                    <a:pt x="35" y="167"/>
                    <a:pt x="23" y="183"/>
                    <a:pt x="17" y="200"/>
                  </a:cubicBezTo>
                  <a:cubicBezTo>
                    <a:pt x="17" y="200"/>
                    <a:pt x="17" y="200"/>
                    <a:pt x="17" y="200"/>
                  </a:cubicBezTo>
                  <a:cubicBezTo>
                    <a:pt x="11" y="216"/>
                    <a:pt x="7" y="237"/>
                    <a:pt x="4" y="259"/>
                  </a:cubicBezTo>
                  <a:cubicBezTo>
                    <a:pt x="1" y="282"/>
                    <a:pt x="0" y="306"/>
                    <a:pt x="0" y="329"/>
                  </a:cubicBezTo>
                  <a:cubicBezTo>
                    <a:pt x="0" y="358"/>
                    <a:pt x="2" y="384"/>
                    <a:pt x="5" y="401"/>
                  </a:cubicBezTo>
                  <a:cubicBezTo>
                    <a:pt x="7" y="410"/>
                    <a:pt x="11" y="417"/>
                    <a:pt x="17" y="422"/>
                  </a:cubicBezTo>
                  <a:cubicBezTo>
                    <a:pt x="22" y="427"/>
                    <a:pt x="29" y="429"/>
                    <a:pt x="36" y="429"/>
                  </a:cubicBezTo>
                  <a:cubicBezTo>
                    <a:pt x="43" y="429"/>
                    <a:pt x="49" y="427"/>
                    <a:pt x="55" y="423"/>
                  </a:cubicBezTo>
                  <a:cubicBezTo>
                    <a:pt x="55" y="447"/>
                    <a:pt x="57" y="490"/>
                    <a:pt x="59" y="534"/>
                  </a:cubicBezTo>
                  <a:cubicBezTo>
                    <a:pt x="60" y="559"/>
                    <a:pt x="62" y="584"/>
                    <a:pt x="63" y="607"/>
                  </a:cubicBezTo>
                  <a:cubicBezTo>
                    <a:pt x="65" y="629"/>
                    <a:pt x="67" y="648"/>
                    <a:pt x="69" y="661"/>
                  </a:cubicBezTo>
                  <a:cubicBezTo>
                    <a:pt x="70" y="671"/>
                    <a:pt x="74" y="678"/>
                    <a:pt x="81" y="683"/>
                  </a:cubicBezTo>
                  <a:cubicBezTo>
                    <a:pt x="87" y="688"/>
                    <a:pt x="95" y="690"/>
                    <a:pt x="103" y="690"/>
                  </a:cubicBezTo>
                  <a:cubicBezTo>
                    <a:pt x="111" y="690"/>
                    <a:pt x="119" y="688"/>
                    <a:pt x="126" y="683"/>
                  </a:cubicBezTo>
                  <a:cubicBezTo>
                    <a:pt x="127" y="681"/>
                    <a:pt x="129" y="679"/>
                    <a:pt x="130" y="677"/>
                  </a:cubicBezTo>
                  <a:cubicBezTo>
                    <a:pt x="133" y="681"/>
                    <a:pt x="136" y="684"/>
                    <a:pt x="140" y="686"/>
                  </a:cubicBezTo>
                  <a:cubicBezTo>
                    <a:pt x="146" y="689"/>
                    <a:pt x="152" y="690"/>
                    <a:pt x="158" y="690"/>
                  </a:cubicBezTo>
                  <a:cubicBezTo>
                    <a:pt x="166" y="690"/>
                    <a:pt x="174" y="688"/>
                    <a:pt x="180" y="683"/>
                  </a:cubicBezTo>
                  <a:cubicBezTo>
                    <a:pt x="187" y="678"/>
                    <a:pt x="191" y="671"/>
                    <a:pt x="192" y="661"/>
                  </a:cubicBezTo>
                  <a:close/>
                  <a:moveTo>
                    <a:pt x="173" y="674"/>
                  </a:moveTo>
                  <a:cubicBezTo>
                    <a:pt x="169" y="677"/>
                    <a:pt x="163" y="678"/>
                    <a:pt x="158" y="678"/>
                  </a:cubicBezTo>
                  <a:cubicBezTo>
                    <a:pt x="152" y="678"/>
                    <a:pt x="147" y="677"/>
                    <a:pt x="143" y="673"/>
                  </a:cubicBezTo>
                  <a:cubicBezTo>
                    <a:pt x="141" y="672"/>
                    <a:pt x="139" y="670"/>
                    <a:pt x="138" y="667"/>
                  </a:cubicBezTo>
                  <a:cubicBezTo>
                    <a:pt x="137" y="665"/>
                    <a:pt x="136" y="662"/>
                    <a:pt x="136" y="659"/>
                  </a:cubicBezTo>
                  <a:cubicBezTo>
                    <a:pt x="136" y="401"/>
                    <a:pt x="136" y="401"/>
                    <a:pt x="136" y="401"/>
                  </a:cubicBezTo>
                  <a:cubicBezTo>
                    <a:pt x="136" y="398"/>
                    <a:pt x="134" y="395"/>
                    <a:pt x="130" y="395"/>
                  </a:cubicBezTo>
                  <a:cubicBezTo>
                    <a:pt x="127" y="395"/>
                    <a:pt x="124" y="398"/>
                    <a:pt x="124" y="401"/>
                  </a:cubicBezTo>
                  <a:cubicBezTo>
                    <a:pt x="124" y="659"/>
                    <a:pt x="124" y="659"/>
                    <a:pt x="124" y="659"/>
                  </a:cubicBezTo>
                  <a:cubicBezTo>
                    <a:pt x="124" y="662"/>
                    <a:pt x="124" y="665"/>
                    <a:pt x="123" y="667"/>
                  </a:cubicBezTo>
                  <a:cubicBezTo>
                    <a:pt x="121" y="671"/>
                    <a:pt x="118" y="674"/>
                    <a:pt x="115" y="676"/>
                  </a:cubicBezTo>
                  <a:cubicBezTo>
                    <a:pt x="111" y="677"/>
                    <a:pt x="107" y="678"/>
                    <a:pt x="103" y="678"/>
                  </a:cubicBezTo>
                  <a:cubicBezTo>
                    <a:pt x="97" y="678"/>
                    <a:pt x="92" y="677"/>
                    <a:pt x="88" y="674"/>
                  </a:cubicBezTo>
                  <a:cubicBezTo>
                    <a:pt x="84" y="670"/>
                    <a:pt x="81" y="666"/>
                    <a:pt x="80" y="659"/>
                  </a:cubicBezTo>
                  <a:cubicBezTo>
                    <a:pt x="80" y="659"/>
                    <a:pt x="80" y="659"/>
                    <a:pt x="80" y="659"/>
                  </a:cubicBezTo>
                  <a:cubicBezTo>
                    <a:pt x="79" y="647"/>
                    <a:pt x="77" y="628"/>
                    <a:pt x="75" y="606"/>
                  </a:cubicBezTo>
                  <a:cubicBezTo>
                    <a:pt x="73" y="573"/>
                    <a:pt x="71" y="532"/>
                    <a:pt x="69" y="496"/>
                  </a:cubicBezTo>
                  <a:cubicBezTo>
                    <a:pt x="67" y="460"/>
                    <a:pt x="67" y="429"/>
                    <a:pt x="67" y="414"/>
                  </a:cubicBezTo>
                  <a:cubicBezTo>
                    <a:pt x="67" y="411"/>
                    <a:pt x="67" y="409"/>
                    <a:pt x="67" y="407"/>
                  </a:cubicBezTo>
                  <a:cubicBezTo>
                    <a:pt x="67" y="407"/>
                    <a:pt x="67" y="407"/>
                    <a:pt x="67" y="407"/>
                  </a:cubicBezTo>
                  <a:cubicBezTo>
                    <a:pt x="67" y="407"/>
                    <a:pt x="67" y="406"/>
                    <a:pt x="66" y="405"/>
                  </a:cubicBezTo>
                  <a:cubicBezTo>
                    <a:pt x="66" y="405"/>
                    <a:pt x="66" y="405"/>
                    <a:pt x="66" y="405"/>
                  </a:cubicBezTo>
                  <a:cubicBezTo>
                    <a:pt x="58" y="380"/>
                    <a:pt x="55" y="359"/>
                    <a:pt x="55" y="340"/>
                  </a:cubicBezTo>
                  <a:cubicBezTo>
                    <a:pt x="55" y="319"/>
                    <a:pt x="59" y="301"/>
                    <a:pt x="62" y="282"/>
                  </a:cubicBezTo>
                  <a:cubicBezTo>
                    <a:pt x="65" y="263"/>
                    <a:pt x="69" y="244"/>
                    <a:pt x="69" y="223"/>
                  </a:cubicBezTo>
                  <a:cubicBezTo>
                    <a:pt x="69" y="219"/>
                    <a:pt x="66" y="217"/>
                    <a:pt x="63" y="217"/>
                  </a:cubicBezTo>
                  <a:cubicBezTo>
                    <a:pt x="60" y="217"/>
                    <a:pt x="57" y="219"/>
                    <a:pt x="57" y="223"/>
                  </a:cubicBezTo>
                  <a:cubicBezTo>
                    <a:pt x="57" y="243"/>
                    <a:pt x="54" y="261"/>
                    <a:pt x="50" y="280"/>
                  </a:cubicBezTo>
                  <a:cubicBezTo>
                    <a:pt x="47" y="299"/>
                    <a:pt x="43" y="318"/>
                    <a:pt x="43" y="340"/>
                  </a:cubicBezTo>
                  <a:cubicBezTo>
                    <a:pt x="43" y="360"/>
                    <a:pt x="46" y="381"/>
                    <a:pt x="54" y="407"/>
                  </a:cubicBezTo>
                  <a:cubicBezTo>
                    <a:pt x="50" y="414"/>
                    <a:pt x="43" y="417"/>
                    <a:pt x="36" y="417"/>
                  </a:cubicBezTo>
                  <a:cubicBezTo>
                    <a:pt x="32" y="417"/>
                    <a:pt x="28" y="416"/>
                    <a:pt x="24" y="413"/>
                  </a:cubicBezTo>
                  <a:cubicBezTo>
                    <a:pt x="21" y="410"/>
                    <a:pt x="18" y="406"/>
                    <a:pt x="17" y="399"/>
                  </a:cubicBezTo>
                  <a:cubicBezTo>
                    <a:pt x="14" y="383"/>
                    <a:pt x="12" y="357"/>
                    <a:pt x="12" y="329"/>
                  </a:cubicBezTo>
                  <a:cubicBezTo>
                    <a:pt x="12" y="307"/>
                    <a:pt x="13" y="283"/>
                    <a:pt x="16" y="261"/>
                  </a:cubicBezTo>
                  <a:cubicBezTo>
                    <a:pt x="18" y="239"/>
                    <a:pt x="22" y="219"/>
                    <a:pt x="28" y="205"/>
                  </a:cubicBezTo>
                  <a:cubicBezTo>
                    <a:pt x="28" y="205"/>
                    <a:pt x="28" y="205"/>
                    <a:pt x="28" y="205"/>
                  </a:cubicBezTo>
                  <a:cubicBezTo>
                    <a:pt x="33" y="189"/>
                    <a:pt x="44" y="177"/>
                    <a:pt x="60" y="167"/>
                  </a:cubicBezTo>
                  <a:cubicBezTo>
                    <a:pt x="76" y="158"/>
                    <a:pt x="99" y="152"/>
                    <a:pt x="128" y="152"/>
                  </a:cubicBezTo>
                  <a:cubicBezTo>
                    <a:pt x="132" y="152"/>
                    <a:pt x="132" y="152"/>
                    <a:pt x="132" y="152"/>
                  </a:cubicBezTo>
                  <a:cubicBezTo>
                    <a:pt x="162" y="152"/>
                    <a:pt x="185" y="158"/>
                    <a:pt x="201" y="167"/>
                  </a:cubicBezTo>
                  <a:cubicBezTo>
                    <a:pt x="217" y="177"/>
                    <a:pt x="228" y="189"/>
                    <a:pt x="233" y="205"/>
                  </a:cubicBezTo>
                  <a:cubicBezTo>
                    <a:pt x="233" y="205"/>
                    <a:pt x="233" y="205"/>
                    <a:pt x="233" y="205"/>
                  </a:cubicBezTo>
                  <a:cubicBezTo>
                    <a:pt x="238" y="219"/>
                    <a:pt x="242" y="239"/>
                    <a:pt x="245" y="261"/>
                  </a:cubicBezTo>
                  <a:cubicBezTo>
                    <a:pt x="248" y="283"/>
                    <a:pt x="249" y="307"/>
                    <a:pt x="249" y="329"/>
                  </a:cubicBezTo>
                  <a:cubicBezTo>
                    <a:pt x="249" y="357"/>
                    <a:pt x="247" y="382"/>
                    <a:pt x="244" y="399"/>
                  </a:cubicBezTo>
                  <a:cubicBezTo>
                    <a:pt x="243" y="406"/>
                    <a:pt x="240" y="410"/>
                    <a:pt x="237" y="413"/>
                  </a:cubicBezTo>
                  <a:cubicBezTo>
                    <a:pt x="233" y="416"/>
                    <a:pt x="229" y="417"/>
                    <a:pt x="225" y="417"/>
                  </a:cubicBezTo>
                  <a:cubicBezTo>
                    <a:pt x="218" y="417"/>
                    <a:pt x="211" y="414"/>
                    <a:pt x="207" y="407"/>
                  </a:cubicBezTo>
                  <a:cubicBezTo>
                    <a:pt x="215" y="381"/>
                    <a:pt x="218" y="360"/>
                    <a:pt x="218" y="340"/>
                  </a:cubicBezTo>
                  <a:cubicBezTo>
                    <a:pt x="218" y="318"/>
                    <a:pt x="214" y="299"/>
                    <a:pt x="211" y="280"/>
                  </a:cubicBezTo>
                  <a:cubicBezTo>
                    <a:pt x="207" y="261"/>
                    <a:pt x="204" y="243"/>
                    <a:pt x="204" y="223"/>
                  </a:cubicBezTo>
                  <a:cubicBezTo>
                    <a:pt x="204" y="219"/>
                    <a:pt x="201" y="217"/>
                    <a:pt x="198" y="217"/>
                  </a:cubicBezTo>
                  <a:cubicBezTo>
                    <a:pt x="195" y="217"/>
                    <a:pt x="192" y="219"/>
                    <a:pt x="192" y="223"/>
                  </a:cubicBezTo>
                  <a:cubicBezTo>
                    <a:pt x="192" y="244"/>
                    <a:pt x="195" y="263"/>
                    <a:pt x="199" y="282"/>
                  </a:cubicBezTo>
                  <a:cubicBezTo>
                    <a:pt x="202" y="301"/>
                    <a:pt x="206" y="319"/>
                    <a:pt x="206" y="340"/>
                  </a:cubicBezTo>
                  <a:cubicBezTo>
                    <a:pt x="206" y="359"/>
                    <a:pt x="203" y="380"/>
                    <a:pt x="195" y="405"/>
                  </a:cubicBezTo>
                  <a:cubicBezTo>
                    <a:pt x="195" y="405"/>
                    <a:pt x="195" y="405"/>
                    <a:pt x="195" y="405"/>
                  </a:cubicBezTo>
                  <a:cubicBezTo>
                    <a:pt x="194" y="406"/>
                    <a:pt x="194" y="407"/>
                    <a:pt x="194" y="407"/>
                  </a:cubicBezTo>
                  <a:cubicBezTo>
                    <a:pt x="194" y="407"/>
                    <a:pt x="194" y="407"/>
                    <a:pt x="194" y="407"/>
                  </a:cubicBezTo>
                  <a:cubicBezTo>
                    <a:pt x="194" y="409"/>
                    <a:pt x="194" y="411"/>
                    <a:pt x="194" y="414"/>
                  </a:cubicBezTo>
                  <a:cubicBezTo>
                    <a:pt x="194" y="434"/>
                    <a:pt x="193" y="483"/>
                    <a:pt x="190" y="533"/>
                  </a:cubicBezTo>
                  <a:cubicBezTo>
                    <a:pt x="189" y="558"/>
                    <a:pt x="187" y="584"/>
                    <a:pt x="186" y="606"/>
                  </a:cubicBezTo>
                  <a:cubicBezTo>
                    <a:pt x="184" y="628"/>
                    <a:pt x="182" y="647"/>
                    <a:pt x="180" y="659"/>
                  </a:cubicBezTo>
                  <a:cubicBezTo>
                    <a:pt x="180" y="659"/>
                    <a:pt x="180" y="659"/>
                    <a:pt x="180" y="659"/>
                  </a:cubicBezTo>
                  <a:cubicBezTo>
                    <a:pt x="180" y="666"/>
                    <a:pt x="177" y="670"/>
                    <a:pt x="173" y="674"/>
                  </a:cubicBezTo>
                  <a:close/>
                </a:path>
              </a:pathLst>
            </a:custGeom>
            <a:solidFill>
              <a:schemeClr val="accent1"/>
            </a:solid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noProof="0" dirty="0">
                <a:solidFill>
                  <a:schemeClr val="accent1"/>
                </a:solidFill>
              </a:endParaRPr>
            </a:p>
          </p:txBody>
        </p:sp>
        <p:sp>
          <p:nvSpPr>
            <p:cNvPr id="48" name="Speech Bubble: Oval 47">
              <a:extLst>
                <a:ext uri="{FF2B5EF4-FFF2-40B4-BE49-F238E27FC236}">
                  <a16:creationId xmlns:a16="http://schemas.microsoft.com/office/drawing/2014/main" id="{61B702DC-FA7A-3F91-BA75-1D2D5797BF2B}"/>
                </a:ext>
              </a:extLst>
            </p:cNvPr>
            <p:cNvSpPr/>
            <p:nvPr/>
          </p:nvSpPr>
          <p:spPr>
            <a:xfrm flipH="1">
              <a:off x="309305" y="2524388"/>
              <a:ext cx="1765300" cy="867483"/>
            </a:xfrm>
            <a:prstGeom prst="wedgeEllipseCallout">
              <a:avLst>
                <a:gd name="adj1" fmla="val 11659"/>
                <a:gd name="adj2" fmla="val 72841"/>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accent1"/>
                </a:solidFill>
              </a:endParaRPr>
            </a:p>
          </p:txBody>
        </p:sp>
        <p:sp>
          <p:nvSpPr>
            <p:cNvPr id="49" name="TextBox 48">
              <a:extLst>
                <a:ext uri="{FF2B5EF4-FFF2-40B4-BE49-F238E27FC236}">
                  <a16:creationId xmlns:a16="http://schemas.microsoft.com/office/drawing/2014/main" id="{5E99A33F-E1F7-0DD5-09A4-EBBD2E8A90AA}"/>
                </a:ext>
              </a:extLst>
            </p:cNvPr>
            <p:cNvSpPr txBox="1"/>
            <p:nvPr/>
          </p:nvSpPr>
          <p:spPr>
            <a:xfrm>
              <a:off x="283905" y="2635363"/>
              <a:ext cx="1816100" cy="738664"/>
            </a:xfrm>
            <a:prstGeom prst="rect">
              <a:avLst/>
            </a:prstGeom>
            <a:noFill/>
          </p:spPr>
          <p:txBody>
            <a:bodyPr wrap="square" rtlCol="0">
              <a:spAutoFit/>
            </a:bodyPr>
            <a:lstStyle/>
            <a:p>
              <a:pPr algn="ctr"/>
              <a:r>
                <a:rPr lang="en-US" sz="1400" noProof="0" dirty="0">
                  <a:solidFill>
                    <a:schemeClr val="accent1"/>
                  </a:solidFill>
                </a:rPr>
                <a:t>I eat a lot of food, but don’t gain </a:t>
              </a:r>
              <a:br>
                <a:rPr lang="en-US" sz="1400" noProof="0" dirty="0">
                  <a:solidFill>
                    <a:schemeClr val="accent1"/>
                  </a:solidFill>
                </a:rPr>
              </a:br>
              <a:r>
                <a:rPr lang="en-US" sz="1400" noProof="0" dirty="0">
                  <a:solidFill>
                    <a:schemeClr val="accent1"/>
                  </a:solidFill>
                </a:rPr>
                <a:t>weight</a:t>
              </a:r>
            </a:p>
          </p:txBody>
        </p:sp>
      </p:grpSp>
      <p:sp>
        <p:nvSpPr>
          <p:cNvPr id="52" name="TextBox 51">
            <a:extLst>
              <a:ext uri="{FF2B5EF4-FFF2-40B4-BE49-F238E27FC236}">
                <a16:creationId xmlns:a16="http://schemas.microsoft.com/office/drawing/2014/main" id="{B5778BEF-36B4-D240-33AF-209A10A124B2}"/>
              </a:ext>
            </a:extLst>
          </p:cNvPr>
          <p:cNvSpPr txBox="1"/>
          <p:nvPr/>
        </p:nvSpPr>
        <p:spPr>
          <a:xfrm>
            <a:off x="7521516" y="3186257"/>
            <a:ext cx="2844800" cy="369332"/>
          </a:xfrm>
          <a:prstGeom prst="rect">
            <a:avLst/>
          </a:prstGeom>
          <a:noFill/>
        </p:spPr>
        <p:txBody>
          <a:bodyPr wrap="square" rtlCol="0">
            <a:spAutoFit/>
          </a:bodyPr>
          <a:lstStyle/>
          <a:p>
            <a:pPr algn="ctr"/>
            <a:r>
              <a:rPr lang="en-US" noProof="0" dirty="0"/>
              <a:t>Behavioral factors</a:t>
            </a:r>
          </a:p>
        </p:txBody>
      </p:sp>
      <p:sp>
        <p:nvSpPr>
          <p:cNvPr id="53" name="TextBox 52">
            <a:extLst>
              <a:ext uri="{FF2B5EF4-FFF2-40B4-BE49-F238E27FC236}">
                <a16:creationId xmlns:a16="http://schemas.microsoft.com/office/drawing/2014/main" id="{8EC975CA-EEAC-7362-F287-8E04AE5C19C5}"/>
              </a:ext>
            </a:extLst>
          </p:cNvPr>
          <p:cNvSpPr txBox="1"/>
          <p:nvPr/>
        </p:nvSpPr>
        <p:spPr>
          <a:xfrm>
            <a:off x="7521516" y="3722112"/>
            <a:ext cx="2844800" cy="369332"/>
          </a:xfrm>
          <a:prstGeom prst="rect">
            <a:avLst/>
          </a:prstGeom>
          <a:noFill/>
        </p:spPr>
        <p:txBody>
          <a:bodyPr wrap="square" rtlCol="0">
            <a:spAutoFit/>
          </a:bodyPr>
          <a:lstStyle/>
          <a:p>
            <a:pPr algn="ctr"/>
            <a:r>
              <a:rPr lang="en-US" noProof="0" dirty="0"/>
              <a:t>Hormonal factors</a:t>
            </a:r>
          </a:p>
        </p:txBody>
      </p:sp>
      <p:sp>
        <p:nvSpPr>
          <p:cNvPr id="54" name="TextBox 53">
            <a:extLst>
              <a:ext uri="{FF2B5EF4-FFF2-40B4-BE49-F238E27FC236}">
                <a16:creationId xmlns:a16="http://schemas.microsoft.com/office/drawing/2014/main" id="{D8CFCAC4-24DA-17C5-A4EC-38B39CBF7E8A}"/>
              </a:ext>
            </a:extLst>
          </p:cNvPr>
          <p:cNvSpPr txBox="1"/>
          <p:nvPr/>
        </p:nvSpPr>
        <p:spPr>
          <a:xfrm>
            <a:off x="7521516" y="4257967"/>
            <a:ext cx="2844800" cy="369332"/>
          </a:xfrm>
          <a:prstGeom prst="rect">
            <a:avLst/>
          </a:prstGeom>
          <a:noFill/>
        </p:spPr>
        <p:txBody>
          <a:bodyPr wrap="square" rtlCol="0">
            <a:spAutoFit/>
          </a:bodyPr>
          <a:lstStyle/>
          <a:p>
            <a:pPr algn="ctr"/>
            <a:r>
              <a:rPr lang="en-US" noProof="0" dirty="0"/>
              <a:t>Sleep patterns</a:t>
            </a:r>
          </a:p>
        </p:txBody>
      </p:sp>
      <p:sp>
        <p:nvSpPr>
          <p:cNvPr id="55" name="TextBox 54">
            <a:extLst>
              <a:ext uri="{FF2B5EF4-FFF2-40B4-BE49-F238E27FC236}">
                <a16:creationId xmlns:a16="http://schemas.microsoft.com/office/drawing/2014/main" id="{29AFC9F7-8A18-C0FC-164E-59E1D8C32551}"/>
              </a:ext>
            </a:extLst>
          </p:cNvPr>
          <p:cNvSpPr txBox="1"/>
          <p:nvPr/>
        </p:nvSpPr>
        <p:spPr>
          <a:xfrm>
            <a:off x="7521516" y="4793822"/>
            <a:ext cx="2844800" cy="369332"/>
          </a:xfrm>
          <a:prstGeom prst="rect">
            <a:avLst/>
          </a:prstGeom>
          <a:noFill/>
        </p:spPr>
        <p:txBody>
          <a:bodyPr wrap="square" rtlCol="0">
            <a:spAutoFit/>
          </a:bodyPr>
          <a:lstStyle/>
          <a:p>
            <a:pPr algn="ctr"/>
            <a:r>
              <a:rPr lang="en-US" noProof="0" dirty="0"/>
              <a:t>Eating habits</a:t>
            </a:r>
          </a:p>
        </p:txBody>
      </p:sp>
      <p:sp>
        <p:nvSpPr>
          <p:cNvPr id="62" name="Rectangle 61">
            <a:extLst>
              <a:ext uri="{FF2B5EF4-FFF2-40B4-BE49-F238E27FC236}">
                <a16:creationId xmlns:a16="http://schemas.microsoft.com/office/drawing/2014/main" id="{97684583-25D6-B3BE-922D-2B018B35A12D}"/>
              </a:ext>
            </a:extLst>
          </p:cNvPr>
          <p:cNvSpPr/>
          <p:nvPr/>
        </p:nvSpPr>
        <p:spPr>
          <a:xfrm>
            <a:off x="6096000" y="2650402"/>
            <a:ext cx="6096000" cy="31551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5" name="Rectangle: Rounded Corners 104">
            <a:extLst>
              <a:ext uri="{FF2B5EF4-FFF2-40B4-BE49-F238E27FC236}">
                <a16:creationId xmlns:a16="http://schemas.microsoft.com/office/drawing/2014/main" id="{8210A47B-3F36-4573-29DF-A1EC0F8212C3}"/>
              </a:ext>
            </a:extLst>
          </p:cNvPr>
          <p:cNvSpPr/>
          <p:nvPr/>
        </p:nvSpPr>
        <p:spPr>
          <a:xfrm>
            <a:off x="796637" y="1712274"/>
            <a:ext cx="10747365" cy="429372"/>
          </a:xfrm>
          <a:prstGeom prst="roundRect">
            <a:avLst>
              <a:gd name="adj" fmla="val 50000"/>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US" sz="2000" b="1" noProof="0" dirty="0">
                <a:solidFill>
                  <a:schemeClr val="bg1"/>
                </a:solidFill>
              </a:rPr>
              <a:t>Why do some people gain weight easily and others seem to never gain weight? </a:t>
            </a:r>
          </a:p>
        </p:txBody>
      </p:sp>
      <p:cxnSp>
        <p:nvCxnSpPr>
          <p:cNvPr id="108" name="Straight Arrow Connector 107">
            <a:extLst>
              <a:ext uri="{FF2B5EF4-FFF2-40B4-BE49-F238E27FC236}">
                <a16:creationId xmlns:a16="http://schemas.microsoft.com/office/drawing/2014/main" id="{33B39A26-AA7B-A912-DFD9-86F740EB5DF2}"/>
              </a:ext>
            </a:extLst>
          </p:cNvPr>
          <p:cNvCxnSpPr/>
          <p:nvPr/>
        </p:nvCxnSpPr>
        <p:spPr>
          <a:xfrm>
            <a:off x="1859280" y="4793822"/>
            <a:ext cx="2171700" cy="0"/>
          </a:xfrm>
          <a:prstGeom prst="straightConnector1">
            <a:avLst/>
          </a:prstGeom>
          <a:ln w="28575">
            <a:solidFill>
              <a:schemeClr val="accent1"/>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110" name="Graphic 109">
            <a:extLst>
              <a:ext uri="{FF2B5EF4-FFF2-40B4-BE49-F238E27FC236}">
                <a16:creationId xmlns:a16="http://schemas.microsoft.com/office/drawing/2014/main" id="{B6A25DAA-8FBE-ABB7-BB8A-BEBA8F7EBC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32760" y="3903840"/>
            <a:ext cx="797700" cy="797700"/>
          </a:xfrm>
          <a:prstGeom prst="rect">
            <a:avLst/>
          </a:prstGeom>
        </p:spPr>
      </p:pic>
      <p:pic>
        <p:nvPicPr>
          <p:cNvPr id="112" name="Graphic 111">
            <a:extLst>
              <a:ext uri="{FF2B5EF4-FFF2-40B4-BE49-F238E27FC236}">
                <a16:creationId xmlns:a16="http://schemas.microsoft.com/office/drawing/2014/main" id="{4E635EB8-1653-3772-6CE9-323495938D5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08340" y="3954780"/>
            <a:ext cx="797700" cy="797700"/>
          </a:xfrm>
          <a:prstGeom prst="rect">
            <a:avLst/>
          </a:prstGeom>
        </p:spPr>
      </p:pic>
      <p:cxnSp>
        <p:nvCxnSpPr>
          <p:cNvPr id="114" name="Straight Connector 113">
            <a:extLst>
              <a:ext uri="{FF2B5EF4-FFF2-40B4-BE49-F238E27FC236}">
                <a16:creationId xmlns:a16="http://schemas.microsoft.com/office/drawing/2014/main" id="{59B4F5B0-47EE-D9E1-CA36-DE3F41C7326A}"/>
              </a:ext>
            </a:extLst>
          </p:cNvPr>
          <p:cNvCxnSpPr>
            <a:cxnSpLocks/>
          </p:cNvCxnSpPr>
          <p:nvPr/>
        </p:nvCxnSpPr>
        <p:spPr>
          <a:xfrm>
            <a:off x="5905500" y="2635013"/>
            <a:ext cx="0" cy="3156327"/>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7" name="Graphic 116">
            <a:extLst>
              <a:ext uri="{FF2B5EF4-FFF2-40B4-BE49-F238E27FC236}">
                <a16:creationId xmlns:a16="http://schemas.microsoft.com/office/drawing/2014/main" id="{391B7681-5348-C443-B41A-8A7B8B5F3C24}"/>
              </a:ext>
            </a:extLst>
          </p:cNvPr>
          <p:cNvPicPr>
            <a:picLocks noChangeAspect="1"/>
          </p:cNvPicPr>
          <p:nvPr/>
        </p:nvPicPr>
        <p:blipFill>
          <a:blip r:embed="rId7">
            <a:extLst>
              <a:ext uri="{96DAC541-7B7A-43D3-8B79-37D633B846F1}">
                <asvg:svgBlip xmlns:asvg="http://schemas.microsoft.com/office/drawing/2016/SVG/main" r:embed="rId8"/>
              </a:ext>
            </a:extLst>
          </a:blip>
          <a:srcRect l="23" r="23"/>
          <a:stretch/>
        </p:blipFill>
        <p:spPr>
          <a:xfrm>
            <a:off x="7930385" y="5273040"/>
            <a:ext cx="468094" cy="468308"/>
          </a:xfrm>
          <a:prstGeom prst="rect">
            <a:avLst/>
          </a:prstGeom>
        </p:spPr>
      </p:pic>
    </p:spTree>
    <p:extLst>
      <p:ext uri="{BB962C8B-B14F-4D97-AF65-F5344CB8AC3E}">
        <p14:creationId xmlns:p14="http://schemas.microsoft.com/office/powerpoint/2010/main" val="2731401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4027B-51B8-AD00-7DF4-1312F7D09D45}"/>
              </a:ext>
            </a:extLst>
          </p:cNvPr>
          <p:cNvSpPr>
            <a:spLocks noGrp="1"/>
          </p:cNvSpPr>
          <p:nvPr>
            <p:ph type="title"/>
          </p:nvPr>
        </p:nvSpPr>
        <p:spPr>
          <a:xfrm>
            <a:off x="536240" y="414320"/>
            <a:ext cx="10896000" cy="1082209"/>
          </a:xfrm>
        </p:spPr>
        <p:txBody>
          <a:bodyPr/>
          <a:lstStyle/>
          <a:p>
            <a:r>
              <a:rPr lang="en-US" noProof="0" dirty="0"/>
              <a:t>Genetic predisposition to obesity</a:t>
            </a:r>
          </a:p>
        </p:txBody>
      </p:sp>
      <p:sp>
        <p:nvSpPr>
          <p:cNvPr id="3" name="Text Placeholder 2">
            <a:extLst>
              <a:ext uri="{FF2B5EF4-FFF2-40B4-BE49-F238E27FC236}">
                <a16:creationId xmlns:a16="http://schemas.microsoft.com/office/drawing/2014/main" id="{6E83D963-BA06-1FCF-C51B-DB6592438EE0}"/>
              </a:ext>
            </a:extLst>
          </p:cNvPr>
          <p:cNvSpPr>
            <a:spLocks noGrp="1"/>
          </p:cNvSpPr>
          <p:nvPr>
            <p:ph type="body" sz="quarter" idx="13"/>
          </p:nvPr>
        </p:nvSpPr>
        <p:spPr>
          <a:xfrm>
            <a:off x="536240" y="6020060"/>
            <a:ext cx="10896000" cy="324000"/>
          </a:xfrm>
        </p:spPr>
        <p:txBody>
          <a:bodyPr/>
          <a:lstStyle/>
          <a:p>
            <a:r>
              <a:rPr lang="en-US" noProof="0" dirty="0"/>
              <a:t>Loos RJF, Yeo GSH. Nat Rev Genet 2022;23:120–133.</a:t>
            </a:r>
          </a:p>
        </p:txBody>
      </p:sp>
      <p:sp>
        <p:nvSpPr>
          <p:cNvPr id="7" name="TextBox 6">
            <a:extLst>
              <a:ext uri="{FF2B5EF4-FFF2-40B4-BE49-F238E27FC236}">
                <a16:creationId xmlns:a16="http://schemas.microsoft.com/office/drawing/2014/main" id="{B6AAFCA7-9C0A-34F9-9A26-551C46F4AEA5}"/>
              </a:ext>
            </a:extLst>
          </p:cNvPr>
          <p:cNvSpPr txBox="1"/>
          <p:nvPr/>
        </p:nvSpPr>
        <p:spPr>
          <a:xfrm>
            <a:off x="1162050" y="2028352"/>
            <a:ext cx="9867900" cy="1328023"/>
          </a:xfrm>
          <a:prstGeom prst="roundRect">
            <a:avLst>
              <a:gd name="adj" fmla="val 50000"/>
            </a:avLst>
          </a:prstGeom>
          <a:solidFill>
            <a:schemeClr val="accent1"/>
          </a:solidFill>
        </p:spPr>
        <p:txBody>
          <a:bodyPr wrap="square" lIns="0" tIns="0" rIns="0" bIns="0" anchor="ctr">
            <a:noAutofit/>
          </a:bodyPr>
          <a:lstStyle/>
          <a:p>
            <a:pPr algn="ctr"/>
            <a:r>
              <a:rPr lang="en-US" sz="2400" noProof="0" dirty="0">
                <a:solidFill>
                  <a:schemeClr val="bg1"/>
                </a:solidFill>
              </a:rPr>
              <a:t>Genetic factors contribute to people’s differences in body weight and influence how individuals respond to weight promoting environments</a:t>
            </a:r>
          </a:p>
        </p:txBody>
      </p:sp>
      <p:sp>
        <p:nvSpPr>
          <p:cNvPr id="8" name="TextBox 7">
            <a:extLst>
              <a:ext uri="{FF2B5EF4-FFF2-40B4-BE49-F238E27FC236}">
                <a16:creationId xmlns:a16="http://schemas.microsoft.com/office/drawing/2014/main" id="{3A54D79C-0564-DDD0-2FF0-489DAFE458BF}"/>
              </a:ext>
            </a:extLst>
          </p:cNvPr>
          <p:cNvSpPr txBox="1"/>
          <p:nvPr/>
        </p:nvSpPr>
        <p:spPr>
          <a:xfrm>
            <a:off x="3044020" y="3520636"/>
            <a:ext cx="6103960" cy="830997"/>
          </a:xfrm>
          <a:prstGeom prst="rect">
            <a:avLst/>
          </a:prstGeom>
          <a:noFill/>
        </p:spPr>
        <p:txBody>
          <a:bodyPr wrap="square">
            <a:spAutoFit/>
          </a:bodyPr>
          <a:lstStyle/>
          <a:p>
            <a:pPr algn="ctr"/>
            <a:r>
              <a:rPr lang="en-US" sz="2400" noProof="0" dirty="0">
                <a:solidFill>
                  <a:schemeClr val="accent1"/>
                </a:solidFill>
                <a:effectLst/>
              </a:rPr>
              <a:t>This causes some to </a:t>
            </a:r>
            <a:r>
              <a:rPr lang="en-US" sz="2400" b="1" noProof="0" dirty="0">
                <a:solidFill>
                  <a:schemeClr val="accent1"/>
                </a:solidFill>
                <a:effectLst/>
              </a:rPr>
              <a:t>store energy </a:t>
            </a:r>
            <a:br>
              <a:rPr lang="en-US" sz="2400" b="1" noProof="0" dirty="0">
                <a:solidFill>
                  <a:schemeClr val="accent1"/>
                </a:solidFill>
                <a:effectLst/>
              </a:rPr>
            </a:br>
            <a:r>
              <a:rPr lang="en-US" sz="2400" b="1" noProof="0" dirty="0">
                <a:solidFill>
                  <a:schemeClr val="accent1"/>
                </a:solidFill>
                <a:effectLst/>
              </a:rPr>
              <a:t>as fat </a:t>
            </a:r>
            <a:r>
              <a:rPr lang="en-US" sz="2400" noProof="0" dirty="0">
                <a:solidFill>
                  <a:schemeClr val="accent1"/>
                </a:solidFill>
              </a:rPr>
              <a:t>while others do</a:t>
            </a:r>
            <a:r>
              <a:rPr lang="en-US" sz="2400" noProof="0" dirty="0">
                <a:solidFill>
                  <a:schemeClr val="accent1"/>
                </a:solidFill>
                <a:effectLst/>
              </a:rPr>
              <a:t> not</a:t>
            </a:r>
            <a:endParaRPr lang="en-US" sz="2400" noProof="0" dirty="0">
              <a:solidFill>
                <a:schemeClr val="accent1"/>
              </a:solidFill>
            </a:endParaRPr>
          </a:p>
        </p:txBody>
      </p:sp>
      <p:sp>
        <p:nvSpPr>
          <p:cNvPr id="11" name="TextBox 10">
            <a:extLst>
              <a:ext uri="{FF2B5EF4-FFF2-40B4-BE49-F238E27FC236}">
                <a16:creationId xmlns:a16="http://schemas.microsoft.com/office/drawing/2014/main" id="{92F02C20-10BA-236B-E3F2-B726CD0B05F4}"/>
              </a:ext>
            </a:extLst>
          </p:cNvPr>
          <p:cNvSpPr txBox="1"/>
          <p:nvPr/>
        </p:nvSpPr>
        <p:spPr>
          <a:xfrm>
            <a:off x="3044020" y="4414564"/>
            <a:ext cx="6103960" cy="1200329"/>
          </a:xfrm>
          <a:prstGeom prst="rect">
            <a:avLst/>
          </a:prstGeom>
          <a:noFill/>
        </p:spPr>
        <p:txBody>
          <a:bodyPr wrap="square">
            <a:spAutoFit/>
          </a:bodyPr>
          <a:lstStyle/>
          <a:p>
            <a:pPr algn="ctr"/>
            <a:r>
              <a:rPr lang="en-US" sz="2400" noProof="0" dirty="0"/>
              <a:t>Twin, family, and adoption studies have estimated the </a:t>
            </a:r>
            <a:r>
              <a:rPr lang="en-US" sz="2400" b="1" noProof="0" dirty="0"/>
              <a:t>heritability of obesity </a:t>
            </a:r>
          </a:p>
          <a:p>
            <a:pPr algn="ctr"/>
            <a:r>
              <a:rPr lang="en-US" sz="2400" noProof="0" dirty="0"/>
              <a:t>to be between </a:t>
            </a:r>
            <a:r>
              <a:rPr lang="en-US" sz="2400" b="1" noProof="0" dirty="0"/>
              <a:t>40% and 70%</a:t>
            </a:r>
          </a:p>
        </p:txBody>
      </p:sp>
    </p:spTree>
    <p:extLst>
      <p:ext uri="{BB962C8B-B14F-4D97-AF65-F5344CB8AC3E}">
        <p14:creationId xmlns:p14="http://schemas.microsoft.com/office/powerpoint/2010/main" val="5918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DD61074B-0E70-3EAD-3737-D0FA58E338C3}"/>
              </a:ext>
            </a:extLst>
          </p:cNvPr>
          <p:cNvSpPr/>
          <p:nvPr/>
        </p:nvSpPr>
        <p:spPr>
          <a:xfrm>
            <a:off x="1" y="1684257"/>
            <a:ext cx="12192000" cy="1136422"/>
          </a:xfrm>
          <a:prstGeom prst="rect">
            <a:avLst/>
          </a:prstGeom>
          <a:solidFill>
            <a:schemeClr val="bg2">
              <a:lumMod val="20000"/>
              <a:lumOff val="80000"/>
            </a:schemeClr>
          </a:solidFill>
          <a:ln w="9525" cap="flat" cmpd="sng" algn="ctr">
            <a:solidFill>
              <a:srgbClr val="EEF6FC"/>
            </a:solidFill>
            <a:prstDash val="solid"/>
          </a:ln>
          <a:effectLst/>
        </p:spPr>
        <p:txBody>
          <a:bodyPr rtlCol="0" anchor="ctr"/>
          <a:lstStyle/>
          <a:p>
            <a:pPr algn="ctr" defTabSz="914377"/>
            <a:endParaRPr lang="en-US" kern="0" noProof="0" dirty="0">
              <a:solidFill>
                <a:schemeClr val="tx1"/>
              </a:solidFill>
              <a:latin typeface="Arial" panose="020B0604020202020204" pitchFamily="34" charset="0"/>
              <a:cs typeface="Arial" panose="020B0604020202020204" pitchFamily="34" charset="0"/>
            </a:endParaRPr>
          </a:p>
        </p:txBody>
      </p:sp>
      <p:cxnSp>
        <p:nvCxnSpPr>
          <p:cNvPr id="52" name="Straight Connector 51">
            <a:extLst>
              <a:ext uri="{FF2B5EF4-FFF2-40B4-BE49-F238E27FC236}">
                <a16:creationId xmlns:a16="http://schemas.microsoft.com/office/drawing/2014/main" id="{1581F6B6-49CA-CF8B-81E8-8241F7BFEA67}"/>
              </a:ext>
            </a:extLst>
          </p:cNvPr>
          <p:cNvCxnSpPr>
            <a:cxnSpLocks/>
          </p:cNvCxnSpPr>
          <p:nvPr/>
        </p:nvCxnSpPr>
        <p:spPr>
          <a:xfrm>
            <a:off x="6067567" y="1745550"/>
            <a:ext cx="0" cy="101383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DBC0BBB-6C35-BB79-C833-574D7862F715}"/>
              </a:ext>
            </a:extLst>
          </p:cNvPr>
          <p:cNvSpPr>
            <a:spLocks noGrp="1"/>
          </p:cNvSpPr>
          <p:nvPr>
            <p:ph type="title"/>
          </p:nvPr>
        </p:nvSpPr>
        <p:spPr>
          <a:xfrm>
            <a:off x="536240" y="414320"/>
            <a:ext cx="10896000" cy="1082209"/>
          </a:xfrm>
        </p:spPr>
        <p:txBody>
          <a:bodyPr>
            <a:normAutofit/>
          </a:bodyPr>
          <a:lstStyle/>
          <a:p>
            <a:r>
              <a:rPr lang="en-US" noProof="0" dirty="0"/>
              <a:t>Individual differences in regional body fat distribution*</a:t>
            </a:r>
          </a:p>
        </p:txBody>
      </p:sp>
      <p:sp>
        <p:nvSpPr>
          <p:cNvPr id="3" name="Text Placeholder 2">
            <a:extLst>
              <a:ext uri="{FF2B5EF4-FFF2-40B4-BE49-F238E27FC236}">
                <a16:creationId xmlns:a16="http://schemas.microsoft.com/office/drawing/2014/main" id="{EACFF696-CB13-F252-0ED1-E7C4B897E40D}"/>
              </a:ext>
            </a:extLst>
          </p:cNvPr>
          <p:cNvSpPr>
            <a:spLocks noGrp="1"/>
          </p:cNvSpPr>
          <p:nvPr>
            <p:ph type="body" sz="quarter" idx="13"/>
          </p:nvPr>
        </p:nvSpPr>
        <p:spPr>
          <a:xfrm>
            <a:off x="536240" y="6020060"/>
            <a:ext cx="10896000" cy="324000"/>
          </a:xfrm>
        </p:spPr>
        <p:txBody>
          <a:bodyPr/>
          <a:lstStyle/>
          <a:p>
            <a:r>
              <a:rPr lang="en-US" noProof="0" dirty="0"/>
              <a:t>*Regional body fat distribution describes the way fat accumulates in the body, which looks different depending on patient demographic.</a:t>
            </a:r>
            <a:br>
              <a:rPr lang="en-US" noProof="0" dirty="0"/>
            </a:br>
            <a:r>
              <a:rPr lang="en-US" noProof="0" dirty="0"/>
              <a:t>SAT, subcutaneous adipose tissue; SNP, single-nucleotide polymorphism; T2DM, type 2 diabetes mellitus; VAT, visceral adipose tissue.</a:t>
            </a:r>
            <a:br>
              <a:rPr lang="en-US" noProof="0" dirty="0"/>
            </a:br>
            <a:r>
              <a:rPr lang="en-US" noProof="0" dirty="0"/>
              <a:t>1. Ibrahim MM. </a:t>
            </a:r>
            <a:r>
              <a:rPr lang="en-US" noProof="0" dirty="0" err="1"/>
              <a:t>Obes</a:t>
            </a:r>
            <a:r>
              <a:rPr lang="en-US" noProof="0" dirty="0"/>
              <a:t> Rev 2010;11:11–18; 2. Frank AP et al. J Lipid Res 2018;60:1710–1719.</a:t>
            </a:r>
          </a:p>
        </p:txBody>
      </p:sp>
      <p:sp>
        <p:nvSpPr>
          <p:cNvPr id="9" name="TextBox 8">
            <a:extLst>
              <a:ext uri="{FF2B5EF4-FFF2-40B4-BE49-F238E27FC236}">
                <a16:creationId xmlns:a16="http://schemas.microsoft.com/office/drawing/2014/main" id="{46B6C13E-54C8-F89D-6FDF-E4966D04A211}"/>
              </a:ext>
            </a:extLst>
          </p:cNvPr>
          <p:cNvSpPr txBox="1"/>
          <p:nvPr/>
        </p:nvSpPr>
        <p:spPr>
          <a:xfrm>
            <a:off x="1146881" y="1782708"/>
            <a:ext cx="4398818" cy="723275"/>
          </a:xfrm>
          <a:prstGeom prst="rect">
            <a:avLst/>
          </a:prstGeom>
          <a:noFill/>
        </p:spPr>
        <p:txBody>
          <a:bodyPr wrap="square">
            <a:spAutoFit/>
          </a:bodyPr>
          <a:lstStyle/>
          <a:p>
            <a:pPr algn="ctr"/>
            <a:r>
              <a:rPr lang="en-US" sz="1800" b="1" noProof="0" dirty="0">
                <a:effectLst/>
                <a:latin typeface="+mj-lt"/>
                <a:ea typeface="Apis For Office" panose="020B0504010101010104" pitchFamily="34" charset="0"/>
                <a:cs typeface="Arial" panose="020B0604020202020204" pitchFamily="34" charset="0"/>
              </a:rPr>
              <a:t>Subcutaneous adipose tissue (SAT)</a:t>
            </a:r>
            <a:r>
              <a:rPr lang="en-US" sz="1800" baseline="30000" noProof="0" dirty="0">
                <a:effectLst/>
                <a:latin typeface="+mj-lt"/>
                <a:ea typeface="Apis For Office" panose="020B0504010101010104" pitchFamily="34" charset="0"/>
                <a:cs typeface="Arial" panose="020B0604020202020204" pitchFamily="34" charset="0"/>
              </a:rPr>
              <a:t>1</a:t>
            </a:r>
          </a:p>
          <a:p>
            <a:pPr algn="ctr">
              <a:spcBef>
                <a:spcPts val="600"/>
              </a:spcBef>
            </a:pPr>
            <a:r>
              <a:rPr lang="en-US" noProof="0" dirty="0">
                <a:latin typeface="+mj-lt"/>
              </a:rPr>
              <a:t>Fat present beneath the skin</a:t>
            </a:r>
          </a:p>
        </p:txBody>
      </p:sp>
      <p:sp>
        <p:nvSpPr>
          <p:cNvPr id="20" name="TextBox 19">
            <a:extLst>
              <a:ext uri="{FF2B5EF4-FFF2-40B4-BE49-F238E27FC236}">
                <a16:creationId xmlns:a16="http://schemas.microsoft.com/office/drawing/2014/main" id="{4C9CC669-7933-B84D-0C09-C9E4AEB58CE3}"/>
              </a:ext>
            </a:extLst>
          </p:cNvPr>
          <p:cNvSpPr txBox="1"/>
          <p:nvPr/>
        </p:nvSpPr>
        <p:spPr>
          <a:xfrm>
            <a:off x="1396745" y="3433880"/>
            <a:ext cx="1776640" cy="369332"/>
          </a:xfrm>
          <a:prstGeom prst="rect">
            <a:avLst/>
          </a:prstGeom>
          <a:noFill/>
        </p:spPr>
        <p:txBody>
          <a:bodyPr wrap="square" rtlCol="0">
            <a:spAutoFit/>
          </a:bodyPr>
          <a:lstStyle/>
          <a:p>
            <a:r>
              <a:rPr lang="en-US" b="1" noProof="0" dirty="0">
                <a:solidFill>
                  <a:schemeClr val="accent1"/>
                </a:solidFill>
              </a:rPr>
              <a:t>Estrogens</a:t>
            </a:r>
          </a:p>
        </p:txBody>
      </p:sp>
      <p:sp>
        <p:nvSpPr>
          <p:cNvPr id="23" name="TextBox 22">
            <a:extLst>
              <a:ext uri="{FF2B5EF4-FFF2-40B4-BE49-F238E27FC236}">
                <a16:creationId xmlns:a16="http://schemas.microsoft.com/office/drawing/2014/main" id="{005C77F9-AF3B-90D3-D04B-1E82FC4D0892}"/>
              </a:ext>
            </a:extLst>
          </p:cNvPr>
          <p:cNvSpPr txBox="1"/>
          <p:nvPr/>
        </p:nvSpPr>
        <p:spPr>
          <a:xfrm>
            <a:off x="3115971" y="3375986"/>
            <a:ext cx="8333688" cy="523220"/>
          </a:xfrm>
          <a:prstGeom prst="rect">
            <a:avLst/>
          </a:prstGeom>
          <a:noFill/>
        </p:spPr>
        <p:txBody>
          <a:bodyPr wrap="square" rtlCol="0">
            <a:spAutoFit/>
          </a:bodyPr>
          <a:lstStyle/>
          <a:p>
            <a:r>
              <a:rPr lang="en-US" sz="1400" noProof="0" dirty="0"/>
              <a:t>Drive fat accumulation in the SAT depot rather than in the abdominal VAT depot, implicating estrogens as determinants of body fat distribution</a:t>
            </a:r>
          </a:p>
        </p:txBody>
      </p:sp>
      <p:sp>
        <p:nvSpPr>
          <p:cNvPr id="26" name="TextBox 25">
            <a:extLst>
              <a:ext uri="{FF2B5EF4-FFF2-40B4-BE49-F238E27FC236}">
                <a16:creationId xmlns:a16="http://schemas.microsoft.com/office/drawing/2014/main" id="{B37C5124-7893-1419-127B-453940B26941}"/>
              </a:ext>
            </a:extLst>
          </p:cNvPr>
          <p:cNvSpPr txBox="1"/>
          <p:nvPr/>
        </p:nvSpPr>
        <p:spPr>
          <a:xfrm>
            <a:off x="1396745" y="3965978"/>
            <a:ext cx="1776642" cy="369332"/>
          </a:xfrm>
          <a:prstGeom prst="rect">
            <a:avLst/>
          </a:prstGeom>
          <a:noFill/>
        </p:spPr>
        <p:txBody>
          <a:bodyPr wrap="square" rtlCol="0">
            <a:spAutoFit/>
          </a:bodyPr>
          <a:lstStyle/>
          <a:p>
            <a:r>
              <a:rPr lang="en-US" b="1" noProof="0" dirty="0">
                <a:solidFill>
                  <a:schemeClr val="accent1"/>
                </a:solidFill>
              </a:rPr>
              <a:t>Testosterone</a:t>
            </a:r>
          </a:p>
        </p:txBody>
      </p:sp>
      <p:sp>
        <p:nvSpPr>
          <p:cNvPr id="28" name="TextBox 27">
            <a:extLst>
              <a:ext uri="{FF2B5EF4-FFF2-40B4-BE49-F238E27FC236}">
                <a16:creationId xmlns:a16="http://schemas.microsoft.com/office/drawing/2014/main" id="{D48AAAB2-1D4F-A4CC-AF59-FFAA0FE0D7D7}"/>
              </a:ext>
            </a:extLst>
          </p:cNvPr>
          <p:cNvSpPr txBox="1"/>
          <p:nvPr/>
        </p:nvSpPr>
        <p:spPr>
          <a:xfrm>
            <a:off x="3115971" y="3908084"/>
            <a:ext cx="8333687" cy="523220"/>
          </a:xfrm>
          <a:prstGeom prst="rect">
            <a:avLst/>
          </a:prstGeom>
          <a:noFill/>
        </p:spPr>
        <p:txBody>
          <a:bodyPr wrap="square" rtlCol="0">
            <a:spAutoFit/>
          </a:bodyPr>
          <a:lstStyle/>
          <a:p>
            <a:r>
              <a:rPr lang="en-US" sz="1400" noProof="0" dirty="0"/>
              <a:t>Decreases in testosterone are associated with increased abdominal VAT accumulation, and restoration of physiological levels of testosterone was shown to decrease abdominal VAT</a:t>
            </a:r>
          </a:p>
        </p:txBody>
      </p:sp>
      <p:sp>
        <p:nvSpPr>
          <p:cNvPr id="34" name="TextBox 33">
            <a:extLst>
              <a:ext uri="{FF2B5EF4-FFF2-40B4-BE49-F238E27FC236}">
                <a16:creationId xmlns:a16="http://schemas.microsoft.com/office/drawing/2014/main" id="{0BFF1F81-F862-2188-7B87-DABB33216D3A}"/>
              </a:ext>
            </a:extLst>
          </p:cNvPr>
          <p:cNvSpPr txBox="1"/>
          <p:nvPr/>
        </p:nvSpPr>
        <p:spPr>
          <a:xfrm>
            <a:off x="1396745" y="5201703"/>
            <a:ext cx="1776640" cy="646331"/>
          </a:xfrm>
          <a:prstGeom prst="rect">
            <a:avLst/>
          </a:prstGeom>
          <a:noFill/>
        </p:spPr>
        <p:txBody>
          <a:bodyPr wrap="square" rtlCol="0">
            <a:spAutoFit/>
          </a:bodyPr>
          <a:lstStyle/>
          <a:p>
            <a:r>
              <a:rPr lang="en-US" b="1" noProof="0" dirty="0">
                <a:solidFill>
                  <a:schemeClr val="accent1"/>
                </a:solidFill>
              </a:rPr>
              <a:t>Genetic variants</a:t>
            </a:r>
          </a:p>
        </p:txBody>
      </p:sp>
      <p:sp>
        <p:nvSpPr>
          <p:cNvPr id="35" name="TextBox 34">
            <a:extLst>
              <a:ext uri="{FF2B5EF4-FFF2-40B4-BE49-F238E27FC236}">
                <a16:creationId xmlns:a16="http://schemas.microsoft.com/office/drawing/2014/main" id="{064B4C9A-A7CF-163E-03E6-8FB385BBA934}"/>
              </a:ext>
            </a:extLst>
          </p:cNvPr>
          <p:cNvSpPr txBox="1"/>
          <p:nvPr/>
        </p:nvSpPr>
        <p:spPr>
          <a:xfrm>
            <a:off x="3115971" y="5244208"/>
            <a:ext cx="8333687" cy="523220"/>
          </a:xfrm>
          <a:prstGeom prst="rect">
            <a:avLst/>
          </a:prstGeom>
          <a:noFill/>
        </p:spPr>
        <p:txBody>
          <a:bodyPr wrap="square" rtlCol="0">
            <a:spAutoFit/>
          </a:bodyPr>
          <a:lstStyle/>
          <a:p>
            <a:r>
              <a:rPr lang="en-US" sz="1400" noProof="0" dirty="0"/>
              <a:t>Evidence shows a link between fat distribution and obesity and: SNPs, sex chromosomes, and epigenetic effects</a:t>
            </a:r>
          </a:p>
        </p:txBody>
      </p:sp>
      <p:sp>
        <p:nvSpPr>
          <p:cNvPr id="32" name="TextBox 31">
            <a:extLst>
              <a:ext uri="{FF2B5EF4-FFF2-40B4-BE49-F238E27FC236}">
                <a16:creationId xmlns:a16="http://schemas.microsoft.com/office/drawing/2014/main" id="{9BE0B871-C933-5603-821B-B6D5FF2F2BBC}"/>
              </a:ext>
            </a:extLst>
          </p:cNvPr>
          <p:cNvSpPr txBox="1"/>
          <p:nvPr/>
        </p:nvSpPr>
        <p:spPr>
          <a:xfrm>
            <a:off x="3115971" y="4517773"/>
            <a:ext cx="8333687" cy="523220"/>
          </a:xfrm>
          <a:prstGeom prst="rect">
            <a:avLst/>
          </a:prstGeom>
          <a:noFill/>
        </p:spPr>
        <p:txBody>
          <a:bodyPr wrap="square" rtlCol="0">
            <a:spAutoFit/>
          </a:bodyPr>
          <a:lstStyle/>
          <a:p>
            <a:r>
              <a:rPr lang="en-US" sz="1400" noProof="0" dirty="0"/>
              <a:t>There is a shift from primarily SAT to VAT fat accumulation, which is linked to increased risk for obesity and T2DM in older individuals</a:t>
            </a:r>
          </a:p>
        </p:txBody>
      </p:sp>
      <p:sp>
        <p:nvSpPr>
          <p:cNvPr id="54" name="TextBox 53">
            <a:extLst>
              <a:ext uri="{FF2B5EF4-FFF2-40B4-BE49-F238E27FC236}">
                <a16:creationId xmlns:a16="http://schemas.microsoft.com/office/drawing/2014/main" id="{B487119A-DA8C-526B-53D9-026DA2137481}"/>
              </a:ext>
            </a:extLst>
          </p:cNvPr>
          <p:cNvSpPr txBox="1"/>
          <p:nvPr/>
        </p:nvSpPr>
        <p:spPr>
          <a:xfrm>
            <a:off x="6489539" y="1790803"/>
            <a:ext cx="4398818" cy="923330"/>
          </a:xfrm>
          <a:prstGeom prst="rect">
            <a:avLst/>
          </a:prstGeom>
          <a:noFill/>
        </p:spPr>
        <p:txBody>
          <a:bodyPr wrap="square">
            <a:spAutoFit/>
          </a:bodyPr>
          <a:lstStyle/>
          <a:p>
            <a:pPr algn="ctr"/>
            <a:r>
              <a:rPr lang="en-US" sz="1800" b="1" noProof="0" dirty="0">
                <a:effectLst/>
                <a:latin typeface="+mj-lt"/>
                <a:ea typeface="Apis For Office" panose="020B0504010101010104" pitchFamily="34" charset="0"/>
                <a:cs typeface="Arial" panose="020B0604020202020204" pitchFamily="34" charset="0"/>
              </a:rPr>
              <a:t>Visceral adipose tissue (VAT)</a:t>
            </a:r>
            <a:r>
              <a:rPr lang="en-US" sz="1800" baseline="30000" noProof="0" dirty="0">
                <a:effectLst/>
                <a:latin typeface="+mj-lt"/>
                <a:ea typeface="Apis For Office" panose="020B0504010101010104" pitchFamily="34" charset="0"/>
                <a:cs typeface="Arial" panose="020B0604020202020204" pitchFamily="34" charset="0"/>
              </a:rPr>
              <a:t>1</a:t>
            </a:r>
          </a:p>
          <a:p>
            <a:pPr algn="ctr"/>
            <a:r>
              <a:rPr lang="en-US" noProof="0" dirty="0"/>
              <a:t>Fat present around abdominal viscera and internal organs</a:t>
            </a:r>
          </a:p>
        </p:txBody>
      </p:sp>
      <p:sp>
        <p:nvSpPr>
          <p:cNvPr id="55" name="Rectangle: Rounded Corners 54">
            <a:extLst>
              <a:ext uri="{FF2B5EF4-FFF2-40B4-BE49-F238E27FC236}">
                <a16:creationId xmlns:a16="http://schemas.microsoft.com/office/drawing/2014/main" id="{EA4F057E-965A-43CF-D223-ABDBF5699429}"/>
              </a:ext>
            </a:extLst>
          </p:cNvPr>
          <p:cNvSpPr/>
          <p:nvPr/>
        </p:nvSpPr>
        <p:spPr>
          <a:xfrm>
            <a:off x="1588794" y="2892237"/>
            <a:ext cx="9014412" cy="429372"/>
          </a:xfrm>
          <a:prstGeom prst="roundRect">
            <a:avLst>
              <a:gd name="adj" fmla="val 50000"/>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US" sz="2000" b="1" noProof="0" dirty="0"/>
              <a:t>Factors contributing to differences in regional body fat distribution</a:t>
            </a:r>
            <a:r>
              <a:rPr lang="en-US" sz="2000" baseline="30000" noProof="0" dirty="0"/>
              <a:t>2</a:t>
            </a:r>
            <a:endParaRPr lang="en-US" sz="2000" noProof="0" dirty="0"/>
          </a:p>
        </p:txBody>
      </p:sp>
      <p:grpSp>
        <p:nvGrpSpPr>
          <p:cNvPr id="58" name="Group 57">
            <a:extLst>
              <a:ext uri="{FF2B5EF4-FFF2-40B4-BE49-F238E27FC236}">
                <a16:creationId xmlns:a16="http://schemas.microsoft.com/office/drawing/2014/main" id="{E4530AB0-519D-DFDA-9001-B40A438C7E35}"/>
              </a:ext>
            </a:extLst>
          </p:cNvPr>
          <p:cNvGrpSpPr/>
          <p:nvPr/>
        </p:nvGrpSpPr>
        <p:grpSpPr>
          <a:xfrm>
            <a:off x="625730" y="5198774"/>
            <a:ext cx="682966" cy="682966"/>
            <a:chOff x="717209" y="2259330"/>
            <a:chExt cx="2529840" cy="2529840"/>
          </a:xfrm>
        </p:grpSpPr>
        <p:sp>
          <p:nvSpPr>
            <p:cNvPr id="56" name="Oval 55">
              <a:extLst>
                <a:ext uri="{FF2B5EF4-FFF2-40B4-BE49-F238E27FC236}">
                  <a16:creationId xmlns:a16="http://schemas.microsoft.com/office/drawing/2014/main" id="{BD220088-D46D-45D7-EE78-93254BADB44F}"/>
                </a:ext>
              </a:extLst>
            </p:cNvPr>
            <p:cNvSpPr/>
            <p:nvPr/>
          </p:nvSpPr>
          <p:spPr>
            <a:xfrm>
              <a:off x="717209" y="2259330"/>
              <a:ext cx="2529840" cy="252984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pic>
          <p:nvPicPr>
            <p:cNvPr id="57" name="Graphic 56">
              <a:extLst>
                <a:ext uri="{FF2B5EF4-FFF2-40B4-BE49-F238E27FC236}">
                  <a16:creationId xmlns:a16="http://schemas.microsoft.com/office/drawing/2014/main" id="{F7A763BA-CE0B-D093-2852-BF28F84273BE}"/>
                </a:ext>
              </a:extLst>
            </p:cNvPr>
            <p:cNvPicPr>
              <a:picLocks noChangeAspect="1"/>
            </p:cNvPicPr>
            <p:nvPr/>
          </p:nvPicPr>
          <p:blipFill>
            <a:blip r:embed="rId3">
              <a:extLst>
                <a:ext uri="{96DAC541-7B7A-43D3-8B79-37D633B846F1}">
                  <asvg:svgBlip xmlns:asvg="http://schemas.microsoft.com/office/drawing/2016/SVG/main" r:embed="rId4"/>
                </a:ext>
              </a:extLst>
            </a:blip>
            <a:srcRect l="23" r="23"/>
            <a:stretch/>
          </p:blipFill>
          <p:spPr>
            <a:xfrm>
              <a:off x="1141625" y="2693025"/>
              <a:ext cx="1680894" cy="1681664"/>
            </a:xfrm>
            <a:prstGeom prst="rect">
              <a:avLst/>
            </a:prstGeom>
          </p:spPr>
        </p:pic>
      </p:grpSp>
      <p:grpSp>
        <p:nvGrpSpPr>
          <p:cNvPr id="67" name="Group 66">
            <a:extLst>
              <a:ext uri="{FF2B5EF4-FFF2-40B4-BE49-F238E27FC236}">
                <a16:creationId xmlns:a16="http://schemas.microsoft.com/office/drawing/2014/main" id="{AAD18058-3DDC-7BA9-2DEE-FB6C9B0C5B7B}"/>
              </a:ext>
            </a:extLst>
          </p:cNvPr>
          <p:cNvGrpSpPr/>
          <p:nvPr/>
        </p:nvGrpSpPr>
        <p:grpSpPr>
          <a:xfrm>
            <a:off x="625730" y="4446502"/>
            <a:ext cx="2547655" cy="682966"/>
            <a:chOff x="625730" y="4408402"/>
            <a:chExt cx="2547655" cy="682966"/>
          </a:xfrm>
        </p:grpSpPr>
        <p:sp>
          <p:nvSpPr>
            <p:cNvPr id="31" name="TextBox 30">
              <a:extLst>
                <a:ext uri="{FF2B5EF4-FFF2-40B4-BE49-F238E27FC236}">
                  <a16:creationId xmlns:a16="http://schemas.microsoft.com/office/drawing/2014/main" id="{13F63155-2E0E-4CCC-38FE-AFFA9F10EF99}"/>
                </a:ext>
              </a:extLst>
            </p:cNvPr>
            <p:cNvSpPr txBox="1"/>
            <p:nvPr/>
          </p:nvSpPr>
          <p:spPr>
            <a:xfrm>
              <a:off x="1396745" y="4555637"/>
              <a:ext cx="1776640" cy="369332"/>
            </a:xfrm>
            <a:prstGeom prst="rect">
              <a:avLst/>
            </a:prstGeom>
            <a:noFill/>
          </p:spPr>
          <p:txBody>
            <a:bodyPr wrap="square" rtlCol="0">
              <a:spAutoFit/>
            </a:bodyPr>
            <a:lstStyle/>
            <a:p>
              <a:r>
                <a:rPr lang="en-US" b="1" noProof="0" dirty="0">
                  <a:solidFill>
                    <a:schemeClr val="accent1"/>
                  </a:solidFill>
                </a:rPr>
                <a:t>Aging</a:t>
              </a:r>
            </a:p>
          </p:txBody>
        </p:sp>
        <p:sp>
          <p:nvSpPr>
            <p:cNvPr id="60" name="Oval 59">
              <a:extLst>
                <a:ext uri="{FF2B5EF4-FFF2-40B4-BE49-F238E27FC236}">
                  <a16:creationId xmlns:a16="http://schemas.microsoft.com/office/drawing/2014/main" id="{7ADF4174-310F-B757-8F96-344D78BF3166}"/>
                </a:ext>
              </a:extLst>
            </p:cNvPr>
            <p:cNvSpPr/>
            <p:nvPr/>
          </p:nvSpPr>
          <p:spPr>
            <a:xfrm>
              <a:off x="625730" y="4408402"/>
              <a:ext cx="682966" cy="682966"/>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pic>
          <p:nvPicPr>
            <p:cNvPr id="44" name="Graphic 43" descr="Man with cane outline">
              <a:extLst>
                <a:ext uri="{FF2B5EF4-FFF2-40B4-BE49-F238E27FC236}">
                  <a16:creationId xmlns:a16="http://schemas.microsoft.com/office/drawing/2014/main" id="{31B28DC8-3E3D-B7BB-F4AC-6A0D364191A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0185" y="4470219"/>
              <a:ext cx="534056" cy="534056"/>
            </a:xfrm>
            <a:prstGeom prst="rect">
              <a:avLst/>
            </a:prstGeom>
          </p:spPr>
        </p:pic>
      </p:grpSp>
      <p:sp>
        <p:nvSpPr>
          <p:cNvPr id="62" name="Oval 61">
            <a:extLst>
              <a:ext uri="{FF2B5EF4-FFF2-40B4-BE49-F238E27FC236}">
                <a16:creationId xmlns:a16="http://schemas.microsoft.com/office/drawing/2014/main" id="{739571ED-B312-D2FE-8C40-6CC474A7DC56}"/>
              </a:ext>
            </a:extLst>
          </p:cNvPr>
          <p:cNvSpPr/>
          <p:nvPr/>
        </p:nvSpPr>
        <p:spPr>
          <a:xfrm>
            <a:off x="625730" y="3511176"/>
            <a:ext cx="682966" cy="682966"/>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29" name="Freeform 96">
            <a:extLst>
              <a:ext uri="{FF2B5EF4-FFF2-40B4-BE49-F238E27FC236}">
                <a16:creationId xmlns:a16="http://schemas.microsoft.com/office/drawing/2014/main" id="{E4E50445-63D0-B10C-2AD4-98297B0F3D2A}"/>
              </a:ext>
            </a:extLst>
          </p:cNvPr>
          <p:cNvSpPr>
            <a:spLocks noEditPoints="1"/>
          </p:cNvSpPr>
          <p:nvPr/>
        </p:nvSpPr>
        <p:spPr bwMode="auto">
          <a:xfrm>
            <a:off x="742341" y="3609975"/>
            <a:ext cx="449744" cy="422093"/>
          </a:xfrm>
          <a:custGeom>
            <a:avLst/>
            <a:gdLst>
              <a:gd name="T0" fmla="*/ 557 w 1244"/>
              <a:gd name="T1" fmla="*/ 6 h 1140"/>
              <a:gd name="T2" fmla="*/ 494 w 1244"/>
              <a:gd name="T3" fmla="*/ 337 h 1140"/>
              <a:gd name="T4" fmla="*/ 393 w 1244"/>
              <a:gd name="T5" fmla="*/ 524 h 1140"/>
              <a:gd name="T6" fmla="*/ 543 w 1244"/>
              <a:gd name="T7" fmla="*/ 758 h 1140"/>
              <a:gd name="T8" fmla="*/ 692 w 1244"/>
              <a:gd name="T9" fmla="*/ 743 h 1140"/>
              <a:gd name="T10" fmla="*/ 916 w 1244"/>
              <a:gd name="T11" fmla="*/ 685 h 1140"/>
              <a:gd name="T12" fmla="*/ 983 w 1244"/>
              <a:gd name="T13" fmla="*/ 537 h 1140"/>
              <a:gd name="T14" fmla="*/ 1239 w 1244"/>
              <a:gd name="T15" fmla="*/ 570 h 1140"/>
              <a:gd name="T16" fmla="*/ 1040 w 1244"/>
              <a:gd name="T17" fmla="*/ 675 h 1140"/>
              <a:gd name="T18" fmla="*/ 945 w 1244"/>
              <a:gd name="T19" fmla="*/ 735 h 1140"/>
              <a:gd name="T20" fmla="*/ 928 w 1244"/>
              <a:gd name="T21" fmla="*/ 848 h 1140"/>
              <a:gd name="T22" fmla="*/ 1027 w 1244"/>
              <a:gd name="T23" fmla="*/ 916 h 1140"/>
              <a:gd name="T24" fmla="*/ 1244 w 1244"/>
              <a:gd name="T25" fmla="*/ 989 h 1140"/>
              <a:gd name="T26" fmla="*/ 1209 w 1244"/>
              <a:gd name="T27" fmla="*/ 1099 h 1140"/>
              <a:gd name="T28" fmla="*/ 1090 w 1244"/>
              <a:gd name="T29" fmla="*/ 1140 h 1140"/>
              <a:gd name="T30" fmla="*/ 989 w 1244"/>
              <a:gd name="T31" fmla="*/ 982 h 1140"/>
              <a:gd name="T32" fmla="*/ 900 w 1244"/>
              <a:gd name="T33" fmla="*/ 900 h 1140"/>
              <a:gd name="T34" fmla="*/ 692 w 1244"/>
              <a:gd name="T35" fmla="*/ 830 h 1140"/>
              <a:gd name="T36" fmla="*/ 555 w 1244"/>
              <a:gd name="T37" fmla="*/ 815 h 1140"/>
              <a:gd name="T38" fmla="*/ 273 w 1244"/>
              <a:gd name="T39" fmla="*/ 1043 h 1140"/>
              <a:gd name="T40" fmla="*/ 0 w 1244"/>
              <a:gd name="T41" fmla="*/ 804 h 1140"/>
              <a:gd name="T42" fmla="*/ 5 w 1244"/>
              <a:gd name="T43" fmla="*/ 722 h 1140"/>
              <a:gd name="T44" fmla="*/ 338 w 1244"/>
              <a:gd name="T45" fmla="*/ 505 h 1140"/>
              <a:gd name="T46" fmla="*/ 411 w 1244"/>
              <a:gd name="T47" fmla="*/ 306 h 1140"/>
              <a:gd name="T48" fmla="*/ 485 w 1244"/>
              <a:gd name="T49" fmla="*/ 0 h 1140"/>
              <a:gd name="T50" fmla="*/ 272 w 1244"/>
              <a:gd name="T51" fmla="*/ 558 h 1140"/>
              <a:gd name="T52" fmla="*/ 269 w 1244"/>
              <a:gd name="T53" fmla="*/ 985 h 1140"/>
              <a:gd name="T54" fmla="*/ 272 w 1244"/>
              <a:gd name="T55" fmla="*/ 558 h 1140"/>
              <a:gd name="T56" fmla="*/ 509 w 1244"/>
              <a:gd name="T57" fmla="*/ 281 h 1140"/>
              <a:gd name="T58" fmla="*/ 513 w 1244"/>
              <a:gd name="T59" fmla="*/ 57 h 1140"/>
              <a:gd name="T60" fmla="*/ 1187 w 1244"/>
              <a:gd name="T61" fmla="*/ 1011 h 1140"/>
              <a:gd name="T62" fmla="*/ 1044 w 1244"/>
              <a:gd name="T63" fmla="*/ 1012 h 1140"/>
              <a:gd name="T64" fmla="*/ 1187 w 1244"/>
              <a:gd name="T65" fmla="*/ 1011 h 1140"/>
              <a:gd name="T66" fmla="*/ 813 w 1244"/>
              <a:gd name="T67" fmla="*/ 859 h 1140"/>
              <a:gd name="T68" fmla="*/ 814 w 1244"/>
              <a:gd name="T69" fmla="*/ 715 h 1140"/>
              <a:gd name="T70" fmla="*/ 1181 w 1244"/>
              <a:gd name="T71" fmla="*/ 565 h 1140"/>
              <a:gd name="T72" fmla="*/ 1038 w 1244"/>
              <a:gd name="T73" fmla="*/ 565 h 1140"/>
              <a:gd name="T74" fmla="*/ 1181 w 1244"/>
              <a:gd name="T75" fmla="*/ 565 h 1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4" h="1140">
                <a:moveTo>
                  <a:pt x="540" y="0"/>
                </a:moveTo>
                <a:cubicBezTo>
                  <a:pt x="546" y="2"/>
                  <a:pt x="551" y="4"/>
                  <a:pt x="557" y="6"/>
                </a:cubicBezTo>
                <a:cubicBezTo>
                  <a:pt x="642" y="31"/>
                  <a:pt x="693" y="115"/>
                  <a:pt x="676" y="204"/>
                </a:cubicBezTo>
                <a:cubicBezTo>
                  <a:pt x="660" y="287"/>
                  <a:pt x="579" y="346"/>
                  <a:pt x="494" y="337"/>
                </a:cubicBezTo>
                <a:cubicBezTo>
                  <a:pt x="482" y="336"/>
                  <a:pt x="477" y="338"/>
                  <a:pt x="472" y="349"/>
                </a:cubicBezTo>
                <a:cubicBezTo>
                  <a:pt x="446" y="408"/>
                  <a:pt x="419" y="466"/>
                  <a:pt x="393" y="524"/>
                </a:cubicBezTo>
                <a:cubicBezTo>
                  <a:pt x="393" y="525"/>
                  <a:pt x="393" y="526"/>
                  <a:pt x="393" y="529"/>
                </a:cubicBezTo>
                <a:cubicBezTo>
                  <a:pt x="483" y="578"/>
                  <a:pt x="533" y="655"/>
                  <a:pt x="543" y="758"/>
                </a:cubicBezTo>
                <a:cubicBezTo>
                  <a:pt x="591" y="758"/>
                  <a:pt x="639" y="758"/>
                  <a:pt x="687" y="758"/>
                </a:cubicBezTo>
                <a:cubicBezTo>
                  <a:pt x="688" y="753"/>
                  <a:pt x="690" y="748"/>
                  <a:pt x="692" y="743"/>
                </a:cubicBezTo>
                <a:cubicBezTo>
                  <a:pt x="722" y="660"/>
                  <a:pt x="822" y="631"/>
                  <a:pt x="892" y="685"/>
                </a:cubicBezTo>
                <a:cubicBezTo>
                  <a:pt x="901" y="691"/>
                  <a:pt x="906" y="693"/>
                  <a:pt x="916" y="685"/>
                </a:cubicBezTo>
                <a:cubicBezTo>
                  <a:pt x="941" y="665"/>
                  <a:pt x="967" y="645"/>
                  <a:pt x="993" y="625"/>
                </a:cubicBezTo>
                <a:cubicBezTo>
                  <a:pt x="982" y="596"/>
                  <a:pt x="977" y="568"/>
                  <a:pt x="983" y="537"/>
                </a:cubicBezTo>
                <a:cubicBezTo>
                  <a:pt x="997" y="472"/>
                  <a:pt x="1059" y="429"/>
                  <a:pt x="1127" y="437"/>
                </a:cubicBezTo>
                <a:cubicBezTo>
                  <a:pt x="1191" y="445"/>
                  <a:pt x="1243" y="506"/>
                  <a:pt x="1239" y="570"/>
                </a:cubicBezTo>
                <a:cubicBezTo>
                  <a:pt x="1234" y="641"/>
                  <a:pt x="1180" y="693"/>
                  <a:pt x="1112" y="694"/>
                </a:cubicBezTo>
                <a:cubicBezTo>
                  <a:pt x="1086" y="695"/>
                  <a:pt x="1063" y="688"/>
                  <a:pt x="1040" y="675"/>
                </a:cubicBezTo>
                <a:cubicBezTo>
                  <a:pt x="1036" y="673"/>
                  <a:pt x="1027" y="673"/>
                  <a:pt x="1023" y="676"/>
                </a:cubicBezTo>
                <a:cubicBezTo>
                  <a:pt x="997" y="695"/>
                  <a:pt x="971" y="715"/>
                  <a:pt x="945" y="735"/>
                </a:cubicBezTo>
                <a:cubicBezTo>
                  <a:pt x="941" y="739"/>
                  <a:pt x="937" y="746"/>
                  <a:pt x="938" y="750"/>
                </a:cubicBezTo>
                <a:cubicBezTo>
                  <a:pt x="945" y="784"/>
                  <a:pt x="944" y="816"/>
                  <a:pt x="928" y="848"/>
                </a:cubicBezTo>
                <a:cubicBezTo>
                  <a:pt x="958" y="873"/>
                  <a:pt x="988" y="897"/>
                  <a:pt x="1019" y="922"/>
                </a:cubicBezTo>
                <a:cubicBezTo>
                  <a:pt x="1022" y="920"/>
                  <a:pt x="1025" y="919"/>
                  <a:pt x="1027" y="916"/>
                </a:cubicBezTo>
                <a:cubicBezTo>
                  <a:pt x="1099" y="852"/>
                  <a:pt x="1211" y="882"/>
                  <a:pt x="1239" y="975"/>
                </a:cubicBezTo>
                <a:cubicBezTo>
                  <a:pt x="1241" y="980"/>
                  <a:pt x="1243" y="984"/>
                  <a:pt x="1244" y="989"/>
                </a:cubicBezTo>
                <a:cubicBezTo>
                  <a:pt x="1244" y="1004"/>
                  <a:pt x="1244" y="1019"/>
                  <a:pt x="1244" y="1034"/>
                </a:cubicBezTo>
                <a:cubicBezTo>
                  <a:pt x="1233" y="1056"/>
                  <a:pt x="1223" y="1079"/>
                  <a:pt x="1209" y="1099"/>
                </a:cubicBezTo>
                <a:cubicBezTo>
                  <a:pt x="1192" y="1123"/>
                  <a:pt x="1164" y="1132"/>
                  <a:pt x="1138" y="1140"/>
                </a:cubicBezTo>
                <a:cubicBezTo>
                  <a:pt x="1122" y="1140"/>
                  <a:pt x="1106" y="1140"/>
                  <a:pt x="1090" y="1140"/>
                </a:cubicBezTo>
                <a:cubicBezTo>
                  <a:pt x="1088" y="1139"/>
                  <a:pt x="1087" y="1138"/>
                  <a:pt x="1086" y="1137"/>
                </a:cubicBezTo>
                <a:cubicBezTo>
                  <a:pt x="1023" y="1124"/>
                  <a:pt x="973" y="1058"/>
                  <a:pt x="989" y="982"/>
                </a:cubicBezTo>
                <a:cubicBezTo>
                  <a:pt x="990" y="978"/>
                  <a:pt x="986" y="971"/>
                  <a:pt x="982" y="967"/>
                </a:cubicBezTo>
                <a:cubicBezTo>
                  <a:pt x="955" y="944"/>
                  <a:pt x="927" y="922"/>
                  <a:pt x="900" y="900"/>
                </a:cubicBezTo>
                <a:cubicBezTo>
                  <a:pt x="893" y="893"/>
                  <a:pt x="887" y="893"/>
                  <a:pt x="879" y="898"/>
                </a:cubicBezTo>
                <a:cubicBezTo>
                  <a:pt x="806" y="939"/>
                  <a:pt x="721" y="908"/>
                  <a:pt x="692" y="830"/>
                </a:cubicBezTo>
                <a:cubicBezTo>
                  <a:pt x="688" y="818"/>
                  <a:pt x="683" y="815"/>
                  <a:pt x="671" y="815"/>
                </a:cubicBezTo>
                <a:cubicBezTo>
                  <a:pt x="633" y="816"/>
                  <a:pt x="594" y="816"/>
                  <a:pt x="555" y="815"/>
                </a:cubicBezTo>
                <a:cubicBezTo>
                  <a:pt x="543" y="815"/>
                  <a:pt x="538" y="818"/>
                  <a:pt x="535" y="830"/>
                </a:cubicBezTo>
                <a:cubicBezTo>
                  <a:pt x="508" y="954"/>
                  <a:pt x="398" y="1043"/>
                  <a:pt x="273" y="1043"/>
                </a:cubicBezTo>
                <a:cubicBezTo>
                  <a:pt x="146" y="1044"/>
                  <a:pt x="36" y="956"/>
                  <a:pt x="7" y="832"/>
                </a:cubicBezTo>
                <a:cubicBezTo>
                  <a:pt x="5" y="822"/>
                  <a:pt x="3" y="813"/>
                  <a:pt x="0" y="804"/>
                </a:cubicBezTo>
                <a:cubicBezTo>
                  <a:pt x="0" y="782"/>
                  <a:pt x="0" y="760"/>
                  <a:pt x="0" y="738"/>
                </a:cubicBezTo>
                <a:cubicBezTo>
                  <a:pt x="2" y="733"/>
                  <a:pt x="4" y="728"/>
                  <a:pt x="5" y="722"/>
                </a:cubicBezTo>
                <a:cubicBezTo>
                  <a:pt x="24" y="613"/>
                  <a:pt x="114" y="522"/>
                  <a:pt x="223" y="506"/>
                </a:cubicBezTo>
                <a:cubicBezTo>
                  <a:pt x="260" y="500"/>
                  <a:pt x="299" y="505"/>
                  <a:pt x="338" y="505"/>
                </a:cubicBezTo>
                <a:cubicBezTo>
                  <a:pt x="366" y="443"/>
                  <a:pt x="395" y="379"/>
                  <a:pt x="424" y="315"/>
                </a:cubicBezTo>
                <a:cubicBezTo>
                  <a:pt x="419" y="311"/>
                  <a:pt x="415" y="309"/>
                  <a:pt x="411" y="306"/>
                </a:cubicBezTo>
                <a:cubicBezTo>
                  <a:pt x="319" y="239"/>
                  <a:pt x="317" y="102"/>
                  <a:pt x="409" y="34"/>
                </a:cubicBezTo>
                <a:cubicBezTo>
                  <a:pt x="431" y="18"/>
                  <a:pt x="459" y="11"/>
                  <a:pt x="485" y="0"/>
                </a:cubicBezTo>
                <a:cubicBezTo>
                  <a:pt x="503" y="0"/>
                  <a:pt x="521" y="0"/>
                  <a:pt x="540" y="0"/>
                </a:cubicBezTo>
                <a:close/>
                <a:moveTo>
                  <a:pt x="272" y="558"/>
                </a:moveTo>
                <a:cubicBezTo>
                  <a:pt x="156" y="557"/>
                  <a:pt x="59" y="652"/>
                  <a:pt x="58" y="768"/>
                </a:cubicBezTo>
                <a:cubicBezTo>
                  <a:pt x="57" y="887"/>
                  <a:pt x="152" y="985"/>
                  <a:pt x="269" y="985"/>
                </a:cubicBezTo>
                <a:cubicBezTo>
                  <a:pt x="386" y="986"/>
                  <a:pt x="484" y="891"/>
                  <a:pt x="485" y="775"/>
                </a:cubicBezTo>
                <a:cubicBezTo>
                  <a:pt x="485" y="655"/>
                  <a:pt x="391" y="559"/>
                  <a:pt x="272" y="558"/>
                </a:cubicBezTo>
                <a:close/>
                <a:moveTo>
                  <a:pt x="398" y="168"/>
                </a:moveTo>
                <a:cubicBezTo>
                  <a:pt x="398" y="228"/>
                  <a:pt x="448" y="280"/>
                  <a:pt x="509" y="281"/>
                </a:cubicBezTo>
                <a:cubicBezTo>
                  <a:pt x="569" y="283"/>
                  <a:pt x="621" y="232"/>
                  <a:pt x="622" y="171"/>
                </a:cubicBezTo>
                <a:cubicBezTo>
                  <a:pt x="623" y="110"/>
                  <a:pt x="573" y="58"/>
                  <a:pt x="513" y="57"/>
                </a:cubicBezTo>
                <a:cubicBezTo>
                  <a:pt x="451" y="56"/>
                  <a:pt x="399" y="106"/>
                  <a:pt x="398" y="168"/>
                </a:cubicBezTo>
                <a:close/>
                <a:moveTo>
                  <a:pt x="1187" y="1011"/>
                </a:moveTo>
                <a:cubicBezTo>
                  <a:pt x="1187" y="972"/>
                  <a:pt x="1155" y="940"/>
                  <a:pt x="1116" y="940"/>
                </a:cubicBezTo>
                <a:cubicBezTo>
                  <a:pt x="1076" y="939"/>
                  <a:pt x="1044" y="972"/>
                  <a:pt x="1044" y="1012"/>
                </a:cubicBezTo>
                <a:cubicBezTo>
                  <a:pt x="1044" y="1051"/>
                  <a:pt x="1076" y="1083"/>
                  <a:pt x="1115" y="1083"/>
                </a:cubicBezTo>
                <a:cubicBezTo>
                  <a:pt x="1154" y="1083"/>
                  <a:pt x="1187" y="1051"/>
                  <a:pt x="1187" y="1011"/>
                </a:cubicBezTo>
                <a:close/>
                <a:moveTo>
                  <a:pt x="742" y="786"/>
                </a:moveTo>
                <a:cubicBezTo>
                  <a:pt x="742" y="825"/>
                  <a:pt x="774" y="859"/>
                  <a:pt x="813" y="859"/>
                </a:cubicBezTo>
                <a:cubicBezTo>
                  <a:pt x="852" y="859"/>
                  <a:pt x="885" y="826"/>
                  <a:pt x="885" y="788"/>
                </a:cubicBezTo>
                <a:cubicBezTo>
                  <a:pt x="886" y="748"/>
                  <a:pt x="853" y="715"/>
                  <a:pt x="814" y="715"/>
                </a:cubicBezTo>
                <a:cubicBezTo>
                  <a:pt x="775" y="715"/>
                  <a:pt x="743" y="747"/>
                  <a:pt x="742" y="786"/>
                </a:cubicBezTo>
                <a:close/>
                <a:moveTo>
                  <a:pt x="1181" y="565"/>
                </a:moveTo>
                <a:cubicBezTo>
                  <a:pt x="1180" y="525"/>
                  <a:pt x="1148" y="493"/>
                  <a:pt x="1108" y="494"/>
                </a:cubicBezTo>
                <a:cubicBezTo>
                  <a:pt x="1070" y="494"/>
                  <a:pt x="1037" y="527"/>
                  <a:pt x="1038" y="565"/>
                </a:cubicBezTo>
                <a:cubicBezTo>
                  <a:pt x="1038" y="605"/>
                  <a:pt x="1071" y="638"/>
                  <a:pt x="1110" y="637"/>
                </a:cubicBezTo>
                <a:cubicBezTo>
                  <a:pt x="1149" y="636"/>
                  <a:pt x="1181" y="604"/>
                  <a:pt x="1181" y="56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cxnSp>
        <p:nvCxnSpPr>
          <p:cNvPr id="64" name="Straight Connector 63">
            <a:extLst>
              <a:ext uri="{FF2B5EF4-FFF2-40B4-BE49-F238E27FC236}">
                <a16:creationId xmlns:a16="http://schemas.microsoft.com/office/drawing/2014/main" id="{9E64AECC-918E-CB96-BA66-A56F3A3A9AF5}"/>
              </a:ext>
            </a:extLst>
          </p:cNvPr>
          <p:cNvCxnSpPr>
            <a:cxnSpLocks/>
          </p:cNvCxnSpPr>
          <p:nvPr/>
        </p:nvCxnSpPr>
        <p:spPr>
          <a:xfrm>
            <a:off x="3209925" y="4467225"/>
            <a:ext cx="893445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F7860F33-08F0-70FE-707C-E130F63B4485}"/>
              </a:ext>
            </a:extLst>
          </p:cNvPr>
          <p:cNvCxnSpPr>
            <a:cxnSpLocks/>
          </p:cNvCxnSpPr>
          <p:nvPr/>
        </p:nvCxnSpPr>
        <p:spPr>
          <a:xfrm>
            <a:off x="3209925" y="5143500"/>
            <a:ext cx="893445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1159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OWER_USER_CONTEXTUAL_SHAPES_AGENDA_DESIGNER" val="{&quot;Divider1&quot;:{&quot;Title&quot;:{&quot;AutoShapeType&quot;:1,&quot;CalloutType&quot;:1,&quot;CalloutAngle&quot;:2,&quot;CalloutGap&quot;:-3.40282347E+38,&quot;Visible&quot;:-1,&quot;LockAspectRatio&quot;:0,&quot;CanUpdateAdjustments&quot;:true,&quot;Adjustment1&quot;:-1.0,&quot;Adjustment2&quot;:-1.0,&quot;Adjustment3&quot;:-1.0,&quot;Adjustment4&quot;:-1.0,&quot;CanManagePosition&quot;:true,&quot;Left&quot;:240.0,&quot;Top&quot;:216.0,&quot;Width&quot;:700.0,&quot;Height&quot;:108.0,&quot;Rotation&quot;:-1.0,&quot;TextFrame2AutoSize&quot;:1,&quot;TextFrame2TextRangeFontName&quot;:&quot;&quot;,&quot;TextFrameMarginTop&quot;:0.0,&quot;TextFrameMarginLeft&quot;:0.0,&quot;TextFrameMarginRight&quot;:0.0,&quot;TextFrameMarginBottom&quot;:0.0,&quot;TextFrameWordWrap&quot;:-1,&quot;TextFrameTextRangeFontSize&quot;:30.0,&quot;TextFrameTextRangeFontColorHexa&quot;:&quot;#001965&quot;,&quot;TextFrameTextRangeFontBold&quot;:0,&quot;TextFrameTextRangeFontItalic&quot;:0,&quot;TextFrameTextRangeFontUnderline&quot;:0,&quot;TextFrameVerticalAnchor&quot;:1,&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1,&quot;ZOrderPosition&quot;:-2147483648,&quot;FillVisible&quot;:0,&quot;FillForeColorHexa&quot;:null,&quot;FillTransparency&quot;:1.0,&quot;LineVisible&quot;:0,&quot;LineForeColorHexa&quot;:null,&quot;LineWeight&quot;:0.0,&quot;LineDashStyle&quot;:1,&quot;LineEndArrowheadStyle&quot;:1,&quot;LineBeginArrowheadStyle&quot;:1,&quot;ShouldSendToBack&quot;:false,&quot;NeedsApplyToAll&quot;:true},&quot;Number&quot;:{&quot;AutoShapeType&quot;:1,&quot;CalloutType&quot;:1,&quot;CalloutAngle&quot;:2,&quot;CalloutGap&quot;:-3.40282347E+38,&quot;Visible&quot;:-1,&quot;LockAspectRatio&quot;:0,&quot;CanUpdateAdjustments&quot;:true,&quot;Adjustment1&quot;:-1.0,&quot;Adjustment2&quot;:-1.0,&quot;Adjustment3&quot;:-1.0,&quot;Adjustment4&quot;:-1.0,&quot;CanManagePosition&quot;:true,&quot;Left&quot;:115.2,&quot;Top&quot;:216.0,&quot;Width&quot;:81.0,&quot;Height&quot;:81.0,&quot;Rotation&quot;:-1.0,&quot;TextFrame2AutoSize&quot;:0,&quot;TextFrame2TextRangeFontName&quot;:&quot;&quot;,&quot;TextFrameMarginTop&quot;:0.0,&quot;TextFrameMarginLeft&quot;:0.0,&quot;TextFrameMarginRight&quot;:0.0,&quot;TextFrameMarginBottom&quot;:0.0,&quot;TextFrameWordWrap&quot;:0,&quot;TextFrameTextRangeFontSize&quot;:30.0,&quot;TextFrameTextRangeFontColorHexa&quot;:&quot;#FFFFFF&quot;,&quot;TextFrameTextRangeFontBold&quot;:0,&quot;TextFrameTextRangeFontItalic&quot;:0,&quot;TextFrameTextRangeFontUnderline&quot;:0,&quot;TextFrameVerticalAnchor&quot;:3,&quot;TextFrameHorizontalAnchor&quot;:2,&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1,&quot;FillForeColorHexa&quot;:&quot;#2EC4B6&quot;,&quot;FillTransparency&quot;:0.0,&quot;LineVisible&quot;:0,&quot;LineForeColorHexa&quot;:null,&quot;LineWeight&quot;:0.0,&quot;LineDashStyle&quot;:1,&quot;LineEndArrowheadStyle&quot;:1,&quot;LineBeginArrowheadStyle&quot;:1,&quot;ShouldSendToBack&quot;:false,&quot;NeedsApplyToAll&quot;:true},&quot;Line&quot;:{&quot;AutoShapeType&quot;:1,&quot;CalloutType&quot;:1,&quot;CalloutAngle&quot;:2,&quot;CalloutGap&quot;:-3.40282347E+38,&quot;Visible&quot;:-1,&quot;LockAspectRatio&quot;:0,&quot;CanUpdateAdjustments&quot;:true,&quot;Adjustment1&quot;:-1.0,&quot;Adjustment2&quot;:-1.0,&quot;Adjustment3&quot;:-1.0,&quot;Adjustment4&quot;:-1.0,&quot;CanManagePosition&quot;:true,&quot;Left&quot;:240.0,&quot;Top&quot;:331.0,&quot;Width&quot;:700.0,&quot;Height&quot;:0.0,&quot;Rotation&quot;:-1.0,&quot;TextFrame2AutoSize&quot;:0,&quot;TextFrame2TextRangeFontName&quot;:&quot;&quot;,&quot;TextFrameMarginTop&quot;:0.0,&quot;TextFrameMarginLeft&quot;:0.0,&quot;TextFrameMarginRight&quot;:0.0,&quot;TextFrameMarginBottom&quot;:0.0,&quot;TextFrameWordWrap&quot;:-1,&quot;TextFrameTextRangeFontSize&quot;:18.0,&quot;TextFrameTextRangeFontColorHexa&quot;:&quot;#001965&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0,&quot;FillForeColorHexa&quot;:null,&quot;FillTransparency&quot;:0.0,&quot;LineVisible&quot;:-1,&quot;LineForeColorHexa&quot;:&quot;#2EC4B6&quot;,&quot;LineWeight&quot;:0.0,&quot;LineDashStyle&quot;:1,&quot;LineEndArrowheadStyle&quot;:1,&quot;LineBeginArrowheadStyle&quot;:1,&quot;ShouldSendToBack&quot;:false,&quot;NeedsApplyToAll&quot;:false}},&quot;TableOfContent1&quot;:{&quot;MarginLeft&quot;:76.8,&quot;MarginRight&quot;:76.79999,&quot;MarginTop&quot;:86.4,&quot;MarginBottom&quot;:21.5999756,&quot;ShouldVerticalCenter&quot;:true,&quot;Title&quot;:{&quot;AutoShapeType&quot;:1,&quot;CalloutType&quot;:1,&quot;CalloutAngle&quot;:2,&quot;CalloutGap&quot;:-3.40282347E+38,&quot;Visible&quot;:-1,&quot;LockAspectRatio&quot;:0,&quot;CanUpdateAdjustments&quot;:true,&quot;Adjustment1&quot;:-1.0,&quot;Adjustment2&quot;:-1.0,&quot;Adjustment3&quot;:-1.0,&quot;Adjustment4&quot;:-1.0,&quot;CanManagePosition&quot;:true,&quot;Left&quot;:76.8,&quot;Top&quot;:54.0,&quot;Width&quot;:768.0,&quot;Height&quot;:30.0,&quot;Rotation&quot;:0.0,&quot;TextFrame2AutoSize&quot;:0,&quot;TextFrame2TextRangeFontName&quot;:&quot;&quot;,&quot;TextFrameMarginTop&quot;:0.0,&quot;TextFrameMarginLeft&quot;:0.0,&quot;TextFrameMarginRight&quot;:0.0,&quot;TextFrameMarginBottom&quot;:0.0,&quot;TextFrameWordWrap&quot;:-1,&quot;TextFrameTextRangeFontSize&quot;:32.0,&quot;TextFrameTextRangeFontColorHexa&quot;:&quot;#001965&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1,&quot;ZOrderPosition&quot;:-2147483648,&quot;FillVisible&quot;:0,&quot;FillForeColorHexa&quot;:null,&quot;FillTransparency&quot;:1.0,&quot;LineVisible&quot;:0,&quot;LineForeColorHexa&quot;:null,&quot;LineWeight&quot;:0.0,&quot;LineDashStyle&quot;:1,&quot;LineEndArrowheadStyle&quot;:1,&quot;LineBeginArrowheadStyle&quot;:1,&quot;ShouldSendToBack&quot;:false,&quot;NeedsApplyToAll&quot;:true},&quot;SectionTitle&quot;:{&quot;Activ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Width&quot;:-1.0,&quot;Height&quot;:-1.0,&quot;Rotation&quot;:-1.0,&quot;TextFrame2AutoSize&quot;:0,&quot;TextFrame2TextRangeFontName&quot;:&quot;&quot;,&quot;TextFrameMarginTop&quot;:0.0,&quot;TextFrameMarginLeft&quot;:7.0,&quot;TextFrameMarginRight&quot;:0.0,&quot;TextFrameMarginBottom&quot;:0.0,&quot;TextFrameWordWrap&quot;:-1,&quot;TextFrameTextRangeFontSize&quot;:18.0,&quot;TextFrameTextRangeFontColorHexa&quot;:&quot;#FFFFFF&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1,&quot;ZOrderPosition&quot;:-2147483648,&quot;FillVisible&quot;:0,&quot;FillForeColorHexa&quot;:null,&quot;FillTransparency&quot;:0.0,&quot;LineVisible&quot;:0,&quot;LineForeColorHexa&quot;:null,&quot;LineWeight&quot;:0.0,&quot;LineDashStyle&quot;:1,&quot;LineEndArrowheadStyle&quot;:1,&quot;LineBeginArrowheadStyle&quot;:1,&quot;ShouldSendToBack&quot;:false,&quot;NeedsApplyToAll&quot;:false},&quot;Inactiv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Width&quot;:-1.0,&quot;Height&quot;:-1.0,&quot;Rotation&quot;:-1.0,&quot;TextFrame2AutoSize&quot;:0,&quot;TextFrame2TextRangeFontName&quot;:&quot;&quot;,&quot;TextFrameMarginTop&quot;:0.0,&quot;TextFrameMarginLeft&quot;:7.0,&quot;TextFrameMarginRight&quot;:0.0,&quot;TextFrameMarginBottom&quot;:0.0,&quot;TextFrameWordWrap&quot;:-1,&quot;TextFrameTextRangeFontSize&quot;:18.0,&quot;TextFrameTextRangeFontColorHexa&quot;:&quot;#001965&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1,&quot;ZOrderPosition&quot;:-2147483648,&quot;FillVisible&quot;:0,&quot;FillForeColorHexa&quot;:null,&quot;FillTransparency&quot;:0.0,&quot;LineVisible&quot;:0,&quot;LineForeColorHexa&quot;:null,&quot;LineWeight&quot;:0.0,&quot;LineDashStyle&quot;:1,&quot;LineEndArrowheadStyle&quot;:1,&quot;LineBeginArrowheadStyle&quot;:1,&quot;ShouldSendToBack&quot;:false,&quot;NeedsApplyToAll&quot;:false},&quot;CoverPag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Width&quot;:-1.0,&quot;Height&quot;:-1.0,&quot;Rotation&quot;:-1.0,&quot;TextFrame2AutoSize&quot;:0,&quot;TextFrame2TextRangeFontName&quot;:&quot;&quot;,&quot;TextFrameMarginTop&quot;:0.0,&quot;TextFrameMarginLeft&quot;:7.0,&quot;TextFrameMarginRight&quot;:0.0,&quot;TextFrameMarginBottom&quot;:0.0,&quot;TextFrameWordWrap&quot;:-1,&quot;TextFrameTextRangeFontSize&quot;:18.0,&quot;TextFrameTextRangeFontColorHexa&quot;:&quot;#001965&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1,&quot;ZOrderPosition&quot;:-2147483648,&quot;FillVisible&quot;:0,&quot;FillForeColorHexa&quot;:null,&quot;FillTransparency&quot;:0.0,&quot;LineVisible&quot;:0,&quot;LineForeColorHexa&quot;:null,&quot;LineWeight&quot;:0.0,&quot;LineDashStyle&quot;:1,&quot;LineEndArrowheadStyle&quot;:1,&quot;LineBeginArrowheadStyle&quot;:1,&quot;ShouldSendToBack&quot;:false,&quot;NeedsApplyToAll&quot;:false}},&quot;Back&quot;:{&quot;Activ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Width&quot;:-1.0,&quot;Height&quot;:-1.0,&quot;Rotation&quot;:-1.0,&quot;TextFrame2AutoSize&quot;:0,&quot;TextFrame2TextRangeFontName&quot;:&quot;&quot;,&quot;TextFrameMarginTop&quot;:0.0,&quot;TextFrameMarginLeft&quot;:0.0,&quot;TextFrameMarginRight&quot;:0.0,&quot;TextFrameMarginBottom&quot;:0.0,&quot;TextFrameWordWrap&quot;:-1,&quot;TextFrameTextRangeFontSize&quot;:18.0,&quot;TextFrameTextRangeFontColorHexa&quot;:&quot;#001965&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1,&quot;FillForeColorHexa&quot;:&quot;#2EC4B6&quot;,&quot;FillTransparency&quot;:0.0,&quot;LineVisible&quot;:0,&quot;LineForeColorHexa&quot;:null,&quot;LineWeight&quot;:0.0,&quot;LineDashStyle&quot;:1,&quot;LineEndArrowheadStyle&quot;:1,&quot;LineBeginArrowheadStyle&quot;:1,&quot;ShouldSendToBack&quot;:true,&quot;NeedsApplyToAll&quot;:false},&quot;Inactive&quot;:{&quot;AutoShapeType&quot;:1,&quot;CalloutType&quot;:1,&quot;CalloutAngle&quot;:2,&quot;CalloutGap&quot;:-3.40282347E+38,&quot;Visible&quot;:0,&quot;LockAspectRatio&quot;:0,&quot;CanUpdateAdjustments&quot;:true,&quot;Adjustment1&quot;:-1.0,&quot;Adjustment2&quot;:-1.0,&quot;Adjustment3&quot;:-1.0,&quot;Adjustment4&quot;:-1.0,&quot;CanManagePosition&quot;:false,&quot;Left&quot;:-1.0,&quot;Top&quot;:-1.0,&quot;Width&quot;:-1.0,&quot;Height&quot;:-1.0,&quot;Rotation&quot;:-1.0,&quot;TextFrame2AutoSize&quot;:0,&quot;TextFrame2TextRangeFontName&quot;:&quot;&quot;,&quot;TextFrameMarginTop&quot;:0.0,&quot;TextFrameMarginLeft&quot;:0.0,&quot;TextFrameMarginRight&quot;:0.0,&quot;TextFrameMarginBottom&quot;:0.0,&quot;TextFrameWordWrap&quot;:-1,&quot;TextFrameTextRangeFontSize&quot;:18.0,&quot;TextFrameTextRangeFontColorHexa&quot;:null,&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1,&quot;FillForeColorHexa&quot;:null,&quot;FillTransparency&quot;:0.0,&quot;LineVisible&quot;:-1,&quot;LineForeColorHexa&quot;:null,&quot;LineWeight&quot;:0.0,&quot;LineDashStyle&quot;:1,&quot;LineEndArrowheadStyle&quot;:1,&quot;LineBeginArrowheadStyle&quot;:1,&quot;ShouldSendToBack&quot;:true,&quot;NeedsApplyToAll&quot;:false},&quot;CoverPage&quot;:{&quot;AutoShapeType&quot;:1,&quot;CalloutType&quot;:1,&quot;CalloutAngle&quot;:2,&quot;CalloutGap&quot;:-3.40282347E+38,&quot;Visible&quot;:0,&quot;LockAspectRatio&quot;:0,&quot;CanUpdateAdjustments&quot;:true,&quot;Adjustment1&quot;:-1.0,&quot;Adjustment2&quot;:-1.0,&quot;Adjustment3&quot;:-1.0,&quot;Adjustment4&quot;:-1.0,&quot;CanManagePosition&quot;:false,&quot;Left&quot;:-1.0,&quot;Top&quot;:-1.0,&quot;Width&quot;:-1.0,&quot;Height&quot;:-1.0,&quot;Rotation&quot;:-1.0,&quot;TextFrame2AutoSize&quot;:0,&quot;TextFrame2TextRangeFontName&quot;:&quot;&quot;,&quot;TextFrameMarginTop&quot;:0.0,&quot;TextFrameMarginLeft&quot;:0.0,&quot;TextFrameMarginRight&quot;:0.0,&quot;TextFrameMarginBottom&quot;:0.0,&quot;TextFrameWordWrap&quot;:-1,&quot;TextFrameTextRangeFontSize&quot;:18.0,&quot;TextFrameTextRangeFontColorHexa&quot;:null,&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1,&quot;FillForeColorHexa&quot;:null,&quot;FillTransparency&quot;:0.0,&quot;LineVisible&quot;:-1,&quot;LineForeColorHexa&quot;:null,&quot;LineWeight&quot;:0.0,&quot;LineDashStyle&quot;:1,&quot;LineEndArrowheadStyle&quot;:1,&quot;LineBeginArrowheadStyle&quot;:1,&quot;ShouldSendToBack&quot;:true,&quot;NeedsApplyToAll&quot;:false}},&quot;Number&quot;:{&quot;Activ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Width&quot;:-1.0,&quot;Height&quot;:-1.0,&quot;Rotation&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FFFFFF&quot;,&quot;TextFrameTextRangeFontBold&quot;:-1,&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1,&quot;FillForeColorHexa&quot;:&quot;#2EC4B6&quot;,&quot;FillTransparency&quot;:0.0,&quot;LineVisible&quot;:0,&quot;LineForeColorHexa&quot;:null,&quot;LineWeight&quot;:0.0,&quot;LineDashStyle&quot;:1,&quot;LineEndArrowheadStyle&quot;:1,&quot;LineBeginArrowheadStyle&quot;:1,&quot;ShouldSendToBack&quot;:false,&quot;NeedsApplyToAll&quot;:false},&quot;Inactiv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Width&quot;:-1.0,&quot;Height&quot;:-1.0,&quot;Rotation&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FFFFFF&quot;,&quot;TextFrameTextRangeFontBold&quot;:-1,&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1,&quot;FillForeColorHexa&quot;:&quot;#D9D9D9&quot;,&quot;FillTransparency&quot;:0.0,&quot;LineVisible&quot;:0,&quot;LineForeColorHexa&quot;:null,&quot;LineWeight&quot;:0.0,&quot;LineDashStyle&quot;:1,&quot;LineEndArrowheadStyle&quot;:1,&quot;LineBeginArrowheadStyle&quot;:1,&quot;ShouldSendToBack&quot;:false,&quot;NeedsApplyToAll&quot;:false},&quot;CoverPag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Width&quot;:-1.0,&quot;Height&quot;:-1.0,&quot;Rotation&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FFFFFF&quot;,&quot;TextFrameTextRangeFontBold&quot;:-1,&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1,&quot;FillForeColorHexa&quot;:&quot;#2EC4B6&quot;,&quot;FillTransparency&quot;:0.0,&quot;LineVisible&quot;:0,&quot;LineForeColorHexa&quot;:null,&quot;LineWeight&quot;:0.0,&quot;LineDashStyle&quot;:1,&quot;LineEndArrowheadStyle&quot;:1,&quot;LineBeginArrowheadStyle&quot;:1,&quot;ShouldSendToBack&quot;:false,&quot;NeedsApplyToAll&quot;:false}},&quot;SlideIndex&quot;:{&quot;Activ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Width&quot;:-1.0,&quot;Height&quot;:-1.0,&quot;Rotation&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FFFFFF&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0,&quot;FillForeColorHexa&quot;:null,&quot;FillTransparency&quot;:0.0,&quot;LineVisible&quot;:0,&quot;LineForeColorHexa&quot;:null,&quot;LineWeight&quot;:0.0,&quot;LineDashStyle&quot;:1,&quot;LineEndArrowheadStyle&quot;:1,&quot;LineBeginArrowheadStyle&quot;:1,&quot;ShouldSendToBack&quot;:false,&quot;NeedsApplyToAll&quot;:false},&quot;Inactiv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Width&quot;:-1.0,&quot;Height&quot;:-1.0,&quot;Rotation&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001965&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0,&quot;FillForeColorHexa&quot;:null,&quot;FillTransparency&quot;:1.0,&quot;LineVisible&quot;:0,&quot;LineForeColorHexa&quot;:null,&quot;LineWeight&quot;:0.0,&quot;LineDashStyle&quot;:1,&quot;LineEndArrowheadStyle&quot;:1,&quot;LineBeginArrowheadStyle&quot;:1,&quot;ShouldSendToBack&quot;:false,&quot;NeedsApplyToAll&quot;:false},&quot;CoverPag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Width&quot;:-1.0,&quot;Height&quot;:-1.0,&quot;Rotation&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001965&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0,&quot;FillForeColorHexa&quot;:null,&quot;FillTransparency&quot;:1.0,&quot;LineVisible&quot;:0,&quot;LineForeColorHexa&quot;:null,&quot;LineWeight&quot;:0.0,&quot;LineDashStyle&quot;:1,&quot;LineEndArrowheadStyle&quot;:1,&quot;LineBeginArrowheadStyle&quot;:1,&quot;ShouldSendToBack&quot;:false,&quot;NeedsApplyToAll&quot;:false}}},&quot;TableOfContent3&quot;:{&quot;MarginLeft&quot;:76.8,&quot;MarginRight&quot;:76.8,&quot;MarginTop&quot;:86.4,&quot;MarginBottom&quot;:21.6,&quot;ShouldVerticalCenter&quot;:true,&quot;Title&quot;:{&quot;AutoShapeType&quot;:1,&quot;CalloutType&quot;:1,&quot;CalloutAngle&quot;:2,&quot;CalloutGap&quot;:-3.40282347E+38,&quot;Visible&quot;:-1,&quot;LockAspectRatio&quot;:0,&quot;CanUpdateAdjustments&quot;:true,&quot;Adjustment1&quot;:-1.0,&quot;Adjustment2&quot;:-1.0,&quot;Adjustment3&quot;:-1.0,&quot;Adjustment4&quot;:-1.0,&quot;CanManagePosition&quot;:true,&quot;Left&quot;:76.8,&quot;Top&quot;:54.0,&quot;Width&quot;:768.0,&quot;Height&quot;:30.0,&quot;Rotation&quot;:0.0,&quot;TextFrame2AutoSize&quot;:0,&quot;TextFrame2TextRangeFontName&quot;:&quot;&quot;,&quot;TextFrameMarginTop&quot;:0.0,&quot;TextFrameMarginLeft&quot;:0.0,&quot;TextFrameMarginRight&quot;:0.0,&quot;TextFrameMarginBottom&quot;:0.0,&quot;TextFrameWordWrap&quot;:-1,&quot;TextFrameTextRangeFontSize&quot;:32.0,&quot;TextFrameTextRangeFontColorHexa&quot;:&quot;#001965&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1,&quot;ZOrderPosition&quot;:-2147483648,&quot;FillVisible&quot;:0,&quot;FillForeColorHexa&quot;:null,&quot;FillTransparency&quot;:1.0,&quot;LineVisible&quot;:0,&quot;LineForeColorHexa&quot;:null,&quot;LineWeight&quot;:0.0,&quot;LineDashStyle&quot;:1,&quot;LineEndArrowheadStyle&quot;:1,&quot;LineBeginArrowheadStyle&quot;:1,&quot;ShouldSendToBack&quot;:false,&quot;NeedsApplyToAll&quot;:true},&quot;SectionTitle&quot;:{&quot;Activ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Width&quot;:-1.0,&quot;Height&quot;:-1.0,&quot;Rotation&quot;:-1.0,&quot;TextFrame2AutoSize&quot;:0,&quot;TextFrame2TextRangeFontName&quot;:&quot;&quot;,&quot;TextFrameMarginTop&quot;:0.0,&quot;TextFrameMarginLeft&quot;:7.0,&quot;TextFrameMarginRight&quot;:0.0,&quot;TextFrameMarginBottom&quot;:0.0,&quot;TextFrameWordWrap&quot;:-1,&quot;TextFrameTextRangeFontSize&quot;:18.0,&quot;TextFrameTextRangeFontColorHexa&quot;:&quot;#001965&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1,&quot;ZOrderPosition&quot;:-2147483648,&quot;FillVisible&quot;:0,&quot;FillForeColorHexa&quot;:null,&quot;FillTransparency&quot;:1.0,&quot;LineVisible&quot;:0,&quot;LineForeColorHexa&quot;:null,&quot;LineWeight&quot;:0.0,&quot;LineDashStyle&quot;:1,&quot;LineEndArrowheadStyle&quot;:1,&quot;LineBeginArrowheadStyle&quot;:1,&quot;ShouldSendToBack&quot;:false,&quot;NeedsApplyToAll&quot;:false},&quot;Inactiv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Width&quot;:-1.0,&quot;Height&quot;:-1.0,&quot;Rotation&quot;:-1.0,&quot;TextFrame2AutoSize&quot;:0,&quot;TextFrame2TextRangeFontName&quot;:&quot;&quot;,&quot;TextFrameMarginTop&quot;:0.0,&quot;TextFrameMarginLeft&quot;:7.0,&quot;TextFrameMarginRight&quot;:0.0,&quot;TextFrameMarginBottom&quot;:0.0,&quot;TextFrameWordWrap&quot;:-1,&quot;TextFrameTextRangeFontSize&quot;:18.0,&quot;TextFrameTextRangeFontColorHexa&quot;:&quot;#001965&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1,&quot;ZOrderPosition&quot;:-2147483648,&quot;FillVisible&quot;:0,&quot;FillForeColorHexa&quot;:null,&quot;FillTransparency&quot;:1.0,&quot;LineVisible&quot;:0,&quot;LineForeColorHexa&quot;:null,&quot;LineWeight&quot;:0.0,&quot;LineDashStyle&quot;:1,&quot;LineEndArrowheadStyle&quot;:1,&quot;LineBeginArrowheadStyle&quot;:1,&quot;ShouldSendToBack&quot;:false,&quot;NeedsApplyToAll&quot;:false},&quot;CoverPag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Width&quot;:-1.0,&quot;Height&quot;:-1.0,&quot;Rotation&quot;:-1.0,&quot;TextFrame2AutoSize&quot;:0,&quot;TextFrame2TextRangeFontName&quot;:&quot;&quot;,&quot;TextFrameMarginTop&quot;:0.0,&quot;TextFrameMarginLeft&quot;:7.0,&quot;TextFrameMarginRight&quot;:0.0,&quot;TextFrameMarginBottom&quot;:0.0,&quot;TextFrameWordWrap&quot;:-1,&quot;TextFrameTextRangeFontSize&quot;:18.0,&quot;TextFrameTextRangeFontColorHexa&quot;:&quot;#001965&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1,&quot;ZOrderPosition&quot;:-2147483648,&quot;FillVisible&quot;:0,&quot;FillForeColorHexa&quot;:null,&quot;FillTransparency&quot;:1.0,&quot;LineVisible&quot;:0,&quot;LineForeColorHexa&quot;:null,&quot;LineWeight&quot;:0.0,&quot;LineDashStyle&quot;:1,&quot;LineEndArrowheadStyle&quot;:1,&quot;LineBeginArrowheadStyle&quot;:1,&quot;ShouldSendToBack&quot;:false,&quot;NeedsApplyToAll&quot;:false}},&quot;Number&quot;:{&quot;Active&quot;:{&quot;AutoShapeType&quot;:9,&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Width&quot;:-1.0,&quot;Height&quot;:-1.0,&quot;Rotation&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FFFFFF&quot;,&quot;TextFrameTextRangeFontBold&quot;:-1,&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1,&quot;FillForeColorHexa&quot;:&quot;#2EC4B6&quot;,&quot;FillTransparency&quot;:0.0,&quot;LineVisible&quot;:-1,&quot;LineForeColorHexa&quot;:&quot;#2EC4B6&quot;,&quot;LineWeight&quot;:2.0,&quot;LineDashStyle&quot;:1,&quot;LineEndArrowheadStyle&quot;:1,&quot;LineBeginArrowheadStyle&quot;:1,&quot;ShouldSendToBack&quot;:false,&quot;NeedsApplyToAll&quot;:false},&quot;Inactive&quot;:{&quot;AutoShapeType&quot;:9,&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Width&quot;:-1.0,&quot;Height&quot;:-1.0,&quot;Rotation&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2EC4B6&quot;,&quot;TextFrameTextRangeFontBold&quot;:-1,&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1,&quot;FillForeColorHexa&quot;:&quot;#FFFFFF&quot;,&quot;FillTransparency&quot;:0.0,&quot;LineVisible&quot;:-1,&quot;LineForeColorHexa&quot;:&quot;#2EC4B6&quot;,&quot;LineWeight&quot;:2.0,&quot;LineDashStyle&quot;:1,&quot;LineEndArrowheadStyle&quot;:1,&quot;LineBeginArrowheadStyle&quot;:1,&quot;ShouldSendToBack&quot;:false,&quot;NeedsApplyToAll&quot;:false},&quot;CoverPage&quot;:{&quot;AutoShapeType&quot;:9,&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Width&quot;:-1.0,&quot;Height&quot;:-1.0,&quot;Rotation&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FFFFFF&quot;,&quot;TextFrameTextRangeFontBold&quot;:-1,&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1,&quot;FillForeColorHexa&quot;:&quot;#2EC4B6&quot;,&quot;FillTransparency&quot;:0.0,&quot;LineVisible&quot;:-1,&quot;LineForeColorHexa&quot;:&quot;#2EC4B6&quot;,&quot;LineWeight&quot;:2.0,&quot;LineDashStyle&quot;:1,&quot;LineEndArrowheadStyle&quot;:1,&quot;LineBeginArrowheadStyle&quot;:1,&quot;ShouldSendToBack&quot;:false,&quot;NeedsApplyToAll&quot;:false}},&quot;SlideIndex&quot;:{&quot;Activ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Width&quot;:-1.0,&quot;Height&quot;:-1.0,&quot;Rotation&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001965&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0,&quot;FillForeColorHexa&quot;:null,&quot;FillTransparency&quot;:1.0,&quot;LineVisible&quot;:0,&quot;LineForeColorHexa&quot;:null,&quot;LineWeight&quot;:0.0,&quot;LineDashStyle&quot;:1,&quot;LineEndArrowheadStyle&quot;:1,&quot;LineBeginArrowheadStyle&quot;:1,&quot;ShouldSendToBack&quot;:false,&quot;NeedsApplyToAll&quot;:false},&quot;Inactiv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Width&quot;:-1.0,&quot;Height&quot;:-1.0,&quot;Rotation&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001965&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0,&quot;FillForeColorHexa&quot;:null,&quot;FillTransparency&quot;:1.0,&quot;LineVisible&quot;:0,&quot;LineForeColorHexa&quot;:null,&quot;LineWeight&quot;:0.0,&quot;LineDashStyle&quot;:1,&quot;LineEndArrowheadStyle&quot;:1,&quot;LineBeginArrowheadStyle&quot;:1,&quot;ShouldSendToBack&quot;:false,&quot;NeedsApplyToAll&quot;:false},&quot;CoverPag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Width&quot;:-1.0,&quot;Height&quot;:-1.0,&quot;Rotation&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001965&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0,&quot;FillForeColorHexa&quot;:null,&quot;FillTransparency&quot;:1.0,&quot;LineVisible&quot;:0,&quot;LineForeColorHexa&quot;:null,&quot;LineWeight&quot;:0.0,&quot;LineDashStyle&quot;:1,&quot;LineEndArrowheadStyle&quot;:1,&quot;LineBeginArrowheadStyle&quot;:1,&quot;ShouldSendToBack&quot;:false,&quot;NeedsApplyToAll&quot;:false}},&quot;Lin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Width&quot;:-1.0,&quot;Height&quot;:-1.0,&quot;Rotation&quot;:-1.0,&quot;TextFrame2AutoSize&quot;:0,&quot;TextFrame2TextRangeFontName&quot;:&quot;&quot;,&quot;TextFrameMarginTop&quot;:0.0,&quot;TextFrameMarginLeft&quot;:0.0,&quot;TextFrameMarginRight&quot;:0.0,&quot;TextFrameMarginBottom&quot;:0.0,&quot;TextFrameWordWrap&quot;:-1,&quot;TextFrameTextRangeFontSize&quot;:18.0,&quot;TextFrameTextRangeFontColorHexa&quot;:&quot;#001965&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0,&quot;FillForeColorHexa&quot;:null,&quot;FillTransparency&quot;:0.0,&quot;LineVisible&quot;:-1,&quot;LineForeColorHexa&quot;:&quot;#2EC4B6&quot;,&quot;LineWeight&quot;:2.0,&quot;LineDashStyle&quot;:1,&quot;LineEndArrowheadStyle&quot;:1,&quot;LineBeginArrowheadStyle&quot;:1,&quot;ShouldSendToBack&quot;:true,&quot;NeedsApplyToAll&quot;:false}},&quot;TableOfContent4&quot;:{&quot;MarginLeft&quot;:76.8,&quot;MarginRight&quot;:76.8,&quot;MarginTop&quot;:86.4,&quot;MarginBottom&quot;:21.6,&quot;ShouldVerticalCenter&quot;:true,&quot;Title&quot;:{&quot;AutoShapeType&quot;:1,&quot;CalloutType&quot;:1,&quot;CalloutAngle&quot;:2,&quot;CalloutGap&quot;:-3.40282347E+38,&quot;Visible&quot;:-1,&quot;LockAspectRatio&quot;:0,&quot;CanUpdateAdjustments&quot;:true,&quot;Adjustment1&quot;:-1.0,&quot;Adjustment2&quot;:-1.0,&quot;Adjustment3&quot;:-1.0,&quot;Adjustment4&quot;:-1.0,&quot;CanManagePosition&quot;:true,&quot;Left&quot;:76.8,&quot;Top&quot;:54.0,&quot;Width&quot;:768.0,&quot;Height&quot;:30.0,&quot;Rotation&quot;:0.0,&quot;TextFrame2AutoSize&quot;:0,&quot;TextFrame2TextRangeFontName&quot;:&quot;&quot;,&quot;TextFrameMarginTop&quot;:0.0,&quot;TextFrameMarginLeft&quot;:0.0,&quot;TextFrameMarginRight&quot;:0.0,&quot;TextFrameMarginBottom&quot;:0.0,&quot;TextFrameWordWrap&quot;:-1,&quot;TextFrameTextRangeFontSize&quot;:32.0,&quot;TextFrameTextRangeFontColorHexa&quot;:&quot;#001965&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1,&quot;ZOrderPosition&quot;:-2147483648,&quot;FillVisible&quot;:0,&quot;FillForeColorHexa&quot;:null,&quot;FillTransparency&quot;:1.0,&quot;LineVisible&quot;:0,&quot;LineForeColorHexa&quot;:null,&quot;LineWeight&quot;:0.0,&quot;LineDashStyle&quot;:1,&quot;LineEndArrowheadStyle&quot;:1,&quot;LineBeginArrowheadStyle&quot;:1,&quot;ShouldSendToBack&quot;:false,&quot;NeedsApplyToAll&quot;:true},&quot;SectionTitle&quot;:{&quot;Activ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Width&quot;:-1.0,&quot;Height&quot;:-1.0,&quot;Rotation&quot;:-1.0,&quot;TextFrame2AutoSize&quot;:0,&quot;TextFrame2TextRangeFontName&quot;:&quot;&quot;,&quot;TextFrameMarginTop&quot;:0.0,&quot;TextFrameMarginLeft&quot;:7.0,&quot;TextFrameMarginRight&quot;:0.0,&quot;TextFrameMarginBottom&quot;:0.0,&quot;TextFrameWordWrap&quot;:-1,&quot;TextFrameTextRangeFontSize&quot;:18.0,&quot;TextFrameTextRangeFontColorHexa&quot;:&quot;#001965&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1,&quot;ZOrderPosition&quot;:-2147483648,&quot;FillVisible&quot;:0,&quot;FillForeColorHexa&quot;:null,&quot;FillTransparency&quot;:1.0,&quot;LineVisible&quot;:0,&quot;LineForeColorHexa&quot;:null,&quot;LineWeight&quot;:0.0,&quot;LineDashStyle&quot;:1,&quot;LineEndArrowheadStyle&quot;:1,&quot;LineBeginArrowheadStyle&quot;:1,&quot;ShouldSendToBack&quot;:false,&quot;NeedsApplyToAll&quot;:false},&quot;Inactiv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Width&quot;:-1.0,&quot;Height&quot;:-1.0,&quot;Rotation&quot;:-1.0,&quot;TextFrame2AutoSize&quot;:0,&quot;TextFrame2TextRangeFontName&quot;:&quot;&quot;,&quot;TextFrameMarginTop&quot;:0.0,&quot;TextFrameMarginLeft&quot;:7.0,&quot;TextFrameMarginRight&quot;:0.0,&quot;TextFrameMarginBottom&quot;:0.0,&quot;TextFrameWordWrap&quot;:-1,&quot;TextFrameTextRangeFontSize&quot;:18.0,&quot;TextFrameTextRangeFontColorHexa&quot;:&quot;#001965&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1,&quot;ZOrderPosition&quot;:-2147483648,&quot;FillVisible&quot;:0,&quot;FillForeColorHexa&quot;:null,&quot;FillTransparency&quot;:1.0,&quot;LineVisible&quot;:0,&quot;LineForeColorHexa&quot;:null,&quot;LineWeight&quot;:0.0,&quot;LineDashStyle&quot;:1,&quot;LineEndArrowheadStyle&quot;:1,&quot;LineBeginArrowheadStyle&quot;:1,&quot;ShouldSendToBack&quot;:false,&quot;NeedsApplyToAll&quot;:false},&quot;CoverPag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Width&quot;:-1.0,&quot;Height&quot;:-1.0,&quot;Rotation&quot;:-1.0,&quot;TextFrame2AutoSize&quot;:0,&quot;TextFrame2TextRangeFontName&quot;:&quot;&quot;,&quot;TextFrameMarginTop&quot;:0.0,&quot;TextFrameMarginLeft&quot;:7.0,&quot;TextFrameMarginRight&quot;:0.0,&quot;TextFrameMarginBottom&quot;:0.0,&quot;TextFrameWordWrap&quot;:-1,&quot;TextFrameTextRangeFontSize&quot;:18.0,&quot;TextFrameTextRangeFontColorHexa&quot;:&quot;#001965&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1,&quot;ZOrderPosition&quot;:-2147483648,&quot;FillVisible&quot;:0,&quot;FillForeColorHexa&quot;:null,&quot;FillTransparency&quot;:1.0,&quot;LineVisible&quot;:0,&quot;LineForeColorHexa&quot;:null,&quot;LineWeight&quot;:0.0,&quot;LineDashStyle&quot;:1,&quot;LineEndArrowheadStyle&quot;:1,&quot;LineBeginArrowheadStyle&quot;:1,&quot;ShouldSendToBack&quot;:false,&quot;NeedsApplyToAll&quot;:false}},&quot;Number&quot;:{&quot;Active&quot;:{&quot;AutoShapeType&quot;:9,&quot;CalloutType&quot;:1,&quot;CalloutAngle&quot;:2,&quot;CalloutGap&quot;:-3.40282347E+38,&quot;Visible&quot;:-1,&quot;LockAspectRatio&quot;:-1,&quot;CanUpdateAdjustments&quot;:true,&quot;Adjustment1&quot;:-1.0,&quot;Adjustment2&quot;:-1.0,&quot;Adjustment3&quot;:-1.0,&quot;Adjustment4&quot;:-1.0,&quot;CanManagePosition&quot;:false,&quot;Left&quot;:-1.0,&quot;Top&quot;:-1.0,&quot;Width&quot;:-1.0,&quot;Height&quot;:-1.0,&quot;Rotation&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FFFFFF&quot;,&quot;TextFrameTextRangeFontBold&quot;:-1,&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1,&quot;FillForeColorHexa&quot;:&quot;#2EC4B6&quot;,&quot;FillTransparency&quot;:0.0,&quot;LineVisible&quot;:-1,&quot;LineForeColorHexa&quot;:&quot;#2EC4B6&quot;,&quot;LineWeight&quot;:2.0,&quot;LineDashStyle&quot;:1,&quot;LineEndArrowheadStyle&quot;:1,&quot;LineBeginArrowheadStyle&quot;:1,&quot;ShouldSendToBack&quot;:false,&quot;NeedsApplyToAll&quot;:false},&quot;Inactive&quot;:{&quot;AutoShapeType&quot;:9,&quot;CalloutType&quot;:1,&quot;CalloutAngle&quot;:2,&quot;CalloutGap&quot;:-3.40282347E+38,&quot;Visible&quot;:-1,&quot;LockAspectRatio&quot;:-1,&quot;CanUpdateAdjustments&quot;:true,&quot;Adjustment1&quot;:-1.0,&quot;Adjustment2&quot;:-1.0,&quot;Adjustment3&quot;:-1.0,&quot;Adjustment4&quot;:-1.0,&quot;CanManagePosition&quot;:false,&quot;Left&quot;:-1.0,&quot;Top&quot;:-1.0,&quot;Width&quot;:-1.0,&quot;Height&quot;:-1.0,&quot;Rotation&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2EC4B6&quot;,&quot;TextFrameTextRangeFontBold&quot;:-1,&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1,&quot;FillForeColorHexa&quot;:&quot;#FFFFFF&quot;,&quot;FillTransparency&quot;:0.0,&quot;LineVisible&quot;:-1,&quot;LineForeColorHexa&quot;:&quot;#2EC4B6&quot;,&quot;LineWeight&quot;:2.0,&quot;LineDashStyle&quot;:1,&quot;LineEndArrowheadStyle&quot;:1,&quot;LineBeginArrowheadStyle&quot;:1,&quot;ShouldSendToBack&quot;:false,&quot;NeedsApplyToAll&quot;:false},&quot;CoverPage&quot;:{&quot;AutoShapeType&quot;:9,&quot;CalloutType&quot;:1,&quot;CalloutAngle&quot;:2,&quot;CalloutGap&quot;:-3.40282347E+38,&quot;Visible&quot;:-1,&quot;LockAspectRatio&quot;:-1,&quot;CanUpdateAdjustments&quot;:true,&quot;Adjustment1&quot;:-1.0,&quot;Adjustment2&quot;:-1.0,&quot;Adjustment3&quot;:-1.0,&quot;Adjustment4&quot;:-1.0,&quot;CanManagePosition&quot;:false,&quot;Left&quot;:-1.0,&quot;Top&quot;:-1.0,&quot;Width&quot;:-1.0,&quot;Height&quot;:-1.0,&quot;Rotation&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FFFFFF&quot;,&quot;TextFrameTextRangeFontBold&quot;:-1,&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1,&quot;FillForeColorHexa&quot;:&quot;#2EC4B6&quot;,&quot;FillTransparency&quot;:0.0,&quot;LineVisible&quot;:-1,&quot;LineForeColorHexa&quot;:&quot;#2EC4B6&quot;,&quot;LineWeight&quot;:2.0,&quot;LineDashStyle&quot;:1,&quot;LineEndArrowheadStyle&quot;:1,&quot;LineBeginArrowheadStyle&quot;:1,&quot;ShouldSendToBack&quot;:false,&quot;NeedsApplyToAll&quot;:false}},&quot;SlideIndex&quot;:{&quot;Activ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Width&quot;:-1.0,&quot;Height&quot;:-1.0,&quot;Rotation&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001965&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0,&quot;FillForeColorHexa&quot;:null,&quot;FillTransparency&quot;:1.0,&quot;LineVisible&quot;:0,&quot;LineForeColorHexa&quot;:null,&quot;LineWeight&quot;:0.0,&quot;LineDashStyle&quot;:1,&quot;LineEndArrowheadStyle&quot;:1,&quot;LineBeginArrowheadStyle&quot;:1,&quot;ShouldSendToBack&quot;:false,&quot;NeedsApplyToAll&quot;:false},&quot;Inactiv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Width&quot;:-1.0,&quot;Height&quot;:-1.0,&quot;Rotation&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001965&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0,&quot;FillForeColorHexa&quot;:null,&quot;FillTransparency&quot;:1.0,&quot;LineVisible&quot;:0,&quot;LineForeColorHexa&quot;:null,&quot;LineWeight&quot;:0.0,&quot;LineDashStyle&quot;:1,&quot;LineEndArrowheadStyle&quot;:1,&quot;LineBeginArrowheadStyle&quot;:1,&quot;ShouldSendToBack&quot;:false,&quot;NeedsApplyToAll&quot;:false},&quot;CoverPag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Width&quot;:-1.0,&quot;Height&quot;:-1.0,&quot;Rotation&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001965&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0,&quot;FillForeColorHexa&quot;:null,&quot;FillTransparency&quot;:1.0,&quot;LineVisible&quot;:0,&quot;LineForeColorHexa&quot;:null,&quot;LineWeight&quot;:0.0,&quot;LineDashStyle&quot;:1,&quot;LineEndArrowheadStyle&quot;:1,&quot;LineBeginArrowheadStyle&quot;:1,&quot;ShouldSendToBack&quot;:false,&quot;NeedsApplyToAll&quot;:false}},&quot;Arc&quot;:{&quot;AutoShapeType&quot;:25,&quot;CalloutType&quot;:1,&quot;CalloutAngle&quot;:2,&quot;CalloutGap&quot;:-3.40282347E+38,&quot;Visible&quot;:-1,&quot;LockAspectRatio&quot;:0,&quot;CanUpdateAdjustments&quot;:false,&quot;Adjustment1&quot;:-1.0,&quot;Adjustment2&quot;:-1.0,&quot;Adjustment3&quot;:-1.0,&quot;Adjustment4&quot;:-1.0,&quot;CanManagePosition&quot;:false,&quot;Left&quot;:-1.0,&quot;Top&quot;:-1.0,&quot;Width&quot;:-1.0,&quot;Height&quot;:-1.0,&quot;Rotation&quot;:-1.0,&quot;TextFrame2AutoSize&quot;:0,&quot;TextFrame2TextRangeFontName&quot;:&quot;&quot;,&quot;TextFrameMarginTop&quot;:0.0,&quot;TextFrameMarginLeft&quot;:0.0,&quot;TextFrameMarginRight&quot;:0.0,&quot;TextFrameMarginBottom&quot;:0.0,&quot;TextFrameWordWrap&quot;:-1,&quot;TextFrameTextRangeFontSize&quot;:18.0,&quot;TextFrameTextRangeFontColorHexa&quot;:&quot;#001965&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0,&quot;FillForeColorHexa&quot;:null,&quot;FillTransparency&quot;:0.0,&quot;LineVisible&quot;:-1,&quot;LineForeColorHexa&quot;:&quot;#2EC4B6&quot;,&quot;LineWeight&quot;:2.0,&quot;LineDashStyle&quot;:1,&quot;LineEndArrowheadStyle&quot;:1,&quot;LineBeginArrowheadStyle&quot;:1,&quot;ShouldSendToBack&quot;:true,&quot;NeedsApplyToAll&quot;:false}}}"/>
</p:tagLst>
</file>

<file path=ppt/tags/tag10.xml><?xml version="1.0" encoding="utf-8"?>
<p:tagLst xmlns:a="http://schemas.openxmlformats.org/drawingml/2006/main" xmlns:r="http://schemas.openxmlformats.org/officeDocument/2006/relationships" xmlns:p="http://schemas.openxmlformats.org/presentationml/2006/main">
  <p:tag name="[SUBGRID]" val="[SubGrid]"/>
</p:tagLst>
</file>

<file path=ppt/tags/tag11.xml><?xml version="1.0" encoding="utf-8"?>
<p:tagLst xmlns:a="http://schemas.openxmlformats.org/drawingml/2006/main" xmlns:r="http://schemas.openxmlformats.org/officeDocument/2006/relationships" xmlns:p="http://schemas.openxmlformats.org/presentationml/2006/main">
  <p:tag name="[SUBGRID]" val="[SubGrid]"/>
</p:tagLst>
</file>

<file path=ppt/tags/tag12.xml><?xml version="1.0" encoding="utf-8"?>
<p:tagLst xmlns:a="http://schemas.openxmlformats.org/drawingml/2006/main" xmlns:r="http://schemas.openxmlformats.org/officeDocument/2006/relationships" xmlns:p="http://schemas.openxmlformats.org/presentationml/2006/main">
  <p:tag name="[SUBGRID]" val="[SubGrid]"/>
</p:tagLst>
</file>

<file path=ppt/tags/tag13.xml><?xml version="1.0" encoding="utf-8"?>
<p:tagLst xmlns:a="http://schemas.openxmlformats.org/drawingml/2006/main" xmlns:r="http://schemas.openxmlformats.org/officeDocument/2006/relationships" xmlns:p="http://schemas.openxmlformats.org/presentationml/2006/main">
  <p:tag name="[SUBGRID]" val="[SubGrid]"/>
</p:tagLst>
</file>

<file path=ppt/tags/tag14.xml><?xml version="1.0" encoding="utf-8"?>
<p:tagLst xmlns:a="http://schemas.openxmlformats.org/drawingml/2006/main" xmlns:r="http://schemas.openxmlformats.org/officeDocument/2006/relationships" xmlns:p="http://schemas.openxmlformats.org/presentationml/2006/main">
  <p:tag name="[SUBGRID]" val="[SubGrid]"/>
</p:tagLst>
</file>

<file path=ppt/tags/tag15.xml><?xml version="1.0" encoding="utf-8"?>
<p:tagLst xmlns:a="http://schemas.openxmlformats.org/drawingml/2006/main" xmlns:r="http://schemas.openxmlformats.org/officeDocument/2006/relationships" xmlns:p="http://schemas.openxmlformats.org/presentationml/2006/main">
  <p:tag name="[SUBGRID]" val="[SubGrid]"/>
</p:tagLst>
</file>

<file path=ppt/tags/tag16.xml><?xml version="1.0" encoding="utf-8"?>
<p:tagLst xmlns:a="http://schemas.openxmlformats.org/drawingml/2006/main" xmlns:r="http://schemas.openxmlformats.org/officeDocument/2006/relationships" xmlns:p="http://schemas.openxmlformats.org/presentationml/2006/main">
  <p:tag name="[SUBGRID]" val="[SubGrid]"/>
</p:tagLst>
</file>

<file path=ppt/tags/tag17.xml><?xml version="1.0" encoding="utf-8"?>
<p:tagLst xmlns:a="http://schemas.openxmlformats.org/drawingml/2006/main" xmlns:r="http://schemas.openxmlformats.org/officeDocument/2006/relationships" xmlns:p="http://schemas.openxmlformats.org/presentationml/2006/main">
  <p:tag name="[SUBGRID]" val="[SubGrid]"/>
</p:tagLst>
</file>

<file path=ppt/tags/tag18.xml><?xml version="1.0" encoding="utf-8"?>
<p:tagLst xmlns:a="http://schemas.openxmlformats.org/drawingml/2006/main" xmlns:r="http://schemas.openxmlformats.org/officeDocument/2006/relationships" xmlns:p="http://schemas.openxmlformats.org/presentationml/2006/main">
  <p:tag name="[SUBGRID]" val="[SubGrid]"/>
</p:tagLst>
</file>

<file path=ppt/tags/tag19.xml><?xml version="1.0" encoding="utf-8"?>
<p:tagLst xmlns:a="http://schemas.openxmlformats.org/drawingml/2006/main" xmlns:r="http://schemas.openxmlformats.org/officeDocument/2006/relationships" xmlns:p="http://schemas.openxmlformats.org/presentationml/2006/main">
  <p:tag name="[SUBGRID]" val="[SubGrid]"/>
</p:tagLst>
</file>

<file path=ppt/tags/tag2.xml><?xml version="1.0" encoding="utf-8"?>
<p:tagLst xmlns:a="http://schemas.openxmlformats.org/drawingml/2006/main" xmlns:r="http://schemas.openxmlformats.org/officeDocument/2006/relationships" xmlns:p="http://schemas.openxmlformats.org/presentationml/2006/main">
  <p:tag name="[SUBGRID]" val="[SubGrid]"/>
</p:tagLst>
</file>

<file path=ppt/tags/tag20.xml><?xml version="1.0" encoding="utf-8"?>
<p:tagLst xmlns:a="http://schemas.openxmlformats.org/drawingml/2006/main" xmlns:r="http://schemas.openxmlformats.org/officeDocument/2006/relationships" xmlns:p="http://schemas.openxmlformats.org/presentationml/2006/main">
  <p:tag name="[SUBGRID]" val="[SubGrid]"/>
</p:tagLst>
</file>

<file path=ppt/tags/tag21.xml><?xml version="1.0" encoding="utf-8"?>
<p:tagLst xmlns:a="http://schemas.openxmlformats.org/drawingml/2006/main" xmlns:r="http://schemas.openxmlformats.org/officeDocument/2006/relationships" xmlns:p="http://schemas.openxmlformats.org/presentationml/2006/main">
  <p:tag name="[SUBGRID]" val="[SubGrid]"/>
</p:tagLst>
</file>

<file path=ppt/tags/tag22.xml><?xml version="1.0" encoding="utf-8"?>
<p:tagLst xmlns:a="http://schemas.openxmlformats.org/drawingml/2006/main" xmlns:r="http://schemas.openxmlformats.org/officeDocument/2006/relationships" xmlns:p="http://schemas.openxmlformats.org/presentationml/2006/main">
  <p:tag name="[SUBGRID]" val="[SubGrid]"/>
</p:tagLst>
</file>

<file path=ppt/tags/tag23.xml><?xml version="1.0" encoding="utf-8"?>
<p:tagLst xmlns:a="http://schemas.openxmlformats.org/drawingml/2006/main" xmlns:r="http://schemas.openxmlformats.org/officeDocument/2006/relationships" xmlns:p="http://schemas.openxmlformats.org/presentationml/2006/main">
  <p:tag name="[SUBGRID]" val="[SubGrid]"/>
</p:tagLst>
</file>

<file path=ppt/tags/tag24.xml><?xml version="1.0" encoding="utf-8"?>
<p:tagLst xmlns:a="http://schemas.openxmlformats.org/drawingml/2006/main" xmlns:r="http://schemas.openxmlformats.org/officeDocument/2006/relationships" xmlns:p="http://schemas.openxmlformats.org/presentationml/2006/main">
  <p:tag name="[SUBGRID]" val="[SubGrid]"/>
</p:tagLst>
</file>

<file path=ppt/tags/tag25.xml><?xml version="1.0" encoding="utf-8"?>
<p:tagLst xmlns:a="http://schemas.openxmlformats.org/drawingml/2006/main" xmlns:r="http://schemas.openxmlformats.org/officeDocument/2006/relationships" xmlns:p="http://schemas.openxmlformats.org/presentationml/2006/main">
  <p:tag name="[SUBGRID]" val="[SubGrid]"/>
</p:tagLst>
</file>

<file path=ppt/tags/tag26.xml><?xml version="1.0" encoding="utf-8"?>
<p:tagLst xmlns:a="http://schemas.openxmlformats.org/drawingml/2006/main" xmlns:r="http://schemas.openxmlformats.org/officeDocument/2006/relationships" xmlns:p="http://schemas.openxmlformats.org/presentationml/2006/main">
  <p:tag name="[SUBGRID]" val="[SubGrid]"/>
</p:tagLst>
</file>

<file path=ppt/tags/tag27.xml><?xml version="1.0" encoding="utf-8"?>
<p:tagLst xmlns:a="http://schemas.openxmlformats.org/drawingml/2006/main" xmlns:r="http://schemas.openxmlformats.org/officeDocument/2006/relationships" xmlns:p="http://schemas.openxmlformats.org/presentationml/2006/main">
  <p:tag name="[SUBGRID]" val="[SubGrid]"/>
</p:tagLst>
</file>

<file path=ppt/tags/tag28.xml><?xml version="1.0" encoding="utf-8"?>
<p:tagLst xmlns:a="http://schemas.openxmlformats.org/drawingml/2006/main" xmlns:r="http://schemas.openxmlformats.org/officeDocument/2006/relationships" xmlns:p="http://schemas.openxmlformats.org/presentationml/2006/main">
  <p:tag name="[SUBGRID]" val="[SubGrid]"/>
</p:tagLst>
</file>

<file path=ppt/tags/tag29.xml><?xml version="1.0" encoding="utf-8"?>
<p:tagLst xmlns:a="http://schemas.openxmlformats.org/drawingml/2006/main" xmlns:r="http://schemas.openxmlformats.org/officeDocument/2006/relationships" xmlns:p="http://schemas.openxmlformats.org/presentationml/2006/main">
  <p:tag name="[SUBGRID]" val="[SubGrid]"/>
</p:tagLst>
</file>

<file path=ppt/tags/tag3.xml><?xml version="1.0" encoding="utf-8"?>
<p:tagLst xmlns:a="http://schemas.openxmlformats.org/drawingml/2006/main" xmlns:r="http://schemas.openxmlformats.org/officeDocument/2006/relationships" xmlns:p="http://schemas.openxmlformats.org/presentationml/2006/main">
  <p:tag name="[SUBGRID]" val="[SubGrid]"/>
</p:tagLst>
</file>

<file path=ppt/tags/tag30.xml><?xml version="1.0" encoding="utf-8"?>
<p:tagLst xmlns:a="http://schemas.openxmlformats.org/drawingml/2006/main" xmlns:r="http://schemas.openxmlformats.org/officeDocument/2006/relationships" xmlns:p="http://schemas.openxmlformats.org/presentationml/2006/main">
  <p:tag name="[SUBGRID]" val="[SubGrid]"/>
</p:tagLst>
</file>

<file path=ppt/tags/tag31.xml><?xml version="1.0" encoding="utf-8"?>
<p:tagLst xmlns:a="http://schemas.openxmlformats.org/drawingml/2006/main" xmlns:r="http://schemas.openxmlformats.org/officeDocument/2006/relationships" xmlns:p="http://schemas.openxmlformats.org/presentationml/2006/main">
  <p:tag name="[SUBGRID]" val="[SubGrid]"/>
</p:tagLst>
</file>

<file path=ppt/tags/tag32.xml><?xml version="1.0" encoding="utf-8"?>
<p:tagLst xmlns:a="http://schemas.openxmlformats.org/drawingml/2006/main" xmlns:r="http://schemas.openxmlformats.org/officeDocument/2006/relationships" xmlns:p="http://schemas.openxmlformats.org/presentationml/2006/main">
  <p:tag name="[SUBGRID]" val="[SubGrid]"/>
</p:tagLst>
</file>

<file path=ppt/tags/tag33.xml><?xml version="1.0" encoding="utf-8"?>
<p:tagLst xmlns:a="http://schemas.openxmlformats.org/drawingml/2006/main" xmlns:r="http://schemas.openxmlformats.org/officeDocument/2006/relationships" xmlns:p="http://schemas.openxmlformats.org/presentationml/2006/main">
  <p:tag name="[SUBGRID]" val="[SubGrid]"/>
</p:tagLst>
</file>

<file path=ppt/tags/tag34.xml><?xml version="1.0" encoding="utf-8"?>
<p:tagLst xmlns:a="http://schemas.openxmlformats.org/drawingml/2006/main" xmlns:r="http://schemas.openxmlformats.org/officeDocument/2006/relationships" xmlns:p="http://schemas.openxmlformats.org/presentationml/2006/main">
  <p:tag name="[SUBGRID]" val="[SubGrid]"/>
</p:tagLst>
</file>

<file path=ppt/tags/tag35.xml><?xml version="1.0" encoding="utf-8"?>
<p:tagLst xmlns:a="http://schemas.openxmlformats.org/drawingml/2006/main" xmlns:r="http://schemas.openxmlformats.org/officeDocument/2006/relationships" xmlns:p="http://schemas.openxmlformats.org/presentationml/2006/main">
  <p:tag name="[SUBGRID]" val="[SubGrid]"/>
</p:tagLst>
</file>

<file path=ppt/tags/tag36.xml><?xml version="1.0" encoding="utf-8"?>
<p:tagLst xmlns:a="http://schemas.openxmlformats.org/drawingml/2006/main" xmlns:r="http://schemas.openxmlformats.org/officeDocument/2006/relationships" xmlns:p="http://schemas.openxmlformats.org/presentationml/2006/main">
  <p:tag name="[SUBGRID]" val="[SubGrid]"/>
</p:tagLst>
</file>

<file path=ppt/tags/tag37.xml><?xml version="1.0" encoding="utf-8"?>
<p:tagLst xmlns:a="http://schemas.openxmlformats.org/drawingml/2006/main" xmlns:r="http://schemas.openxmlformats.org/officeDocument/2006/relationships" xmlns:p="http://schemas.openxmlformats.org/presentationml/2006/main">
  <p:tag name="[SUBGRID]" val="[SubGrid]"/>
</p:tagLst>
</file>

<file path=ppt/tags/tag38.xml><?xml version="1.0" encoding="utf-8"?>
<p:tagLst xmlns:a="http://schemas.openxmlformats.org/drawingml/2006/main" xmlns:r="http://schemas.openxmlformats.org/officeDocument/2006/relationships" xmlns:p="http://schemas.openxmlformats.org/presentationml/2006/main">
  <p:tag name="[SUBGRID]" val="[SubGrid]"/>
</p:tagLst>
</file>

<file path=ppt/tags/tag39.xml><?xml version="1.0" encoding="utf-8"?>
<p:tagLst xmlns:a="http://schemas.openxmlformats.org/drawingml/2006/main" xmlns:r="http://schemas.openxmlformats.org/officeDocument/2006/relationships" xmlns:p="http://schemas.openxmlformats.org/presentationml/2006/main">
  <p:tag name="[SUBGRID]" val="[SubGrid]"/>
</p:tagLst>
</file>

<file path=ppt/tags/tag4.xml><?xml version="1.0" encoding="utf-8"?>
<p:tagLst xmlns:a="http://schemas.openxmlformats.org/drawingml/2006/main" xmlns:r="http://schemas.openxmlformats.org/officeDocument/2006/relationships" xmlns:p="http://schemas.openxmlformats.org/presentationml/2006/main">
  <p:tag name="[SUBGRID]" val="[SubGrid]"/>
</p:tagLst>
</file>

<file path=ppt/tags/tag40.xml><?xml version="1.0" encoding="utf-8"?>
<p:tagLst xmlns:a="http://schemas.openxmlformats.org/drawingml/2006/main" xmlns:r="http://schemas.openxmlformats.org/officeDocument/2006/relationships" xmlns:p="http://schemas.openxmlformats.org/presentationml/2006/main">
  <p:tag name="[SUBGRID]" val="[SubGrid]"/>
</p:tagLst>
</file>

<file path=ppt/tags/tag41.xml><?xml version="1.0" encoding="utf-8"?>
<p:tagLst xmlns:a="http://schemas.openxmlformats.org/drawingml/2006/main" xmlns:r="http://schemas.openxmlformats.org/officeDocument/2006/relationships" xmlns:p="http://schemas.openxmlformats.org/presentationml/2006/main">
  <p:tag name="[SUBGRID]" val="[SubGrid]"/>
</p:tagLst>
</file>

<file path=ppt/tags/tag42.xml><?xml version="1.0" encoding="utf-8"?>
<p:tagLst xmlns:a="http://schemas.openxmlformats.org/drawingml/2006/main" xmlns:r="http://schemas.openxmlformats.org/officeDocument/2006/relationships" xmlns:p="http://schemas.openxmlformats.org/presentationml/2006/main">
  <p:tag name="[SUBGRID]" val="[SubGrid]"/>
</p:tagLst>
</file>

<file path=ppt/tags/tag43.xml><?xml version="1.0" encoding="utf-8"?>
<p:tagLst xmlns:a="http://schemas.openxmlformats.org/drawingml/2006/main" xmlns:r="http://schemas.openxmlformats.org/officeDocument/2006/relationships" xmlns:p="http://schemas.openxmlformats.org/presentationml/2006/main">
  <p:tag name="[SUBGRID]" val="[SubGrid]"/>
</p:tagLst>
</file>

<file path=ppt/tags/tag44.xml><?xml version="1.0" encoding="utf-8"?>
<p:tagLst xmlns:a="http://schemas.openxmlformats.org/drawingml/2006/main" xmlns:r="http://schemas.openxmlformats.org/officeDocument/2006/relationships" xmlns:p="http://schemas.openxmlformats.org/presentationml/2006/main">
  <p:tag name="[SUBGRID]" val="[SubGrid]"/>
</p:tagLst>
</file>

<file path=ppt/tags/tag45.xml><?xml version="1.0" encoding="utf-8"?>
<p:tagLst xmlns:a="http://schemas.openxmlformats.org/drawingml/2006/main" xmlns:r="http://schemas.openxmlformats.org/officeDocument/2006/relationships" xmlns:p="http://schemas.openxmlformats.org/presentationml/2006/main">
  <p:tag name="[SUBGRID]" val="[SubGrid]"/>
</p:tagLst>
</file>

<file path=ppt/tags/tag46.xml><?xml version="1.0" encoding="utf-8"?>
<p:tagLst xmlns:a="http://schemas.openxmlformats.org/drawingml/2006/main" xmlns:r="http://schemas.openxmlformats.org/officeDocument/2006/relationships" xmlns:p="http://schemas.openxmlformats.org/presentationml/2006/main">
  <p:tag name="[SUBGRID]" val="[SubGrid]"/>
</p:tagLst>
</file>

<file path=ppt/tags/tag47.xml><?xml version="1.0" encoding="utf-8"?>
<p:tagLst xmlns:a="http://schemas.openxmlformats.org/drawingml/2006/main" xmlns:r="http://schemas.openxmlformats.org/officeDocument/2006/relationships" xmlns:p="http://schemas.openxmlformats.org/presentationml/2006/main">
  <p:tag name="[SUBGRID]" val="[SubGrid]"/>
</p:tagLst>
</file>

<file path=ppt/tags/tag48.xml><?xml version="1.0" encoding="utf-8"?>
<p:tagLst xmlns:a="http://schemas.openxmlformats.org/drawingml/2006/main" xmlns:r="http://schemas.openxmlformats.org/officeDocument/2006/relationships" xmlns:p="http://schemas.openxmlformats.org/presentationml/2006/main">
  <p:tag name="[SUBGRID]" val="[SubGrid]"/>
</p:tagLst>
</file>

<file path=ppt/tags/tag49.xml><?xml version="1.0" encoding="utf-8"?>
<p:tagLst xmlns:a="http://schemas.openxmlformats.org/drawingml/2006/main" xmlns:r="http://schemas.openxmlformats.org/officeDocument/2006/relationships" xmlns:p="http://schemas.openxmlformats.org/presentationml/2006/main">
  <p:tag name="[SUBGRID]" val="[SubGrid]"/>
</p:tagLst>
</file>

<file path=ppt/tags/tag5.xml><?xml version="1.0" encoding="utf-8"?>
<p:tagLst xmlns:a="http://schemas.openxmlformats.org/drawingml/2006/main" xmlns:r="http://schemas.openxmlformats.org/officeDocument/2006/relationships" xmlns:p="http://schemas.openxmlformats.org/presentationml/2006/main">
  <p:tag name="[SUBGRID]" val="[SubGrid]"/>
</p:tagLst>
</file>

<file path=ppt/tags/tag50.xml><?xml version="1.0" encoding="utf-8"?>
<p:tagLst xmlns:a="http://schemas.openxmlformats.org/drawingml/2006/main" xmlns:r="http://schemas.openxmlformats.org/officeDocument/2006/relationships" xmlns:p="http://schemas.openxmlformats.org/presentationml/2006/main">
  <p:tag name="[SUBGRID]" val="[SubGrid]"/>
</p:tagLst>
</file>

<file path=ppt/tags/tag51.xml><?xml version="1.0" encoding="utf-8"?>
<p:tagLst xmlns:a="http://schemas.openxmlformats.org/drawingml/2006/main" xmlns:r="http://schemas.openxmlformats.org/officeDocument/2006/relationships" xmlns:p="http://schemas.openxmlformats.org/presentationml/2006/main">
  <p:tag name="[SUBGRID]" val="[SubGrid]"/>
</p:tagLst>
</file>

<file path=ppt/tags/tag52.xml><?xml version="1.0" encoding="utf-8"?>
<p:tagLst xmlns:a="http://schemas.openxmlformats.org/drawingml/2006/main" xmlns:r="http://schemas.openxmlformats.org/officeDocument/2006/relationships" xmlns:p="http://schemas.openxmlformats.org/presentationml/2006/main">
  <p:tag name="[SUBGRID]" val="[SubGrid]"/>
</p:tagLst>
</file>

<file path=ppt/tags/tag53.xml><?xml version="1.0" encoding="utf-8"?>
<p:tagLst xmlns:a="http://schemas.openxmlformats.org/drawingml/2006/main" xmlns:r="http://schemas.openxmlformats.org/officeDocument/2006/relationships" xmlns:p="http://schemas.openxmlformats.org/presentationml/2006/main">
  <p:tag name="[SUBGRID]" val="[SubGrid]"/>
</p:tagLst>
</file>

<file path=ppt/tags/tag54.xml><?xml version="1.0" encoding="utf-8"?>
<p:tagLst xmlns:a="http://schemas.openxmlformats.org/drawingml/2006/main" xmlns:r="http://schemas.openxmlformats.org/officeDocument/2006/relationships" xmlns:p="http://schemas.openxmlformats.org/presentationml/2006/main">
  <p:tag name="[SUBGRID]" val="[SubGrid]"/>
</p:tagLst>
</file>

<file path=ppt/tags/tag55.xml><?xml version="1.0" encoding="utf-8"?>
<p:tagLst xmlns:a="http://schemas.openxmlformats.org/drawingml/2006/main" xmlns:r="http://schemas.openxmlformats.org/officeDocument/2006/relationships" xmlns:p="http://schemas.openxmlformats.org/presentationml/2006/main">
  <p:tag name="[SUBGRID]" val="[SubGrid]"/>
</p:tagLst>
</file>

<file path=ppt/tags/tag56.xml><?xml version="1.0" encoding="utf-8"?>
<p:tagLst xmlns:a="http://schemas.openxmlformats.org/drawingml/2006/main" xmlns:r="http://schemas.openxmlformats.org/officeDocument/2006/relationships" xmlns:p="http://schemas.openxmlformats.org/presentationml/2006/main">
  <p:tag name="[SUBGRID]" val="[SubGrid]"/>
</p:tagLst>
</file>

<file path=ppt/tags/tag57.xml><?xml version="1.0" encoding="utf-8"?>
<p:tagLst xmlns:a="http://schemas.openxmlformats.org/drawingml/2006/main" xmlns:r="http://schemas.openxmlformats.org/officeDocument/2006/relationships" xmlns:p="http://schemas.openxmlformats.org/presentationml/2006/main">
  <p:tag name="[SUBGRID]" val="[SubGrid]"/>
</p:tagLst>
</file>

<file path=ppt/tags/tag58.xml><?xml version="1.0" encoding="utf-8"?>
<p:tagLst xmlns:a="http://schemas.openxmlformats.org/drawingml/2006/main" xmlns:r="http://schemas.openxmlformats.org/officeDocument/2006/relationships" xmlns:p="http://schemas.openxmlformats.org/presentationml/2006/main">
  <p:tag name="[SUBGRID]" val="[SubGrid]"/>
</p:tagLst>
</file>

<file path=ppt/tags/tag59.xml><?xml version="1.0" encoding="utf-8"?>
<p:tagLst xmlns:a="http://schemas.openxmlformats.org/drawingml/2006/main" xmlns:r="http://schemas.openxmlformats.org/officeDocument/2006/relationships" xmlns:p="http://schemas.openxmlformats.org/presentationml/2006/main">
  <p:tag name="[SUBGRID]" val="[SubGrid]"/>
</p:tagLst>
</file>

<file path=ppt/tags/tag6.xml><?xml version="1.0" encoding="utf-8"?>
<p:tagLst xmlns:a="http://schemas.openxmlformats.org/drawingml/2006/main" xmlns:r="http://schemas.openxmlformats.org/officeDocument/2006/relationships" xmlns:p="http://schemas.openxmlformats.org/presentationml/2006/main">
  <p:tag name="[SUBGRID]" val="[SubGrid]"/>
</p:tagLst>
</file>

<file path=ppt/tags/tag60.xml><?xml version="1.0" encoding="utf-8"?>
<p:tagLst xmlns:a="http://schemas.openxmlformats.org/drawingml/2006/main" xmlns:r="http://schemas.openxmlformats.org/officeDocument/2006/relationships" xmlns:p="http://schemas.openxmlformats.org/presentationml/2006/main">
  <p:tag name="[SUBGRID]" val="[SubGrid]"/>
</p:tagLst>
</file>

<file path=ppt/tags/tag61.xml><?xml version="1.0" encoding="utf-8"?>
<p:tagLst xmlns:a="http://schemas.openxmlformats.org/drawingml/2006/main" xmlns:r="http://schemas.openxmlformats.org/officeDocument/2006/relationships" xmlns:p="http://schemas.openxmlformats.org/presentationml/2006/main">
  <p:tag name="[SUBGRID]" val="[SubGrid]"/>
</p:tagLst>
</file>

<file path=ppt/tags/tag62.xml><?xml version="1.0" encoding="utf-8"?>
<p:tagLst xmlns:a="http://schemas.openxmlformats.org/drawingml/2006/main" xmlns:r="http://schemas.openxmlformats.org/officeDocument/2006/relationships" xmlns:p="http://schemas.openxmlformats.org/presentationml/2006/main">
  <p:tag name="[SUBGRID]" val="[SubGrid]"/>
</p:tagLst>
</file>

<file path=ppt/tags/tag63.xml><?xml version="1.0" encoding="utf-8"?>
<p:tagLst xmlns:a="http://schemas.openxmlformats.org/drawingml/2006/main" xmlns:r="http://schemas.openxmlformats.org/officeDocument/2006/relationships" xmlns:p="http://schemas.openxmlformats.org/presentationml/2006/main">
  <p:tag name="[SUBGRID]" val="[SubGrid]"/>
</p:tagLst>
</file>

<file path=ppt/tags/tag64.xml><?xml version="1.0" encoding="utf-8"?>
<p:tagLst xmlns:a="http://schemas.openxmlformats.org/drawingml/2006/main" xmlns:r="http://schemas.openxmlformats.org/officeDocument/2006/relationships" xmlns:p="http://schemas.openxmlformats.org/presentationml/2006/main">
  <p:tag name="[SUBGRID]" val="[SubGrid]"/>
</p:tagLst>
</file>

<file path=ppt/tags/tag65.xml><?xml version="1.0" encoding="utf-8"?>
<p:tagLst xmlns:a="http://schemas.openxmlformats.org/drawingml/2006/main" xmlns:r="http://schemas.openxmlformats.org/officeDocument/2006/relationships" xmlns:p="http://schemas.openxmlformats.org/presentationml/2006/main">
  <p:tag name="[SUBGRID]" val="[SubGrid]"/>
</p:tagLst>
</file>

<file path=ppt/tags/tag66.xml><?xml version="1.0" encoding="utf-8"?>
<p:tagLst xmlns:a="http://schemas.openxmlformats.org/drawingml/2006/main" xmlns:r="http://schemas.openxmlformats.org/officeDocument/2006/relationships" xmlns:p="http://schemas.openxmlformats.org/presentationml/2006/main">
  <p:tag name="[SUBGRID]" val="[SubGrid]"/>
</p:tagLst>
</file>

<file path=ppt/tags/tag67.xml><?xml version="1.0" encoding="utf-8"?>
<p:tagLst xmlns:a="http://schemas.openxmlformats.org/drawingml/2006/main" xmlns:r="http://schemas.openxmlformats.org/officeDocument/2006/relationships" xmlns:p="http://schemas.openxmlformats.org/presentationml/2006/main">
  <p:tag name="[SUBGRID]" val="[SubGrid]"/>
</p:tagLst>
</file>

<file path=ppt/tags/tag68.xml><?xml version="1.0" encoding="utf-8"?>
<p:tagLst xmlns:a="http://schemas.openxmlformats.org/drawingml/2006/main" xmlns:r="http://schemas.openxmlformats.org/officeDocument/2006/relationships" xmlns:p="http://schemas.openxmlformats.org/presentationml/2006/main">
  <p:tag name="[SUBGRID]" val="[SubGrid]"/>
</p:tagLst>
</file>

<file path=ppt/tags/tag69.xml><?xml version="1.0" encoding="utf-8"?>
<p:tagLst xmlns:a="http://schemas.openxmlformats.org/drawingml/2006/main" xmlns:r="http://schemas.openxmlformats.org/officeDocument/2006/relationships" xmlns:p="http://schemas.openxmlformats.org/presentationml/2006/main">
  <p:tag name="[SUBGRID]" val="[SubGrid]"/>
</p:tagLst>
</file>

<file path=ppt/tags/tag7.xml><?xml version="1.0" encoding="utf-8"?>
<p:tagLst xmlns:a="http://schemas.openxmlformats.org/drawingml/2006/main" xmlns:r="http://schemas.openxmlformats.org/officeDocument/2006/relationships" xmlns:p="http://schemas.openxmlformats.org/presentationml/2006/main">
  <p:tag name="[SUBGRID]" val="[SubGrid]"/>
</p:tagLst>
</file>

<file path=ppt/tags/tag70.xml><?xml version="1.0" encoding="utf-8"?>
<p:tagLst xmlns:a="http://schemas.openxmlformats.org/drawingml/2006/main" xmlns:r="http://schemas.openxmlformats.org/officeDocument/2006/relationships" xmlns:p="http://schemas.openxmlformats.org/presentationml/2006/main">
  <p:tag name="[SUBGRID]" val="[SubGrid]"/>
</p:tagLst>
</file>

<file path=ppt/tags/tag71.xml><?xml version="1.0" encoding="utf-8"?>
<p:tagLst xmlns:a="http://schemas.openxmlformats.org/drawingml/2006/main" xmlns:r="http://schemas.openxmlformats.org/officeDocument/2006/relationships" xmlns:p="http://schemas.openxmlformats.org/presentationml/2006/main">
  <p:tag name="[SUBGRID]" val="[SubGrid]"/>
</p:tagLst>
</file>

<file path=ppt/tags/tag72.xml><?xml version="1.0" encoding="utf-8"?>
<p:tagLst xmlns:a="http://schemas.openxmlformats.org/drawingml/2006/main" xmlns:r="http://schemas.openxmlformats.org/officeDocument/2006/relationships" xmlns:p="http://schemas.openxmlformats.org/presentationml/2006/main">
  <p:tag name="[SUBGRID]" val="[SubGrid]"/>
</p:tagLst>
</file>

<file path=ppt/tags/tag73.xml><?xml version="1.0" encoding="utf-8"?>
<p:tagLst xmlns:a="http://schemas.openxmlformats.org/drawingml/2006/main" xmlns:r="http://schemas.openxmlformats.org/officeDocument/2006/relationships" xmlns:p="http://schemas.openxmlformats.org/presentationml/2006/main">
  <p:tag name="[SUBGRID]" val="[SubGrid]"/>
</p:tagLst>
</file>

<file path=ppt/tags/tag74.xml><?xml version="1.0" encoding="utf-8"?>
<p:tagLst xmlns:a="http://schemas.openxmlformats.org/drawingml/2006/main" xmlns:r="http://schemas.openxmlformats.org/officeDocument/2006/relationships" xmlns:p="http://schemas.openxmlformats.org/presentationml/2006/main">
  <p:tag name="[SUBGRID]" val="[SubGrid]"/>
</p:tagLst>
</file>

<file path=ppt/tags/tag75.xml><?xml version="1.0" encoding="utf-8"?>
<p:tagLst xmlns:a="http://schemas.openxmlformats.org/drawingml/2006/main" xmlns:r="http://schemas.openxmlformats.org/officeDocument/2006/relationships" xmlns:p="http://schemas.openxmlformats.org/presentationml/2006/main">
  <p:tag name="[SUBGRID]" val="[SubGrid]"/>
</p:tagLst>
</file>

<file path=ppt/tags/tag76.xml><?xml version="1.0" encoding="utf-8"?>
<p:tagLst xmlns:a="http://schemas.openxmlformats.org/drawingml/2006/main" xmlns:r="http://schemas.openxmlformats.org/officeDocument/2006/relationships" xmlns:p="http://schemas.openxmlformats.org/presentationml/2006/main">
  <p:tag name="[SUBGRID]" val="[SubGrid]"/>
</p:tagLst>
</file>

<file path=ppt/tags/tag77.xml><?xml version="1.0" encoding="utf-8"?>
<p:tagLst xmlns:a="http://schemas.openxmlformats.org/drawingml/2006/main" xmlns:r="http://schemas.openxmlformats.org/officeDocument/2006/relationships" xmlns:p="http://schemas.openxmlformats.org/presentationml/2006/main">
  <p:tag name="[SUBGRID]" val="[SubGrid]"/>
</p:tagLst>
</file>

<file path=ppt/tags/tag78.xml><?xml version="1.0" encoding="utf-8"?>
<p:tagLst xmlns:a="http://schemas.openxmlformats.org/drawingml/2006/main" xmlns:r="http://schemas.openxmlformats.org/officeDocument/2006/relationships" xmlns:p="http://schemas.openxmlformats.org/presentationml/2006/main">
  <p:tag name="[SUBGRID]" val="[SubGrid]"/>
</p:tagLst>
</file>

<file path=ppt/tags/tag79.xml><?xml version="1.0" encoding="utf-8"?>
<p:tagLst xmlns:a="http://schemas.openxmlformats.org/drawingml/2006/main" xmlns:r="http://schemas.openxmlformats.org/officeDocument/2006/relationships" xmlns:p="http://schemas.openxmlformats.org/presentationml/2006/main">
  <p:tag name="[SUBGRID]" val="[SubGrid]"/>
</p:tagLst>
</file>

<file path=ppt/tags/tag8.xml><?xml version="1.0" encoding="utf-8"?>
<p:tagLst xmlns:a="http://schemas.openxmlformats.org/drawingml/2006/main" xmlns:r="http://schemas.openxmlformats.org/officeDocument/2006/relationships" xmlns:p="http://schemas.openxmlformats.org/presentationml/2006/main">
  <p:tag name="[SUBGRID]" val="[SubGrid]"/>
</p:tagLst>
</file>

<file path=ppt/tags/tag80.xml><?xml version="1.0" encoding="utf-8"?>
<p:tagLst xmlns:a="http://schemas.openxmlformats.org/drawingml/2006/main" xmlns:r="http://schemas.openxmlformats.org/officeDocument/2006/relationships" xmlns:p="http://schemas.openxmlformats.org/presentationml/2006/main">
  <p:tag name="[SUBGRID]" val="[SubGrid]"/>
</p:tagLst>
</file>

<file path=ppt/tags/tag81.xml><?xml version="1.0" encoding="utf-8"?>
<p:tagLst xmlns:a="http://schemas.openxmlformats.org/drawingml/2006/main" xmlns:r="http://schemas.openxmlformats.org/officeDocument/2006/relationships" xmlns:p="http://schemas.openxmlformats.org/presentationml/2006/main">
  <p:tag name="[SUBGRID]" val="[SubGrid]"/>
</p:tagLst>
</file>

<file path=ppt/tags/tag82.xml><?xml version="1.0" encoding="utf-8"?>
<p:tagLst xmlns:a="http://schemas.openxmlformats.org/drawingml/2006/main" xmlns:r="http://schemas.openxmlformats.org/officeDocument/2006/relationships" xmlns:p="http://schemas.openxmlformats.org/presentationml/2006/main">
  <p:tag name="[SUBGRID]" val="[SubGrid]"/>
</p:tagLst>
</file>

<file path=ppt/tags/tag83.xml><?xml version="1.0" encoding="utf-8"?>
<p:tagLst xmlns:a="http://schemas.openxmlformats.org/drawingml/2006/main" xmlns:r="http://schemas.openxmlformats.org/officeDocument/2006/relationships" xmlns:p="http://schemas.openxmlformats.org/presentationml/2006/main">
  <p:tag name="[SUBGRID]" val="[SubGrid]"/>
</p:tagLst>
</file>

<file path=ppt/tags/tag84.xml><?xml version="1.0" encoding="utf-8"?>
<p:tagLst xmlns:a="http://schemas.openxmlformats.org/drawingml/2006/main" xmlns:r="http://schemas.openxmlformats.org/officeDocument/2006/relationships" xmlns:p="http://schemas.openxmlformats.org/presentationml/2006/main">
  <p:tag name="[SUBGRID]" val="[SubGrid]"/>
</p:tagLst>
</file>

<file path=ppt/tags/tag85.xml><?xml version="1.0" encoding="utf-8"?>
<p:tagLst xmlns:a="http://schemas.openxmlformats.org/drawingml/2006/main" xmlns:r="http://schemas.openxmlformats.org/officeDocument/2006/relationships" xmlns:p="http://schemas.openxmlformats.org/presentationml/2006/main">
  <p:tag name="[SUBGRID]" val="[SubGrid]"/>
</p:tagLst>
</file>

<file path=ppt/tags/tag86.xml><?xml version="1.0" encoding="utf-8"?>
<p:tagLst xmlns:a="http://schemas.openxmlformats.org/drawingml/2006/main" xmlns:r="http://schemas.openxmlformats.org/officeDocument/2006/relationships" xmlns:p="http://schemas.openxmlformats.org/presentationml/2006/main">
  <p:tag name="[SUBGRID]" val="[SubGrid]"/>
</p:tagLst>
</file>

<file path=ppt/tags/tag87.xml><?xml version="1.0" encoding="utf-8"?>
<p:tagLst xmlns:a="http://schemas.openxmlformats.org/drawingml/2006/main" xmlns:r="http://schemas.openxmlformats.org/officeDocument/2006/relationships" xmlns:p="http://schemas.openxmlformats.org/presentationml/2006/main">
  <p:tag name="[SUBGRID]" val="[SubGrid]"/>
</p:tagLst>
</file>

<file path=ppt/tags/tag88.xml><?xml version="1.0" encoding="utf-8"?>
<p:tagLst xmlns:a="http://schemas.openxmlformats.org/drawingml/2006/main" xmlns:r="http://schemas.openxmlformats.org/officeDocument/2006/relationships" xmlns:p="http://schemas.openxmlformats.org/presentationml/2006/main">
  <p:tag name="[SUBGRID]" val="[SubGrid]"/>
</p:tagLst>
</file>

<file path=ppt/tags/tag89.xml><?xml version="1.0" encoding="utf-8"?>
<p:tagLst xmlns:a="http://schemas.openxmlformats.org/drawingml/2006/main" xmlns:r="http://schemas.openxmlformats.org/officeDocument/2006/relationships" xmlns:p="http://schemas.openxmlformats.org/presentationml/2006/main">
  <p:tag name="[SUBGRID]" val="[SubGrid]"/>
</p:tagLst>
</file>

<file path=ppt/tags/tag9.xml><?xml version="1.0" encoding="utf-8"?>
<p:tagLst xmlns:a="http://schemas.openxmlformats.org/drawingml/2006/main" xmlns:r="http://schemas.openxmlformats.org/officeDocument/2006/relationships" xmlns:p="http://schemas.openxmlformats.org/presentationml/2006/main">
  <p:tag name="[SUBGRID]" val="[SubGrid]"/>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RNRSTYLE" val="Obesity 16x9 footer"/>
</p:tagLst>
</file>

<file path=ppt/theme/theme1.xml><?xml version="1.0" encoding="utf-8"?>
<a:theme xmlns:a="http://schemas.openxmlformats.org/drawingml/2006/main" name="1_FORWARD Master Template">
  <a:themeElements>
    <a:clrScheme name="Custom 6">
      <a:dk1>
        <a:srgbClr val="001965"/>
      </a:dk1>
      <a:lt1>
        <a:srgbClr val="FFFFFF"/>
      </a:lt1>
      <a:dk2>
        <a:srgbClr val="001965"/>
      </a:dk2>
      <a:lt2>
        <a:srgbClr val="BEC0D0"/>
      </a:lt2>
      <a:accent1>
        <a:srgbClr val="2A918B"/>
      </a:accent1>
      <a:accent2>
        <a:srgbClr val="939AA7"/>
      </a:accent2>
      <a:accent3>
        <a:srgbClr val="3B97DE"/>
      </a:accent3>
      <a:accent4>
        <a:srgbClr val="005AD2"/>
      </a:accent4>
      <a:accent5>
        <a:srgbClr val="CCC5BD"/>
      </a:accent5>
      <a:accent6>
        <a:srgbClr val="EEA7BF"/>
      </a:accent6>
      <a:hlink>
        <a:srgbClr val="001965"/>
      </a:hlink>
      <a:folHlink>
        <a:srgbClr val="00196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36000" rIns="72000" bIns="36000" rtlCol="0" anchor="ctr"/>
      <a:lstStyle>
        <a:defPPr algn="ctr">
          <a:defRPr sz="20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lnSpc>
            <a:spcPct val="120000"/>
          </a:lnSpc>
          <a:defRPr sz="2000" dirty="0" err="1" smtClean="0">
            <a:solidFill>
              <a:schemeClr val="tx2"/>
            </a:solidFill>
          </a:defRPr>
        </a:defPPr>
      </a:lstStyle>
    </a:txDef>
  </a:objectDefaults>
  <a:extraClrSchemeLst/>
  <a:custClrLst>
    <a:custClr name="Accent 1">
      <a:srgbClr val="001965"/>
    </a:custClr>
    <a:custClr name="Accent 2">
      <a:srgbClr val="005AD2"/>
    </a:custClr>
    <a:custClr name="Accent 3">
      <a:srgbClr val="3B97DE"/>
    </a:custClr>
    <a:custClr name="Accent 4">
      <a:srgbClr val="EEA7BF"/>
    </a:custClr>
    <a:custClr name="Accent 5">
      <a:srgbClr val="2A918B"/>
    </a:custClr>
    <a:custClr name="Accent 6">
      <a:srgbClr val="939AA7"/>
    </a:custClr>
    <a:custClr name="Light 2">
      <a:srgbClr val="CCC5BD"/>
    </a:custClr>
    <a:custClr name="Dark 1">
      <a:srgbClr val="000000"/>
    </a:custClr>
    <a:custClr>
      <a:srgbClr val="FFFFFF"/>
    </a:custClr>
    <a:custClr name="Color has no name">
      <a:srgbClr val="FFFFFF"/>
    </a:custClr>
    <a:custClr name="Color has no name">
      <a:srgbClr val="FFFFFF"/>
    </a:custClr>
    <a:custClr name="Accent 2">
      <a:srgbClr val="99BDED"/>
    </a:custClr>
    <a:custClr name="Accent 3">
      <a:srgbClr val="B1D5F2"/>
    </a:custClr>
    <a:custClr name="Accent 4">
      <a:srgbClr val="F8DCE5"/>
    </a:custClr>
    <a:custClr name="Accent 5">
      <a:srgbClr val="AAD3D1"/>
    </a:custClr>
    <a:custClr name="Accent 6">
      <a:srgbClr val="D4D7DC"/>
    </a:custClr>
    <a:custClr name="Light 2">
      <a:srgbClr val="EBE8E5"/>
    </a:custClr>
    <a:custClr name="Color has no name">
      <a:srgbClr val="FFFFFF"/>
    </a:custClr>
    <a:custClr name="Color has no name">
      <a:srgbClr val="FFFFFF"/>
    </a:custClr>
    <a:custClr name="Color has no name">
      <a:srgbClr val="FFFFFF"/>
    </a:custClr>
    <a:custClr name="Color has no name">
      <a:srgbClr val="FFFFFF"/>
    </a:custClr>
    <a:custClr name="Accent 2">
      <a:srgbClr val="CCDEF6"/>
    </a:custClr>
    <a:custClr name="Accent 3">
      <a:srgbClr val="D8EAF8"/>
    </a:custClr>
    <a:custClr name="Accent 4">
      <a:srgbClr val="FCEDF2"/>
    </a:custClr>
    <a:custClr name="Accent 5">
      <a:srgbClr val="D4E9E8"/>
    </a:custClr>
    <a:custClr name="Accent 6">
      <a:srgbClr val="E9EBED"/>
    </a:custClr>
    <a:custClr name="Light 2">
      <a:srgbClr val="F5F3F2"/>
    </a:custClr>
    <a:custClr name="Color has no name">
      <a:srgbClr val="FFFFFF"/>
    </a:custClr>
    <a:custClr name="Color has no name">
      <a:srgbClr val="FFFFFF"/>
    </a:custClr>
    <a:custClr name="Color has no name">
      <a:srgbClr val="FFFFFF"/>
    </a:custClr>
    <a:custClr name="Color has no name">
      <a:srgbClr val="FFFFFF"/>
    </a:custClr>
    <a:custClr name="Golden Sun">
      <a:srgbClr val="EAAB00"/>
    </a:custClr>
    <a:custClr name="Lava Red">
      <a:srgbClr val="E6553F"/>
    </a:custClr>
    <a:custClr name="Forest Green">
      <a:srgbClr val="3F9C35"/>
    </a:custClr>
  </a:custClrLst>
  <a:extLst>
    <a:ext uri="{05A4C25C-085E-4340-85A3-A5531E510DB2}">
      <thm15:themeFamily xmlns:thm15="http://schemas.microsoft.com/office/thememl/2012/main" name="Blank.potx" id="{909C29A5-E88E-48A9-8FEA-98397920CF68}" vid="{8A5C03E6-BC19-4ABC-A5C6-B7977B8DD4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AD8D124E0800B41AC6992D4AE29DBB9" ma:contentTypeVersion="10" ma:contentTypeDescription="Create a new document." ma:contentTypeScope="" ma:versionID="fc7886b239120ce70079de56d514477e">
  <xsd:schema xmlns:xsd="http://www.w3.org/2001/XMLSchema" xmlns:xs="http://www.w3.org/2001/XMLSchema" xmlns:p="http://schemas.microsoft.com/office/2006/metadata/properties" xmlns:ns2="3d6b1136-a40e-46b2-9d95-1587dba324ed" xmlns:ns3="8c08058f-b6b8-4742-b4f2-1a12537741b2" targetNamespace="http://schemas.microsoft.com/office/2006/metadata/properties" ma:root="true" ma:fieldsID="8654b7cd0122c48457e74a6d8fdabeb2" ns2:_="" ns3:_="">
    <xsd:import namespace="3d6b1136-a40e-46b2-9d95-1587dba324ed"/>
    <xsd:import namespace="8c08058f-b6b8-4742-b4f2-1a12537741b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6b1136-a40e-46b2-9d95-1587dba324e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a09db7ae-f210-430f-9df8-1b54465afd4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c08058f-b6b8-4742-b4f2-1a12537741b2"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7d34a68e-be01-4913-87a6-fb7bdbe6f3ac}" ma:internalName="TaxCatchAll" ma:showField="CatchAllData" ma:web="8c08058f-b6b8-4742-b4f2-1a12537741b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d6b1136-a40e-46b2-9d95-1587dba324ed">
      <Terms xmlns="http://schemas.microsoft.com/office/infopath/2007/PartnerControls"/>
    </lcf76f155ced4ddcb4097134ff3c332f>
    <TaxCatchAll xmlns="8c08058f-b6b8-4742-b4f2-1a12537741b2" xsi:nil="true"/>
  </documentManagement>
</p:properties>
</file>

<file path=customXml/itemProps1.xml><?xml version="1.0" encoding="utf-8"?>
<ds:datastoreItem xmlns:ds="http://schemas.openxmlformats.org/officeDocument/2006/customXml" ds:itemID="{9BA78137-979B-4722-9C51-24558B5218AB}">
  <ds:schemaRefs>
    <ds:schemaRef ds:uri="http://schemas.microsoft.com/sharepoint/v3/contenttype/forms"/>
  </ds:schemaRefs>
</ds:datastoreItem>
</file>

<file path=customXml/itemProps2.xml><?xml version="1.0" encoding="utf-8"?>
<ds:datastoreItem xmlns:ds="http://schemas.openxmlformats.org/officeDocument/2006/customXml" ds:itemID="{8B86AAE4-ECB2-4DC1-82FA-347321DE9E96}"/>
</file>

<file path=customXml/itemProps3.xml><?xml version="1.0" encoding="utf-8"?>
<ds:datastoreItem xmlns:ds="http://schemas.openxmlformats.org/officeDocument/2006/customXml" ds:itemID="{E9786B1F-88E1-45A0-82F9-20D7FD34F087}">
  <ds:schemaRefs>
    <ds:schemaRef ds:uri="40bcddbf-5152-4ba4-91ea-bc5d864a028e"/>
    <ds:schemaRef ds:uri="http://schemas.microsoft.com/office/2006/documentManagement/types"/>
    <ds:schemaRef ds:uri="http://www.w3.org/XML/1998/namespace"/>
    <ds:schemaRef ds:uri="http://purl.org/dc/dcmitype/"/>
    <ds:schemaRef ds:uri="http://schemas.microsoft.com/office/2006/metadata/properties"/>
    <ds:schemaRef ds:uri="http://purl.org/dc/elements/1.1/"/>
    <ds:schemaRef ds:uri="http://schemas.openxmlformats.org/package/2006/metadata/core-properties"/>
    <ds:schemaRef ds:uri="http://purl.org/dc/terms/"/>
    <ds:schemaRef ds:uri="http://schemas.microsoft.com/office/infopath/2007/PartnerControls"/>
    <ds:schemaRef ds:uri="1ff868c5-2c61-4494-a6ef-a5fad2181b1a"/>
  </ds:schemaRefs>
</ds:datastoreItem>
</file>

<file path=docMetadata/LabelInfo.xml><?xml version="1.0" encoding="utf-8"?>
<clbl:labelList xmlns:clbl="http://schemas.microsoft.com/office/2020/mipLabelMetadata">
  <clbl:label id="{f743b317-4758-44cb-8b65-8b43e4619766}" enabled="1" method="Standard" siteId="{fdfed7bd-9f6a-44a1-b694-6e39c468c150}" removed="0"/>
</clbl:labelList>
</file>

<file path=docProps/app.xml><?xml version="1.0" encoding="utf-8"?>
<Properties xmlns="http://schemas.openxmlformats.org/officeDocument/2006/extended-properties" xmlns:vt="http://schemas.openxmlformats.org/officeDocument/2006/docPropsVTypes">
  <Template/>
  <TotalTime>3787</TotalTime>
  <Words>3780</Words>
  <Application>Microsoft Office PowerPoint</Application>
  <PresentationFormat>Widescreen</PresentationFormat>
  <Paragraphs>404</Paragraphs>
  <Slides>29</Slides>
  <Notes>29</Notes>
  <HiddenSlides>0</HiddenSlides>
  <MMClips>1</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5" baseType="lpstr">
      <vt:lpstr>Apis For Office</vt:lpstr>
      <vt:lpstr>Arial</vt:lpstr>
      <vt:lpstr>Times New Roman</vt:lpstr>
      <vt:lpstr>Verdana</vt:lpstr>
      <vt:lpstr>1_FORWARD Master Template</vt:lpstr>
      <vt:lpstr>Acrobat Document</vt:lpstr>
      <vt:lpstr>PowerPoint Presentation</vt:lpstr>
      <vt:lpstr>PowerPoint Presentation</vt:lpstr>
      <vt:lpstr>Learning  outcomes</vt:lpstr>
      <vt:lpstr>Obesity is a chronic, heterogenous disease  of excess adiposity impairing health</vt:lpstr>
      <vt:lpstr>The disease of obesity:  Why do we eat more when we have adequate energy stores,  leading to excess adiposity?</vt:lpstr>
      <vt:lpstr>Obesity: A multifactorial disorder</vt:lpstr>
      <vt:lpstr>Individual weight gain or weight loss</vt:lpstr>
      <vt:lpstr>Genetic predisposition to obesity</vt:lpstr>
      <vt:lpstr>Individual differences in regional body fat distribution*</vt:lpstr>
      <vt:lpstr>Spillover effect of free fatty acids</vt:lpstr>
      <vt:lpstr>Interaction of environment and genetic variability in multifactorial diseases</vt:lpstr>
      <vt:lpstr>Significant genetic contribution to the development of obesity-related traits</vt:lpstr>
      <vt:lpstr>Monogenic vs polygenic obesity</vt:lpstr>
      <vt:lpstr>Monogenic mutations can cause early-onset obesity  (based on GWAS)1,2</vt:lpstr>
      <vt:lpstr>The pathophysiology of genetic obesity1,2</vt:lpstr>
      <vt:lpstr>Polygenic obesity = “common obesity”</vt:lpstr>
      <vt:lpstr>Genetics may limit the influence of environmental factors on body weight</vt:lpstr>
      <vt:lpstr>Genetic testing in obesity for rare diseases</vt:lpstr>
      <vt:lpstr>Epigenetics and obesity</vt:lpstr>
      <vt:lpstr>Environmental and genetic factors and obesity</vt:lpstr>
      <vt:lpstr>Influence of biological sex and sex hormones on obesity</vt:lpstr>
      <vt:lpstr>Environmental factors contributing to obesity</vt:lpstr>
      <vt:lpstr>Obesity and social determinants of health1,2</vt:lpstr>
      <vt:lpstr>Socioeconomic contributions to obesity prevalence</vt:lpstr>
      <vt:lpstr>Psychosocial burden of obesity</vt:lpstr>
      <vt:lpstr>Stress and obesity</vt:lpstr>
      <vt:lpstr>Sleep deprivation and obesity</vt:lpstr>
      <vt:lpstr>Key  takeaways</vt:lpstr>
      <vt:lpstr>Assessments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Obesity</dc:title>
  <dc:creator>Robin Edwards</dc:creator>
  <cp:lastModifiedBy>Melissa Lohmann</cp:lastModifiedBy>
  <cp:revision>147</cp:revision>
  <dcterms:created xsi:type="dcterms:W3CDTF">2022-03-01T17:08:55Z</dcterms:created>
  <dcterms:modified xsi:type="dcterms:W3CDTF">2025-12-12T19:48:52Z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0x0101009AD8D124E0800B41AC6992D4AE29DBB9</vt:lpwstr>
  </property>
  <property fmtid="{D5CDD505-2E9C-101B-9397-08002B2CF9AE}" pid="3" name="MediaServiceImageTags">
    <vt:lpwstr/>
  </property>
</Properties>
</file>