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27"/>
  </p:notesMasterIdLst>
  <p:handoutMasterIdLst>
    <p:handoutMasterId r:id="rId28"/>
  </p:handoutMasterIdLst>
  <p:sldIdLst>
    <p:sldId id="270" r:id="rId5"/>
    <p:sldId id="2147374555" r:id="rId6"/>
    <p:sldId id="2147374556" r:id="rId7"/>
    <p:sldId id="6017" r:id="rId8"/>
    <p:sldId id="2147374560" r:id="rId9"/>
    <p:sldId id="2147374557" r:id="rId10"/>
    <p:sldId id="2147374558" r:id="rId11"/>
    <p:sldId id="2147374498" r:id="rId12"/>
    <p:sldId id="2147374561" r:id="rId13"/>
    <p:sldId id="2147374562" r:id="rId14"/>
    <p:sldId id="2147374563" r:id="rId15"/>
    <p:sldId id="6024" r:id="rId16"/>
    <p:sldId id="6025" r:id="rId17"/>
    <p:sldId id="6026" r:id="rId18"/>
    <p:sldId id="6031" r:id="rId19"/>
    <p:sldId id="2147374497" r:id="rId20"/>
    <p:sldId id="2147374496" r:id="rId21"/>
    <p:sldId id="6027" r:id="rId22"/>
    <p:sldId id="2147374565" r:id="rId23"/>
    <p:sldId id="2134804947" r:id="rId24"/>
    <p:sldId id="2134804952" r:id="rId25"/>
    <p:sldId id="2147374564"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0E5BF512-A0F7-4C2D-9E68-24949E8A6FB8}">
          <p14:sldIdLst>
            <p14:sldId id="270"/>
            <p14:sldId id="2147374555"/>
            <p14:sldId id="2147374556"/>
          </p14:sldIdLst>
        </p14:section>
        <p14:section name="Perception" id="{4E1EB6E5-2189-41F4-89D5-78B6B6F82D1A}">
          <p14:sldIdLst>
            <p14:sldId id="6017"/>
            <p14:sldId id="2147374560"/>
          </p14:sldIdLst>
        </p14:section>
        <p14:section name="Weight bias" id="{BE93AB51-F7AA-4917-B4A2-B8BB43F29525}">
          <p14:sldIdLst>
            <p14:sldId id="2147374557"/>
            <p14:sldId id="2147374558"/>
            <p14:sldId id="2147374498"/>
            <p14:sldId id="2147374561"/>
            <p14:sldId id="2147374562"/>
            <p14:sldId id="2147374563"/>
          </p14:sldIdLst>
        </p14:section>
        <p14:section name="Weight stigma" id="{8460BC87-55C2-405F-9091-A407F0BBA395}">
          <p14:sldIdLst>
            <p14:sldId id="6024"/>
            <p14:sldId id="6025"/>
            <p14:sldId id="6026"/>
          </p14:sldIdLst>
        </p14:section>
        <p14:section name="Racial disparity" id="{C9CE435B-6115-45E2-9232-B8E2BC62E3F8}">
          <p14:sldIdLst>
            <p14:sldId id="6031"/>
          </p14:sldIdLst>
        </p14:section>
        <p14:section name="Strategies to improve accessibility and comfort" id="{0D2D916F-7017-41CF-A314-B5178C2C0D34}">
          <p14:sldIdLst>
            <p14:sldId id="2147374497"/>
            <p14:sldId id="2147374496"/>
            <p14:sldId id="6027"/>
            <p14:sldId id="2147374565"/>
          </p14:sldIdLst>
        </p14:section>
        <p14:section name="Key takeaways" id="{9E4C6DB3-9B85-4750-8DC4-A475BFB51F68}">
          <p14:sldIdLst>
            <p14:sldId id="2134804947"/>
            <p14:sldId id="2134804952"/>
            <p14:sldId id="2147374564"/>
          </p14:sldIdLst>
        </p14:section>
      </p14:sectionLst>
    </p:ext>
    <p:ext uri="{EFAFB233-063F-42B5-8137-9DF3F51BA10A}">
      <p15:sldGuideLst xmlns:p15="http://schemas.microsoft.com/office/powerpoint/2012/main">
        <p15:guide id="10" orient="horz" pos="232" userDrawn="1">
          <p15:clr>
            <a:srgbClr val="A4A3A4"/>
          </p15:clr>
        </p15:guide>
        <p15:guide id="17" orient="horz" pos="672" userDrawn="1">
          <p15:clr>
            <a:srgbClr val="A4A3A4"/>
          </p15:clr>
        </p15:guide>
        <p15:guide id="18" pos="7344" userDrawn="1">
          <p15:clr>
            <a:srgbClr val="A4A3A4"/>
          </p15:clr>
        </p15:guide>
        <p15:guide id="19" pos="2400" userDrawn="1">
          <p15:clr>
            <a:srgbClr val="A4A3A4"/>
          </p15:clr>
        </p15:guide>
        <p15:guide id="20" orient="horz" pos="1080" userDrawn="1">
          <p15:clr>
            <a:srgbClr val="A4A3A4"/>
          </p15:clr>
        </p15:guide>
        <p15:guide id="21" orient="horz" pos="397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7E4C12-938B-0A7B-4C64-3D83C0D79B4A}" name="LDTS (Lauren Self)" initials="LS" userId="S::ldts@novonordisk.com::c7a98653-8b81-43d7-872d-392454deb22b" providerId="AD"/>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BDB94521-57F1-29B4-4240-578F34024B2B}" name="Martha Downen" initials="MD" userId="S::martha@downenconsults.com::72ea58f5-a10c-443d-bdc1-dd7dddb558b6" providerId="AD"/>
  <p188:author id="{4FB6B23C-2DE5-4E5F-7817-723DFFC851D3}" name="CIR (Cindy Rockoff)" initials="C(R" userId="S::CIR@novonordisk.com::4625a6b0-1628-469a-af8c-a3929d32e6d3" providerId="AD"/>
  <p188:author id="{8065794B-1C42-C3EA-3DA3-523D35A5E89F}" name="mwcollabllc@gmail.com" initials="mw" userId="S::urn:spo:guest#mwcollabllc@gmail.com::" providerId="AD"/>
  <p188:author id="{7F3DA34C-8094-A8C2-2352-0016259BC8A2}" name="A Terry" initials="AT" userId="A Terry" providerId="None"/>
  <p188:author id="{473D5053-9AFB-3D66-95E5-FC4E6E84D316}" name="cornier@musc.edu" initials="co" userId="S::urn:spo:guest#cornier@musc.edu::" providerId="AD"/>
  <p188:author id="{5681AC69-2D96-BD7A-58A4-AF57D8298DE7}" name="BRSZ (Gabriel Smolarz)" initials="BS" userId="S::brsz_novonordisk.com#ext#@sixdegreesmed.com::fe3a2788-a25e-430b-ab55-086b4040e359" providerId="AD"/>
  <p188:author id="{A8DB9C81-4782-88B5-1578-423CA05C64D9}" name="lisa@grayskalegroup.com" initials="li" userId="S::urn:spo:guest#lisa@grayskalegroup.com::" providerId="AD"/>
  <p188:author id="{53FB578E-439B-66BB-018F-8A201732EE8D}" name="LT (GS)" initials="LT" userId="LT (GS)" providerId="None"/>
  <p188:author id="{AD746296-9BAD-8EAB-FC46-97D0808E8ACD}" name="Robin Edwards" initials="RE" userId="275a01684d148080" providerId="Windows Live"/>
  <p188:author id="{DBC5319F-8119-722E-99E2-C96E7E0C77CE}" name="Nikta Tamashekan" initials="NT" userId="Nikta Tamashekan" providerId="None"/>
  <p188:author id="{660B61A7-3A8D-B6B9-3D5E-57B26B7F5813}" name="Six Degrees Medical " initials="SDM" userId="Six Degrees Medical " providerId="None"/>
  <p188:author id="{EAFBFDC6-5188-E3BB-1EF4-0B4680E9760B}" name="Herron, Genevieve" initials="GH" userId="S::gherron@middlebury.edu::ac43cc25-fc82-4c63-a452-984e5553e0a6" providerId="AD"/>
  <p188:author id="{E260DECF-5D16-C129-D53D-9510B96293D3}" name="Melissa Lohmann" initials="ML" userId="1ab7e9b8f9dc23b1" providerId="Windows Live"/>
  <p188:author id="{0D18BFD0-5F1D-E74B-152D-6F98CA49340B}" name="Robin Edwards" initials="RE" userId="S::RobinEdwards@RobinPresentationDesigner.onmicrosoft.com::9afa29d1-b830-4664-8620-b9cef5a3520b" providerId="AD"/>
  <p188:author id="{C38856D3-27A9-77F2-4676-840C3EB4FE90}" name="jtir@novonordisk.com" initials="jt" userId="S::urn:spo:guest#jtir@novonordisk.com::" providerId="AD"/>
  <p188:author id="{43A959E2-2DDD-0507-DF1B-159094AA8C69}" name="LT" initials="LT" userId="LT" providerId="None"/>
  <p188:author id="{F12158E4-1962-E187-B8D7-238C4D79B815}" name="sally.majewski@hotmail.com" initials="sa" userId="S::urn:spo:guest#sally.majewski@hotmail.com::" providerId="AD"/>
  <p188:author id="{C71BF0EF-F165-52C9-45C1-5E73B47E4C7C}" name="BRSZ (Gabriel Smolarz)" initials="B(S" userId="S::BRSZ@novonordisk.com::0bb70a97-6657-4730-aa20-f334c76ea3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0BB"/>
    <a:srgbClr val="2A918B"/>
    <a:srgbClr val="E5F7F6"/>
    <a:srgbClr val="E5F0FF"/>
    <a:srgbClr val="DCF4F3"/>
    <a:srgbClr val="E1EEFF"/>
    <a:srgbClr val="ED7D31"/>
    <a:srgbClr val="66687B"/>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6BFD20-B383-4C98-9105-8A4E7E4673B8}" v="3" dt="2026-03-06T17:53:46.626"/>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1" autoAdjust="0"/>
    <p:restoredTop sz="81023" autoAdjust="0"/>
  </p:normalViewPr>
  <p:slideViewPr>
    <p:cSldViewPr snapToGrid="0">
      <p:cViewPr varScale="1">
        <p:scale>
          <a:sx n="60" d="100"/>
          <a:sy n="60" d="100"/>
        </p:scale>
        <p:origin x="930" y="282"/>
      </p:cViewPr>
      <p:guideLst>
        <p:guide orient="horz" pos="232"/>
        <p:guide orient="horz" pos="672"/>
        <p:guide pos="7344"/>
        <p:guide pos="2400"/>
        <p:guide orient="horz" pos="1080"/>
        <p:guide orient="horz" pos="397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980"/>
    </p:cViewPr>
  </p:sorterViewPr>
  <p:notesViewPr>
    <p:cSldViewPr snapToGrid="0" showGuides="1">
      <p:cViewPr varScale="1">
        <p:scale>
          <a:sx n="81" d="100"/>
          <a:sy n="81" d="100"/>
        </p:scale>
        <p:origin x="3260"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EB-47F6-B705-4498B1251B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EB-47F6-B705-4498B1251B59}"/>
              </c:ext>
            </c:extLst>
          </c:dPt>
          <c:cat>
            <c:strRef>
              <c:f>Sheet1!$A$2:$A$3</c:f>
              <c:strCache>
                <c:ptCount val="2"/>
                <c:pt idx="0">
                  <c:v>1st Qtr</c:v>
                </c:pt>
                <c:pt idx="1">
                  <c:v>2nd Qtr</c:v>
                </c:pt>
              </c:strCache>
            </c:strRef>
          </c:cat>
          <c:val>
            <c:numRef>
              <c:f>Sheet1!$B$2:$B$3</c:f>
              <c:numCache>
                <c:formatCode>General</c:formatCode>
                <c:ptCount val="2"/>
                <c:pt idx="0">
                  <c:v>13.5</c:v>
                </c:pt>
                <c:pt idx="1">
                  <c:v>86.5</c:v>
                </c:pt>
              </c:numCache>
            </c:numRef>
          </c:val>
          <c:extLst>
            <c:ext xmlns:c16="http://schemas.microsoft.com/office/drawing/2014/chart" uri="{C3380CC4-5D6E-409C-BE32-E72D297353CC}">
              <c16:uniqueId val="{00000000-A3EF-4C08-B4A5-DEAF1A5D2D0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6E-48A4-B642-1D968DBC279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6E-48A4-B642-1D968DBC2793}"/>
              </c:ext>
            </c:extLst>
          </c:dPt>
          <c:cat>
            <c:strRef>
              <c:f>Sheet1!$A$2:$A$3</c:f>
              <c:strCache>
                <c:ptCount val="2"/>
                <c:pt idx="0">
                  <c:v>1st Qtr</c:v>
                </c:pt>
                <c:pt idx="1">
                  <c:v>2nd Qtr</c:v>
                </c:pt>
              </c:strCache>
            </c:strRef>
          </c:cat>
          <c:val>
            <c:numRef>
              <c:f>Sheet1!$B$2:$B$3</c:f>
              <c:numCache>
                <c:formatCode>General</c:formatCode>
                <c:ptCount val="2"/>
                <c:pt idx="0">
                  <c:v>20.100000000000001</c:v>
                </c:pt>
                <c:pt idx="1">
                  <c:v>79.900000000000006</c:v>
                </c:pt>
              </c:numCache>
            </c:numRef>
          </c:val>
          <c:extLst>
            <c:ext xmlns:c16="http://schemas.microsoft.com/office/drawing/2014/chart" uri="{C3380CC4-5D6E-409C-BE32-E72D297353CC}">
              <c16:uniqueId val="{00000000-A3EF-4C08-B4A5-DEAF1A5D2D0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53D0E4-8297-7AAC-9816-A2D4DFE37C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61C76ED-09FB-27C5-7D5A-A608E3C418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B0CF72-CDBF-4855-8693-C340BA4891DE}" type="datetimeFigureOut">
              <a:rPr lang="en-GB" smtClean="0"/>
              <a:t>06/03/2026</a:t>
            </a:fld>
            <a:endParaRPr lang="en-GB"/>
          </a:p>
        </p:txBody>
      </p:sp>
      <p:sp>
        <p:nvSpPr>
          <p:cNvPr id="4" name="Footer Placeholder 3">
            <a:extLst>
              <a:ext uri="{FF2B5EF4-FFF2-40B4-BE49-F238E27FC236}">
                <a16:creationId xmlns:a16="http://schemas.microsoft.com/office/drawing/2014/main" id="{82B2AAB1-7E32-9E9D-B468-11D5DC4599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856AFC6-0FB2-9413-EFAA-45EF580520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BDFAA3-B495-4B2E-A103-EDFFB2CC1011}" type="slidenum">
              <a:rPr lang="en-GB" smtClean="0"/>
              <a:t>‹#›</a:t>
            </a:fld>
            <a:endParaRPr lang="en-GB"/>
          </a:p>
        </p:txBody>
      </p:sp>
    </p:spTree>
    <p:extLst>
      <p:ext uri="{BB962C8B-B14F-4D97-AF65-F5344CB8AC3E}">
        <p14:creationId xmlns:p14="http://schemas.microsoft.com/office/powerpoint/2010/main" val="279621851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C05D315-F0E8-46B4-81B5-9D21FF04829D}" type="datetimeFigureOut">
              <a:rPr lang="en-CA" smtClean="0"/>
              <a:pPr/>
              <a:t>2026-03-06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3175">
            <a:solidFill>
              <a:schemeClr val="accent3"/>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45720" rIns="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55C3A4A-438B-4C02-AD11-AE32F1D429DA}" type="slidenum">
              <a:rPr lang="en-CA" smtClean="0"/>
              <a:pPr/>
              <a:t>‹#›</a:t>
            </a:fld>
            <a:endParaRPr lang="en-CA"/>
          </a:p>
        </p:txBody>
      </p:sp>
    </p:spTree>
    <p:extLst>
      <p:ext uri="{BB962C8B-B14F-4D97-AF65-F5344CB8AC3E}">
        <p14:creationId xmlns:p14="http://schemas.microsoft.com/office/powerpoint/2010/main" val="738258016"/>
      </p:ext>
    </p:extLst>
  </p:cSld>
  <p:clrMap bg1="lt1" tx1="dk1" bg2="lt2" tx2="dk2" accent1="accent1" accent2="accent2" accent3="accent3" accent4="accent4" accent5="accent5" accent6="accent6" hlink="hlink" folHlink="folHlink"/>
  <p:notesStyle>
    <a:lvl1pPr marL="136525" indent="-136525"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1pPr>
    <a:lvl2pPr marL="333375" indent="-195263"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509588" indent="-166688"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3pPr>
    <a:lvl4pPr marL="693738" indent="-1841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850900" indent="-150813"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a:t>
            </a:fld>
            <a:endParaRPr lang="en-CA"/>
          </a:p>
        </p:txBody>
      </p:sp>
    </p:spTree>
    <p:extLst>
      <p:ext uri="{BB962C8B-B14F-4D97-AF65-F5344CB8AC3E}">
        <p14:creationId xmlns:p14="http://schemas.microsoft.com/office/powerpoint/2010/main" val="332896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10</a:t>
            </a:fld>
            <a:endParaRPr lang="en-CA"/>
          </a:p>
        </p:txBody>
      </p:sp>
    </p:spTree>
    <p:extLst>
      <p:ext uri="{BB962C8B-B14F-4D97-AF65-F5344CB8AC3E}">
        <p14:creationId xmlns:p14="http://schemas.microsoft.com/office/powerpoint/2010/main" val="45117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11</a:t>
            </a:fld>
            <a:endParaRPr lang="en-CA"/>
          </a:p>
        </p:txBody>
      </p:sp>
    </p:spTree>
    <p:extLst>
      <p:ext uri="{BB962C8B-B14F-4D97-AF65-F5344CB8AC3E}">
        <p14:creationId xmlns:p14="http://schemas.microsoft.com/office/powerpoint/2010/main" val="1088933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12</a:t>
            </a:fld>
            <a:endParaRPr lang="en-CA"/>
          </a:p>
        </p:txBody>
      </p:sp>
    </p:spTree>
    <p:extLst>
      <p:ext uri="{BB962C8B-B14F-4D97-AF65-F5344CB8AC3E}">
        <p14:creationId xmlns:p14="http://schemas.microsoft.com/office/powerpoint/2010/main" val="4134010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6361F1-C686-46B2-B674-141520024AAD}" type="slidenum">
              <a:rPr lang="en-CA" smtClean="0"/>
              <a:t>13</a:t>
            </a:fld>
            <a:endParaRPr lang="en-CA"/>
          </a:p>
        </p:txBody>
      </p:sp>
    </p:spTree>
    <p:extLst>
      <p:ext uri="{BB962C8B-B14F-4D97-AF65-F5344CB8AC3E}">
        <p14:creationId xmlns:p14="http://schemas.microsoft.com/office/powerpoint/2010/main" val="1340334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14</a:t>
            </a:fld>
            <a:endParaRPr lang="en-CA"/>
          </a:p>
        </p:txBody>
      </p:sp>
    </p:spTree>
    <p:extLst>
      <p:ext uri="{BB962C8B-B14F-4D97-AF65-F5344CB8AC3E}">
        <p14:creationId xmlns:p14="http://schemas.microsoft.com/office/powerpoint/2010/main" val="463996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15</a:t>
            </a:fld>
            <a:endParaRPr lang="en-CA"/>
          </a:p>
        </p:txBody>
      </p:sp>
    </p:spTree>
    <p:extLst>
      <p:ext uri="{BB962C8B-B14F-4D97-AF65-F5344CB8AC3E}">
        <p14:creationId xmlns:p14="http://schemas.microsoft.com/office/powerpoint/2010/main" val="584423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16</a:t>
            </a:fld>
            <a:endParaRPr lang="en-CA"/>
          </a:p>
        </p:txBody>
      </p:sp>
    </p:spTree>
    <p:extLst>
      <p:ext uri="{BB962C8B-B14F-4D97-AF65-F5344CB8AC3E}">
        <p14:creationId xmlns:p14="http://schemas.microsoft.com/office/powerpoint/2010/main" val="3236509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EC1A7-C22E-459F-22DA-CFC8B9A49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D821C-6AC5-3332-F35A-7405F629E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26001-4485-8CC0-88EF-7AA10593F8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8E34D4-F18E-4D83-01D4-4A3F6BAB15BD}"/>
              </a:ext>
            </a:extLst>
          </p:cNvPr>
          <p:cNvSpPr>
            <a:spLocks noGrp="1"/>
          </p:cNvSpPr>
          <p:nvPr>
            <p:ph type="sldNum" sz="quarter" idx="5"/>
          </p:nvPr>
        </p:nvSpPr>
        <p:spPr/>
        <p:txBody>
          <a:bodyPr/>
          <a:lstStyle/>
          <a:p>
            <a:fld id="{FFD4C202-3B35-4AA7-953F-17ECA8E512D0}" type="slidenum">
              <a:rPr lang="en-CA" smtClean="0"/>
              <a:t>17</a:t>
            </a:fld>
            <a:endParaRPr lang="en-CA"/>
          </a:p>
        </p:txBody>
      </p:sp>
    </p:spTree>
    <p:extLst>
      <p:ext uri="{BB962C8B-B14F-4D97-AF65-F5344CB8AC3E}">
        <p14:creationId xmlns:p14="http://schemas.microsoft.com/office/powerpoint/2010/main" val="903646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18</a:t>
            </a:fld>
            <a:endParaRPr lang="en-CA"/>
          </a:p>
        </p:txBody>
      </p:sp>
    </p:spTree>
    <p:extLst>
      <p:ext uri="{BB962C8B-B14F-4D97-AF65-F5344CB8AC3E}">
        <p14:creationId xmlns:p14="http://schemas.microsoft.com/office/powerpoint/2010/main" val="1959595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19</a:t>
            </a:fld>
            <a:endParaRPr lang="en-CA"/>
          </a:p>
        </p:txBody>
      </p:sp>
    </p:spTree>
    <p:extLst>
      <p:ext uri="{BB962C8B-B14F-4D97-AF65-F5344CB8AC3E}">
        <p14:creationId xmlns:p14="http://schemas.microsoft.com/office/powerpoint/2010/main" val="18730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2</a:t>
            </a:fld>
            <a:endParaRPr lang="en-CA"/>
          </a:p>
        </p:txBody>
      </p:sp>
    </p:spTree>
    <p:extLst>
      <p:ext uri="{BB962C8B-B14F-4D97-AF65-F5344CB8AC3E}">
        <p14:creationId xmlns:p14="http://schemas.microsoft.com/office/powerpoint/2010/main" val="1820491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20</a:t>
            </a:fld>
            <a:endParaRPr lang="en-CA"/>
          </a:p>
        </p:txBody>
      </p:sp>
    </p:spTree>
    <p:extLst>
      <p:ext uri="{BB962C8B-B14F-4D97-AF65-F5344CB8AC3E}">
        <p14:creationId xmlns:p14="http://schemas.microsoft.com/office/powerpoint/2010/main" val="4004383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Answer key:</a:t>
            </a:r>
          </a:p>
          <a:p>
            <a:pPr marL="0" indent="0">
              <a:buNone/>
            </a:pPr>
            <a:endParaRPr lang="en-US" b="1" dirty="0"/>
          </a:p>
          <a:p>
            <a:pPr marL="228600" indent="-228600">
              <a:buAutoNum type="arabicPeriod"/>
            </a:pPr>
            <a:r>
              <a:rPr lang="en-US" b="1" dirty="0">
                <a:highlight>
                  <a:srgbClr val="FFFF00"/>
                </a:highlight>
              </a:rPr>
              <a:t>c</a:t>
            </a:r>
            <a:r>
              <a:rPr lang="en-US" dirty="0"/>
              <a:t> (slides 6-11; c is a form of weight bias i.e., slides 8 and 11, negative provider attitudes, not believing patients or thinking that they’re lazy) </a:t>
            </a:r>
          </a:p>
          <a:p>
            <a:pPr marL="228600" indent="-228600">
              <a:buAutoNum type="arabicPeriod"/>
            </a:pPr>
            <a:r>
              <a:rPr lang="en-US" b="1" dirty="0">
                <a:highlight>
                  <a:srgbClr val="FFFF00"/>
                </a:highlight>
              </a:rPr>
              <a:t>b</a:t>
            </a:r>
            <a:r>
              <a:rPr lang="en-US" dirty="0"/>
              <a:t> (slide 13; Weight stigma can lead to greater avoidance of exercise)</a:t>
            </a:r>
          </a:p>
          <a:p>
            <a:pPr marL="228600" indent="-228600">
              <a:buAutoNum type="arabicPeriod"/>
            </a:pPr>
            <a:endParaRPr lang="en-US" dirty="0"/>
          </a:p>
          <a:p>
            <a:pPr marL="228600" indent="-228600">
              <a:buAutoNum type="arabicPeriod"/>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21</a:t>
            </a:fld>
            <a:endParaRPr lang="en-CA"/>
          </a:p>
        </p:txBody>
      </p:sp>
    </p:spTree>
    <p:extLst>
      <p:ext uri="{BB962C8B-B14F-4D97-AF65-F5344CB8AC3E}">
        <p14:creationId xmlns:p14="http://schemas.microsoft.com/office/powerpoint/2010/main" val="460108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7C06A-9B6F-72FD-F694-8A4CDFF68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34A00-7E78-2BD6-BA66-A54A2DA81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A4D32-C925-1CAD-3AEA-D022A9BAB136}"/>
              </a:ext>
            </a:extLst>
          </p:cNvPr>
          <p:cNvSpPr>
            <a:spLocks noGrp="1"/>
          </p:cNvSpPr>
          <p:nvPr>
            <p:ph type="body" idx="1"/>
          </p:nvPr>
        </p:nvSpPr>
        <p:spPr/>
        <p:txBody>
          <a:bodyPr/>
          <a:lstStyle/>
          <a:p>
            <a:pPr marL="0" indent="0">
              <a:buNone/>
            </a:pPr>
            <a:r>
              <a:rPr lang="en-US" b="1" noProof="0" dirty="0"/>
              <a:t>Answer key:</a:t>
            </a:r>
          </a:p>
          <a:p>
            <a:pPr marL="0" indent="0">
              <a:buNone/>
            </a:pPr>
            <a:endParaRPr lang="en-US" b="1" noProof="0" dirty="0"/>
          </a:p>
          <a:p>
            <a:pPr marL="228600" indent="-228600">
              <a:buFont typeface="+mj-lt"/>
              <a:buAutoNum type="arabicPeriod" startAt="3"/>
            </a:pPr>
            <a:r>
              <a:rPr lang="en-US" b="1" noProof="0" dirty="0">
                <a:highlight>
                  <a:srgbClr val="FFFF00"/>
                </a:highlight>
              </a:rPr>
              <a:t>d</a:t>
            </a:r>
            <a:r>
              <a:rPr lang="en-US" b="1" noProof="0" dirty="0"/>
              <a:t> </a:t>
            </a:r>
            <a:r>
              <a:rPr lang="en-US" noProof="0" dirty="0"/>
              <a:t>(slide 18; all of these are strategies for improving accessibility in healthcare environments)</a:t>
            </a:r>
          </a:p>
          <a:p>
            <a:pPr marL="228600" indent="-228600">
              <a:buAutoNum type="arabicPeriod" startAt="3"/>
            </a:pPr>
            <a:r>
              <a:rPr lang="en-US" b="1" noProof="0" dirty="0">
                <a:highlight>
                  <a:srgbClr val="FFFF00"/>
                </a:highlight>
              </a:rPr>
              <a:t>a</a:t>
            </a:r>
            <a:r>
              <a:rPr lang="en-US" b="1" noProof="0" dirty="0"/>
              <a:t> </a:t>
            </a:r>
            <a:r>
              <a:rPr lang="en-US" noProof="0" dirty="0"/>
              <a:t>(slides 7 and 8; this is an example of unconscious/implicit bias – specifically attribution bias, which is the tendency to explain a person’s behavior by referring to their character rather than any situational factor)</a:t>
            </a:r>
          </a:p>
          <a:p>
            <a:pPr marL="228600" indent="-228600">
              <a:buAutoNum type="arabicPeriod" startAt="3"/>
            </a:pPr>
            <a:endParaRPr lang="en-US" noProof="0" dirty="0"/>
          </a:p>
          <a:p>
            <a:pPr marL="0" indent="0">
              <a:buNone/>
            </a:pPr>
            <a:endParaRPr lang="en-US" noProof="0" dirty="0"/>
          </a:p>
        </p:txBody>
      </p:sp>
      <p:sp>
        <p:nvSpPr>
          <p:cNvPr id="4" name="Slide Number Placeholder 3">
            <a:extLst>
              <a:ext uri="{FF2B5EF4-FFF2-40B4-BE49-F238E27FC236}">
                <a16:creationId xmlns:a16="http://schemas.microsoft.com/office/drawing/2014/main" id="{30D7B5CF-7296-2721-2E75-15DB8B41130C}"/>
              </a:ext>
            </a:extLst>
          </p:cNvPr>
          <p:cNvSpPr>
            <a:spLocks noGrp="1"/>
          </p:cNvSpPr>
          <p:nvPr>
            <p:ph type="sldNum" sz="quarter" idx="5"/>
          </p:nvPr>
        </p:nvSpPr>
        <p:spPr/>
        <p:txBody>
          <a:bodyPr/>
          <a:lstStyle/>
          <a:p>
            <a:fld id="{55832E42-BD01-4652-99BC-29345047F757}" type="slidenum">
              <a:rPr lang="en-CA" smtClean="0"/>
              <a:pPr/>
              <a:t>22</a:t>
            </a:fld>
            <a:endParaRPr lang="en-CA"/>
          </a:p>
        </p:txBody>
      </p:sp>
    </p:spTree>
    <p:extLst>
      <p:ext uri="{BB962C8B-B14F-4D97-AF65-F5344CB8AC3E}">
        <p14:creationId xmlns:p14="http://schemas.microsoft.com/office/powerpoint/2010/main" val="269612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5C3A4A-438B-4C02-AD11-AE32F1D429DA}" type="slidenum">
              <a:rPr lang="en-CA" smtClean="0"/>
              <a:pPr/>
              <a:t>3</a:t>
            </a:fld>
            <a:endParaRPr lang="en-CA"/>
          </a:p>
        </p:txBody>
      </p:sp>
    </p:spTree>
    <p:extLst>
      <p:ext uri="{BB962C8B-B14F-4D97-AF65-F5344CB8AC3E}">
        <p14:creationId xmlns:p14="http://schemas.microsoft.com/office/powerpoint/2010/main" val="196336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4</a:t>
            </a:fld>
            <a:endParaRPr lang="en-CA"/>
          </a:p>
        </p:txBody>
      </p:sp>
    </p:spTree>
    <p:extLst>
      <p:ext uri="{BB962C8B-B14F-4D97-AF65-F5344CB8AC3E}">
        <p14:creationId xmlns:p14="http://schemas.microsoft.com/office/powerpoint/2010/main" val="132477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5</a:t>
            </a:fld>
            <a:endParaRPr lang="en-CA"/>
          </a:p>
        </p:txBody>
      </p:sp>
    </p:spTree>
    <p:extLst>
      <p:ext uri="{BB962C8B-B14F-4D97-AF65-F5344CB8AC3E}">
        <p14:creationId xmlns:p14="http://schemas.microsoft.com/office/powerpoint/2010/main" val="160969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46361F1-C686-46B2-B674-141520024AAD}" type="slidenum">
              <a:rPr lang="en-CA" smtClean="0"/>
              <a:t>6</a:t>
            </a:fld>
            <a:endParaRPr lang="en-CA"/>
          </a:p>
        </p:txBody>
      </p:sp>
    </p:spTree>
    <p:extLst>
      <p:ext uri="{BB962C8B-B14F-4D97-AF65-F5344CB8AC3E}">
        <p14:creationId xmlns:p14="http://schemas.microsoft.com/office/powerpoint/2010/main" val="2267243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mn-cs"/>
              </a:rPr>
              <a:t>https://kirwaninstitute.osu.edu/sites/default/files/documents/2015-implicit-bias-review.pdf</a:t>
            </a:r>
            <a:endParaRPr lang="en-CA" dirty="0"/>
          </a:p>
        </p:txBody>
      </p:sp>
      <p:sp>
        <p:nvSpPr>
          <p:cNvPr id="4" name="Slide Number Placeholder 3"/>
          <p:cNvSpPr>
            <a:spLocks noGrp="1"/>
          </p:cNvSpPr>
          <p:nvPr>
            <p:ph type="sldNum" sz="quarter" idx="5"/>
          </p:nvPr>
        </p:nvSpPr>
        <p:spPr/>
        <p:txBody>
          <a:bodyPr/>
          <a:lstStyle/>
          <a:p>
            <a:fld id="{146361F1-C686-46B2-B674-141520024AAD}" type="slidenum">
              <a:rPr lang="en-CA" smtClean="0"/>
              <a:t>7</a:t>
            </a:fld>
            <a:endParaRPr lang="en-CA"/>
          </a:p>
        </p:txBody>
      </p:sp>
    </p:spTree>
    <p:extLst>
      <p:ext uri="{BB962C8B-B14F-4D97-AF65-F5344CB8AC3E}">
        <p14:creationId xmlns:p14="http://schemas.microsoft.com/office/powerpoint/2010/main" val="1776453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8</a:t>
            </a:fld>
            <a:endParaRPr lang="en-CA"/>
          </a:p>
        </p:txBody>
      </p:sp>
    </p:spTree>
    <p:extLst>
      <p:ext uri="{BB962C8B-B14F-4D97-AF65-F5344CB8AC3E}">
        <p14:creationId xmlns:p14="http://schemas.microsoft.com/office/powerpoint/2010/main" val="1752292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9</a:t>
            </a:fld>
            <a:endParaRPr lang="en-CA"/>
          </a:p>
        </p:txBody>
      </p:sp>
    </p:spTree>
    <p:extLst>
      <p:ext uri="{BB962C8B-B14F-4D97-AF65-F5344CB8AC3E}">
        <p14:creationId xmlns:p14="http://schemas.microsoft.com/office/powerpoint/2010/main" val="1497725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553980" y="1910218"/>
            <a:ext cx="5505508" cy="1814512"/>
          </a:xfrm>
        </p:spPr>
        <p:txBody>
          <a:bodyPr anchor="b"/>
          <a:lstStyle>
            <a:lvl1pPr marL="0" indent="0">
              <a:buNone/>
              <a:defRPr sz="3600">
                <a:solidFill>
                  <a:schemeClr val="bg1"/>
                </a:solidFill>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553980" y="3883932"/>
            <a:ext cx="5505508" cy="1655309"/>
          </a:xfrm>
        </p:spPr>
        <p:txBody>
          <a:bodyPr anchor="t"/>
          <a:lstStyle>
            <a:lvl1pPr marL="0" indent="0">
              <a:buNone/>
              <a:defRPr sz="1800" i="0">
                <a:solidFill>
                  <a:schemeClr val="bg1"/>
                </a:solidFill>
              </a:defRPr>
            </a:lvl1pPr>
          </a:lstStyle>
          <a:p>
            <a:pPr lvl="0"/>
            <a:r>
              <a:rPr lang="en-US" dirty="0"/>
              <a:t>Click to edit Master text styles</a:t>
            </a:r>
          </a:p>
        </p:txBody>
      </p:sp>
      <p:pic>
        <p:nvPicPr>
          <p:cNvPr id="10" name="Picture 9" descr="A black and white sign&#10;&#10;Description automatically generated with low confidence">
            <a:extLst>
              <a:ext uri="{FF2B5EF4-FFF2-40B4-BE49-F238E27FC236}">
                <a16:creationId xmlns:a16="http://schemas.microsoft.com/office/drawing/2014/main" id="{C0D68EB5-DC4C-A2E3-4B2A-C1078754EA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5735" y="4162425"/>
            <a:ext cx="2776184" cy="781050"/>
          </a:xfrm>
          <a:prstGeom prst="rect">
            <a:avLst/>
          </a:prstGeom>
        </p:spPr>
      </p:pic>
    </p:spTree>
    <p:extLst>
      <p:ext uri="{BB962C8B-B14F-4D97-AF65-F5344CB8AC3E}">
        <p14:creationId xmlns:p14="http://schemas.microsoft.com/office/powerpoint/2010/main" val="3139358647"/>
      </p:ext>
    </p:extLst>
  </p:cSld>
  <p:clrMapOvr>
    <a:masterClrMapping/>
  </p:clrMapOvr>
  <p:extLst>
    <p:ext uri="{DCECCB84-F9BA-43D5-87BE-67443E8EF086}">
      <p15:sldGuideLst xmlns:p15="http://schemas.microsoft.com/office/powerpoint/2012/main">
        <p15:guide id="1" pos="3840">
          <p15:clr>
            <a:srgbClr val="FBAE40"/>
          </p15:clr>
        </p15:guide>
        <p15:guide id="3" pos="347">
          <p15:clr>
            <a:srgbClr val="FBAE40"/>
          </p15:clr>
        </p15:guide>
        <p15:guide id="4" pos="749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3" name="Text Placeholder 4">
            <a:extLst>
              <a:ext uri="{FF2B5EF4-FFF2-40B4-BE49-F238E27FC236}">
                <a16:creationId xmlns:a16="http://schemas.microsoft.com/office/drawing/2014/main" id="{1F551345-FF83-E4FA-DE22-CD97F31ECA69}"/>
              </a:ext>
            </a:extLst>
          </p:cNvPr>
          <p:cNvSpPr>
            <a:spLocks noGrp="1"/>
          </p:cNvSpPr>
          <p:nvPr>
            <p:ph type="body" sz="quarter" idx="13" hasCustomPrompt="1"/>
          </p:nvPr>
        </p:nvSpPr>
        <p:spPr>
          <a:xfrm>
            <a:off x="536240" y="6020060"/>
            <a:ext cx="10896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353440276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5" name="Text Placeholder 4">
            <a:extLst>
              <a:ext uri="{FF2B5EF4-FFF2-40B4-BE49-F238E27FC236}">
                <a16:creationId xmlns:a16="http://schemas.microsoft.com/office/drawing/2014/main" id="{357EF66D-6895-F9D0-22EB-D34C38101672}"/>
              </a:ext>
            </a:extLst>
          </p:cNvPr>
          <p:cNvSpPr>
            <a:spLocks noGrp="1"/>
          </p:cNvSpPr>
          <p:nvPr>
            <p:ph type="body" sz="quarter" idx="14"/>
          </p:nvPr>
        </p:nvSpPr>
        <p:spPr>
          <a:xfrm>
            <a:off x="536240" y="1661160"/>
            <a:ext cx="10896000" cy="4315160"/>
          </a:xfrm>
        </p:spPr>
        <p:txBody>
          <a:bodyPr/>
          <a:lstStyle/>
          <a:p>
            <a:pPr lvl="0"/>
            <a:r>
              <a:rPr lang="en-US" dirty="0"/>
              <a:t>Click to edit Master text styles</a:t>
            </a:r>
          </a:p>
          <a:p>
            <a:pPr lvl="1"/>
            <a:r>
              <a:rPr lang="en-US" dirty="0"/>
              <a:t>Second level</a:t>
            </a:r>
          </a:p>
          <a:p>
            <a:pPr lvl="2"/>
            <a:r>
              <a:rPr lang="en-US" dirty="0"/>
              <a:t>Third level</a:t>
            </a:r>
          </a:p>
        </p:txBody>
      </p:sp>
      <p:sp>
        <p:nvSpPr>
          <p:cNvPr id="4" name="Text Placeholder 4">
            <a:extLst>
              <a:ext uri="{FF2B5EF4-FFF2-40B4-BE49-F238E27FC236}">
                <a16:creationId xmlns:a16="http://schemas.microsoft.com/office/drawing/2014/main" id="{EC50018B-FCD9-2351-F61E-0B5208F85706}"/>
              </a:ext>
            </a:extLst>
          </p:cNvPr>
          <p:cNvSpPr>
            <a:spLocks noGrp="1"/>
          </p:cNvSpPr>
          <p:nvPr>
            <p:ph type="body" sz="quarter" idx="13" hasCustomPrompt="1"/>
          </p:nvPr>
        </p:nvSpPr>
        <p:spPr>
          <a:xfrm>
            <a:off x="536240" y="6020060"/>
            <a:ext cx="10896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2450447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plit Layou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rot="10800000">
            <a:off x="5494020" y="-1"/>
            <a:ext cx="669798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pic>
        <p:nvPicPr>
          <p:cNvPr id="5" name="Picture 4" descr="A black and white sign&#10;&#10;Description automatically generated with low confidence">
            <a:extLst>
              <a:ext uri="{FF2B5EF4-FFF2-40B4-BE49-F238E27FC236}">
                <a16:creationId xmlns:a16="http://schemas.microsoft.com/office/drawing/2014/main" id="{1B80BD61-E30F-2A95-C59D-CEDFE22944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24604"/>
            <a:ext cx="1368625" cy="385048"/>
          </a:xfrm>
          <a:prstGeom prst="rect">
            <a:avLst/>
          </a:prstGeom>
        </p:spPr>
      </p:pic>
      <p:sp>
        <p:nvSpPr>
          <p:cNvPr id="9" name="Text Placeholder 4">
            <a:extLst>
              <a:ext uri="{FF2B5EF4-FFF2-40B4-BE49-F238E27FC236}">
                <a16:creationId xmlns:a16="http://schemas.microsoft.com/office/drawing/2014/main" id="{BA02ACCB-FF32-050F-F2FD-3596172EA62D}"/>
              </a:ext>
            </a:extLst>
          </p:cNvPr>
          <p:cNvSpPr>
            <a:spLocks noGrp="1"/>
          </p:cNvSpPr>
          <p:nvPr>
            <p:ph type="body" sz="quarter" idx="13" hasCustomPrompt="1"/>
          </p:nvPr>
        </p:nvSpPr>
        <p:spPr>
          <a:xfrm>
            <a:off x="5854400" y="6401983"/>
            <a:ext cx="4893527" cy="324000"/>
          </a:xfrm>
        </p:spPr>
        <p:txBody>
          <a:bodyPr vert="horz" lIns="0" tIns="0" rIns="0" bIns="0" rtlCol="0" anchor="b">
            <a:noAutofit/>
          </a:bodyPr>
          <a:lstStyle>
            <a:lvl1pPr marL="0" indent="0">
              <a:buNone/>
              <a:defRPr lang="en-GB" sz="800" i="0" dirty="0">
                <a:solidFill>
                  <a:schemeClr val="bg1"/>
                </a:solidFill>
              </a:defRPr>
            </a:lvl1pPr>
          </a:lstStyle>
          <a:p>
            <a:pPr marL="269993" lvl="0" indent="-269993"/>
            <a:r>
              <a:rPr lang="en-GB"/>
              <a:t>Insert notes</a:t>
            </a:r>
          </a:p>
        </p:txBody>
      </p:sp>
      <p:pic>
        <p:nvPicPr>
          <p:cNvPr id="10" name="Picture 9" descr="A black and white sign&#10;&#10;Description automatically generated with low confidence">
            <a:extLst>
              <a:ext uri="{FF2B5EF4-FFF2-40B4-BE49-F238E27FC236}">
                <a16:creationId xmlns:a16="http://schemas.microsoft.com/office/drawing/2014/main" id="{0078288B-17C4-AEC1-5B44-26B83BFF65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7927" y="6339844"/>
            <a:ext cx="1368625" cy="385048"/>
          </a:xfrm>
          <a:prstGeom prst="rect">
            <a:avLst/>
          </a:prstGeom>
        </p:spPr>
      </p:pic>
      <p:sp>
        <p:nvSpPr>
          <p:cNvPr id="7" name="Rectangle: Rounded Corners 6">
            <a:extLst>
              <a:ext uri="{FF2B5EF4-FFF2-40B4-BE49-F238E27FC236}">
                <a16:creationId xmlns:a16="http://schemas.microsoft.com/office/drawing/2014/main" id="{D6C8C719-B309-F8CA-1C6B-FE8D4D1174A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6" name="Rectangle: Rounded Corners 5">
            <a:extLst>
              <a:ext uri="{FF2B5EF4-FFF2-40B4-BE49-F238E27FC236}">
                <a16:creationId xmlns:a16="http://schemas.microsoft.com/office/drawing/2014/main" id="{2828997B-CE24-417C-7F15-C0849AD60B06}"/>
              </a:ext>
            </a:extLst>
          </p:cNvPr>
          <p:cNvSpPr/>
          <p:nvPr userDrawn="1"/>
        </p:nvSpPr>
        <p:spPr>
          <a:xfrm>
            <a:off x="9878993" y="102833"/>
            <a:ext cx="1669241" cy="4143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solidFill>
                  <a:schemeClr val="tx1"/>
                </a:solidFill>
              </a:rPr>
              <a:t>Stigma</a:t>
            </a:r>
          </a:p>
        </p:txBody>
      </p:sp>
    </p:spTree>
    <p:extLst>
      <p:ext uri="{BB962C8B-B14F-4D97-AF65-F5344CB8AC3E}">
        <p14:creationId xmlns:p14="http://schemas.microsoft.com/office/powerpoint/2010/main" val="38881418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plit Layout Colou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a:off x="0" y="0"/>
            <a:ext cx="557784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B511BDAC-A7E9-8605-7131-93B5D0D02E76}"/>
              </a:ext>
            </a:extLst>
          </p:cNvPr>
          <p:cNvSpPr>
            <a:spLocks noGrp="1"/>
          </p:cNvSpPr>
          <p:nvPr>
            <p:ph type="body" sz="quarter" idx="13" hasCustomPrompt="1"/>
          </p:nvPr>
        </p:nvSpPr>
        <p:spPr>
          <a:xfrm>
            <a:off x="5854400" y="6401983"/>
            <a:ext cx="5577840"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dirty="0"/>
              <a:t>Insert notes</a:t>
            </a:r>
          </a:p>
        </p:txBody>
      </p:sp>
      <p:pic>
        <p:nvPicPr>
          <p:cNvPr id="6" name="Picture 5" descr="A black and white sign&#10;&#10;Description automatically generated with low confidence">
            <a:extLst>
              <a:ext uri="{FF2B5EF4-FFF2-40B4-BE49-F238E27FC236}">
                <a16:creationId xmlns:a16="http://schemas.microsoft.com/office/drawing/2014/main" id="{3CCF2D27-6A7E-125E-2090-35C5E0EB2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11" name="Rectangle: Rounded Corners 10">
            <a:extLst>
              <a:ext uri="{FF2B5EF4-FFF2-40B4-BE49-F238E27FC236}">
                <a16:creationId xmlns:a16="http://schemas.microsoft.com/office/drawing/2014/main" id="{B2D39208-7BAA-723A-190E-AD49A59D476B}"/>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5" name="Rectangle: Rounded Corners 4">
            <a:extLst>
              <a:ext uri="{FF2B5EF4-FFF2-40B4-BE49-F238E27FC236}">
                <a16:creationId xmlns:a16="http://schemas.microsoft.com/office/drawing/2014/main" id="{B96B51EF-22A9-9D4A-C120-8BEF92DEE09B}"/>
              </a:ext>
            </a:extLst>
          </p:cNvPr>
          <p:cNvSpPr/>
          <p:nvPr userDrawn="1"/>
        </p:nvSpPr>
        <p:spPr>
          <a:xfrm>
            <a:off x="9878993" y="102833"/>
            <a:ext cx="1669241"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t>Stigma</a:t>
            </a:r>
          </a:p>
        </p:txBody>
      </p:sp>
    </p:spTree>
    <p:extLst>
      <p:ext uri="{BB962C8B-B14F-4D97-AF65-F5344CB8AC3E}">
        <p14:creationId xmlns:p14="http://schemas.microsoft.com/office/powerpoint/2010/main" val="413717140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plit Layout Colour Sli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a:off x="0" y="0"/>
            <a:ext cx="38989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3154209" cy="5562000"/>
          </a:xfrm>
        </p:spPr>
        <p:txBody>
          <a:bodyPr anchor="ctr"/>
          <a:lstStyle>
            <a:lvl1pP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4006851" y="414320"/>
            <a:ext cx="7425390" cy="5562000"/>
          </a:xfrm>
        </p:spPr>
        <p:txBody>
          <a:bodyPr anchor="ct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B511BDAC-A7E9-8605-7131-93B5D0D02E76}"/>
              </a:ext>
            </a:extLst>
          </p:cNvPr>
          <p:cNvSpPr>
            <a:spLocks noGrp="1"/>
          </p:cNvSpPr>
          <p:nvPr>
            <p:ph type="body" sz="quarter" idx="13" hasCustomPrompt="1"/>
          </p:nvPr>
        </p:nvSpPr>
        <p:spPr>
          <a:xfrm>
            <a:off x="4006851" y="6401983"/>
            <a:ext cx="7425390"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dirty="0"/>
              <a:t>Insert notes</a:t>
            </a:r>
          </a:p>
        </p:txBody>
      </p:sp>
      <p:pic>
        <p:nvPicPr>
          <p:cNvPr id="6" name="Picture 5" descr="A black and white sign&#10;&#10;Description automatically generated with low confidence">
            <a:extLst>
              <a:ext uri="{FF2B5EF4-FFF2-40B4-BE49-F238E27FC236}">
                <a16:creationId xmlns:a16="http://schemas.microsoft.com/office/drawing/2014/main" id="{3CCF2D27-6A7E-125E-2090-35C5E0EB2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7" name="Rectangle: Rounded Corners 6">
            <a:extLst>
              <a:ext uri="{FF2B5EF4-FFF2-40B4-BE49-F238E27FC236}">
                <a16:creationId xmlns:a16="http://schemas.microsoft.com/office/drawing/2014/main" id="{3D30DCE8-21D7-4DA2-412B-7FD7F408476C}"/>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5" name="Rectangle: Rounded Corners 4">
            <a:extLst>
              <a:ext uri="{FF2B5EF4-FFF2-40B4-BE49-F238E27FC236}">
                <a16:creationId xmlns:a16="http://schemas.microsoft.com/office/drawing/2014/main" id="{9E4E3254-8B2A-5B67-9015-67CC0AB6AA4A}"/>
              </a:ext>
            </a:extLst>
          </p:cNvPr>
          <p:cNvSpPr/>
          <p:nvPr userDrawn="1"/>
        </p:nvSpPr>
        <p:spPr>
          <a:xfrm>
            <a:off x="9878993" y="102833"/>
            <a:ext cx="1669241"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t>Stigma</a:t>
            </a:r>
          </a:p>
        </p:txBody>
      </p:sp>
    </p:spTree>
    <p:extLst>
      <p:ext uri="{BB962C8B-B14F-4D97-AF65-F5344CB8AC3E}">
        <p14:creationId xmlns:p14="http://schemas.microsoft.com/office/powerpoint/2010/main" val="118446805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tags" Target="../tags/tag20.xml"/><Relationship Id="rId21" Type="http://schemas.openxmlformats.org/officeDocument/2006/relationships/tags" Target="../tags/tag15.xml"/><Relationship Id="rId42" Type="http://schemas.openxmlformats.org/officeDocument/2006/relationships/tags" Target="../tags/tag36.xml"/><Relationship Id="rId47" Type="http://schemas.openxmlformats.org/officeDocument/2006/relationships/tags" Target="../tags/tag41.xml"/><Relationship Id="rId63" Type="http://schemas.openxmlformats.org/officeDocument/2006/relationships/tags" Target="../tags/tag57.xml"/><Relationship Id="rId68" Type="http://schemas.openxmlformats.org/officeDocument/2006/relationships/tags" Target="../tags/tag62.xml"/><Relationship Id="rId84" Type="http://schemas.openxmlformats.org/officeDocument/2006/relationships/tags" Target="../tags/tag78.xml"/><Relationship Id="rId89" Type="http://schemas.openxmlformats.org/officeDocument/2006/relationships/tags" Target="../tags/tag83.xml"/><Relationship Id="rId16" Type="http://schemas.openxmlformats.org/officeDocument/2006/relationships/tags" Target="../tags/tag10.xml"/><Relationship Id="rId11" Type="http://schemas.openxmlformats.org/officeDocument/2006/relationships/tags" Target="../tags/tag5.xml"/><Relationship Id="rId32" Type="http://schemas.openxmlformats.org/officeDocument/2006/relationships/tags" Target="../tags/tag26.xml"/><Relationship Id="rId37" Type="http://schemas.openxmlformats.org/officeDocument/2006/relationships/tags" Target="../tags/tag31.xml"/><Relationship Id="rId53" Type="http://schemas.openxmlformats.org/officeDocument/2006/relationships/tags" Target="../tags/tag47.xml"/><Relationship Id="rId58" Type="http://schemas.openxmlformats.org/officeDocument/2006/relationships/tags" Target="../tags/tag52.xml"/><Relationship Id="rId74" Type="http://schemas.openxmlformats.org/officeDocument/2006/relationships/tags" Target="../tags/tag68.xml"/><Relationship Id="rId79" Type="http://schemas.openxmlformats.org/officeDocument/2006/relationships/tags" Target="../tags/tag73.xml"/><Relationship Id="rId5" Type="http://schemas.openxmlformats.org/officeDocument/2006/relationships/slideLayout" Target="../slideLayouts/slideLayout5.xml"/><Relationship Id="rId90" Type="http://schemas.openxmlformats.org/officeDocument/2006/relationships/tags" Target="../tags/tag84.xml"/><Relationship Id="rId95" Type="http://schemas.openxmlformats.org/officeDocument/2006/relationships/tags" Target="../tags/tag89.xml"/><Relationship Id="rId22" Type="http://schemas.openxmlformats.org/officeDocument/2006/relationships/tags" Target="../tags/tag16.xml"/><Relationship Id="rId27" Type="http://schemas.openxmlformats.org/officeDocument/2006/relationships/tags" Target="../tags/tag21.xml"/><Relationship Id="rId43" Type="http://schemas.openxmlformats.org/officeDocument/2006/relationships/tags" Target="../tags/tag37.xml"/><Relationship Id="rId48" Type="http://schemas.openxmlformats.org/officeDocument/2006/relationships/tags" Target="../tags/tag42.xml"/><Relationship Id="rId64" Type="http://schemas.openxmlformats.org/officeDocument/2006/relationships/tags" Target="../tags/tag58.xml"/><Relationship Id="rId69" Type="http://schemas.openxmlformats.org/officeDocument/2006/relationships/tags" Target="../tags/tag63.xml"/><Relationship Id="rId8" Type="http://schemas.openxmlformats.org/officeDocument/2006/relationships/tags" Target="../tags/tag2.xml"/><Relationship Id="rId51" Type="http://schemas.openxmlformats.org/officeDocument/2006/relationships/tags" Target="../tags/tag45.xml"/><Relationship Id="rId72" Type="http://schemas.openxmlformats.org/officeDocument/2006/relationships/tags" Target="../tags/tag66.xml"/><Relationship Id="rId80" Type="http://schemas.openxmlformats.org/officeDocument/2006/relationships/tags" Target="../tags/tag74.xml"/><Relationship Id="rId85" Type="http://schemas.openxmlformats.org/officeDocument/2006/relationships/tags" Target="../tags/tag79.xml"/><Relationship Id="rId93" Type="http://schemas.openxmlformats.org/officeDocument/2006/relationships/tags" Target="../tags/tag87.xml"/><Relationship Id="rId3" Type="http://schemas.openxmlformats.org/officeDocument/2006/relationships/slideLayout" Target="../slideLayouts/slideLayout3.x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tags" Target="../tags/tag19.xml"/><Relationship Id="rId33" Type="http://schemas.openxmlformats.org/officeDocument/2006/relationships/tags" Target="../tags/tag27.xml"/><Relationship Id="rId38" Type="http://schemas.openxmlformats.org/officeDocument/2006/relationships/tags" Target="../tags/tag32.xml"/><Relationship Id="rId46" Type="http://schemas.openxmlformats.org/officeDocument/2006/relationships/tags" Target="../tags/tag40.xml"/><Relationship Id="rId59" Type="http://schemas.openxmlformats.org/officeDocument/2006/relationships/tags" Target="../tags/tag53.xml"/><Relationship Id="rId67" Type="http://schemas.openxmlformats.org/officeDocument/2006/relationships/tags" Target="../tags/tag61.xml"/><Relationship Id="rId20" Type="http://schemas.openxmlformats.org/officeDocument/2006/relationships/tags" Target="../tags/tag14.xml"/><Relationship Id="rId41" Type="http://schemas.openxmlformats.org/officeDocument/2006/relationships/tags" Target="../tags/tag35.xml"/><Relationship Id="rId54" Type="http://schemas.openxmlformats.org/officeDocument/2006/relationships/tags" Target="../tags/tag48.xml"/><Relationship Id="rId62" Type="http://schemas.openxmlformats.org/officeDocument/2006/relationships/tags" Target="../tags/tag56.xml"/><Relationship Id="rId70" Type="http://schemas.openxmlformats.org/officeDocument/2006/relationships/tags" Target="../tags/tag64.xml"/><Relationship Id="rId75" Type="http://schemas.openxmlformats.org/officeDocument/2006/relationships/tags" Target="../tags/tag69.xml"/><Relationship Id="rId83" Type="http://schemas.openxmlformats.org/officeDocument/2006/relationships/tags" Target="../tags/tag77.xml"/><Relationship Id="rId88" Type="http://schemas.openxmlformats.org/officeDocument/2006/relationships/tags" Target="../tags/tag82.xml"/><Relationship Id="rId91" Type="http://schemas.openxmlformats.org/officeDocument/2006/relationships/tags" Target="../tags/tag85.xml"/><Relationship Id="rId9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tags" Target="../tags/tag9.xml"/><Relationship Id="rId23" Type="http://schemas.openxmlformats.org/officeDocument/2006/relationships/tags" Target="../tags/tag17.xml"/><Relationship Id="rId28" Type="http://schemas.openxmlformats.org/officeDocument/2006/relationships/tags" Target="../tags/tag22.xml"/><Relationship Id="rId36" Type="http://schemas.openxmlformats.org/officeDocument/2006/relationships/tags" Target="../tags/tag30.xml"/><Relationship Id="rId49" Type="http://schemas.openxmlformats.org/officeDocument/2006/relationships/tags" Target="../tags/tag43.xml"/><Relationship Id="rId57" Type="http://schemas.openxmlformats.org/officeDocument/2006/relationships/tags" Target="../tags/tag51.xml"/><Relationship Id="rId10" Type="http://schemas.openxmlformats.org/officeDocument/2006/relationships/tags" Target="../tags/tag4.xml"/><Relationship Id="rId31" Type="http://schemas.openxmlformats.org/officeDocument/2006/relationships/tags" Target="../tags/tag25.xml"/><Relationship Id="rId44" Type="http://schemas.openxmlformats.org/officeDocument/2006/relationships/tags" Target="../tags/tag38.xml"/><Relationship Id="rId52" Type="http://schemas.openxmlformats.org/officeDocument/2006/relationships/tags" Target="../tags/tag46.xml"/><Relationship Id="rId60" Type="http://schemas.openxmlformats.org/officeDocument/2006/relationships/tags" Target="../tags/tag54.xml"/><Relationship Id="rId65" Type="http://schemas.openxmlformats.org/officeDocument/2006/relationships/tags" Target="../tags/tag59.xml"/><Relationship Id="rId73" Type="http://schemas.openxmlformats.org/officeDocument/2006/relationships/tags" Target="../tags/tag67.xml"/><Relationship Id="rId78" Type="http://schemas.openxmlformats.org/officeDocument/2006/relationships/tags" Target="../tags/tag72.xml"/><Relationship Id="rId81" Type="http://schemas.openxmlformats.org/officeDocument/2006/relationships/tags" Target="../tags/tag75.xml"/><Relationship Id="rId86" Type="http://schemas.openxmlformats.org/officeDocument/2006/relationships/tags" Target="../tags/tag80.xml"/><Relationship Id="rId94" Type="http://schemas.openxmlformats.org/officeDocument/2006/relationships/tags" Target="../tags/tag88.xml"/><Relationship Id="rId4" Type="http://schemas.openxmlformats.org/officeDocument/2006/relationships/slideLayout" Target="../slideLayouts/slideLayout4.xml"/><Relationship Id="rId9" Type="http://schemas.openxmlformats.org/officeDocument/2006/relationships/tags" Target="../tags/tag3.xml"/><Relationship Id="rId13" Type="http://schemas.openxmlformats.org/officeDocument/2006/relationships/tags" Target="../tags/tag7.xml"/><Relationship Id="rId18" Type="http://schemas.openxmlformats.org/officeDocument/2006/relationships/tags" Target="../tags/tag12.xml"/><Relationship Id="rId39" Type="http://schemas.openxmlformats.org/officeDocument/2006/relationships/tags" Target="../tags/tag33.xml"/><Relationship Id="rId34" Type="http://schemas.openxmlformats.org/officeDocument/2006/relationships/tags" Target="../tags/tag28.xml"/><Relationship Id="rId50" Type="http://schemas.openxmlformats.org/officeDocument/2006/relationships/tags" Target="../tags/tag44.xml"/><Relationship Id="rId55" Type="http://schemas.openxmlformats.org/officeDocument/2006/relationships/tags" Target="../tags/tag49.xml"/><Relationship Id="rId76" Type="http://schemas.openxmlformats.org/officeDocument/2006/relationships/tags" Target="../tags/tag70.xml"/><Relationship Id="rId7" Type="http://schemas.openxmlformats.org/officeDocument/2006/relationships/theme" Target="../theme/theme1.xml"/><Relationship Id="rId71" Type="http://schemas.openxmlformats.org/officeDocument/2006/relationships/tags" Target="../tags/tag65.xml"/><Relationship Id="rId92" Type="http://schemas.openxmlformats.org/officeDocument/2006/relationships/tags" Target="../tags/tag86.xml"/><Relationship Id="rId2" Type="http://schemas.openxmlformats.org/officeDocument/2006/relationships/slideLayout" Target="../slideLayouts/slideLayout2.xml"/><Relationship Id="rId29" Type="http://schemas.openxmlformats.org/officeDocument/2006/relationships/tags" Target="../tags/tag23.xml"/><Relationship Id="rId24" Type="http://schemas.openxmlformats.org/officeDocument/2006/relationships/tags" Target="../tags/tag18.xml"/><Relationship Id="rId40" Type="http://schemas.openxmlformats.org/officeDocument/2006/relationships/tags" Target="../tags/tag34.xml"/><Relationship Id="rId45" Type="http://schemas.openxmlformats.org/officeDocument/2006/relationships/tags" Target="../tags/tag39.xml"/><Relationship Id="rId66" Type="http://schemas.openxmlformats.org/officeDocument/2006/relationships/tags" Target="../tags/tag60.xml"/><Relationship Id="rId87" Type="http://schemas.openxmlformats.org/officeDocument/2006/relationships/tags" Target="../tags/tag81.xml"/><Relationship Id="rId61" Type="http://schemas.openxmlformats.org/officeDocument/2006/relationships/tags" Target="../tags/tag55.xml"/><Relationship Id="rId82" Type="http://schemas.openxmlformats.org/officeDocument/2006/relationships/tags" Target="../tags/tag76.xml"/><Relationship Id="rId19" Type="http://schemas.openxmlformats.org/officeDocument/2006/relationships/tags" Target="../tags/tag13.xml"/><Relationship Id="rId14" Type="http://schemas.openxmlformats.org/officeDocument/2006/relationships/tags" Target="../tags/tag8.xml"/><Relationship Id="rId30" Type="http://schemas.openxmlformats.org/officeDocument/2006/relationships/tags" Target="../tags/tag24.xml"/><Relationship Id="rId35" Type="http://schemas.openxmlformats.org/officeDocument/2006/relationships/tags" Target="../tags/tag29.xml"/><Relationship Id="rId56" Type="http://schemas.openxmlformats.org/officeDocument/2006/relationships/tags" Target="../tags/tag50.xml"/><Relationship Id="rId77" Type="http://schemas.openxmlformats.org/officeDocument/2006/relationships/tags" Target="../tags/tag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E716778-85D8-27E3-0056-C61C45818908}"/>
              </a:ext>
            </a:extLst>
          </p:cNvPr>
          <p:cNvSpPr/>
          <p:nvPr userDrawn="1"/>
        </p:nvSpPr>
        <p:spPr>
          <a:xfrm>
            <a:off x="0" y="6443680"/>
            <a:ext cx="12192000" cy="414319"/>
          </a:xfrm>
          <a:prstGeom prst="rect">
            <a:avLst/>
          </a:prstGeom>
          <a:gradFill flip="none" rotWithShape="1">
            <a:gsLst>
              <a:gs pos="71600">
                <a:schemeClr val="tx1"/>
              </a:gs>
              <a:gs pos="0">
                <a:schemeClr val="tx1"/>
              </a:gs>
              <a:gs pos="100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Text Placeholder 2"/>
          <p:cNvSpPr>
            <a:spLocks noGrp="1"/>
          </p:cNvSpPr>
          <p:nvPr>
            <p:ph type="body" idx="1"/>
          </p:nvPr>
        </p:nvSpPr>
        <p:spPr>
          <a:xfrm>
            <a:off x="536240" y="1661160"/>
            <a:ext cx="10896000" cy="4315160"/>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082209"/>
          </a:xfrm>
          <a:prstGeom prst="rect">
            <a:avLst/>
          </a:prstGeom>
        </p:spPr>
        <p:txBody>
          <a:bodyPr vert="horz" lIns="0" tIns="0" rIns="0" bIns="0" rtlCol="0" anchor="b" anchorCtr="0">
            <a:noAutofit/>
          </a:bodyPr>
          <a:lstStyle/>
          <a:p>
            <a:r>
              <a:rPr lang="en-GB" dirty="0"/>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8"/>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9"/>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0"/>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11"/>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12"/>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13"/>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14"/>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15"/>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16"/>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17"/>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18"/>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19"/>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0"/>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21"/>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22"/>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23"/>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24"/>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25"/>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26"/>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27"/>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28"/>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29"/>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0"/>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31"/>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32"/>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33"/>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34"/>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35"/>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36"/>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37"/>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38"/>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39"/>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0"/>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41"/>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42"/>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43"/>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44"/>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45"/>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46"/>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47"/>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48"/>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49"/>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0"/>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51"/>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52"/>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53"/>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54"/>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55"/>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56"/>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57"/>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58"/>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59"/>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0"/>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61"/>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62"/>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63"/>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64"/>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65"/>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66"/>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67"/>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68"/>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69"/>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0"/>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71"/>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72"/>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73"/>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74"/>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75"/>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76"/>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77"/>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78"/>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79"/>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0"/>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81"/>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82"/>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83"/>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84"/>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85"/>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86"/>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87"/>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88"/>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89"/>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0"/>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91"/>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92"/>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93"/>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94"/>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95"/>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cxnSp>
        <p:nvCxnSpPr>
          <p:cNvPr id="8" name="Straight Connector 7">
            <a:extLst>
              <a:ext uri="{FF2B5EF4-FFF2-40B4-BE49-F238E27FC236}">
                <a16:creationId xmlns:a16="http://schemas.microsoft.com/office/drawing/2014/main" id="{40343992-1AE0-73F4-85AF-D861DD270DD9}"/>
              </a:ext>
            </a:extLst>
          </p:cNvPr>
          <p:cNvCxnSpPr>
            <a:cxnSpLocks/>
          </p:cNvCxnSpPr>
          <p:nvPr userDrawn="1"/>
        </p:nvCxnSpPr>
        <p:spPr>
          <a:xfrm>
            <a:off x="0" y="1577187"/>
            <a:ext cx="12192000" cy="0"/>
          </a:xfrm>
          <a:prstGeom prst="line">
            <a:avLst/>
          </a:prstGeom>
          <a:ln w="19050">
            <a:gradFill>
              <a:gsLst>
                <a:gs pos="0">
                  <a:schemeClr val="tx2"/>
                </a:gs>
                <a:gs pos="83000">
                  <a:schemeClr val="tx1"/>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34" name="Picture 33" descr="A black and white sign&#10;&#10;Description automatically generated with low confidence">
            <a:extLst>
              <a:ext uri="{FF2B5EF4-FFF2-40B4-BE49-F238E27FC236}">
                <a16:creationId xmlns:a16="http://schemas.microsoft.com/office/drawing/2014/main" id="{F543F68A-4422-079A-7410-10658898C3F7}"/>
              </a:ext>
            </a:extLst>
          </p:cNvPr>
          <p:cNvPicPr>
            <a:picLocks noChangeAspect="1"/>
          </p:cNvPicPr>
          <p:nvPr userDrawn="1"/>
        </p:nvPicPr>
        <p:blipFill>
          <a:blip r:embed="rId96">
            <a:extLst>
              <a:ext uri="{28A0092B-C50C-407E-A947-70E740481C1C}">
                <a14:useLocalDpi xmlns:a14="http://schemas.microsoft.com/office/drawing/2010/main" val="0"/>
              </a:ext>
            </a:extLst>
          </a:blip>
          <a:stretch>
            <a:fillRect/>
          </a:stretch>
        </p:blipFill>
        <p:spPr>
          <a:xfrm>
            <a:off x="11007011" y="6506176"/>
            <a:ext cx="994493" cy="279790"/>
          </a:xfrm>
          <a:prstGeom prst="rect">
            <a:avLst/>
          </a:prstGeom>
        </p:spPr>
      </p:pic>
      <p:sp>
        <p:nvSpPr>
          <p:cNvPr id="2" name="Rectangle: Rounded Corners 1">
            <a:extLst>
              <a:ext uri="{FF2B5EF4-FFF2-40B4-BE49-F238E27FC236}">
                <a16:creationId xmlns:a16="http://schemas.microsoft.com/office/drawing/2014/main" id="{AB5BD523-09B7-359D-076D-A624A8C2CBC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9" name="Rectangle: Rounded Corners 8">
            <a:extLst>
              <a:ext uri="{FF2B5EF4-FFF2-40B4-BE49-F238E27FC236}">
                <a16:creationId xmlns:a16="http://schemas.microsoft.com/office/drawing/2014/main" id="{EA815159-38A3-A1F2-5D13-9A780579A251}"/>
              </a:ext>
            </a:extLst>
          </p:cNvPr>
          <p:cNvSpPr/>
          <p:nvPr userDrawn="1"/>
        </p:nvSpPr>
        <p:spPr>
          <a:xfrm>
            <a:off x="9878993" y="102833"/>
            <a:ext cx="1669241"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t>Stigma</a:t>
            </a:r>
          </a:p>
        </p:txBody>
      </p:sp>
    </p:spTree>
    <p:extLst>
      <p:ext uri="{BB962C8B-B14F-4D97-AF65-F5344CB8AC3E}">
        <p14:creationId xmlns:p14="http://schemas.microsoft.com/office/powerpoint/2010/main" val="2074751699"/>
      </p:ext>
    </p:extLst>
  </p:cSld>
  <p:clrMap bg1="lt1" tx1="dk1" bg2="lt2" tx2="dk2" accent1="accent1" accent2="accent2" accent3="accent3" accent4="accent4" accent5="accent5" accent6="accent6" hlink="hlink" folHlink="folHlink"/>
  <p:sldLayoutIdLst>
    <p:sldLayoutId id="2147483786" r:id="rId1"/>
    <p:sldLayoutId id="2147483789" r:id="rId2"/>
    <p:sldLayoutId id="2147483802" r:id="rId3"/>
    <p:sldLayoutId id="2147483790" r:id="rId4"/>
    <p:sldLayoutId id="2147483791" r:id="rId5"/>
    <p:sldLayoutId id="2147483803" r:id="rId6"/>
  </p:sldLayoutIdLst>
  <p:hf sldNum="0" hdr="0" ftr="0" dt="0"/>
  <p:txStyles>
    <p:titleStyle>
      <a:lvl1pPr algn="l" defTabSz="914332"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None/>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slide" Target="slide11.xml"/><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slide" Target="slide9.xml"/><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slide" Target="slide8.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9.xml"/><Relationship Id="rId7" Type="http://schemas.openxmlformats.org/officeDocument/2006/relationships/image" Target="../media/image38.svg"/><Relationship Id="rId12"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slide" Target="slide11.xml"/><Relationship Id="rId10" Type="http://schemas.openxmlformats.org/officeDocument/2006/relationships/image" Target="../media/image41.png"/><Relationship Id="rId4" Type="http://schemas.openxmlformats.org/officeDocument/2006/relationships/slide" Target="slide10.xml"/><Relationship Id="rId9" Type="http://schemas.openxmlformats.org/officeDocument/2006/relationships/image" Target="../media/image40.svg"/></Relationships>
</file>

<file path=ppt/slides/_rels/slide12.xml.rels><?xml version="1.0" encoding="UTF-8" standalone="yes"?>
<Relationships xmlns="http://schemas.openxmlformats.org/package/2006/relationships"><Relationship Id="rId3" Type="http://schemas.openxmlformats.org/officeDocument/2006/relationships/hyperlink" Target="https://www.obesityaction.org/wp-content/uploads/1033162_FirstPersonOne-Pager01_041921.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4.sv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2.svg"/></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pcd/issues/2019/18_0579.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s://www.acponline.org/acp-newsroom/american-college-of-physicians-announces-initiative-to-advance-equitable-access-to-obesity-care" TargetMode="External"/><Relationship Id="rId7"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hyperlink" Target="https://www.amwa-doc.org/wp-content/uploads/2022/12/The-Impact-of-Obesity-on-Women-Final-12-5-22.pdf" TargetMode="External"/><Relationship Id="rId4" Type="http://schemas.openxmlformats.org/officeDocument/2006/relationships/hyperlink" Target="https://policysearch.ama-assn.org/policyfinder/detail/obesity?uri=%2FAMADoc%2Fdirectives.xml-0-1498.xml" TargetMode="External"/><Relationship Id="rId9" Type="http://schemas.openxmlformats.org/officeDocument/2006/relationships/image" Target="../media/image58.jpe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s://icpobesity.org/wp-content/uploads/2021/10/Obesity-UK-Language-Matters-2020.pdf" TargetMode="External"/><Relationship Id="rId7" Type="http://schemas.openxmlformats.org/officeDocument/2006/relationships/image" Target="../media/image62.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_rels/slide18.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63.png"/><Relationship Id="rId7"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64.svg"/></Relationships>
</file>

<file path=ppt/slides/_rels/slide19.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 Id="rId9"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73.sv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73.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hyperlink" Target="http://kirwaninstitute.osu.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25.png"/><Relationship Id="rId7"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slide" Target="slide8.xml"/><Relationship Id="rId4" Type="http://schemas.openxmlformats.org/officeDocument/2006/relationships/image" Target="../media/image26.svg"/><Relationship Id="rId9"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a:extLst>
              <a:ext uri="{FF2B5EF4-FFF2-40B4-BE49-F238E27FC236}">
                <a16:creationId xmlns:a16="http://schemas.microsoft.com/office/drawing/2014/main" id="{53898A04-81D4-4173-AE44-9234FAE263BA}"/>
              </a:ext>
            </a:extLst>
          </p:cNvPr>
          <p:cNvSpPr txBox="1">
            <a:spLocks/>
          </p:cNvSpPr>
          <p:nvPr/>
        </p:nvSpPr>
        <p:spPr>
          <a:xfrm>
            <a:off x="1098522" y="1965277"/>
            <a:ext cx="7156223" cy="2971799"/>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US" sz="6200" b="1" i="0" u="none" strike="noStrike" kern="1200" cap="none" spc="0" normalizeH="0" baseline="0" noProof="0" dirty="0">
              <a:ln>
                <a:noFill/>
              </a:ln>
              <a:solidFill>
                <a:srgbClr val="263C50"/>
              </a:solidFill>
              <a:effectLst/>
              <a:uLnTx/>
              <a:uFillTx/>
              <a:latin typeface="Arial Nova Light"/>
              <a:ea typeface="+mn-ea"/>
              <a:cs typeface="+mn-cs"/>
            </a:endParaRPr>
          </a:p>
        </p:txBody>
      </p:sp>
      <p:sp>
        <p:nvSpPr>
          <p:cNvPr id="8" name="Text Placeholder 7">
            <a:extLst>
              <a:ext uri="{FF2B5EF4-FFF2-40B4-BE49-F238E27FC236}">
                <a16:creationId xmlns:a16="http://schemas.microsoft.com/office/drawing/2014/main" id="{1BCEEB83-CFCC-B509-EFB9-CBEC4D3569DB}"/>
              </a:ext>
            </a:extLst>
          </p:cNvPr>
          <p:cNvSpPr>
            <a:spLocks noGrp="1"/>
          </p:cNvSpPr>
          <p:nvPr>
            <p:ph type="body" sz="quarter" idx="10"/>
          </p:nvPr>
        </p:nvSpPr>
        <p:spPr>
          <a:xfrm>
            <a:off x="553980" y="1910218"/>
            <a:ext cx="5505508" cy="1814512"/>
          </a:xfrm>
        </p:spPr>
        <p:txBody>
          <a:bodyPr/>
          <a:lstStyle/>
          <a:p>
            <a:r>
              <a:rPr lang="en-US" noProof="0" dirty="0"/>
              <a:t>Addressing Stigma and Bias in Caring for Patients with Obesity​</a:t>
            </a:r>
          </a:p>
        </p:txBody>
      </p:sp>
      <p:sp>
        <p:nvSpPr>
          <p:cNvPr id="25" name="Text Placeholder 24">
            <a:extLst>
              <a:ext uri="{FF2B5EF4-FFF2-40B4-BE49-F238E27FC236}">
                <a16:creationId xmlns:a16="http://schemas.microsoft.com/office/drawing/2014/main" id="{2EF549D9-8553-C0B7-7355-E22C35129A4A}"/>
              </a:ext>
            </a:extLst>
          </p:cNvPr>
          <p:cNvSpPr>
            <a:spLocks noGrp="1"/>
          </p:cNvSpPr>
          <p:nvPr>
            <p:ph type="body" sz="quarter" idx="11"/>
          </p:nvPr>
        </p:nvSpPr>
        <p:spPr>
          <a:xfrm>
            <a:off x="553980" y="3883932"/>
            <a:ext cx="5505508" cy="1655309"/>
          </a:xfrm>
        </p:spPr>
        <p:txBody>
          <a:bodyPr/>
          <a:lstStyle/>
          <a:p>
            <a:r>
              <a:rPr lang="en-US" noProof="0" dirty="0"/>
              <a:t>Module 4</a:t>
            </a:r>
          </a:p>
          <a:p>
            <a:endParaRPr lang="en-US" noProof="0" dirty="0"/>
          </a:p>
        </p:txBody>
      </p:sp>
    </p:spTree>
    <p:extLst>
      <p:ext uri="{BB962C8B-B14F-4D97-AF65-F5344CB8AC3E}">
        <p14:creationId xmlns:p14="http://schemas.microsoft.com/office/powerpoint/2010/main" val="223933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3BFCE-A15B-E4E6-C315-45427B9785C2}"/>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A5EAFC7E-DDAC-DCC4-2763-A01F0F968627}"/>
              </a:ext>
            </a:extLst>
          </p:cNvPr>
          <p:cNvSpPr>
            <a:spLocks noGrp="1"/>
          </p:cNvSpPr>
          <p:nvPr>
            <p:ph type="title"/>
          </p:nvPr>
        </p:nvSpPr>
        <p:spPr>
          <a:xfrm>
            <a:off x="536575" y="414338"/>
            <a:ext cx="3154363" cy="5562600"/>
          </a:xfrm>
        </p:spPr>
        <p:txBody>
          <a:bodyPr/>
          <a:lstStyle/>
          <a:p>
            <a:r>
              <a:rPr lang="en-CA" dirty="0"/>
              <a:t>HCP weight bias impacts care</a:t>
            </a:r>
            <a:endParaRPr lang="en-US" noProof="0" dirty="0"/>
          </a:p>
        </p:txBody>
      </p:sp>
      <p:sp>
        <p:nvSpPr>
          <p:cNvPr id="3" name="Text Placeholder 2">
            <a:extLst>
              <a:ext uri="{FF2B5EF4-FFF2-40B4-BE49-F238E27FC236}">
                <a16:creationId xmlns:a16="http://schemas.microsoft.com/office/drawing/2014/main" id="{6B775983-BDA4-9617-9A11-0578A60F9F2A}"/>
              </a:ext>
            </a:extLst>
          </p:cNvPr>
          <p:cNvSpPr>
            <a:spLocks noGrp="1"/>
          </p:cNvSpPr>
          <p:nvPr>
            <p:ph type="body" sz="quarter" idx="13"/>
          </p:nvPr>
        </p:nvSpPr>
        <p:spPr>
          <a:xfrm>
            <a:off x="4006851" y="6449913"/>
            <a:ext cx="6984999" cy="324000"/>
          </a:xfrm>
        </p:spPr>
        <p:txBody>
          <a:bodyPr/>
          <a:lstStyle/>
          <a:p>
            <a:r>
              <a:rPr lang="en-US" noProof="0" dirty="0"/>
              <a:t>BMI, body mass index</a:t>
            </a:r>
            <a:r>
              <a:rPr lang="en-US" dirty="0"/>
              <a:t>; HCP, healthcare professional.</a:t>
            </a:r>
            <a:br>
              <a:rPr lang="en-US" noProof="0" dirty="0"/>
            </a:br>
            <a:r>
              <a:rPr lang="en-US" noProof="0" dirty="0"/>
              <a:t>1. Hebl MR and Xu J. Int J </a:t>
            </a:r>
            <a:r>
              <a:rPr lang="en-US" noProof="0" dirty="0" err="1"/>
              <a:t>Obes</a:t>
            </a:r>
            <a:r>
              <a:rPr lang="en-US" noProof="0" dirty="0"/>
              <a:t> 2001;25;1246–1252; 2. Amy NK et al. Int J </a:t>
            </a:r>
            <a:r>
              <a:rPr lang="en-US" noProof="0" dirty="0" err="1"/>
              <a:t>Obes</a:t>
            </a:r>
            <a:r>
              <a:rPr lang="en-US" noProof="0" dirty="0"/>
              <a:t> 2006;30:147–155; 3. Sutin AR et al. Psychol Sci 2015;26:1803–1811; 4. Eisenberg D et al. Surg </a:t>
            </a:r>
            <a:r>
              <a:rPr lang="en-US" noProof="0" dirty="0" err="1"/>
              <a:t>Obes</a:t>
            </a:r>
            <a:r>
              <a:rPr lang="en-US" noProof="0" dirty="0"/>
              <a:t> </a:t>
            </a:r>
            <a:r>
              <a:rPr lang="en-US" noProof="0" dirty="0" err="1"/>
              <a:t>Relat</a:t>
            </a:r>
            <a:r>
              <a:rPr lang="en-US" noProof="0" dirty="0"/>
              <a:t> Dis 2019;15:814–821.</a:t>
            </a:r>
          </a:p>
        </p:txBody>
      </p:sp>
      <p:sp>
        <p:nvSpPr>
          <p:cNvPr id="38" name="Rectangle: Rounded Corners 37">
            <a:extLst>
              <a:ext uri="{FF2B5EF4-FFF2-40B4-BE49-F238E27FC236}">
                <a16:creationId xmlns:a16="http://schemas.microsoft.com/office/drawing/2014/main" id="{90CB1890-8E7E-A0F4-F1E6-953C7563723A}"/>
              </a:ext>
            </a:extLst>
          </p:cNvPr>
          <p:cNvSpPr/>
          <p:nvPr/>
        </p:nvSpPr>
        <p:spPr>
          <a:xfrm>
            <a:off x="6200364" y="6045292"/>
            <a:ext cx="3569356" cy="57320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u="none" strike="noStrike" kern="1200" cap="all" spc="200" normalizeH="0" noProof="0" dirty="0">
                <a:ln>
                  <a:noFill/>
                </a:ln>
                <a:solidFill>
                  <a:schemeClr val="tx1"/>
                </a:solidFill>
                <a:effectLst/>
                <a:uLnTx/>
                <a:uFillTx/>
                <a:latin typeface="Arial" panose="020B0604020202020204"/>
                <a:ea typeface="+mn-ea"/>
                <a:cs typeface="+mn-cs"/>
              </a:rPr>
              <a:t>Select an item to learn more</a:t>
            </a:r>
            <a:endParaRPr kumimoji="0" lang="en-US" sz="110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39" name="Isosceles Triangle 38">
            <a:extLst>
              <a:ext uri="{FF2B5EF4-FFF2-40B4-BE49-F238E27FC236}">
                <a16:creationId xmlns:a16="http://schemas.microsoft.com/office/drawing/2014/main" id="{E9B20B41-8AF4-0CCC-088F-33AC94D1D02D}"/>
              </a:ext>
            </a:extLst>
          </p:cNvPr>
          <p:cNvSpPr/>
          <p:nvPr/>
        </p:nvSpPr>
        <p:spPr>
          <a:xfrm>
            <a:off x="7869580" y="5991851"/>
            <a:ext cx="233034" cy="20089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grpSp>
        <p:nvGrpSpPr>
          <p:cNvPr id="6" name="Group 5">
            <a:extLst>
              <a:ext uri="{FF2B5EF4-FFF2-40B4-BE49-F238E27FC236}">
                <a16:creationId xmlns:a16="http://schemas.microsoft.com/office/drawing/2014/main" id="{2C03C58E-EE7F-03D5-7D8F-5AB23A2E7150}"/>
              </a:ext>
            </a:extLst>
          </p:cNvPr>
          <p:cNvGrpSpPr/>
          <p:nvPr/>
        </p:nvGrpSpPr>
        <p:grpSpPr>
          <a:xfrm>
            <a:off x="3999865" y="492125"/>
            <a:ext cx="1803400" cy="1803400"/>
            <a:chOff x="3447539" y="456017"/>
            <a:chExt cx="2103120" cy="2103120"/>
          </a:xfrm>
        </p:grpSpPr>
        <p:sp>
          <p:nvSpPr>
            <p:cNvPr id="7" name="Oval 6">
              <a:extLst>
                <a:ext uri="{FF2B5EF4-FFF2-40B4-BE49-F238E27FC236}">
                  <a16:creationId xmlns:a16="http://schemas.microsoft.com/office/drawing/2014/main" id="{4EF4FBED-7548-E75E-E823-73282BA5E4CD}"/>
                </a:ext>
              </a:extLst>
            </p:cNvPr>
            <p:cNvSpPr/>
            <p:nvPr/>
          </p:nvSpPr>
          <p:spPr>
            <a:xfrm>
              <a:off x="3447539" y="456017"/>
              <a:ext cx="2103120" cy="2103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8" name="Graphic 7">
              <a:extLst>
                <a:ext uri="{FF2B5EF4-FFF2-40B4-BE49-F238E27FC236}">
                  <a16:creationId xmlns:a16="http://schemas.microsoft.com/office/drawing/2014/main" id="{D2B150A3-6E71-8556-5A5D-E34ECAC30FAE}"/>
                </a:ext>
              </a:extLst>
            </p:cNvPr>
            <p:cNvPicPr>
              <a:picLocks noChangeAspect="1"/>
            </p:cNvPicPr>
            <p:nvPr/>
          </p:nvPicPr>
          <p:blipFill>
            <a:blip r:embed="rId3">
              <a:extLst>
                <a:ext uri="{96DAC541-7B7A-43D3-8B79-37D633B846F1}">
                  <asvg:svgBlip xmlns:asvg="http://schemas.microsoft.com/office/drawing/2016/SVG/main" r:embed="rId4"/>
                </a:ext>
              </a:extLst>
            </a:blip>
            <a:srcRect l="19" r="19"/>
            <a:stretch/>
          </p:blipFill>
          <p:spPr>
            <a:xfrm>
              <a:off x="3771128" y="827800"/>
              <a:ext cx="1455244" cy="1455810"/>
            </a:xfrm>
            <a:prstGeom prst="rect">
              <a:avLst/>
            </a:prstGeom>
          </p:spPr>
        </p:pic>
      </p:grpSp>
      <p:sp>
        <p:nvSpPr>
          <p:cNvPr id="10" name="TextBox 9">
            <a:extLst>
              <a:ext uri="{FF2B5EF4-FFF2-40B4-BE49-F238E27FC236}">
                <a16:creationId xmlns:a16="http://schemas.microsoft.com/office/drawing/2014/main" id="{3A6A531F-7F46-DCE6-92C0-19A57CE4350E}"/>
              </a:ext>
            </a:extLst>
          </p:cNvPr>
          <p:cNvSpPr txBox="1"/>
          <p:nvPr/>
        </p:nvSpPr>
        <p:spPr>
          <a:xfrm>
            <a:off x="5814212" y="777354"/>
            <a:ext cx="5491963" cy="1200329"/>
          </a:xfrm>
          <a:prstGeom prst="rect">
            <a:avLst/>
          </a:prstGeom>
          <a:noFill/>
        </p:spPr>
        <p:txBody>
          <a:bodyPr wrap="square">
            <a:spAutoFit/>
          </a:bodyPr>
          <a:lstStyle/>
          <a:p>
            <a:pPr lvl="0" defTabSz="1219170">
              <a:spcAft>
                <a:spcPts val="1200"/>
              </a:spcAft>
              <a:defRPr/>
            </a:pPr>
            <a:r>
              <a:rPr lang="en-US" noProof="0" dirty="0">
                <a:solidFill>
                  <a:schemeClr val="accent1"/>
                </a:solidFill>
              </a:rPr>
              <a:t>Physicians reported spending close to </a:t>
            </a:r>
            <a:r>
              <a:rPr lang="en-US" b="1" noProof="0" dirty="0">
                <a:solidFill>
                  <a:schemeClr val="accent1"/>
                </a:solidFill>
              </a:rPr>
              <a:t>9 minutes less</a:t>
            </a:r>
            <a:r>
              <a:rPr lang="en-US" noProof="0" dirty="0">
                <a:solidFill>
                  <a:schemeClr val="accent1"/>
                </a:solidFill>
              </a:rPr>
              <a:t> in appointments with people with obesity </a:t>
            </a:r>
            <a:br>
              <a:rPr lang="en-US" noProof="0" dirty="0">
                <a:solidFill>
                  <a:schemeClr val="accent1"/>
                </a:solidFill>
              </a:rPr>
            </a:br>
            <a:r>
              <a:rPr lang="en-US" noProof="0" dirty="0">
                <a:solidFill>
                  <a:schemeClr val="accent1"/>
                </a:solidFill>
              </a:rPr>
              <a:t>(BMI 36 kg/m</a:t>
            </a:r>
            <a:r>
              <a:rPr lang="en-US" baseline="30000" noProof="0" dirty="0">
                <a:solidFill>
                  <a:schemeClr val="accent1"/>
                </a:solidFill>
              </a:rPr>
              <a:t>2</a:t>
            </a:r>
            <a:r>
              <a:rPr lang="en-US" noProof="0" dirty="0">
                <a:solidFill>
                  <a:schemeClr val="accent1"/>
                </a:solidFill>
              </a:rPr>
              <a:t>) than with people with average weight (BMI 23 kg/m</a:t>
            </a:r>
            <a:r>
              <a:rPr lang="en-US" baseline="30000" noProof="0" dirty="0">
                <a:solidFill>
                  <a:schemeClr val="accent1"/>
                </a:solidFill>
              </a:rPr>
              <a:t>2</a:t>
            </a:r>
            <a:r>
              <a:rPr lang="en-US" noProof="0" dirty="0">
                <a:solidFill>
                  <a:schemeClr val="accent1"/>
                </a:solidFill>
              </a:rPr>
              <a:t>)</a:t>
            </a:r>
            <a:r>
              <a:rPr lang="en-US" baseline="30000" noProof="0" dirty="0">
                <a:solidFill>
                  <a:schemeClr val="accent1"/>
                </a:solidFill>
              </a:rPr>
              <a:t>1</a:t>
            </a:r>
          </a:p>
        </p:txBody>
      </p:sp>
      <p:sp>
        <p:nvSpPr>
          <p:cNvPr id="15" name="TextBox 14">
            <a:extLst>
              <a:ext uri="{FF2B5EF4-FFF2-40B4-BE49-F238E27FC236}">
                <a16:creationId xmlns:a16="http://schemas.microsoft.com/office/drawing/2014/main" id="{E58527F3-6B7D-95A0-EEBF-C3208C1ABE9F}"/>
              </a:ext>
            </a:extLst>
          </p:cNvPr>
          <p:cNvSpPr txBox="1"/>
          <p:nvPr/>
        </p:nvSpPr>
        <p:spPr>
          <a:xfrm>
            <a:off x="4907304" y="4273088"/>
            <a:ext cx="6179796" cy="830997"/>
          </a:xfrm>
          <a:prstGeom prst="rect">
            <a:avLst/>
          </a:prstGeom>
          <a:noFill/>
        </p:spPr>
        <p:txBody>
          <a:bodyPr wrap="square" anchor="ctr">
            <a:spAutoFit/>
          </a:bodyPr>
          <a:lstStyle/>
          <a:p>
            <a:pPr lvl="0" defTabSz="1219170">
              <a:spcAft>
                <a:spcPts val="1200"/>
              </a:spcAft>
              <a:defRPr/>
            </a:pPr>
            <a:r>
              <a:rPr lang="en-US" sz="1600" noProof="0" dirty="0">
                <a:solidFill>
                  <a:schemeClr val="accent3"/>
                </a:solidFill>
              </a:rPr>
              <a:t>Weight bias has been shown to affect </a:t>
            </a:r>
            <a:r>
              <a:rPr lang="en-US" sz="1600" b="1" noProof="0" dirty="0">
                <a:solidFill>
                  <a:schemeClr val="accent3"/>
                </a:solidFill>
              </a:rPr>
              <a:t>the incidence and progress of cancer</a:t>
            </a:r>
            <a:r>
              <a:rPr lang="en-US" sz="1600" noProof="0" dirty="0">
                <a:solidFill>
                  <a:schemeClr val="accent3"/>
                </a:solidFill>
              </a:rPr>
              <a:t> due to </a:t>
            </a:r>
            <a:r>
              <a:rPr lang="en-US" sz="1600" b="1" noProof="0" dirty="0">
                <a:solidFill>
                  <a:schemeClr val="accent3"/>
                </a:solidFill>
              </a:rPr>
              <a:t>fewer screening </a:t>
            </a:r>
            <a:r>
              <a:rPr lang="en-US" sz="1600" noProof="0" dirty="0">
                <a:solidFill>
                  <a:schemeClr val="accent3"/>
                </a:solidFill>
              </a:rPr>
              <a:t>mammograms, colonoscopies, and annual pelvic exams</a:t>
            </a:r>
            <a:r>
              <a:rPr lang="en-US" sz="1600" baseline="30000" noProof="0" dirty="0">
                <a:solidFill>
                  <a:schemeClr val="accent3"/>
                </a:solidFill>
              </a:rPr>
              <a:t>4</a:t>
            </a:r>
          </a:p>
        </p:txBody>
      </p:sp>
      <p:grpSp>
        <p:nvGrpSpPr>
          <p:cNvPr id="19" name="Group 18">
            <a:extLst>
              <a:ext uri="{FF2B5EF4-FFF2-40B4-BE49-F238E27FC236}">
                <a16:creationId xmlns:a16="http://schemas.microsoft.com/office/drawing/2014/main" id="{6FB669E0-B366-5AAF-24B7-D22DEA4D257F}"/>
              </a:ext>
            </a:extLst>
          </p:cNvPr>
          <p:cNvGrpSpPr/>
          <p:nvPr/>
        </p:nvGrpSpPr>
        <p:grpSpPr>
          <a:xfrm rot="5400000">
            <a:off x="7810708" y="2155513"/>
            <a:ext cx="372988" cy="311540"/>
            <a:chOff x="3066241" y="2824634"/>
            <a:chExt cx="473093" cy="395156"/>
          </a:xfrm>
        </p:grpSpPr>
        <p:sp>
          <p:nvSpPr>
            <p:cNvPr id="20" name="Isosceles Triangle 19">
              <a:extLst>
                <a:ext uri="{FF2B5EF4-FFF2-40B4-BE49-F238E27FC236}">
                  <a16:creationId xmlns:a16="http://schemas.microsoft.com/office/drawing/2014/main" id="{72280F76-22AA-9B2B-86C8-FB7621B27C07}"/>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2" name="Isosceles Triangle 21">
              <a:extLst>
                <a:ext uri="{FF2B5EF4-FFF2-40B4-BE49-F238E27FC236}">
                  <a16:creationId xmlns:a16="http://schemas.microsoft.com/office/drawing/2014/main" id="{9B100198-44B5-54C7-EA6C-CF625821A9DF}"/>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33" name="Group 32">
            <a:extLst>
              <a:ext uri="{FF2B5EF4-FFF2-40B4-BE49-F238E27FC236}">
                <a16:creationId xmlns:a16="http://schemas.microsoft.com/office/drawing/2014/main" id="{AF35C196-6782-B976-8E6E-2E8D54BFBF40}"/>
              </a:ext>
            </a:extLst>
          </p:cNvPr>
          <p:cNvGrpSpPr/>
          <p:nvPr/>
        </p:nvGrpSpPr>
        <p:grpSpPr>
          <a:xfrm>
            <a:off x="4105275" y="2383649"/>
            <a:ext cx="7115175" cy="2702700"/>
            <a:chOff x="4876800" y="2383649"/>
            <a:chExt cx="7115175" cy="2702700"/>
          </a:xfrm>
        </p:grpSpPr>
        <p:sp>
          <p:nvSpPr>
            <p:cNvPr id="12" name="TextBox 11">
              <a:extLst>
                <a:ext uri="{FF2B5EF4-FFF2-40B4-BE49-F238E27FC236}">
                  <a16:creationId xmlns:a16="http://schemas.microsoft.com/office/drawing/2014/main" id="{CA68F848-C375-7FD7-8872-862E0B4A2A7B}"/>
                </a:ext>
              </a:extLst>
            </p:cNvPr>
            <p:cNvSpPr txBox="1"/>
            <p:nvPr/>
          </p:nvSpPr>
          <p:spPr>
            <a:xfrm>
              <a:off x="5591562" y="3125562"/>
              <a:ext cx="3835027" cy="830997"/>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noProof="0" dirty="0"/>
                <a:t>o</a:t>
              </a:r>
              <a:r>
                <a:rPr kumimoji="0" lang="en-US" sz="1600" b="0" i="0" u="none" strike="noStrike" kern="1200" cap="none" spc="0" normalizeH="0" baseline="0" noProof="0" dirty="0">
                  <a:ln>
                    <a:noFill/>
                  </a:ln>
                  <a:effectLst/>
                  <a:uLnTx/>
                  <a:uFillTx/>
                  <a:ea typeface="+mn-ea"/>
                  <a:cs typeface="+mn-cs"/>
                </a:rPr>
                <a:t>f women with BMI &gt;55 kg/m</a:t>
              </a:r>
              <a:r>
                <a:rPr kumimoji="0" lang="en-US" sz="1600" b="0" i="0" u="none" strike="noStrike" kern="1200" cap="none" spc="0" normalizeH="0" baseline="30000" noProof="0" dirty="0">
                  <a:ln>
                    <a:noFill/>
                  </a:ln>
                  <a:effectLst/>
                  <a:uLnTx/>
                  <a:uFillTx/>
                  <a:ea typeface="+mn-ea"/>
                  <a:cs typeface="+mn-cs"/>
                </a:rPr>
                <a:t>2</a:t>
              </a:r>
              <a:r>
                <a:rPr kumimoji="0" lang="en-US" sz="1600" b="0" i="0" u="none" strike="noStrike" kern="1200" cap="none" spc="0" normalizeH="0" baseline="0" noProof="0" dirty="0">
                  <a:ln>
                    <a:noFill/>
                  </a:ln>
                  <a:effectLst/>
                  <a:uLnTx/>
                  <a:uFillTx/>
                  <a:ea typeface="+mn-ea"/>
                  <a:cs typeface="+mn-cs"/>
                </a:rPr>
                <a:t> </a:t>
              </a:r>
              <a:br>
                <a:rPr kumimoji="0" lang="en-US" sz="1600" b="0" i="0" u="none" strike="noStrike" kern="1200" cap="none" spc="0" normalizeH="0" baseline="0" noProof="0" dirty="0">
                  <a:ln>
                    <a:noFill/>
                  </a:ln>
                  <a:effectLst/>
                  <a:uLnTx/>
                  <a:uFillTx/>
                  <a:ea typeface="+mn-ea"/>
                  <a:cs typeface="+mn-cs"/>
                </a:rPr>
              </a:br>
              <a:r>
                <a:rPr kumimoji="0" lang="en-US" sz="1600" b="0" i="0" u="none" strike="noStrike" kern="1200" cap="none" spc="0" normalizeH="0" baseline="0" noProof="0" dirty="0">
                  <a:ln>
                    <a:noFill/>
                  </a:ln>
                  <a:effectLst/>
                  <a:uLnTx/>
                  <a:uFillTx/>
                  <a:ea typeface="+mn-ea"/>
                  <a:cs typeface="+mn-cs"/>
                </a:rPr>
                <a:t>delayed care due to bias, even </a:t>
              </a:r>
              <a:br>
                <a:rPr kumimoji="0" lang="en-US" sz="1600" b="0" i="0" u="none" strike="noStrike" kern="1200" cap="none" spc="0" normalizeH="0" baseline="0" noProof="0" dirty="0">
                  <a:ln>
                    <a:noFill/>
                  </a:ln>
                  <a:effectLst/>
                  <a:uLnTx/>
                  <a:uFillTx/>
                  <a:ea typeface="+mn-ea"/>
                  <a:cs typeface="+mn-cs"/>
                </a:rPr>
              </a:br>
              <a:r>
                <a:rPr kumimoji="0" lang="en-US" sz="1600" b="0" i="0" u="none" strike="noStrike" kern="1200" cap="none" spc="0" normalizeH="0" baseline="0" noProof="0" dirty="0">
                  <a:ln>
                    <a:noFill/>
                  </a:ln>
                  <a:effectLst/>
                  <a:uLnTx/>
                  <a:uFillTx/>
                  <a:ea typeface="+mn-ea"/>
                  <a:cs typeface="+mn-cs"/>
                </a:rPr>
                <a:t>with insurance coverage</a:t>
              </a:r>
              <a:r>
                <a:rPr lang="en-US" sz="1600" baseline="30000" noProof="0" dirty="0"/>
                <a:t>2</a:t>
              </a:r>
              <a:endParaRPr kumimoji="0" lang="en-US" sz="2000" b="0" i="0" u="none" strike="noStrike" kern="1200" cap="none" spc="0" normalizeH="0" baseline="0" noProof="0" dirty="0">
                <a:ln>
                  <a:noFill/>
                </a:ln>
                <a:effectLst/>
                <a:uLnTx/>
                <a:uFillTx/>
                <a:ea typeface="+mn-ea"/>
                <a:cs typeface="+mn-cs"/>
              </a:endParaRPr>
            </a:p>
          </p:txBody>
        </p:sp>
        <p:sp>
          <p:nvSpPr>
            <p:cNvPr id="16" name="TextBox 15">
              <a:extLst>
                <a:ext uri="{FF2B5EF4-FFF2-40B4-BE49-F238E27FC236}">
                  <a16:creationId xmlns:a16="http://schemas.microsoft.com/office/drawing/2014/main" id="{9ECE9EA8-3767-93F0-BC68-1BC1FE97F443}"/>
                </a:ext>
              </a:extLst>
            </p:cNvPr>
            <p:cNvSpPr txBox="1"/>
            <p:nvPr/>
          </p:nvSpPr>
          <p:spPr>
            <a:xfrm>
              <a:off x="8972937" y="3125562"/>
              <a:ext cx="3019038" cy="830997"/>
            </a:xfrm>
            <a:prstGeom prst="rect">
              <a:avLst/>
            </a:prstGeom>
            <a:noFill/>
          </p:spPr>
          <p:txBody>
            <a:bodyPr wrap="square">
              <a:spAutoFit/>
            </a:bodyPr>
            <a:lstStyle/>
            <a:p>
              <a:pPr lvl="0" defTabSz="1219170">
                <a:defRPr/>
              </a:pPr>
              <a:r>
                <a:rPr lang="en-US" sz="1600" noProof="0" dirty="0"/>
                <a:t>increased risk of mortality associated with weight-based discrimination</a:t>
              </a:r>
              <a:r>
                <a:rPr lang="en-US" sz="1600" baseline="30000" noProof="0" dirty="0"/>
                <a:t>3</a:t>
              </a:r>
              <a:endParaRPr lang="en-US" sz="2000" noProof="0" dirty="0"/>
            </a:p>
          </p:txBody>
        </p:sp>
        <p:sp>
          <p:nvSpPr>
            <p:cNvPr id="17" name="TextBox 16">
              <a:extLst>
                <a:ext uri="{FF2B5EF4-FFF2-40B4-BE49-F238E27FC236}">
                  <a16:creationId xmlns:a16="http://schemas.microsoft.com/office/drawing/2014/main" id="{60E7DD68-89DF-4D2E-6A64-D0FFE7969B8B}"/>
                </a:ext>
              </a:extLst>
            </p:cNvPr>
            <p:cNvSpPr txBox="1"/>
            <p:nvPr/>
          </p:nvSpPr>
          <p:spPr>
            <a:xfrm>
              <a:off x="9600113" y="2693122"/>
              <a:ext cx="1138368"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3200" b="1" noProof="0" dirty="0"/>
                <a:t>~60</a:t>
              </a:r>
              <a:r>
                <a:rPr kumimoji="0" lang="en-US" b="1" i="0" u="none" strike="noStrike" kern="1200" cap="none" spc="0" normalizeH="0" baseline="0" noProof="0" dirty="0">
                  <a:ln>
                    <a:noFill/>
                  </a:ln>
                  <a:effectLst/>
                  <a:uLnTx/>
                  <a:uFillTx/>
                  <a:ea typeface="+mn-ea"/>
                  <a:cs typeface="+mn-cs"/>
                </a:rPr>
                <a:t>%</a:t>
              </a:r>
              <a:endParaRPr kumimoji="0" lang="en-US" sz="3200" b="1" i="0" u="none" strike="noStrike" kern="1200" cap="none" spc="0" normalizeH="0" baseline="0" noProof="0" dirty="0">
                <a:ln>
                  <a:noFill/>
                </a:ln>
                <a:effectLst/>
                <a:uLnTx/>
                <a:uFillTx/>
                <a:ea typeface="+mn-ea"/>
                <a:cs typeface="+mn-cs"/>
              </a:endParaRPr>
            </a:p>
          </p:txBody>
        </p:sp>
        <p:sp>
          <p:nvSpPr>
            <p:cNvPr id="18" name="TextBox 17">
              <a:extLst>
                <a:ext uri="{FF2B5EF4-FFF2-40B4-BE49-F238E27FC236}">
                  <a16:creationId xmlns:a16="http://schemas.microsoft.com/office/drawing/2014/main" id="{54788EFA-39C1-5C6D-7912-BAC0C130560C}"/>
                </a:ext>
              </a:extLst>
            </p:cNvPr>
            <p:cNvSpPr txBox="1"/>
            <p:nvPr/>
          </p:nvSpPr>
          <p:spPr>
            <a:xfrm>
              <a:off x="6342563" y="2693122"/>
              <a:ext cx="1138368"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3200" b="1" noProof="0" dirty="0"/>
                <a:t>68</a:t>
              </a:r>
              <a:r>
                <a:rPr kumimoji="0" lang="en-US" b="1" i="0" u="none" strike="noStrike" kern="1200" cap="none" spc="0" normalizeH="0" baseline="0" noProof="0" dirty="0">
                  <a:ln>
                    <a:noFill/>
                  </a:ln>
                  <a:effectLst/>
                  <a:uLnTx/>
                  <a:uFillTx/>
                  <a:ea typeface="+mn-ea"/>
                  <a:cs typeface="+mn-cs"/>
                </a:rPr>
                <a:t>%</a:t>
              </a:r>
              <a:endParaRPr kumimoji="0" lang="en-US" sz="3200" b="1" i="0" u="none" strike="noStrike" kern="1200" cap="none" spc="0" normalizeH="0" baseline="0" noProof="0" dirty="0">
                <a:ln>
                  <a:noFill/>
                </a:ln>
                <a:effectLst/>
                <a:uLnTx/>
                <a:uFillTx/>
                <a:ea typeface="+mn-ea"/>
                <a:cs typeface="+mn-cs"/>
              </a:endParaRPr>
            </a:p>
          </p:txBody>
        </p:sp>
        <p:pic>
          <p:nvPicPr>
            <p:cNvPr id="26" name="Graphic 25">
              <a:extLst>
                <a:ext uri="{FF2B5EF4-FFF2-40B4-BE49-F238E27FC236}">
                  <a16:creationId xmlns:a16="http://schemas.microsoft.com/office/drawing/2014/main" id="{9420AB12-4A7D-4A20-8E58-F18471B8AC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05475" y="2383649"/>
              <a:ext cx="769125" cy="769125"/>
            </a:xfrm>
            <a:prstGeom prst="rect">
              <a:avLst/>
            </a:prstGeom>
          </p:spPr>
        </p:pic>
        <p:pic>
          <p:nvPicPr>
            <p:cNvPr id="28" name="Graphic 27">
              <a:extLst>
                <a:ext uri="{FF2B5EF4-FFF2-40B4-BE49-F238E27FC236}">
                  <a16:creationId xmlns:a16="http://schemas.microsoft.com/office/drawing/2014/main" id="{1CFB5CAC-CEC5-2922-312D-EF92F9DC20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98725" y="2457449"/>
              <a:ext cx="769125" cy="769125"/>
            </a:xfrm>
            <a:prstGeom prst="rect">
              <a:avLst/>
            </a:prstGeom>
          </p:spPr>
        </p:pic>
        <p:pic>
          <p:nvPicPr>
            <p:cNvPr id="34" name="Graphic 33">
              <a:extLst>
                <a:ext uri="{FF2B5EF4-FFF2-40B4-BE49-F238E27FC236}">
                  <a16:creationId xmlns:a16="http://schemas.microsoft.com/office/drawing/2014/main" id="{7F267379-1C17-FC7A-22AC-91C64936F92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876800" y="4317224"/>
              <a:ext cx="769125" cy="769125"/>
            </a:xfrm>
            <a:prstGeom prst="rect">
              <a:avLst/>
            </a:prstGeom>
          </p:spPr>
        </p:pic>
      </p:grpSp>
      <p:grpSp>
        <p:nvGrpSpPr>
          <p:cNvPr id="29" name="Group 28">
            <a:extLst>
              <a:ext uri="{FF2B5EF4-FFF2-40B4-BE49-F238E27FC236}">
                <a16:creationId xmlns:a16="http://schemas.microsoft.com/office/drawing/2014/main" id="{19B12BCB-8E0C-112A-F07A-2A9F7BBF2743}"/>
              </a:ext>
            </a:extLst>
          </p:cNvPr>
          <p:cNvGrpSpPr/>
          <p:nvPr/>
        </p:nvGrpSpPr>
        <p:grpSpPr>
          <a:xfrm rot="5400000">
            <a:off x="7810708" y="3927163"/>
            <a:ext cx="372988" cy="311540"/>
            <a:chOff x="3066241" y="2824634"/>
            <a:chExt cx="473093" cy="395156"/>
          </a:xfrm>
        </p:grpSpPr>
        <p:sp>
          <p:nvSpPr>
            <p:cNvPr id="30" name="Isosceles Triangle 29">
              <a:extLst>
                <a:ext uri="{FF2B5EF4-FFF2-40B4-BE49-F238E27FC236}">
                  <a16:creationId xmlns:a16="http://schemas.microsoft.com/office/drawing/2014/main" id="{24EEC8E0-C82C-EC70-EAE8-A2FAA11B4CFF}"/>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1" name="Isosceles Triangle 30">
              <a:extLst>
                <a:ext uri="{FF2B5EF4-FFF2-40B4-BE49-F238E27FC236}">
                  <a16:creationId xmlns:a16="http://schemas.microsoft.com/office/drawing/2014/main" id="{771E9FC8-AD7F-5C19-8B8E-AFDDB3FD1B3B}"/>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sp>
        <p:nvSpPr>
          <p:cNvPr id="42" name="TextBox 41">
            <a:hlinkClick r:id="rId11" action="ppaction://hlinksldjump"/>
            <a:extLst>
              <a:ext uri="{FF2B5EF4-FFF2-40B4-BE49-F238E27FC236}">
                <a16:creationId xmlns:a16="http://schemas.microsoft.com/office/drawing/2014/main" id="{EAF8CAB2-2509-47EC-7E79-4CE82364E147}"/>
              </a:ext>
            </a:extLst>
          </p:cNvPr>
          <p:cNvSpPr txBox="1"/>
          <p:nvPr/>
        </p:nvSpPr>
        <p:spPr>
          <a:xfrm>
            <a:off x="4562163" y="5242830"/>
            <a:ext cx="2230704" cy="662670"/>
          </a:xfrm>
          <a:prstGeom prst="roundRect">
            <a:avLst>
              <a:gd name="adj" fmla="val 50000"/>
            </a:avLst>
          </a:prstGeom>
          <a:solidFill>
            <a:schemeClr val="bg2"/>
          </a:solidFill>
        </p:spPr>
        <p:txBody>
          <a:bodyPr wrap="square" lIns="0" tIns="0" rIns="0" bIns="0" anchor="ctr">
            <a:noAutofit/>
          </a:bodyPr>
          <a:lstStyle/>
          <a:p>
            <a:pPr algn="ctr"/>
            <a:r>
              <a:rPr lang="en-US" sz="1200" noProof="0" dirty="0">
                <a:solidFill>
                  <a:schemeClr val="bg1"/>
                </a:solidFill>
              </a:rPr>
              <a:t>Access to </a:t>
            </a:r>
            <a:br>
              <a:rPr lang="en-US" sz="1200" noProof="0" dirty="0">
                <a:solidFill>
                  <a:schemeClr val="bg1"/>
                </a:solidFill>
              </a:rPr>
            </a:br>
            <a:r>
              <a:rPr lang="en-US" sz="1200" noProof="0" dirty="0">
                <a:solidFill>
                  <a:schemeClr val="bg1"/>
                </a:solidFill>
              </a:rPr>
              <a:t>healthcare</a:t>
            </a:r>
            <a:endParaRPr lang="en-US" sz="1200" i="1" noProof="0" dirty="0">
              <a:solidFill>
                <a:schemeClr val="bg1"/>
              </a:solidFill>
            </a:endParaRPr>
          </a:p>
        </p:txBody>
      </p:sp>
      <p:sp>
        <p:nvSpPr>
          <p:cNvPr id="43" name="TextBox 42">
            <a:hlinkClick r:id="rId12" action="ppaction://hlinksldjump"/>
            <a:extLst>
              <a:ext uri="{FF2B5EF4-FFF2-40B4-BE49-F238E27FC236}">
                <a16:creationId xmlns:a16="http://schemas.microsoft.com/office/drawing/2014/main" id="{DE8B79FD-BE64-76BD-FA89-3D35BB4CEE07}"/>
              </a:ext>
            </a:extLst>
          </p:cNvPr>
          <p:cNvSpPr txBox="1">
            <a:spLocks/>
          </p:cNvSpPr>
          <p:nvPr/>
        </p:nvSpPr>
        <p:spPr>
          <a:xfrm>
            <a:off x="6881850" y="5242830"/>
            <a:ext cx="2230704" cy="662670"/>
          </a:xfrm>
          <a:prstGeom prst="roundRect">
            <a:avLst>
              <a:gd name="adj" fmla="val 50000"/>
            </a:avLst>
          </a:prstGeom>
          <a:solidFill>
            <a:schemeClr val="tx1"/>
          </a:solidFill>
        </p:spPr>
        <p:txBody>
          <a:bodyPr wrap="square" lIns="0" tIns="0" rIns="0" bIns="0" anchor="ctr">
            <a:noAutofit/>
          </a:bodyPr>
          <a:lstStyle/>
          <a:p>
            <a:pPr algn="ctr"/>
            <a:r>
              <a:rPr lang="en-US" sz="1200" b="1" noProof="0" dirty="0">
                <a:solidFill>
                  <a:schemeClr val="bg1"/>
                </a:solidFill>
              </a:rPr>
              <a:t>Quality of healthcare provision</a:t>
            </a:r>
          </a:p>
        </p:txBody>
      </p:sp>
      <p:sp>
        <p:nvSpPr>
          <p:cNvPr id="44" name="TextBox 43">
            <a:hlinkClick r:id="rId13" action="ppaction://hlinksldjump"/>
            <a:extLst>
              <a:ext uri="{FF2B5EF4-FFF2-40B4-BE49-F238E27FC236}">
                <a16:creationId xmlns:a16="http://schemas.microsoft.com/office/drawing/2014/main" id="{E1B6EA6B-844B-6C0A-EA16-5C3A18B9F050}"/>
              </a:ext>
            </a:extLst>
          </p:cNvPr>
          <p:cNvSpPr txBox="1">
            <a:spLocks/>
          </p:cNvSpPr>
          <p:nvPr/>
        </p:nvSpPr>
        <p:spPr>
          <a:xfrm>
            <a:off x="9201537" y="5242830"/>
            <a:ext cx="2230704" cy="662670"/>
          </a:xfrm>
          <a:prstGeom prst="roundRect">
            <a:avLst>
              <a:gd name="adj" fmla="val 50000"/>
            </a:avLst>
          </a:prstGeom>
          <a:solidFill>
            <a:schemeClr val="bg2"/>
          </a:solidFill>
        </p:spPr>
        <p:txBody>
          <a:bodyPr wrap="square" lIns="0" tIns="0" rIns="0" bIns="0" anchor="ctr">
            <a:noAutofit/>
          </a:bodyPr>
          <a:lstStyle/>
          <a:p>
            <a:pPr algn="ctr"/>
            <a:r>
              <a:rPr lang="en-US" sz="1200" noProof="0" dirty="0">
                <a:solidFill>
                  <a:schemeClr val="bg1"/>
                </a:solidFill>
              </a:rPr>
              <a:t>Seeking </a:t>
            </a:r>
            <a:br>
              <a:rPr lang="en-US" sz="1200" noProof="0" dirty="0">
                <a:solidFill>
                  <a:schemeClr val="bg1"/>
                </a:solidFill>
              </a:rPr>
            </a:br>
            <a:r>
              <a:rPr lang="en-US" sz="1200" noProof="0" dirty="0">
                <a:solidFill>
                  <a:schemeClr val="bg1"/>
                </a:solidFill>
              </a:rPr>
              <a:t>healthcare</a:t>
            </a:r>
          </a:p>
        </p:txBody>
      </p:sp>
      <p:sp>
        <p:nvSpPr>
          <p:cNvPr id="47" name="Rectangle 46">
            <a:hlinkClick r:id="rId14" action="ppaction://hlinksldjump"/>
            <a:extLst>
              <a:ext uri="{FF2B5EF4-FFF2-40B4-BE49-F238E27FC236}">
                <a16:creationId xmlns:a16="http://schemas.microsoft.com/office/drawing/2014/main" id="{1D5750C6-92CD-4448-79FA-EB4438CE937E}"/>
              </a:ext>
            </a:extLst>
          </p:cNvPr>
          <p:cNvSpPr/>
          <p:nvPr/>
        </p:nvSpPr>
        <p:spPr>
          <a:xfrm>
            <a:off x="0" y="2171700"/>
            <a:ext cx="3810000" cy="2114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cxnSp>
        <p:nvCxnSpPr>
          <p:cNvPr id="49" name="Straight Connector 48">
            <a:extLst>
              <a:ext uri="{FF2B5EF4-FFF2-40B4-BE49-F238E27FC236}">
                <a16:creationId xmlns:a16="http://schemas.microsoft.com/office/drawing/2014/main" id="{7A08D68C-6B32-9B52-2CF2-053CACB461A0}"/>
              </a:ext>
            </a:extLst>
          </p:cNvPr>
          <p:cNvCxnSpPr>
            <a:cxnSpLocks/>
          </p:cNvCxnSpPr>
          <p:nvPr/>
        </p:nvCxnSpPr>
        <p:spPr>
          <a:xfrm>
            <a:off x="3905250" y="5133975"/>
            <a:ext cx="8277225" cy="0"/>
          </a:xfrm>
          <a:prstGeom prst="line">
            <a:avLst/>
          </a:prstGeom>
          <a:ln w="63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35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BAD8-75D7-58CB-959F-F1AF3BA123F1}"/>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7254C3DD-2E59-7779-0E67-8D203EA142B4}"/>
              </a:ext>
            </a:extLst>
          </p:cNvPr>
          <p:cNvSpPr>
            <a:spLocks noGrp="1"/>
          </p:cNvSpPr>
          <p:nvPr>
            <p:ph type="title"/>
          </p:nvPr>
        </p:nvSpPr>
        <p:spPr>
          <a:xfrm>
            <a:off x="536575" y="414338"/>
            <a:ext cx="3154363" cy="5562600"/>
          </a:xfrm>
        </p:spPr>
        <p:txBody>
          <a:bodyPr/>
          <a:lstStyle/>
          <a:p>
            <a:r>
              <a:rPr lang="en-CA" dirty="0"/>
              <a:t>HCP weight bias impacts care</a:t>
            </a:r>
            <a:endParaRPr lang="en-US" noProof="0" dirty="0"/>
          </a:p>
        </p:txBody>
      </p:sp>
      <p:sp>
        <p:nvSpPr>
          <p:cNvPr id="3" name="Text Placeholder 2">
            <a:extLst>
              <a:ext uri="{FF2B5EF4-FFF2-40B4-BE49-F238E27FC236}">
                <a16:creationId xmlns:a16="http://schemas.microsoft.com/office/drawing/2014/main" id="{563B367D-E05D-4865-6653-2CD95CF56699}"/>
              </a:ext>
            </a:extLst>
          </p:cNvPr>
          <p:cNvSpPr>
            <a:spLocks noGrp="1"/>
          </p:cNvSpPr>
          <p:nvPr>
            <p:ph type="body" sz="quarter" idx="13"/>
          </p:nvPr>
        </p:nvSpPr>
        <p:spPr>
          <a:xfrm>
            <a:off x="4006851" y="6449913"/>
            <a:ext cx="6984999" cy="324000"/>
          </a:xfrm>
        </p:spPr>
        <p:txBody>
          <a:bodyPr/>
          <a:lstStyle/>
          <a:p>
            <a:r>
              <a:rPr lang="en-US" noProof="0" dirty="0"/>
              <a:t>HCP, healthcare professional.</a:t>
            </a:r>
            <a:br>
              <a:rPr lang="en-US" noProof="0" dirty="0"/>
            </a:br>
            <a:r>
              <a:rPr lang="en-CA" dirty="0"/>
              <a:t>Amy NK et al. Int J </a:t>
            </a:r>
            <a:r>
              <a:rPr lang="en-CA" dirty="0" err="1"/>
              <a:t>Obes</a:t>
            </a:r>
            <a:r>
              <a:rPr lang="en-CA" dirty="0"/>
              <a:t> 2006;30:147–155</a:t>
            </a:r>
            <a:r>
              <a:rPr lang="en-US" dirty="0"/>
              <a:t>.</a:t>
            </a:r>
            <a:endParaRPr lang="en-US" noProof="0" dirty="0"/>
          </a:p>
        </p:txBody>
      </p:sp>
      <p:sp>
        <p:nvSpPr>
          <p:cNvPr id="38" name="Rectangle: Rounded Corners 37">
            <a:extLst>
              <a:ext uri="{FF2B5EF4-FFF2-40B4-BE49-F238E27FC236}">
                <a16:creationId xmlns:a16="http://schemas.microsoft.com/office/drawing/2014/main" id="{126A7EAF-7920-9591-4F24-DEA97D7A6A37}"/>
              </a:ext>
            </a:extLst>
          </p:cNvPr>
          <p:cNvSpPr/>
          <p:nvPr/>
        </p:nvSpPr>
        <p:spPr>
          <a:xfrm>
            <a:off x="6200364" y="6045292"/>
            <a:ext cx="3569356" cy="57320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u="none" strike="noStrike" kern="1200" cap="all" spc="200" normalizeH="0" noProof="0" dirty="0">
                <a:ln>
                  <a:noFill/>
                </a:ln>
                <a:solidFill>
                  <a:schemeClr val="tx1"/>
                </a:solidFill>
                <a:effectLst/>
                <a:uLnTx/>
                <a:uFillTx/>
                <a:latin typeface="Arial" panose="020B0604020202020204"/>
                <a:ea typeface="+mn-ea"/>
                <a:cs typeface="+mn-cs"/>
              </a:rPr>
              <a:t>Select an item to learn more</a:t>
            </a:r>
            <a:endParaRPr kumimoji="0" lang="en-US" sz="110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39" name="Isosceles Triangle 38">
            <a:extLst>
              <a:ext uri="{FF2B5EF4-FFF2-40B4-BE49-F238E27FC236}">
                <a16:creationId xmlns:a16="http://schemas.microsoft.com/office/drawing/2014/main" id="{412B2151-03ED-6FDF-859E-8E9DB6169704}"/>
              </a:ext>
            </a:extLst>
          </p:cNvPr>
          <p:cNvSpPr/>
          <p:nvPr/>
        </p:nvSpPr>
        <p:spPr>
          <a:xfrm>
            <a:off x="7869580" y="5991851"/>
            <a:ext cx="233034" cy="20089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10" name="TextBox 9">
            <a:extLst>
              <a:ext uri="{FF2B5EF4-FFF2-40B4-BE49-F238E27FC236}">
                <a16:creationId xmlns:a16="http://schemas.microsoft.com/office/drawing/2014/main" id="{C673CECC-1F60-5DB7-CB77-77CEB470708F}"/>
              </a:ext>
            </a:extLst>
          </p:cNvPr>
          <p:cNvSpPr txBox="1"/>
          <p:nvPr/>
        </p:nvSpPr>
        <p:spPr>
          <a:xfrm>
            <a:off x="7385838" y="1532943"/>
            <a:ext cx="4434688" cy="523220"/>
          </a:xfrm>
          <a:prstGeom prst="rect">
            <a:avLst/>
          </a:prstGeom>
          <a:noFill/>
        </p:spPr>
        <p:txBody>
          <a:bodyPr wrap="square">
            <a:spAutoFit/>
          </a:bodyPr>
          <a:lstStyle/>
          <a:p>
            <a:pPr lvl="0" defTabSz="1219170">
              <a:spcAft>
                <a:spcPts val="1200"/>
              </a:spcAft>
              <a:defRPr/>
            </a:pPr>
            <a:r>
              <a:rPr lang="en-US" sz="2800" b="1" noProof="0" dirty="0">
                <a:solidFill>
                  <a:schemeClr val="accent3"/>
                </a:solidFill>
              </a:rPr>
              <a:t>Uncomfortable</a:t>
            </a:r>
            <a:r>
              <a:rPr lang="en-US" sz="2800" noProof="0" dirty="0">
                <a:solidFill>
                  <a:schemeClr val="accent3"/>
                </a:solidFill>
              </a:rPr>
              <a:t> with HCP</a:t>
            </a:r>
          </a:p>
        </p:txBody>
      </p:sp>
      <p:sp>
        <p:nvSpPr>
          <p:cNvPr id="4" name="TextBox 3">
            <a:hlinkClick r:id="rId3" action="ppaction://hlinksldjump"/>
            <a:extLst>
              <a:ext uri="{FF2B5EF4-FFF2-40B4-BE49-F238E27FC236}">
                <a16:creationId xmlns:a16="http://schemas.microsoft.com/office/drawing/2014/main" id="{11674159-C08C-7C01-54C6-B9663F248C01}"/>
              </a:ext>
            </a:extLst>
          </p:cNvPr>
          <p:cNvSpPr txBox="1"/>
          <p:nvPr/>
        </p:nvSpPr>
        <p:spPr>
          <a:xfrm>
            <a:off x="4562163" y="5242830"/>
            <a:ext cx="2230704" cy="662670"/>
          </a:xfrm>
          <a:prstGeom prst="roundRect">
            <a:avLst>
              <a:gd name="adj" fmla="val 50000"/>
            </a:avLst>
          </a:prstGeom>
          <a:solidFill>
            <a:schemeClr val="bg2"/>
          </a:solidFill>
        </p:spPr>
        <p:txBody>
          <a:bodyPr wrap="square" lIns="0" tIns="0" rIns="0" bIns="0" anchor="ctr">
            <a:noAutofit/>
          </a:bodyPr>
          <a:lstStyle/>
          <a:p>
            <a:pPr algn="ctr"/>
            <a:r>
              <a:rPr lang="en-US" sz="1200" noProof="0" dirty="0">
                <a:solidFill>
                  <a:schemeClr val="bg1"/>
                </a:solidFill>
              </a:rPr>
              <a:t>Access to </a:t>
            </a:r>
            <a:br>
              <a:rPr lang="en-US" sz="1200" noProof="0" dirty="0">
                <a:solidFill>
                  <a:schemeClr val="bg1"/>
                </a:solidFill>
              </a:rPr>
            </a:br>
            <a:r>
              <a:rPr lang="en-US" sz="1200" noProof="0" dirty="0">
                <a:solidFill>
                  <a:schemeClr val="bg1"/>
                </a:solidFill>
              </a:rPr>
              <a:t>healthcare</a:t>
            </a:r>
            <a:endParaRPr lang="en-US" sz="1200" i="1" noProof="0" dirty="0">
              <a:solidFill>
                <a:schemeClr val="bg1"/>
              </a:solidFill>
            </a:endParaRPr>
          </a:p>
        </p:txBody>
      </p:sp>
      <p:sp>
        <p:nvSpPr>
          <p:cNvPr id="5" name="TextBox 4">
            <a:hlinkClick r:id="rId4" action="ppaction://hlinksldjump"/>
            <a:extLst>
              <a:ext uri="{FF2B5EF4-FFF2-40B4-BE49-F238E27FC236}">
                <a16:creationId xmlns:a16="http://schemas.microsoft.com/office/drawing/2014/main" id="{BD0C67EA-BCF2-9959-2695-4153482B7D6E}"/>
              </a:ext>
            </a:extLst>
          </p:cNvPr>
          <p:cNvSpPr txBox="1">
            <a:spLocks/>
          </p:cNvSpPr>
          <p:nvPr/>
        </p:nvSpPr>
        <p:spPr>
          <a:xfrm>
            <a:off x="6881850" y="5242830"/>
            <a:ext cx="2230704" cy="662670"/>
          </a:xfrm>
          <a:prstGeom prst="roundRect">
            <a:avLst>
              <a:gd name="adj" fmla="val 50000"/>
            </a:avLst>
          </a:prstGeom>
          <a:solidFill>
            <a:schemeClr val="bg2"/>
          </a:solidFill>
        </p:spPr>
        <p:txBody>
          <a:bodyPr wrap="square" lIns="0" tIns="0" rIns="0" bIns="0" anchor="ctr">
            <a:noAutofit/>
          </a:bodyPr>
          <a:lstStyle/>
          <a:p>
            <a:pPr algn="ctr"/>
            <a:r>
              <a:rPr lang="en-US" sz="1200" noProof="0" dirty="0">
                <a:solidFill>
                  <a:schemeClr val="bg1"/>
                </a:solidFill>
              </a:rPr>
              <a:t>Quality of healthcare provision</a:t>
            </a:r>
          </a:p>
        </p:txBody>
      </p:sp>
      <p:sp>
        <p:nvSpPr>
          <p:cNvPr id="9" name="TextBox 8">
            <a:hlinkClick r:id="rId5" action="ppaction://hlinksldjump"/>
            <a:extLst>
              <a:ext uri="{FF2B5EF4-FFF2-40B4-BE49-F238E27FC236}">
                <a16:creationId xmlns:a16="http://schemas.microsoft.com/office/drawing/2014/main" id="{BE45561A-DD74-F890-B7F5-7BF60339F941}"/>
              </a:ext>
            </a:extLst>
          </p:cNvPr>
          <p:cNvSpPr txBox="1">
            <a:spLocks/>
          </p:cNvSpPr>
          <p:nvPr/>
        </p:nvSpPr>
        <p:spPr>
          <a:xfrm>
            <a:off x="9201537" y="5242830"/>
            <a:ext cx="2230704" cy="662670"/>
          </a:xfrm>
          <a:prstGeom prst="roundRect">
            <a:avLst>
              <a:gd name="adj" fmla="val 50000"/>
            </a:avLst>
          </a:prstGeom>
          <a:solidFill>
            <a:schemeClr val="tx1"/>
          </a:solidFill>
        </p:spPr>
        <p:txBody>
          <a:bodyPr wrap="square" lIns="0" tIns="0" rIns="0" bIns="0" anchor="ctr">
            <a:noAutofit/>
          </a:bodyPr>
          <a:lstStyle/>
          <a:p>
            <a:pPr algn="ctr"/>
            <a:r>
              <a:rPr lang="en-US" sz="1200" b="1" noProof="0" dirty="0">
                <a:solidFill>
                  <a:schemeClr val="bg1"/>
                </a:solidFill>
              </a:rPr>
              <a:t>Seeking </a:t>
            </a:r>
            <a:br>
              <a:rPr lang="en-US" sz="1200" b="1" noProof="0" dirty="0">
                <a:solidFill>
                  <a:schemeClr val="bg1"/>
                </a:solidFill>
              </a:rPr>
            </a:br>
            <a:r>
              <a:rPr lang="en-US" sz="1200" b="1" noProof="0" dirty="0">
                <a:solidFill>
                  <a:schemeClr val="bg1"/>
                </a:solidFill>
              </a:rPr>
              <a:t>healthcare</a:t>
            </a:r>
          </a:p>
        </p:txBody>
      </p:sp>
      <p:sp>
        <p:nvSpPr>
          <p:cNvPr id="24" name="TextBox 23">
            <a:extLst>
              <a:ext uri="{FF2B5EF4-FFF2-40B4-BE49-F238E27FC236}">
                <a16:creationId xmlns:a16="http://schemas.microsoft.com/office/drawing/2014/main" id="{D56F4C03-D85B-786A-B88A-5E6E282E872B}"/>
              </a:ext>
            </a:extLst>
          </p:cNvPr>
          <p:cNvSpPr txBox="1"/>
          <p:nvPr/>
        </p:nvSpPr>
        <p:spPr>
          <a:xfrm>
            <a:off x="7385837" y="2967479"/>
            <a:ext cx="5491963" cy="523220"/>
          </a:xfrm>
          <a:prstGeom prst="rect">
            <a:avLst/>
          </a:prstGeom>
          <a:noFill/>
        </p:spPr>
        <p:txBody>
          <a:bodyPr wrap="square">
            <a:spAutoFit/>
          </a:bodyPr>
          <a:lstStyle/>
          <a:p>
            <a:pPr lvl="0" defTabSz="1219170">
              <a:spcAft>
                <a:spcPts val="1200"/>
              </a:spcAft>
              <a:defRPr/>
            </a:pPr>
            <a:r>
              <a:rPr lang="en-US" sz="2800" b="1" noProof="0" dirty="0">
                <a:solidFill>
                  <a:schemeClr val="tx2"/>
                </a:solidFill>
              </a:rPr>
              <a:t>Unsolicited</a:t>
            </a:r>
            <a:r>
              <a:rPr lang="en-US" sz="2800" noProof="0" dirty="0">
                <a:solidFill>
                  <a:schemeClr val="tx2"/>
                </a:solidFill>
              </a:rPr>
              <a:t> advice</a:t>
            </a:r>
          </a:p>
        </p:txBody>
      </p:sp>
      <p:sp>
        <p:nvSpPr>
          <p:cNvPr id="40" name="TextBox 39">
            <a:extLst>
              <a:ext uri="{FF2B5EF4-FFF2-40B4-BE49-F238E27FC236}">
                <a16:creationId xmlns:a16="http://schemas.microsoft.com/office/drawing/2014/main" id="{88E40773-FFFA-1F00-486F-BC64B1267CF8}"/>
              </a:ext>
            </a:extLst>
          </p:cNvPr>
          <p:cNvSpPr txBox="1"/>
          <p:nvPr/>
        </p:nvSpPr>
        <p:spPr>
          <a:xfrm>
            <a:off x="7385838" y="4370127"/>
            <a:ext cx="4644238" cy="523220"/>
          </a:xfrm>
          <a:prstGeom prst="rect">
            <a:avLst/>
          </a:prstGeom>
          <a:noFill/>
        </p:spPr>
        <p:txBody>
          <a:bodyPr wrap="square">
            <a:spAutoFit/>
          </a:bodyPr>
          <a:lstStyle/>
          <a:p>
            <a:pPr lvl="0" defTabSz="1219170">
              <a:spcAft>
                <a:spcPts val="1200"/>
              </a:spcAft>
              <a:defRPr/>
            </a:pPr>
            <a:r>
              <a:rPr lang="en-US" sz="2800" noProof="0" dirty="0">
                <a:solidFill>
                  <a:schemeClr val="accent2"/>
                </a:solidFill>
              </a:rPr>
              <a:t>Provider </a:t>
            </a:r>
            <a:r>
              <a:rPr lang="en-US" sz="2800" b="1" noProof="0" dirty="0">
                <a:solidFill>
                  <a:schemeClr val="accent2"/>
                </a:solidFill>
              </a:rPr>
              <a:t>negative</a:t>
            </a:r>
            <a:r>
              <a:rPr lang="en-US" sz="2800" noProof="0" dirty="0">
                <a:solidFill>
                  <a:schemeClr val="accent2"/>
                </a:solidFill>
              </a:rPr>
              <a:t> attitude</a:t>
            </a:r>
          </a:p>
        </p:txBody>
      </p:sp>
      <p:grpSp>
        <p:nvGrpSpPr>
          <p:cNvPr id="48" name="Group 47">
            <a:extLst>
              <a:ext uri="{FF2B5EF4-FFF2-40B4-BE49-F238E27FC236}">
                <a16:creationId xmlns:a16="http://schemas.microsoft.com/office/drawing/2014/main" id="{C1976C35-EA47-1B75-0BF4-1477541E6CDB}"/>
              </a:ext>
            </a:extLst>
          </p:cNvPr>
          <p:cNvGrpSpPr/>
          <p:nvPr/>
        </p:nvGrpSpPr>
        <p:grpSpPr>
          <a:xfrm>
            <a:off x="6283463" y="752475"/>
            <a:ext cx="1489586" cy="1472289"/>
            <a:chOff x="4664862" y="458727"/>
            <a:chExt cx="1640688" cy="1621637"/>
          </a:xfrm>
        </p:grpSpPr>
        <p:grpSp>
          <p:nvGrpSpPr>
            <p:cNvPr id="6" name="Group 5">
              <a:extLst>
                <a:ext uri="{FF2B5EF4-FFF2-40B4-BE49-F238E27FC236}">
                  <a16:creationId xmlns:a16="http://schemas.microsoft.com/office/drawing/2014/main" id="{E10A9BC0-DC7A-EE46-CC29-D67ECE1E6E1B}"/>
                </a:ext>
              </a:extLst>
            </p:cNvPr>
            <p:cNvGrpSpPr/>
            <p:nvPr/>
          </p:nvGrpSpPr>
          <p:grpSpPr>
            <a:xfrm>
              <a:off x="4664862" y="931014"/>
              <a:ext cx="1149350" cy="1149350"/>
              <a:chOff x="3447539" y="456017"/>
              <a:chExt cx="2103120" cy="2103120"/>
            </a:xfrm>
          </p:grpSpPr>
          <p:sp>
            <p:nvSpPr>
              <p:cNvPr id="7" name="Oval 6">
                <a:extLst>
                  <a:ext uri="{FF2B5EF4-FFF2-40B4-BE49-F238E27FC236}">
                    <a16:creationId xmlns:a16="http://schemas.microsoft.com/office/drawing/2014/main" id="{3E79B97D-3C14-A8F3-14D1-1F71BBEEC5DF}"/>
                  </a:ext>
                </a:extLst>
              </p:cNvPr>
              <p:cNvSpPr/>
              <p:nvPr/>
            </p:nvSpPr>
            <p:spPr>
              <a:xfrm>
                <a:off x="3447539" y="456017"/>
                <a:ext cx="2103120" cy="21031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8" name="Graphic 7">
                <a:extLst>
                  <a:ext uri="{FF2B5EF4-FFF2-40B4-BE49-F238E27FC236}">
                    <a16:creationId xmlns:a16="http://schemas.microsoft.com/office/drawing/2014/main" id="{EB216FB4-3711-6EF1-5DBC-5C7E8A23D203}"/>
                  </a:ext>
                </a:extLst>
              </p:cNvPr>
              <p:cNvPicPr>
                <a:picLocks noChangeAspect="1"/>
              </p:cNvPicPr>
              <p:nvPr/>
            </p:nvPicPr>
            <p:blipFill>
              <a:blip r:embed="rId6">
                <a:extLst>
                  <a:ext uri="{96DAC541-7B7A-43D3-8B79-37D633B846F1}">
                    <asvg:svgBlip xmlns:asvg="http://schemas.microsoft.com/office/drawing/2016/SVG/main" r:embed="rId7"/>
                  </a:ext>
                </a:extLst>
              </a:blip>
              <a:srcRect l="19" r="19"/>
              <a:stretch/>
            </p:blipFill>
            <p:spPr>
              <a:xfrm>
                <a:off x="3680671" y="667593"/>
                <a:ext cx="1636161" cy="1636794"/>
              </a:xfrm>
              <a:prstGeom prst="rect">
                <a:avLst/>
              </a:prstGeom>
            </p:spPr>
          </p:pic>
        </p:grpSp>
        <p:sp>
          <p:nvSpPr>
            <p:cNvPr id="42" name="Oval 41">
              <a:extLst>
                <a:ext uri="{FF2B5EF4-FFF2-40B4-BE49-F238E27FC236}">
                  <a16:creationId xmlns:a16="http://schemas.microsoft.com/office/drawing/2014/main" id="{C402DE38-4820-545D-D0FE-69D5D298820C}"/>
                </a:ext>
              </a:extLst>
            </p:cNvPr>
            <p:cNvSpPr/>
            <p:nvPr/>
          </p:nvSpPr>
          <p:spPr>
            <a:xfrm>
              <a:off x="5445912" y="458727"/>
              <a:ext cx="859638" cy="859638"/>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800" b="1" noProof="0" dirty="0"/>
                <a:t>36</a:t>
              </a:r>
              <a:r>
                <a:rPr lang="en-US" sz="1200" noProof="0" dirty="0"/>
                <a:t>%</a:t>
              </a:r>
              <a:endParaRPr lang="en-US" sz="2000" noProof="0" dirty="0"/>
            </a:p>
          </p:txBody>
        </p:sp>
      </p:grpSp>
      <p:grpSp>
        <p:nvGrpSpPr>
          <p:cNvPr id="50" name="Group 49">
            <a:extLst>
              <a:ext uri="{FF2B5EF4-FFF2-40B4-BE49-F238E27FC236}">
                <a16:creationId xmlns:a16="http://schemas.microsoft.com/office/drawing/2014/main" id="{693A770B-FFA9-841F-D471-5808DEA91E19}"/>
              </a:ext>
            </a:extLst>
          </p:cNvPr>
          <p:cNvGrpSpPr/>
          <p:nvPr/>
        </p:nvGrpSpPr>
        <p:grpSpPr>
          <a:xfrm>
            <a:off x="6283463" y="2170610"/>
            <a:ext cx="1489586" cy="1465142"/>
            <a:chOff x="4664862" y="1981999"/>
            <a:chExt cx="1640688" cy="1613764"/>
          </a:xfrm>
        </p:grpSpPr>
        <p:grpSp>
          <p:nvGrpSpPr>
            <p:cNvPr id="14" name="Group 13">
              <a:extLst>
                <a:ext uri="{FF2B5EF4-FFF2-40B4-BE49-F238E27FC236}">
                  <a16:creationId xmlns:a16="http://schemas.microsoft.com/office/drawing/2014/main" id="{2E7C5782-0D94-54C4-BA24-89CCFECC8662}"/>
                </a:ext>
              </a:extLst>
            </p:cNvPr>
            <p:cNvGrpSpPr/>
            <p:nvPr/>
          </p:nvGrpSpPr>
          <p:grpSpPr>
            <a:xfrm>
              <a:off x="4664862" y="2446413"/>
              <a:ext cx="1149350" cy="1149350"/>
              <a:chOff x="3447539" y="456017"/>
              <a:chExt cx="2103120" cy="2103120"/>
            </a:xfrm>
          </p:grpSpPr>
          <p:sp>
            <p:nvSpPr>
              <p:cNvPr id="21" name="Oval 20">
                <a:extLst>
                  <a:ext uri="{FF2B5EF4-FFF2-40B4-BE49-F238E27FC236}">
                    <a16:creationId xmlns:a16="http://schemas.microsoft.com/office/drawing/2014/main" id="{F0CAF4B4-CDC5-2404-9BAA-5E5089224A8A}"/>
                  </a:ext>
                </a:extLst>
              </p:cNvPr>
              <p:cNvSpPr/>
              <p:nvPr/>
            </p:nvSpPr>
            <p:spPr>
              <a:xfrm>
                <a:off x="3447539" y="456017"/>
                <a:ext cx="2103120" cy="21031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3" name="Graphic 22">
                <a:extLst>
                  <a:ext uri="{FF2B5EF4-FFF2-40B4-BE49-F238E27FC236}">
                    <a16:creationId xmlns:a16="http://schemas.microsoft.com/office/drawing/2014/main" id="{AA363729-9B1B-9BC7-063E-0FBA5BB01471}"/>
                  </a:ext>
                </a:extLst>
              </p:cNvPr>
              <p:cNvPicPr>
                <a:picLocks noChangeAspect="1"/>
              </p:cNvPicPr>
              <p:nvPr/>
            </p:nvPicPr>
            <p:blipFill>
              <a:blip r:embed="rId8">
                <a:extLst>
                  <a:ext uri="{96DAC541-7B7A-43D3-8B79-37D633B846F1}">
                    <asvg:svgBlip xmlns:asvg="http://schemas.microsoft.com/office/drawing/2016/SVG/main" r:embed="rId9"/>
                  </a:ext>
                </a:extLst>
              </a:blip>
              <a:srcRect l="19" r="19"/>
              <a:stretch/>
            </p:blipFill>
            <p:spPr>
              <a:xfrm>
                <a:off x="3788558" y="634768"/>
                <a:ext cx="1648203" cy="1648845"/>
              </a:xfrm>
              <a:prstGeom prst="rect">
                <a:avLst/>
              </a:prstGeom>
            </p:spPr>
          </p:pic>
        </p:grpSp>
        <p:sp>
          <p:nvSpPr>
            <p:cNvPr id="44" name="Oval 43">
              <a:extLst>
                <a:ext uri="{FF2B5EF4-FFF2-40B4-BE49-F238E27FC236}">
                  <a16:creationId xmlns:a16="http://schemas.microsoft.com/office/drawing/2014/main" id="{082EE705-D09F-A266-A666-B24BC40DF83B}"/>
                </a:ext>
              </a:extLst>
            </p:cNvPr>
            <p:cNvSpPr/>
            <p:nvPr/>
          </p:nvSpPr>
          <p:spPr>
            <a:xfrm>
              <a:off x="5445912" y="1981999"/>
              <a:ext cx="859638" cy="859638"/>
            </a:xfrm>
            <a:prstGeom prst="ellipse">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800" b="1" noProof="0" dirty="0"/>
                <a:t>46</a:t>
              </a:r>
              <a:r>
                <a:rPr lang="en-US" sz="1100" noProof="0" dirty="0"/>
                <a:t>%</a:t>
              </a:r>
              <a:endParaRPr lang="en-US" sz="2000" noProof="0" dirty="0"/>
            </a:p>
          </p:txBody>
        </p:sp>
      </p:grpSp>
      <p:grpSp>
        <p:nvGrpSpPr>
          <p:cNvPr id="49" name="Group 48">
            <a:extLst>
              <a:ext uri="{FF2B5EF4-FFF2-40B4-BE49-F238E27FC236}">
                <a16:creationId xmlns:a16="http://schemas.microsoft.com/office/drawing/2014/main" id="{8009B14B-67A8-EEF2-C029-D086FA534461}"/>
              </a:ext>
            </a:extLst>
          </p:cNvPr>
          <p:cNvGrpSpPr/>
          <p:nvPr/>
        </p:nvGrpSpPr>
        <p:grpSpPr>
          <a:xfrm>
            <a:off x="6283463" y="3579224"/>
            <a:ext cx="1489587" cy="1457989"/>
            <a:chOff x="4664862" y="3505274"/>
            <a:chExt cx="1640689" cy="1605888"/>
          </a:xfrm>
        </p:grpSpPr>
        <p:grpSp>
          <p:nvGrpSpPr>
            <p:cNvPr id="25" name="Group 24">
              <a:extLst>
                <a:ext uri="{FF2B5EF4-FFF2-40B4-BE49-F238E27FC236}">
                  <a16:creationId xmlns:a16="http://schemas.microsoft.com/office/drawing/2014/main" id="{4C8AB688-054A-A1A4-4204-D89E39275D6E}"/>
                </a:ext>
              </a:extLst>
            </p:cNvPr>
            <p:cNvGrpSpPr/>
            <p:nvPr/>
          </p:nvGrpSpPr>
          <p:grpSpPr>
            <a:xfrm>
              <a:off x="4664862" y="3961812"/>
              <a:ext cx="1149350" cy="1149350"/>
              <a:chOff x="3447539" y="456017"/>
              <a:chExt cx="2103120" cy="2103120"/>
            </a:xfrm>
          </p:grpSpPr>
          <p:sp>
            <p:nvSpPr>
              <p:cNvPr id="27" name="Oval 26">
                <a:extLst>
                  <a:ext uri="{FF2B5EF4-FFF2-40B4-BE49-F238E27FC236}">
                    <a16:creationId xmlns:a16="http://schemas.microsoft.com/office/drawing/2014/main" id="{B81F5C7A-CD4F-EAF1-2DA3-BD76F0BF54C5}"/>
                  </a:ext>
                </a:extLst>
              </p:cNvPr>
              <p:cNvSpPr/>
              <p:nvPr/>
            </p:nvSpPr>
            <p:spPr>
              <a:xfrm>
                <a:off x="3447539" y="456017"/>
                <a:ext cx="2103120" cy="2103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2" name="Graphic 31">
                <a:extLst>
                  <a:ext uri="{FF2B5EF4-FFF2-40B4-BE49-F238E27FC236}">
                    <a16:creationId xmlns:a16="http://schemas.microsoft.com/office/drawing/2014/main" id="{FFC24204-6DCF-4D5A-29F7-ADE57640A866}"/>
                  </a:ext>
                </a:extLst>
              </p:cNvPr>
              <p:cNvPicPr>
                <a:picLocks noChangeAspect="1"/>
              </p:cNvPicPr>
              <p:nvPr/>
            </p:nvPicPr>
            <p:blipFill>
              <a:blip r:embed="rId10">
                <a:extLst>
                  <a:ext uri="{96DAC541-7B7A-43D3-8B79-37D633B846F1}">
                    <asvg:svgBlip xmlns:asvg="http://schemas.microsoft.com/office/drawing/2016/SVG/main" r:embed="rId11"/>
                  </a:ext>
                </a:extLst>
              </a:blip>
              <a:srcRect l="19" r="19"/>
              <a:stretch/>
            </p:blipFill>
            <p:spPr>
              <a:xfrm>
                <a:off x="3875704" y="827801"/>
                <a:ext cx="1455243" cy="1455811"/>
              </a:xfrm>
              <a:prstGeom prst="rect">
                <a:avLst/>
              </a:prstGeom>
            </p:spPr>
          </p:pic>
        </p:grpSp>
        <p:sp>
          <p:nvSpPr>
            <p:cNvPr id="45" name="Oval 44">
              <a:extLst>
                <a:ext uri="{FF2B5EF4-FFF2-40B4-BE49-F238E27FC236}">
                  <a16:creationId xmlns:a16="http://schemas.microsoft.com/office/drawing/2014/main" id="{EB1282C7-E072-38F8-32CB-BDC967A456F7}"/>
                </a:ext>
              </a:extLst>
            </p:cNvPr>
            <p:cNvSpPr/>
            <p:nvPr/>
          </p:nvSpPr>
          <p:spPr>
            <a:xfrm>
              <a:off x="5445913" y="3505274"/>
              <a:ext cx="859638" cy="859638"/>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800" b="1" noProof="0" dirty="0"/>
                <a:t>36</a:t>
              </a:r>
              <a:r>
                <a:rPr lang="en-US" sz="1100" noProof="0" dirty="0"/>
                <a:t>%</a:t>
              </a:r>
              <a:endParaRPr lang="en-US" sz="2000" noProof="0" dirty="0"/>
            </a:p>
          </p:txBody>
        </p:sp>
      </p:grpSp>
      <p:sp>
        <p:nvSpPr>
          <p:cNvPr id="47" name="TextBox 46">
            <a:extLst>
              <a:ext uri="{FF2B5EF4-FFF2-40B4-BE49-F238E27FC236}">
                <a16:creationId xmlns:a16="http://schemas.microsoft.com/office/drawing/2014/main" id="{A8795F4F-75DA-18B5-1AEE-B0BBA216B37F}"/>
              </a:ext>
            </a:extLst>
          </p:cNvPr>
          <p:cNvSpPr txBox="1"/>
          <p:nvPr/>
        </p:nvSpPr>
        <p:spPr>
          <a:xfrm>
            <a:off x="3940189" y="1614441"/>
            <a:ext cx="2070086" cy="3046988"/>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chemeClr val="accent1"/>
                </a:solidFill>
                <a:effectLst/>
                <a:uLnTx/>
                <a:uFillTx/>
                <a:ea typeface="+mn-ea"/>
                <a:cs typeface="+mn-cs"/>
              </a:rPr>
              <a:t>Reasons people with obesity </a:t>
            </a:r>
            <a:r>
              <a:rPr kumimoji="0" lang="en-US" sz="3200" b="1" i="0" u="none" strike="noStrike" kern="1200" cap="none" spc="0" normalizeH="0" baseline="0" noProof="0" dirty="0">
                <a:ln>
                  <a:noFill/>
                </a:ln>
                <a:solidFill>
                  <a:schemeClr val="accent1"/>
                </a:solidFill>
                <a:effectLst/>
                <a:uLnTx/>
                <a:uFillTx/>
                <a:ea typeface="+mn-ea"/>
                <a:cs typeface="+mn-cs"/>
              </a:rPr>
              <a:t>avoid care</a:t>
            </a:r>
          </a:p>
        </p:txBody>
      </p:sp>
      <p:grpSp>
        <p:nvGrpSpPr>
          <p:cNvPr id="51" name="Group 50">
            <a:extLst>
              <a:ext uri="{FF2B5EF4-FFF2-40B4-BE49-F238E27FC236}">
                <a16:creationId xmlns:a16="http://schemas.microsoft.com/office/drawing/2014/main" id="{DCC99446-FF3C-0565-5921-27579B3A2CD4}"/>
              </a:ext>
            </a:extLst>
          </p:cNvPr>
          <p:cNvGrpSpPr/>
          <p:nvPr/>
        </p:nvGrpSpPr>
        <p:grpSpPr>
          <a:xfrm>
            <a:off x="5161297" y="4181424"/>
            <a:ext cx="372988" cy="311540"/>
            <a:chOff x="3066241" y="2824634"/>
            <a:chExt cx="473093" cy="395156"/>
          </a:xfrm>
        </p:grpSpPr>
        <p:sp>
          <p:nvSpPr>
            <p:cNvPr id="52" name="Isosceles Triangle 51">
              <a:extLst>
                <a:ext uri="{FF2B5EF4-FFF2-40B4-BE49-F238E27FC236}">
                  <a16:creationId xmlns:a16="http://schemas.microsoft.com/office/drawing/2014/main" id="{EC48AC08-4128-8968-A3D6-8D19376AC543}"/>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53" name="Isosceles Triangle 52">
              <a:extLst>
                <a:ext uri="{FF2B5EF4-FFF2-40B4-BE49-F238E27FC236}">
                  <a16:creationId xmlns:a16="http://schemas.microsoft.com/office/drawing/2014/main" id="{8AC0674B-08F7-B09A-2D52-9FF711751D66}"/>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sp>
        <p:nvSpPr>
          <p:cNvPr id="57" name="Rectangle 56">
            <a:hlinkClick r:id="rId12" action="ppaction://hlinksldjump"/>
            <a:extLst>
              <a:ext uri="{FF2B5EF4-FFF2-40B4-BE49-F238E27FC236}">
                <a16:creationId xmlns:a16="http://schemas.microsoft.com/office/drawing/2014/main" id="{CABB9AD1-96EA-3D52-A4C5-F7FCF1781735}"/>
              </a:ext>
            </a:extLst>
          </p:cNvPr>
          <p:cNvSpPr/>
          <p:nvPr/>
        </p:nvSpPr>
        <p:spPr>
          <a:xfrm>
            <a:off x="0" y="2171700"/>
            <a:ext cx="3810000" cy="2114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cxnSp>
        <p:nvCxnSpPr>
          <p:cNvPr id="59" name="Straight Connector 58">
            <a:extLst>
              <a:ext uri="{FF2B5EF4-FFF2-40B4-BE49-F238E27FC236}">
                <a16:creationId xmlns:a16="http://schemas.microsoft.com/office/drawing/2014/main" id="{0F3337FF-4DFC-A0A9-0A69-71E4A5B1CD66}"/>
              </a:ext>
            </a:extLst>
          </p:cNvPr>
          <p:cNvCxnSpPr>
            <a:cxnSpLocks/>
          </p:cNvCxnSpPr>
          <p:nvPr/>
        </p:nvCxnSpPr>
        <p:spPr>
          <a:xfrm>
            <a:off x="3905250" y="5133975"/>
            <a:ext cx="8277225" cy="0"/>
          </a:xfrm>
          <a:prstGeom prst="line">
            <a:avLst/>
          </a:prstGeom>
          <a:ln w="63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2B754925-6DAB-7D54-DFF2-FA501D0A381C}"/>
              </a:ext>
            </a:extLst>
          </p:cNvPr>
          <p:cNvGrpSpPr/>
          <p:nvPr/>
        </p:nvGrpSpPr>
        <p:grpSpPr>
          <a:xfrm>
            <a:off x="6601477" y="798144"/>
            <a:ext cx="372988" cy="311540"/>
            <a:chOff x="3066241" y="2824634"/>
            <a:chExt cx="473093" cy="395156"/>
          </a:xfrm>
        </p:grpSpPr>
        <p:sp>
          <p:nvSpPr>
            <p:cNvPr id="64" name="Isosceles Triangle 63">
              <a:extLst>
                <a:ext uri="{FF2B5EF4-FFF2-40B4-BE49-F238E27FC236}">
                  <a16:creationId xmlns:a16="http://schemas.microsoft.com/office/drawing/2014/main" id="{3817D240-9A2E-817A-F9C2-9A02779A1D17}"/>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65" name="Isosceles Triangle 64">
              <a:extLst>
                <a:ext uri="{FF2B5EF4-FFF2-40B4-BE49-F238E27FC236}">
                  <a16:creationId xmlns:a16="http://schemas.microsoft.com/office/drawing/2014/main" id="{60089BFA-38FB-5B6A-CA48-E32C3E820F9D}"/>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sp>
        <p:nvSpPr>
          <p:cNvPr id="67" name="Freeform: Shape 66">
            <a:extLst>
              <a:ext uri="{FF2B5EF4-FFF2-40B4-BE49-F238E27FC236}">
                <a16:creationId xmlns:a16="http://schemas.microsoft.com/office/drawing/2014/main" id="{CE651E54-7670-AD53-E7AF-D6B3411A3501}"/>
              </a:ext>
            </a:extLst>
          </p:cNvPr>
          <p:cNvSpPr/>
          <p:nvPr/>
        </p:nvSpPr>
        <p:spPr>
          <a:xfrm>
            <a:off x="5590484" y="845003"/>
            <a:ext cx="932236" cy="3483157"/>
          </a:xfrm>
          <a:custGeom>
            <a:avLst/>
            <a:gdLst>
              <a:gd name="connsiteX0" fmla="*/ 932236 w 932236"/>
              <a:gd name="connsiteY0" fmla="*/ 115117 h 3483157"/>
              <a:gd name="connsiteX1" fmla="*/ 17836 w 932236"/>
              <a:gd name="connsiteY1" fmla="*/ 115117 h 3483157"/>
              <a:gd name="connsiteX2" fmla="*/ 360736 w 932236"/>
              <a:gd name="connsiteY2" fmla="*/ 1311457 h 3483157"/>
              <a:gd name="connsiteX3" fmla="*/ 2596 w 932236"/>
              <a:gd name="connsiteY3" fmla="*/ 2164897 h 3483157"/>
              <a:gd name="connsiteX4" fmla="*/ 589336 w 932236"/>
              <a:gd name="connsiteY4" fmla="*/ 2888797 h 3483157"/>
              <a:gd name="connsiteX5" fmla="*/ 48316 w 932236"/>
              <a:gd name="connsiteY5" fmla="*/ 3483157 h 348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236" h="3483157">
                <a:moveTo>
                  <a:pt x="932236" y="115117"/>
                </a:moveTo>
                <a:cubicBezTo>
                  <a:pt x="522661" y="15422"/>
                  <a:pt x="113086" y="-84273"/>
                  <a:pt x="17836" y="115117"/>
                </a:cubicBezTo>
                <a:cubicBezTo>
                  <a:pt x="-77414" y="314507"/>
                  <a:pt x="363276" y="969827"/>
                  <a:pt x="360736" y="1311457"/>
                </a:cubicBezTo>
                <a:cubicBezTo>
                  <a:pt x="358196" y="1653087"/>
                  <a:pt x="-35504" y="1902007"/>
                  <a:pt x="2596" y="2164897"/>
                </a:cubicBezTo>
                <a:cubicBezTo>
                  <a:pt x="40696" y="2427787"/>
                  <a:pt x="581716" y="2669087"/>
                  <a:pt x="589336" y="2888797"/>
                </a:cubicBezTo>
                <a:cubicBezTo>
                  <a:pt x="596956" y="3108507"/>
                  <a:pt x="322636" y="3295832"/>
                  <a:pt x="48316" y="3483157"/>
                </a:cubicBezTo>
              </a:path>
            </a:pathLst>
          </a:cu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4076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7193785-9CD5-075E-FD5B-E26800BE745E}"/>
              </a:ext>
            </a:extLst>
          </p:cNvPr>
          <p:cNvSpPr/>
          <p:nvPr/>
        </p:nvSpPr>
        <p:spPr>
          <a:xfrm>
            <a:off x="0" y="1716198"/>
            <a:ext cx="12192000" cy="4083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5B8946D5-6CAB-3DC9-75CC-8BD60355ABC6}"/>
              </a:ext>
            </a:extLst>
          </p:cNvPr>
          <p:cNvSpPr txBox="1"/>
          <p:nvPr/>
        </p:nvSpPr>
        <p:spPr>
          <a:xfrm>
            <a:off x="5547609" y="3240018"/>
            <a:ext cx="2378657" cy="1231106"/>
          </a:xfrm>
          <a:prstGeom prst="rect">
            <a:avLst/>
          </a:prstGeom>
          <a:noFill/>
        </p:spPr>
        <p:txBody>
          <a:bodyPr wrap="square">
            <a:spAutoFit/>
          </a:bodyPr>
          <a:lstStyle/>
          <a:p>
            <a:pPr algn="ctr">
              <a:spcBef>
                <a:spcPts val="1200"/>
              </a:spcBef>
            </a:pPr>
            <a:r>
              <a:rPr kumimoji="0" lang="en-US" sz="1800" b="1" i="0" u="none" strike="noStrike" kern="1200" cap="none" spc="0" normalizeH="0" baseline="0" noProof="0" dirty="0">
                <a:ln>
                  <a:noFill/>
                </a:ln>
                <a:solidFill>
                  <a:schemeClr val="accent3"/>
                </a:solidFill>
                <a:effectLst/>
                <a:uLnTx/>
                <a:uFillTx/>
                <a:ea typeface="+mn-ea"/>
                <a:cs typeface="+mn-cs"/>
              </a:rPr>
              <a:t>DEVALUATION</a:t>
            </a:r>
          </a:p>
          <a:p>
            <a:pPr algn="ctr">
              <a:spcBef>
                <a:spcPts val="1200"/>
              </a:spcBef>
            </a:pPr>
            <a:r>
              <a:rPr lang="en-US" b="1" dirty="0">
                <a:solidFill>
                  <a:schemeClr val="accent3"/>
                </a:solidFill>
              </a:rPr>
              <a:t>DISCRIMINATION</a:t>
            </a:r>
            <a:endParaRPr lang="en-US" b="1" baseline="30000" dirty="0">
              <a:solidFill>
                <a:schemeClr val="accent3"/>
              </a:solidFill>
            </a:endParaRPr>
          </a:p>
          <a:p>
            <a:pPr algn="ctr">
              <a:spcBef>
                <a:spcPts val="1200"/>
              </a:spcBef>
            </a:pPr>
            <a:r>
              <a:rPr lang="en-US" b="1" noProof="0" dirty="0">
                <a:solidFill>
                  <a:schemeClr val="accent3"/>
                </a:solidFill>
              </a:rPr>
              <a:t>MOCKERY</a:t>
            </a:r>
            <a:r>
              <a:rPr lang="en-US" b="1" baseline="30000" dirty="0">
                <a:solidFill>
                  <a:schemeClr val="accent3"/>
                </a:solidFill>
              </a:rPr>
              <a:t>1</a:t>
            </a:r>
            <a:r>
              <a:rPr lang="en-US" b="1" baseline="30000" dirty="0">
                <a:solidFill>
                  <a:schemeClr val="accent3"/>
                </a:solidFill>
                <a:latin typeface="Calibri" panose="020F0502020204030204" pitchFamily="34" charset="0"/>
                <a:cs typeface="Calibri" panose="020F0502020204030204" pitchFamily="34" charset="0"/>
              </a:rPr>
              <a:t>–</a:t>
            </a:r>
            <a:r>
              <a:rPr lang="en-US" b="1" baseline="30000" dirty="0">
                <a:solidFill>
                  <a:schemeClr val="accent3"/>
                </a:solidFill>
              </a:rPr>
              <a:t>4</a:t>
            </a:r>
            <a:endParaRPr lang="en-US" b="1" noProof="0" dirty="0">
              <a:solidFill>
                <a:schemeClr val="accent3"/>
              </a:solidFill>
            </a:endParaRPr>
          </a:p>
        </p:txBody>
      </p:sp>
      <p:sp>
        <p:nvSpPr>
          <p:cNvPr id="2" name="Title 1">
            <a:extLst>
              <a:ext uri="{FF2B5EF4-FFF2-40B4-BE49-F238E27FC236}">
                <a16:creationId xmlns:a16="http://schemas.microsoft.com/office/drawing/2014/main" id="{1634C616-700E-47E2-9C10-6AC116DC6BB3}"/>
              </a:ext>
            </a:extLst>
          </p:cNvPr>
          <p:cNvSpPr>
            <a:spLocks noGrp="1"/>
          </p:cNvSpPr>
          <p:nvPr>
            <p:ph type="title"/>
          </p:nvPr>
        </p:nvSpPr>
        <p:spPr>
          <a:xfrm>
            <a:off x="536240" y="414320"/>
            <a:ext cx="10896000" cy="1082209"/>
          </a:xfrm>
        </p:spPr>
        <p:txBody>
          <a:bodyPr/>
          <a:lstStyle/>
          <a:p>
            <a:r>
              <a:rPr lang="en-US" noProof="0" dirty="0"/>
              <a:t>Weight stigma</a:t>
            </a:r>
          </a:p>
        </p:txBody>
      </p:sp>
      <p:sp>
        <p:nvSpPr>
          <p:cNvPr id="32" name="Text Placeholder 31">
            <a:extLst>
              <a:ext uri="{FF2B5EF4-FFF2-40B4-BE49-F238E27FC236}">
                <a16:creationId xmlns:a16="http://schemas.microsoft.com/office/drawing/2014/main" id="{B4BDAECE-35FB-465F-8780-1894DF853296}"/>
              </a:ext>
            </a:extLst>
          </p:cNvPr>
          <p:cNvSpPr>
            <a:spLocks noGrp="1"/>
          </p:cNvSpPr>
          <p:nvPr>
            <p:ph type="body" sz="quarter" idx="13"/>
          </p:nvPr>
        </p:nvSpPr>
        <p:spPr>
          <a:xfrm>
            <a:off x="536240" y="6020060"/>
            <a:ext cx="10896000" cy="324000"/>
          </a:xfrm>
        </p:spPr>
        <p:txBody>
          <a:bodyPr/>
          <a:lstStyle/>
          <a:p>
            <a:r>
              <a:rPr lang="en-US" noProof="0" dirty="0"/>
              <a:t>1. Westbury S et al. Curr </a:t>
            </a:r>
            <a:r>
              <a:rPr lang="en-US" noProof="0" dirty="0" err="1"/>
              <a:t>Obes</a:t>
            </a:r>
            <a:r>
              <a:rPr lang="en-US" noProof="0" dirty="0"/>
              <a:t> Rep. 2023;12:10–23; 2. Pearl L et al. Obesity 2017;25:317–322; 3. Phelan SM et al. Obesity Reviews 2015;16:319–326; 4. Obesity Action Coalition. Weight bias: People-first language (2023). </a:t>
            </a:r>
            <a:r>
              <a:rPr lang="en-US" dirty="0">
                <a:hlinkClick r:id="rId3"/>
              </a:rPr>
              <a:t>https://www.obesityaction.org/wp-content/uploads/1033162_FirstPersonOne-Pager01_041921.pdf</a:t>
            </a:r>
            <a:r>
              <a:rPr lang="en-US" dirty="0"/>
              <a:t>. </a:t>
            </a:r>
            <a:r>
              <a:rPr lang="en-US" noProof="0" dirty="0"/>
              <a:t>Accessed </a:t>
            </a:r>
            <a:r>
              <a:rPr lang="en-US" dirty="0"/>
              <a:t>August</a:t>
            </a:r>
            <a:r>
              <a:rPr lang="en-US" noProof="0" dirty="0"/>
              <a:t> </a:t>
            </a:r>
            <a:r>
              <a:rPr lang="en-US" dirty="0"/>
              <a:t>2025</a:t>
            </a:r>
            <a:r>
              <a:rPr lang="en-US" noProof="0" dirty="0"/>
              <a:t>.</a:t>
            </a:r>
          </a:p>
        </p:txBody>
      </p:sp>
      <p:sp>
        <p:nvSpPr>
          <p:cNvPr id="13" name="Oval 12">
            <a:extLst>
              <a:ext uri="{FF2B5EF4-FFF2-40B4-BE49-F238E27FC236}">
                <a16:creationId xmlns:a16="http://schemas.microsoft.com/office/drawing/2014/main" id="{4B0F5410-1834-D705-4A02-CCBC356FE3D8}"/>
              </a:ext>
            </a:extLst>
          </p:cNvPr>
          <p:cNvSpPr/>
          <p:nvPr/>
        </p:nvSpPr>
        <p:spPr>
          <a:xfrm>
            <a:off x="3346533" y="2751667"/>
            <a:ext cx="2201076" cy="2201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8" name="Graphic 17">
            <a:extLst>
              <a:ext uri="{FF2B5EF4-FFF2-40B4-BE49-F238E27FC236}">
                <a16:creationId xmlns:a16="http://schemas.microsoft.com/office/drawing/2014/main" id="{A9C9EC59-E8B3-6C24-D3EA-894B95887A4F}"/>
              </a:ext>
            </a:extLst>
          </p:cNvPr>
          <p:cNvPicPr>
            <a:picLocks noChangeAspect="1"/>
          </p:cNvPicPr>
          <p:nvPr/>
        </p:nvPicPr>
        <p:blipFill>
          <a:blip r:embed="rId4">
            <a:extLst>
              <a:ext uri="{96DAC541-7B7A-43D3-8B79-37D633B846F1}">
                <asvg:svgBlip xmlns:asvg="http://schemas.microsoft.com/office/drawing/2016/SVG/main" r:embed="rId5"/>
              </a:ext>
            </a:extLst>
          </a:blip>
          <a:srcRect l="52" r="52"/>
          <a:stretch/>
        </p:blipFill>
        <p:spPr>
          <a:xfrm>
            <a:off x="3627188" y="2968400"/>
            <a:ext cx="1607752" cy="1609428"/>
          </a:xfrm>
          <a:prstGeom prst="rect">
            <a:avLst/>
          </a:prstGeom>
        </p:spPr>
      </p:pic>
      <p:sp>
        <p:nvSpPr>
          <p:cNvPr id="20" name="TextBox 19">
            <a:extLst>
              <a:ext uri="{FF2B5EF4-FFF2-40B4-BE49-F238E27FC236}">
                <a16:creationId xmlns:a16="http://schemas.microsoft.com/office/drawing/2014/main" id="{DB456D6B-EFDB-A63D-F416-DB13E1C9E166}"/>
              </a:ext>
            </a:extLst>
          </p:cNvPr>
          <p:cNvSpPr txBox="1"/>
          <p:nvPr/>
        </p:nvSpPr>
        <p:spPr>
          <a:xfrm>
            <a:off x="453756" y="2421042"/>
            <a:ext cx="2617104" cy="2862322"/>
          </a:xfrm>
          <a:prstGeom prst="rect">
            <a:avLst/>
          </a:prstGeom>
          <a:noFill/>
        </p:spPr>
        <p:txBody>
          <a:bodyPr wrap="square">
            <a:spAutoFit/>
          </a:bodyPr>
          <a:lstStyle/>
          <a:p>
            <a:r>
              <a:rPr lang="en-US" sz="1800" b="1" i="0" noProof="0" dirty="0">
                <a:effectLst/>
                <a:latin typeface="arial" panose="020B0604020202020204" pitchFamily="34" charset="0"/>
              </a:rPr>
              <a:t>Weight stigma</a:t>
            </a:r>
            <a:r>
              <a:rPr lang="en-US" sz="1800" b="0" i="0" noProof="0" dirty="0">
                <a:effectLst/>
                <a:latin typeface="arial" panose="020B0604020202020204" pitchFamily="34" charset="0"/>
              </a:rPr>
              <a:t> refers to prejudiced, stereotyped, and discriminatory views and actions towards people with obesity, often fueled by inaccurate ideologies about the causes of obesity</a:t>
            </a:r>
            <a:r>
              <a:rPr lang="en-US" sz="1800" b="0" i="0" baseline="30000" noProof="0" dirty="0">
                <a:effectLst/>
                <a:latin typeface="arial" panose="020B0604020202020204" pitchFamily="34" charset="0"/>
              </a:rPr>
              <a:t>1</a:t>
            </a:r>
            <a:endParaRPr lang="en-US" sz="1800" baseline="30000" noProof="0" dirty="0"/>
          </a:p>
        </p:txBody>
      </p:sp>
      <p:grpSp>
        <p:nvGrpSpPr>
          <p:cNvPr id="21" name="Group 20">
            <a:extLst>
              <a:ext uri="{FF2B5EF4-FFF2-40B4-BE49-F238E27FC236}">
                <a16:creationId xmlns:a16="http://schemas.microsoft.com/office/drawing/2014/main" id="{4B3010E0-6A29-06A0-6BBD-C23F68FE4DFB}"/>
              </a:ext>
            </a:extLst>
          </p:cNvPr>
          <p:cNvGrpSpPr/>
          <p:nvPr/>
        </p:nvGrpSpPr>
        <p:grpSpPr>
          <a:xfrm>
            <a:off x="2869126" y="3696433"/>
            <a:ext cx="372988" cy="311540"/>
            <a:chOff x="3066241" y="2824634"/>
            <a:chExt cx="473093" cy="395156"/>
          </a:xfrm>
        </p:grpSpPr>
        <p:sp>
          <p:nvSpPr>
            <p:cNvPr id="22" name="Isosceles Triangle 21">
              <a:extLst>
                <a:ext uri="{FF2B5EF4-FFF2-40B4-BE49-F238E27FC236}">
                  <a16:creationId xmlns:a16="http://schemas.microsoft.com/office/drawing/2014/main" id="{70302A39-91AD-2FD9-685A-26286B0B331E}"/>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3" name="Isosceles Triangle 22">
              <a:extLst>
                <a:ext uri="{FF2B5EF4-FFF2-40B4-BE49-F238E27FC236}">
                  <a16:creationId xmlns:a16="http://schemas.microsoft.com/office/drawing/2014/main" id="{5CBBC8C7-607F-E2FE-ACD7-7FBEA9273DF1}"/>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29" name="Group 28">
            <a:extLst>
              <a:ext uri="{FF2B5EF4-FFF2-40B4-BE49-F238E27FC236}">
                <a16:creationId xmlns:a16="http://schemas.microsoft.com/office/drawing/2014/main" id="{1374C45C-1490-200C-94ED-939820F951DB}"/>
              </a:ext>
            </a:extLst>
          </p:cNvPr>
          <p:cNvGrpSpPr/>
          <p:nvPr/>
        </p:nvGrpSpPr>
        <p:grpSpPr>
          <a:xfrm>
            <a:off x="7926266" y="3696433"/>
            <a:ext cx="372988" cy="311540"/>
            <a:chOff x="3066241" y="2824634"/>
            <a:chExt cx="473093" cy="395156"/>
          </a:xfrm>
        </p:grpSpPr>
        <p:sp>
          <p:nvSpPr>
            <p:cNvPr id="30" name="Isosceles Triangle 29">
              <a:extLst>
                <a:ext uri="{FF2B5EF4-FFF2-40B4-BE49-F238E27FC236}">
                  <a16:creationId xmlns:a16="http://schemas.microsoft.com/office/drawing/2014/main" id="{C0DBD16F-F47E-0224-D512-09DED662A339}"/>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1" name="Isosceles Triangle 30">
              <a:extLst>
                <a:ext uri="{FF2B5EF4-FFF2-40B4-BE49-F238E27FC236}">
                  <a16:creationId xmlns:a16="http://schemas.microsoft.com/office/drawing/2014/main" id="{06A6E6F8-9CE6-415E-D141-0E5349B5A442}"/>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sp>
        <p:nvSpPr>
          <p:cNvPr id="33" name="TextBox 32">
            <a:extLst>
              <a:ext uri="{FF2B5EF4-FFF2-40B4-BE49-F238E27FC236}">
                <a16:creationId xmlns:a16="http://schemas.microsoft.com/office/drawing/2014/main" id="{23434319-428F-5AAA-2B1A-DF55601C535C}"/>
              </a:ext>
            </a:extLst>
          </p:cNvPr>
          <p:cNvSpPr txBox="1"/>
          <p:nvPr/>
        </p:nvSpPr>
        <p:spPr>
          <a:xfrm>
            <a:off x="8299254" y="1948865"/>
            <a:ext cx="3671266" cy="3693319"/>
          </a:xfrm>
          <a:prstGeom prst="rect">
            <a:avLst/>
          </a:prstGeom>
          <a:noFill/>
        </p:spPr>
        <p:txBody>
          <a:bodyPr wrap="square" lIns="91440" tIns="45720" rIns="91440" bIns="45720" anchor="t">
            <a:spAutoFit/>
          </a:bodyPr>
          <a:lstStyle/>
          <a:p>
            <a:pPr defTabSz="1219170">
              <a:defRPr/>
            </a:pPr>
            <a:r>
              <a:rPr lang="en-US" noProof="0" dirty="0"/>
              <a:t>“</a:t>
            </a:r>
            <a:r>
              <a:rPr lang="en-US" dirty="0">
                <a:ea typeface="+mn-lt"/>
                <a:cs typeface="+mn-lt"/>
              </a:rPr>
              <a:t>Labeling individuals as '</a:t>
            </a:r>
            <a:r>
              <a:rPr lang="en-US" b="1" dirty="0">
                <a:ea typeface="+mn-lt"/>
                <a:cs typeface="+mn-lt"/>
              </a:rPr>
              <a:t>obese</a:t>
            </a:r>
            <a:r>
              <a:rPr lang="en-US" dirty="0">
                <a:ea typeface="+mn-lt"/>
                <a:cs typeface="+mn-lt"/>
              </a:rPr>
              <a:t>' creates negative feelings toward </a:t>
            </a:r>
            <a:r>
              <a:rPr lang="en-US" b="1" dirty="0">
                <a:ea typeface="+mn-lt"/>
                <a:cs typeface="+mn-lt"/>
              </a:rPr>
              <a:t>individuals with obesity</a:t>
            </a:r>
            <a:r>
              <a:rPr lang="en-US" dirty="0">
                <a:ea typeface="+mn-lt"/>
                <a:cs typeface="+mn-lt"/>
              </a:rPr>
              <a:t> and perpetuates weight bias. It is time to recognize the </a:t>
            </a:r>
            <a:r>
              <a:rPr lang="en-US" b="1" dirty="0">
                <a:ea typeface="+mn-lt"/>
                <a:cs typeface="+mn-lt"/>
              </a:rPr>
              <a:t>importance of people-first language</a:t>
            </a:r>
            <a:r>
              <a:rPr lang="en-US" dirty="0">
                <a:ea typeface="+mn-lt"/>
                <a:cs typeface="+mn-lt"/>
              </a:rPr>
              <a:t> and the influence it has on people who are affected by obesity</a:t>
            </a:r>
            <a:r>
              <a:rPr lang="en-US" noProof="0" dirty="0"/>
              <a:t>”</a:t>
            </a:r>
            <a:r>
              <a:rPr lang="en-US" baseline="30000" noProof="0" dirty="0"/>
              <a:t>4</a:t>
            </a:r>
            <a:br>
              <a:rPr lang="en-US" b="1" noProof="0" dirty="0"/>
            </a:br>
            <a:endParaRPr lang="en-US" b="1" noProof="0" dirty="0"/>
          </a:p>
          <a:p>
            <a:r>
              <a:rPr lang="en-US" noProof="0" dirty="0">
                <a:ea typeface="Times New Roman" panose="02020603050405020304" pitchFamily="18" charset="0"/>
              </a:rPr>
              <a:t>In all written communication, use non-stigmatizing, people-first language (i.e., patients with obesity vs obese patients) </a:t>
            </a:r>
            <a:endParaRPr lang="en-US" noProof="0" dirty="0">
              <a:ea typeface="Calibri" panose="020F0502020204030204" pitchFamily="34" charset="0"/>
            </a:endParaRPr>
          </a:p>
        </p:txBody>
      </p:sp>
    </p:spTree>
    <p:extLst>
      <p:ext uri="{BB962C8B-B14F-4D97-AF65-F5344CB8AC3E}">
        <p14:creationId xmlns:p14="http://schemas.microsoft.com/office/powerpoint/2010/main" val="309818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F131-6F57-4D3A-88E3-1B0DE849A7ED}"/>
              </a:ext>
            </a:extLst>
          </p:cNvPr>
          <p:cNvSpPr>
            <a:spLocks noGrp="1"/>
          </p:cNvSpPr>
          <p:nvPr>
            <p:ph type="title"/>
          </p:nvPr>
        </p:nvSpPr>
        <p:spPr>
          <a:xfrm>
            <a:off x="536240" y="414320"/>
            <a:ext cx="10896000" cy="1082209"/>
          </a:xfrm>
        </p:spPr>
        <p:txBody>
          <a:bodyPr>
            <a:noAutofit/>
          </a:bodyPr>
          <a:lstStyle/>
          <a:p>
            <a:r>
              <a:rPr lang="en-US" noProof="0" dirty="0"/>
              <a:t>Patients who experience weight stigma have </a:t>
            </a:r>
            <a:br>
              <a:rPr lang="en-US" noProof="0" dirty="0"/>
            </a:br>
            <a:r>
              <a:rPr lang="en-US" noProof="0" dirty="0"/>
              <a:t>both adverse behavioral and physiological effects</a:t>
            </a:r>
          </a:p>
        </p:txBody>
      </p:sp>
      <p:sp>
        <p:nvSpPr>
          <p:cNvPr id="3" name="Text Placeholder 2">
            <a:extLst>
              <a:ext uri="{FF2B5EF4-FFF2-40B4-BE49-F238E27FC236}">
                <a16:creationId xmlns:a16="http://schemas.microsoft.com/office/drawing/2014/main" id="{31E55E44-556B-4720-A3B3-E7B6535DF859}"/>
              </a:ext>
            </a:extLst>
          </p:cNvPr>
          <p:cNvSpPr>
            <a:spLocks noGrp="1"/>
          </p:cNvSpPr>
          <p:nvPr>
            <p:ph type="body" sz="quarter" idx="13"/>
          </p:nvPr>
        </p:nvSpPr>
        <p:spPr>
          <a:xfrm>
            <a:off x="536240" y="5525930"/>
            <a:ext cx="10896000" cy="818130"/>
          </a:xfrm>
        </p:spPr>
        <p:txBody>
          <a:bodyPr/>
          <a:lstStyle/>
          <a:p>
            <a:r>
              <a:rPr lang="en-US" noProof="0" dirty="0"/>
              <a:t>*Self-efficacy scale assessed confidence on the following questions: “Could you control what you eat; avoid eating unhealthy food that you like; avoid unhealthy foods every day; stick to your diet even when you are hungry; and avoid giving in to temptation to break a diet if offered tempting foods?”</a:t>
            </a:r>
            <a:br>
              <a:rPr lang="en-US" noProof="0" dirty="0"/>
            </a:br>
            <a:r>
              <a:rPr lang="en-US" noProof="0" dirty="0"/>
              <a:t>BP, blood pressure. </a:t>
            </a:r>
            <a:br>
              <a:rPr lang="en-US" noProof="0" dirty="0"/>
            </a:br>
            <a:r>
              <a:rPr lang="en-US" noProof="0" dirty="0"/>
              <a:t>1. Puhl M et al. Clin Diabetes 2016;34:44–50; 2. Phelan SM et al. Obesity Rev 2015;16:319–326; 3. Hatzenbuehler ML et al. Obesity (Silver Spring) 2009;17:2033–2039; </a:t>
            </a:r>
            <a:br>
              <a:rPr lang="en-US" noProof="0" dirty="0"/>
            </a:br>
            <a:r>
              <a:rPr lang="en-US" noProof="0" dirty="0"/>
              <a:t>4. </a:t>
            </a:r>
            <a:r>
              <a:rPr lang="en-US" noProof="0" dirty="0" err="1"/>
              <a:t>Schvey</a:t>
            </a:r>
            <a:r>
              <a:rPr lang="en-US" noProof="0" dirty="0"/>
              <a:t> NA et al. Obesity 2011;19:1957–1962; 5. Major B et al. J Exp Soc Psychol 2014;51:74–80; 6. Major B et al. Soc Psychol Personal Sci 2012;3:651–658; </a:t>
            </a:r>
            <a:br>
              <a:rPr lang="en-US" noProof="0" dirty="0"/>
            </a:br>
            <a:r>
              <a:rPr lang="en-US" noProof="0" dirty="0"/>
              <a:t>7. Vartanian LR and Novak SA. Obesity 2011;19:757–762. </a:t>
            </a:r>
          </a:p>
        </p:txBody>
      </p:sp>
      <p:sp>
        <p:nvSpPr>
          <p:cNvPr id="104" name="Oval 103">
            <a:extLst>
              <a:ext uri="{FF2B5EF4-FFF2-40B4-BE49-F238E27FC236}">
                <a16:creationId xmlns:a16="http://schemas.microsoft.com/office/drawing/2014/main" id="{DE8068E1-C325-D0F7-F189-E634A7D2B02A}"/>
              </a:ext>
            </a:extLst>
          </p:cNvPr>
          <p:cNvSpPr/>
          <p:nvPr/>
        </p:nvSpPr>
        <p:spPr>
          <a:xfrm>
            <a:off x="1054012" y="1855786"/>
            <a:ext cx="2068514" cy="20685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defTabSz="1219170">
              <a:defRPr/>
            </a:pPr>
            <a:r>
              <a:rPr lang="en-US" b="1" noProof="0" dirty="0">
                <a:solidFill>
                  <a:schemeClr val="bg1"/>
                </a:solidFill>
              </a:rPr>
              <a:t>1.5x higher distress</a:t>
            </a:r>
            <a:r>
              <a:rPr lang="en-US" noProof="0" dirty="0">
                <a:solidFill>
                  <a:schemeClr val="bg1"/>
                </a:solidFill>
              </a:rPr>
              <a:t> over body image</a:t>
            </a:r>
            <a:r>
              <a:rPr lang="en-US" baseline="30000" noProof="0" dirty="0">
                <a:solidFill>
                  <a:schemeClr val="bg1"/>
                </a:solidFill>
              </a:rPr>
              <a:t>1,2</a:t>
            </a:r>
          </a:p>
        </p:txBody>
      </p:sp>
      <p:sp>
        <p:nvSpPr>
          <p:cNvPr id="105" name="Oval 104">
            <a:extLst>
              <a:ext uri="{FF2B5EF4-FFF2-40B4-BE49-F238E27FC236}">
                <a16:creationId xmlns:a16="http://schemas.microsoft.com/office/drawing/2014/main" id="{5291C7C5-2D41-F149-AD0C-B7A79CAABA3F}"/>
              </a:ext>
            </a:extLst>
          </p:cNvPr>
          <p:cNvSpPr/>
          <p:nvPr/>
        </p:nvSpPr>
        <p:spPr>
          <a:xfrm>
            <a:off x="2106942" y="3231323"/>
            <a:ext cx="2068514" cy="206851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defTabSz="1219170">
              <a:defRPr/>
            </a:pPr>
            <a:r>
              <a:rPr lang="en-US" b="1" noProof="0" dirty="0">
                <a:solidFill>
                  <a:schemeClr val="bg1"/>
                </a:solidFill>
              </a:rPr>
              <a:t>2.4x more likely </a:t>
            </a:r>
            <a:r>
              <a:rPr lang="en-US" noProof="0" dirty="0">
                <a:solidFill>
                  <a:schemeClr val="bg1"/>
                </a:solidFill>
              </a:rPr>
              <a:t>to have a major depressive episode</a:t>
            </a:r>
            <a:r>
              <a:rPr lang="en-US" baseline="30000" noProof="0" dirty="0">
                <a:solidFill>
                  <a:schemeClr val="bg1"/>
                </a:solidFill>
              </a:rPr>
              <a:t>3</a:t>
            </a:r>
          </a:p>
        </p:txBody>
      </p:sp>
      <p:sp>
        <p:nvSpPr>
          <p:cNvPr id="108" name="Oval 107">
            <a:extLst>
              <a:ext uri="{FF2B5EF4-FFF2-40B4-BE49-F238E27FC236}">
                <a16:creationId xmlns:a16="http://schemas.microsoft.com/office/drawing/2014/main" id="{14D3CA67-D10F-3E08-15DB-059467E7F666}"/>
              </a:ext>
            </a:extLst>
          </p:cNvPr>
          <p:cNvSpPr/>
          <p:nvPr/>
        </p:nvSpPr>
        <p:spPr>
          <a:xfrm>
            <a:off x="4593422" y="1836736"/>
            <a:ext cx="2068514" cy="20685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defTabSz="1219170">
              <a:defRPr/>
            </a:pPr>
            <a:r>
              <a:rPr lang="en-US" b="1" noProof="0" dirty="0">
                <a:solidFill>
                  <a:schemeClr val="bg1"/>
                </a:solidFill>
              </a:rPr>
              <a:t>3.4x more calories consumed</a:t>
            </a:r>
            <a:r>
              <a:rPr lang="en-US" baseline="30000" noProof="0" dirty="0">
                <a:solidFill>
                  <a:schemeClr val="bg1"/>
                </a:solidFill>
              </a:rPr>
              <a:t>4</a:t>
            </a:r>
          </a:p>
        </p:txBody>
      </p:sp>
      <p:sp>
        <p:nvSpPr>
          <p:cNvPr id="109" name="Oval 108">
            <a:extLst>
              <a:ext uri="{FF2B5EF4-FFF2-40B4-BE49-F238E27FC236}">
                <a16:creationId xmlns:a16="http://schemas.microsoft.com/office/drawing/2014/main" id="{2A071CDF-42EA-3114-902E-D6794577AC3F}"/>
              </a:ext>
            </a:extLst>
          </p:cNvPr>
          <p:cNvSpPr/>
          <p:nvPr/>
        </p:nvSpPr>
        <p:spPr>
          <a:xfrm>
            <a:off x="5493811" y="3231323"/>
            <a:ext cx="2068514" cy="206851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defTabSz="1219170">
              <a:defRPr/>
            </a:pPr>
            <a:r>
              <a:rPr lang="en-US" b="1" noProof="0" dirty="0">
                <a:solidFill>
                  <a:schemeClr val="bg1"/>
                </a:solidFill>
              </a:rPr>
              <a:t>1.4x lower </a:t>
            </a:r>
            <a:r>
              <a:rPr lang="en-US" noProof="0" dirty="0">
                <a:solidFill>
                  <a:schemeClr val="bg1"/>
                </a:solidFill>
              </a:rPr>
              <a:t>score on self-efficacy scale* for dietary control</a:t>
            </a:r>
            <a:r>
              <a:rPr lang="en-US" baseline="30000" noProof="0" dirty="0">
                <a:solidFill>
                  <a:schemeClr val="bg1"/>
                </a:solidFill>
              </a:rPr>
              <a:t>5</a:t>
            </a:r>
          </a:p>
        </p:txBody>
      </p:sp>
      <p:sp>
        <p:nvSpPr>
          <p:cNvPr id="110" name="Oval 109">
            <a:extLst>
              <a:ext uri="{FF2B5EF4-FFF2-40B4-BE49-F238E27FC236}">
                <a16:creationId xmlns:a16="http://schemas.microsoft.com/office/drawing/2014/main" id="{950BB4B5-24D9-F241-044B-DD4B16831465}"/>
              </a:ext>
            </a:extLst>
          </p:cNvPr>
          <p:cNvSpPr/>
          <p:nvPr/>
        </p:nvSpPr>
        <p:spPr>
          <a:xfrm>
            <a:off x="8070047" y="1836736"/>
            <a:ext cx="2068514" cy="20685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defTabSz="1219170">
              <a:defRPr/>
            </a:pPr>
            <a:r>
              <a:rPr lang="en-US" b="1" noProof="0" dirty="0">
                <a:solidFill>
                  <a:schemeClr val="bg1"/>
                </a:solidFill>
              </a:rPr>
              <a:t>1.4x increased BP</a:t>
            </a:r>
            <a:r>
              <a:rPr lang="en-US" baseline="30000" noProof="0" dirty="0">
                <a:solidFill>
                  <a:schemeClr val="bg1"/>
                </a:solidFill>
              </a:rPr>
              <a:t>6</a:t>
            </a:r>
            <a:r>
              <a:rPr lang="en-US" noProof="0" dirty="0">
                <a:solidFill>
                  <a:schemeClr val="bg1"/>
                </a:solidFill>
              </a:rPr>
              <a:t> </a:t>
            </a:r>
            <a:endParaRPr lang="en-US" baseline="30000" noProof="0" dirty="0">
              <a:solidFill>
                <a:schemeClr val="bg1"/>
              </a:solidFill>
            </a:endParaRPr>
          </a:p>
        </p:txBody>
      </p:sp>
      <p:sp>
        <p:nvSpPr>
          <p:cNvPr id="111" name="Oval 110">
            <a:extLst>
              <a:ext uri="{FF2B5EF4-FFF2-40B4-BE49-F238E27FC236}">
                <a16:creationId xmlns:a16="http://schemas.microsoft.com/office/drawing/2014/main" id="{0EB5EFA1-4BEE-1F58-8B40-CF3430E7D77A}"/>
              </a:ext>
            </a:extLst>
          </p:cNvPr>
          <p:cNvSpPr/>
          <p:nvPr/>
        </p:nvSpPr>
        <p:spPr>
          <a:xfrm>
            <a:off x="8779367" y="3231323"/>
            <a:ext cx="2068514" cy="206851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defTabSz="1219170">
              <a:defRPr/>
            </a:pPr>
            <a:r>
              <a:rPr lang="en-US" b="1" noProof="0" dirty="0">
                <a:solidFill>
                  <a:schemeClr val="bg1"/>
                </a:solidFill>
              </a:rPr>
              <a:t>2.3x more likely</a:t>
            </a:r>
            <a:r>
              <a:rPr lang="en-US" noProof="0" dirty="0">
                <a:solidFill>
                  <a:schemeClr val="bg1"/>
                </a:solidFill>
              </a:rPr>
              <a:t> to </a:t>
            </a:r>
            <a:br>
              <a:rPr lang="en-US" noProof="0" dirty="0">
                <a:solidFill>
                  <a:schemeClr val="bg1"/>
                </a:solidFill>
              </a:rPr>
            </a:br>
            <a:r>
              <a:rPr lang="en-US" noProof="0" dirty="0">
                <a:solidFill>
                  <a:schemeClr val="bg1"/>
                </a:solidFill>
              </a:rPr>
              <a:t>avoid exercise</a:t>
            </a:r>
            <a:r>
              <a:rPr lang="en-US" b="1" baseline="30000" noProof="0" dirty="0">
                <a:solidFill>
                  <a:schemeClr val="bg1"/>
                </a:solidFill>
              </a:rPr>
              <a:t>7</a:t>
            </a:r>
            <a:r>
              <a:rPr lang="en-US" noProof="0" dirty="0">
                <a:solidFill>
                  <a:schemeClr val="bg1"/>
                </a:solidFill>
              </a:rPr>
              <a:t> </a:t>
            </a:r>
            <a:endParaRPr lang="en-US" baseline="30000" noProof="0" dirty="0">
              <a:solidFill>
                <a:schemeClr val="bg1"/>
              </a:solidFill>
            </a:endParaRPr>
          </a:p>
        </p:txBody>
      </p:sp>
      <p:sp>
        <p:nvSpPr>
          <p:cNvPr id="112" name="Oval 111">
            <a:extLst>
              <a:ext uri="{FF2B5EF4-FFF2-40B4-BE49-F238E27FC236}">
                <a16:creationId xmlns:a16="http://schemas.microsoft.com/office/drawing/2014/main" id="{A49B3803-6E80-D608-B40A-4EAC99C801FF}"/>
              </a:ext>
            </a:extLst>
          </p:cNvPr>
          <p:cNvSpPr/>
          <p:nvPr/>
        </p:nvSpPr>
        <p:spPr>
          <a:xfrm>
            <a:off x="2930863" y="2290414"/>
            <a:ext cx="1129346" cy="112934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defTabSz="1219170">
              <a:defRPr/>
            </a:pPr>
            <a:endParaRPr lang="en-US" baseline="30000" noProof="0" dirty="0">
              <a:solidFill>
                <a:schemeClr val="bg1"/>
              </a:solidFill>
            </a:endParaRPr>
          </a:p>
        </p:txBody>
      </p:sp>
      <p:pic>
        <p:nvPicPr>
          <p:cNvPr id="113" name="Graphic 112">
            <a:extLst>
              <a:ext uri="{FF2B5EF4-FFF2-40B4-BE49-F238E27FC236}">
                <a16:creationId xmlns:a16="http://schemas.microsoft.com/office/drawing/2014/main" id="{1C23C7AC-26CC-BB2E-A1F4-5D366C61E35E}"/>
              </a:ext>
            </a:extLst>
          </p:cNvPr>
          <p:cNvPicPr>
            <a:picLocks noChangeAspect="1"/>
          </p:cNvPicPr>
          <p:nvPr/>
        </p:nvPicPr>
        <p:blipFill>
          <a:blip r:embed="rId3">
            <a:extLst>
              <a:ext uri="{96DAC541-7B7A-43D3-8B79-37D633B846F1}">
                <asvg:svgBlip xmlns:asvg="http://schemas.microsoft.com/office/drawing/2016/SVG/main" r:embed="rId4"/>
              </a:ext>
            </a:extLst>
          </a:blip>
          <a:srcRect l="52" r="52"/>
          <a:stretch/>
        </p:blipFill>
        <p:spPr>
          <a:xfrm>
            <a:off x="3111761" y="2384805"/>
            <a:ext cx="780662" cy="781476"/>
          </a:xfrm>
          <a:prstGeom prst="rect">
            <a:avLst/>
          </a:prstGeom>
        </p:spPr>
      </p:pic>
      <p:sp>
        <p:nvSpPr>
          <p:cNvPr id="114" name="Oval 113">
            <a:extLst>
              <a:ext uri="{FF2B5EF4-FFF2-40B4-BE49-F238E27FC236}">
                <a16:creationId xmlns:a16="http://schemas.microsoft.com/office/drawing/2014/main" id="{1FB8434A-AD52-E30F-5E78-33A9E0BCB890}"/>
              </a:ext>
            </a:extLst>
          </p:cNvPr>
          <p:cNvSpPr/>
          <p:nvPr/>
        </p:nvSpPr>
        <p:spPr>
          <a:xfrm>
            <a:off x="6378719" y="2290414"/>
            <a:ext cx="1129346" cy="1129346"/>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defTabSz="1219170">
              <a:defRPr/>
            </a:pPr>
            <a:endParaRPr lang="en-US" baseline="30000" noProof="0" dirty="0">
              <a:solidFill>
                <a:schemeClr val="bg1"/>
              </a:solidFill>
            </a:endParaRPr>
          </a:p>
        </p:txBody>
      </p:sp>
      <p:pic>
        <p:nvPicPr>
          <p:cNvPr id="119" name="Graphic 118">
            <a:extLst>
              <a:ext uri="{FF2B5EF4-FFF2-40B4-BE49-F238E27FC236}">
                <a16:creationId xmlns:a16="http://schemas.microsoft.com/office/drawing/2014/main" id="{6A32AA79-50E5-F3E9-1233-F2A1DB45B7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3442" y="2447388"/>
            <a:ext cx="760850" cy="760850"/>
          </a:xfrm>
          <a:prstGeom prst="rect">
            <a:avLst/>
          </a:prstGeom>
        </p:spPr>
      </p:pic>
      <p:sp>
        <p:nvSpPr>
          <p:cNvPr id="120" name="Oval 119">
            <a:extLst>
              <a:ext uri="{FF2B5EF4-FFF2-40B4-BE49-F238E27FC236}">
                <a16:creationId xmlns:a16="http://schemas.microsoft.com/office/drawing/2014/main" id="{A82518FB-09DB-3146-2157-53861CB47DE8}"/>
              </a:ext>
            </a:extLst>
          </p:cNvPr>
          <p:cNvSpPr/>
          <p:nvPr/>
        </p:nvSpPr>
        <p:spPr>
          <a:xfrm>
            <a:off x="9831603" y="2290414"/>
            <a:ext cx="1129346" cy="112934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defTabSz="1219170">
              <a:defRPr/>
            </a:pPr>
            <a:endParaRPr lang="en-US" baseline="30000" noProof="0" dirty="0">
              <a:solidFill>
                <a:schemeClr val="bg1"/>
              </a:solidFill>
            </a:endParaRPr>
          </a:p>
        </p:txBody>
      </p:sp>
      <p:pic>
        <p:nvPicPr>
          <p:cNvPr id="121" name="Graphic 120">
            <a:extLst>
              <a:ext uri="{FF2B5EF4-FFF2-40B4-BE49-F238E27FC236}">
                <a16:creationId xmlns:a16="http://schemas.microsoft.com/office/drawing/2014/main" id="{865A7918-18B6-D536-50CE-5ECD8188579F}"/>
              </a:ext>
            </a:extLst>
          </p:cNvPr>
          <p:cNvPicPr>
            <a:picLocks noChangeAspect="1"/>
          </p:cNvPicPr>
          <p:nvPr/>
        </p:nvPicPr>
        <p:blipFill>
          <a:blip r:embed="rId7">
            <a:extLst>
              <a:ext uri="{96DAC541-7B7A-43D3-8B79-37D633B846F1}">
                <asvg:svgBlip xmlns:asvg="http://schemas.microsoft.com/office/drawing/2016/SVG/main" r:embed="rId8"/>
              </a:ext>
            </a:extLst>
          </a:blip>
          <a:srcRect l="13" r="13"/>
          <a:stretch/>
        </p:blipFill>
        <p:spPr>
          <a:xfrm>
            <a:off x="10024279" y="2380732"/>
            <a:ext cx="893930" cy="894162"/>
          </a:xfrm>
          <a:prstGeom prst="rect">
            <a:avLst/>
          </a:prstGeom>
        </p:spPr>
      </p:pic>
    </p:spTree>
    <p:extLst>
      <p:ext uri="{BB962C8B-B14F-4D97-AF65-F5344CB8AC3E}">
        <p14:creationId xmlns:p14="http://schemas.microsoft.com/office/powerpoint/2010/main" val="165871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63F563-C0D8-A840-274D-5876D8C5A2DF}"/>
              </a:ext>
            </a:extLst>
          </p:cNvPr>
          <p:cNvSpPr/>
          <p:nvPr/>
        </p:nvSpPr>
        <p:spPr>
          <a:xfrm>
            <a:off x="0" y="2310084"/>
            <a:ext cx="12192000" cy="33645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FED46E81-9C0D-4FB1-8422-3FF1AA026F5F}"/>
              </a:ext>
            </a:extLst>
          </p:cNvPr>
          <p:cNvSpPr>
            <a:spLocks noGrp="1"/>
          </p:cNvSpPr>
          <p:nvPr>
            <p:ph type="title"/>
          </p:nvPr>
        </p:nvSpPr>
        <p:spPr>
          <a:xfrm>
            <a:off x="536240" y="414320"/>
            <a:ext cx="10896000" cy="1082209"/>
          </a:xfrm>
        </p:spPr>
        <p:txBody>
          <a:bodyPr/>
          <a:lstStyle/>
          <a:p>
            <a:r>
              <a:rPr lang="en-US" noProof="0" dirty="0"/>
              <a:t>Weight stigma impacts quality of care</a:t>
            </a:r>
          </a:p>
        </p:txBody>
      </p:sp>
      <p:sp>
        <p:nvSpPr>
          <p:cNvPr id="3" name="Text Placeholder 2">
            <a:extLst>
              <a:ext uri="{FF2B5EF4-FFF2-40B4-BE49-F238E27FC236}">
                <a16:creationId xmlns:a16="http://schemas.microsoft.com/office/drawing/2014/main" id="{61D24D44-367A-4CB0-87FC-3C195B291F90}"/>
              </a:ext>
            </a:extLst>
          </p:cNvPr>
          <p:cNvSpPr>
            <a:spLocks noGrp="1"/>
          </p:cNvSpPr>
          <p:nvPr>
            <p:ph type="body" sz="quarter" idx="13"/>
          </p:nvPr>
        </p:nvSpPr>
        <p:spPr>
          <a:xfrm>
            <a:off x="536240" y="6020060"/>
            <a:ext cx="10896000" cy="324000"/>
          </a:xfrm>
        </p:spPr>
        <p:txBody>
          <a:bodyPr/>
          <a:lstStyle/>
          <a:p>
            <a:r>
              <a:rPr lang="en-US" noProof="0" dirty="0"/>
              <a:t>HCP, healthcare professional.</a:t>
            </a:r>
            <a:br>
              <a:rPr lang="en-US" noProof="0" dirty="0"/>
            </a:br>
            <a:r>
              <a:rPr lang="en-US" noProof="0" dirty="0"/>
              <a:t>1. Puhl M et al. Clin Diabetes 2016;34:44–50; 2. </a:t>
            </a:r>
            <a:r>
              <a:rPr lang="en-US" noProof="0" dirty="0" err="1"/>
              <a:t>Gudzune</a:t>
            </a:r>
            <a:r>
              <a:rPr lang="en-US" noProof="0" dirty="0"/>
              <a:t> KA et al. Prev Med 2014;62:103–107. </a:t>
            </a:r>
          </a:p>
        </p:txBody>
      </p:sp>
      <p:sp>
        <p:nvSpPr>
          <p:cNvPr id="38" name="Rectangle: Rounded Corners 37">
            <a:extLst>
              <a:ext uri="{FF2B5EF4-FFF2-40B4-BE49-F238E27FC236}">
                <a16:creationId xmlns:a16="http://schemas.microsoft.com/office/drawing/2014/main" id="{9BB8B4E0-321D-3D1D-8ABE-65A35B2E88C3}"/>
              </a:ext>
            </a:extLst>
          </p:cNvPr>
          <p:cNvSpPr/>
          <p:nvPr/>
        </p:nvSpPr>
        <p:spPr>
          <a:xfrm>
            <a:off x="2309980" y="1920240"/>
            <a:ext cx="7881601" cy="842010"/>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a:spcAft>
                <a:spcPts val="600"/>
              </a:spcAft>
              <a:defRPr/>
            </a:pPr>
            <a:r>
              <a:rPr lang="en-US" sz="2000" b="1" noProof="0" dirty="0"/>
              <a:t>Worse patient outcomes when </a:t>
            </a:r>
            <a:br>
              <a:rPr lang="en-US" sz="2000" b="1" noProof="0" dirty="0"/>
            </a:br>
            <a:r>
              <a:rPr lang="en-US" sz="2000" b="1" noProof="0" dirty="0"/>
              <a:t>HCPs provide less patient-centered care</a:t>
            </a:r>
            <a:r>
              <a:rPr lang="en-US" sz="2000" b="1" baseline="30000" noProof="0" dirty="0"/>
              <a:t>1</a:t>
            </a:r>
          </a:p>
        </p:txBody>
      </p:sp>
      <p:grpSp>
        <p:nvGrpSpPr>
          <p:cNvPr id="9" name="Group 8">
            <a:extLst>
              <a:ext uri="{FF2B5EF4-FFF2-40B4-BE49-F238E27FC236}">
                <a16:creationId xmlns:a16="http://schemas.microsoft.com/office/drawing/2014/main" id="{494BF46D-9F27-E540-0CF1-67B24496F50B}"/>
              </a:ext>
            </a:extLst>
          </p:cNvPr>
          <p:cNvGrpSpPr/>
          <p:nvPr/>
        </p:nvGrpSpPr>
        <p:grpSpPr>
          <a:xfrm>
            <a:off x="573052" y="3175947"/>
            <a:ext cx="11350696" cy="2030558"/>
            <a:chOff x="340398" y="3175947"/>
            <a:chExt cx="11350696" cy="2030558"/>
          </a:xfrm>
        </p:grpSpPr>
        <p:sp>
          <p:nvSpPr>
            <p:cNvPr id="20" name="TextBox 19">
              <a:extLst>
                <a:ext uri="{FF2B5EF4-FFF2-40B4-BE49-F238E27FC236}">
                  <a16:creationId xmlns:a16="http://schemas.microsoft.com/office/drawing/2014/main" id="{CC74979A-D65C-47F7-8D1C-D4ECA3BFDBD3}"/>
                </a:ext>
              </a:extLst>
            </p:cNvPr>
            <p:cNvSpPr txBox="1"/>
            <p:nvPr/>
          </p:nvSpPr>
          <p:spPr>
            <a:xfrm>
              <a:off x="2567093" y="4006176"/>
              <a:ext cx="2984193" cy="1200329"/>
            </a:xfrm>
            <a:prstGeom prst="rect">
              <a:avLst/>
            </a:prstGeom>
            <a:noFill/>
          </p:spPr>
          <p:txBody>
            <a:bodyPr wrap="square" rtlCol="0">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ea typeface="+mn-ea"/>
                  <a:cs typeface="+mn-cs"/>
                </a:rPr>
                <a:t>of patients achieved </a:t>
              </a:r>
              <a:br>
                <a:rPr kumimoji="0" lang="en-US" b="0" i="0" u="none" strike="noStrike" kern="1200" cap="none" spc="0" normalizeH="0" baseline="0" noProof="0" dirty="0">
                  <a:ln>
                    <a:noFill/>
                  </a:ln>
                  <a:effectLst/>
                  <a:uLnTx/>
                  <a:uFillTx/>
                  <a:ea typeface="+mn-ea"/>
                  <a:cs typeface="+mn-cs"/>
                </a:rPr>
              </a:br>
              <a:r>
                <a:rPr kumimoji="0" lang="en-US" b="1" i="0" u="none" strike="noStrike" kern="1200" cap="none" spc="0" normalizeH="0" baseline="0" noProof="0" dirty="0">
                  <a:ln>
                    <a:noFill/>
                  </a:ln>
                  <a:effectLst/>
                  <a:uLnTx/>
                  <a:uFillTx/>
                  <a:ea typeface="+mn-ea"/>
                  <a:cs typeface="+mn-cs"/>
                </a:rPr>
                <a:t>≥10% </a:t>
              </a:r>
              <a:r>
                <a:rPr kumimoji="0" lang="en-US" b="0" i="0" u="none" strike="noStrike" kern="1200" cap="none" spc="0" normalizeH="0" baseline="0" noProof="0" dirty="0">
                  <a:ln>
                    <a:noFill/>
                  </a:ln>
                  <a:effectLst/>
                  <a:uLnTx/>
                  <a:uFillTx/>
                  <a:ea typeface="+mn-ea"/>
                  <a:cs typeface="+mn-cs"/>
                </a:rPr>
                <a:t>weight loss if they </a:t>
              </a:r>
              <a:br>
                <a:rPr kumimoji="0" lang="en-US" b="0" i="0" u="none" strike="noStrike" kern="1200" cap="none" spc="0" normalizeH="0" baseline="0" noProof="0" dirty="0">
                  <a:ln>
                    <a:noFill/>
                  </a:ln>
                  <a:effectLst/>
                  <a:uLnTx/>
                  <a:uFillTx/>
                  <a:ea typeface="+mn-ea"/>
                  <a:cs typeface="+mn-cs"/>
                </a:rPr>
              </a:br>
              <a:r>
                <a:rPr kumimoji="0" lang="en-US" b="1" i="0" u="none" strike="noStrike" kern="1200" cap="none" spc="0" normalizeH="0" baseline="0" noProof="0" dirty="0">
                  <a:ln>
                    <a:noFill/>
                  </a:ln>
                  <a:effectLst/>
                  <a:uLnTx/>
                  <a:uFillTx/>
                  <a:ea typeface="+mn-ea"/>
                  <a:cs typeface="+mn-cs"/>
                </a:rPr>
                <a:t>did not perceive judgment </a:t>
              </a:r>
              <a:r>
                <a:rPr kumimoji="0" lang="en-US" b="0" i="0" u="none" strike="noStrike" kern="1200" cap="none" spc="0" normalizeH="0" baseline="0" noProof="0" dirty="0">
                  <a:ln>
                    <a:noFill/>
                  </a:ln>
                  <a:effectLst/>
                  <a:uLnTx/>
                  <a:uFillTx/>
                  <a:ea typeface="+mn-ea"/>
                  <a:cs typeface="+mn-cs"/>
                </a:rPr>
                <a:t>by their HCP </a:t>
              </a:r>
            </a:p>
          </p:txBody>
        </p:sp>
        <p:sp>
          <p:nvSpPr>
            <p:cNvPr id="35" name="TextBox 34">
              <a:extLst>
                <a:ext uri="{FF2B5EF4-FFF2-40B4-BE49-F238E27FC236}">
                  <a16:creationId xmlns:a16="http://schemas.microsoft.com/office/drawing/2014/main" id="{E96F36C4-383B-9344-98FB-F19DA42B87BB}"/>
                </a:ext>
              </a:extLst>
            </p:cNvPr>
            <p:cNvSpPr txBox="1"/>
            <p:nvPr/>
          </p:nvSpPr>
          <p:spPr>
            <a:xfrm>
              <a:off x="9125164" y="4283175"/>
              <a:ext cx="2565930" cy="646331"/>
            </a:xfrm>
            <a:prstGeom prst="rect">
              <a:avLst/>
            </a:prstGeom>
            <a:noFill/>
          </p:spPr>
          <p:txBody>
            <a:bodyPr wrap="square">
              <a:spAutoFit/>
            </a:bodyPr>
            <a:lstStyle/>
            <a:p>
              <a:r>
                <a:rPr kumimoji="0" lang="en-US" sz="1800" b="0" i="0" u="none" strike="noStrike" kern="1200" cap="none" spc="0" normalizeH="0" baseline="0" noProof="0" dirty="0">
                  <a:ln>
                    <a:noFill/>
                  </a:ln>
                  <a:effectLst/>
                  <a:uLnTx/>
                  <a:uFillTx/>
                  <a:ea typeface="+mn-ea"/>
                  <a:cs typeface="+mn-cs"/>
                </a:rPr>
                <a:t>who perceived judgment</a:t>
              </a:r>
              <a:r>
                <a:rPr kumimoji="0" lang="en-US" sz="1800" b="0" i="0" u="none" strike="noStrike" kern="1200" cap="none" spc="0" normalizeH="0" baseline="30000" noProof="0" dirty="0">
                  <a:ln>
                    <a:noFill/>
                  </a:ln>
                  <a:effectLst/>
                  <a:uLnTx/>
                  <a:uFillTx/>
                  <a:ea typeface="+mn-ea"/>
                  <a:cs typeface="+mn-cs"/>
                </a:rPr>
                <a:t>2</a:t>
              </a:r>
              <a:r>
                <a:rPr kumimoji="0" lang="en-US" sz="1800" b="0" i="0" u="none" strike="noStrike" kern="1200" cap="none" spc="0" normalizeH="0" baseline="0" noProof="0" dirty="0">
                  <a:ln>
                    <a:noFill/>
                  </a:ln>
                  <a:effectLst/>
                  <a:uLnTx/>
                  <a:uFillTx/>
                  <a:ea typeface="+mn-ea"/>
                  <a:cs typeface="+mn-cs"/>
                </a:rPr>
                <a:t> </a:t>
              </a:r>
              <a:endParaRPr lang="en-US" noProof="0" dirty="0"/>
            </a:p>
          </p:txBody>
        </p:sp>
        <p:pic>
          <p:nvPicPr>
            <p:cNvPr id="44" name="Graphic 43">
              <a:extLst>
                <a:ext uri="{FF2B5EF4-FFF2-40B4-BE49-F238E27FC236}">
                  <a16:creationId xmlns:a16="http://schemas.microsoft.com/office/drawing/2014/main" id="{D790B231-F166-7BD9-2537-1B8CDB8683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39128" y="3600450"/>
              <a:ext cx="1494744" cy="1494744"/>
            </a:xfrm>
            <a:prstGeom prst="rect">
              <a:avLst/>
            </a:prstGeom>
          </p:spPr>
        </p:pic>
        <p:grpSp>
          <p:nvGrpSpPr>
            <p:cNvPr id="5" name="Group 4">
              <a:extLst>
                <a:ext uri="{FF2B5EF4-FFF2-40B4-BE49-F238E27FC236}">
                  <a16:creationId xmlns:a16="http://schemas.microsoft.com/office/drawing/2014/main" id="{BF8CAD23-B304-65F4-FF88-BA8882E785AE}"/>
                </a:ext>
              </a:extLst>
            </p:cNvPr>
            <p:cNvGrpSpPr/>
            <p:nvPr/>
          </p:nvGrpSpPr>
          <p:grpSpPr>
            <a:xfrm>
              <a:off x="6915153" y="3175947"/>
              <a:ext cx="2752344" cy="1911096"/>
              <a:chOff x="6915152" y="2985748"/>
              <a:chExt cx="2752344" cy="1911096"/>
            </a:xfrm>
          </p:grpSpPr>
          <p:graphicFrame>
            <p:nvGraphicFramePr>
              <p:cNvPr id="45" name="Chart 44">
                <a:extLst>
                  <a:ext uri="{FF2B5EF4-FFF2-40B4-BE49-F238E27FC236}">
                    <a16:creationId xmlns:a16="http://schemas.microsoft.com/office/drawing/2014/main" id="{F1628FAA-F589-CA7C-C015-5320E877272F}"/>
                  </a:ext>
                </a:extLst>
              </p:cNvPr>
              <p:cNvGraphicFramePr/>
              <p:nvPr>
                <p:extLst>
                  <p:ext uri="{D42A27DB-BD31-4B8C-83A1-F6EECF244321}">
                    <p14:modId xmlns:p14="http://schemas.microsoft.com/office/powerpoint/2010/main" val="3874745245"/>
                  </p:ext>
                </p:extLst>
              </p:nvPr>
            </p:nvGraphicFramePr>
            <p:xfrm>
              <a:off x="6915152" y="2985748"/>
              <a:ext cx="2752344" cy="1911096"/>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Box 46">
                <a:extLst>
                  <a:ext uri="{FF2B5EF4-FFF2-40B4-BE49-F238E27FC236}">
                    <a16:creationId xmlns:a16="http://schemas.microsoft.com/office/drawing/2014/main" id="{E7F2EE5B-C8EE-F351-8762-F60219B23919}"/>
                  </a:ext>
                </a:extLst>
              </p:cNvPr>
              <p:cNvSpPr txBox="1"/>
              <p:nvPr/>
            </p:nvSpPr>
            <p:spPr>
              <a:xfrm>
                <a:off x="7660694" y="3618131"/>
                <a:ext cx="1464469" cy="646331"/>
              </a:xfrm>
              <a:prstGeom prst="rect">
                <a:avLst/>
              </a:prstGeom>
              <a:noFill/>
            </p:spPr>
            <p:txBody>
              <a:bodyPr wrap="square">
                <a:spAutoFit/>
              </a:bodyPr>
              <a:lstStyle/>
              <a:p>
                <a:r>
                  <a:rPr kumimoji="0" lang="en-US" sz="3600" b="1" i="0" u="none" strike="noStrike" kern="1200" cap="none" spc="0" normalizeH="0" baseline="0" noProof="0" dirty="0">
                    <a:ln>
                      <a:noFill/>
                    </a:ln>
                    <a:effectLst/>
                    <a:uLnTx/>
                    <a:uFillTx/>
                    <a:ea typeface="+mn-ea"/>
                    <a:cs typeface="+mn-cs"/>
                  </a:rPr>
                  <a:t>13.5</a:t>
                </a:r>
                <a:r>
                  <a:rPr kumimoji="0" lang="en-US" sz="1600" b="1" i="0" u="none" strike="noStrike" kern="1200" cap="none" spc="0" normalizeH="0" baseline="0" noProof="0" dirty="0">
                    <a:ln>
                      <a:noFill/>
                    </a:ln>
                    <a:effectLst/>
                    <a:uLnTx/>
                    <a:uFillTx/>
                    <a:ea typeface="+mn-ea"/>
                    <a:cs typeface="+mn-cs"/>
                  </a:rPr>
                  <a:t>% </a:t>
                </a:r>
                <a:endParaRPr lang="en-US" sz="1600" noProof="0" dirty="0"/>
              </a:p>
            </p:txBody>
          </p:sp>
        </p:grpSp>
        <p:grpSp>
          <p:nvGrpSpPr>
            <p:cNvPr id="4" name="Group 3">
              <a:extLst>
                <a:ext uri="{FF2B5EF4-FFF2-40B4-BE49-F238E27FC236}">
                  <a16:creationId xmlns:a16="http://schemas.microsoft.com/office/drawing/2014/main" id="{884FE830-B569-11D8-B343-8997144E5088}"/>
                </a:ext>
              </a:extLst>
            </p:cNvPr>
            <p:cNvGrpSpPr/>
            <p:nvPr/>
          </p:nvGrpSpPr>
          <p:grpSpPr>
            <a:xfrm>
              <a:off x="340398" y="3175947"/>
              <a:ext cx="2753251" cy="1909018"/>
              <a:chOff x="2236298" y="2985748"/>
              <a:chExt cx="2753251" cy="1909018"/>
            </a:xfrm>
          </p:grpSpPr>
          <p:graphicFrame>
            <p:nvGraphicFramePr>
              <p:cNvPr id="41" name="Chart 40">
                <a:extLst>
                  <a:ext uri="{FF2B5EF4-FFF2-40B4-BE49-F238E27FC236}">
                    <a16:creationId xmlns:a16="http://schemas.microsoft.com/office/drawing/2014/main" id="{B80D9C56-1342-CE63-2232-11BB8FAE9B63}"/>
                  </a:ext>
                </a:extLst>
              </p:cNvPr>
              <p:cNvGraphicFramePr/>
              <p:nvPr>
                <p:extLst>
                  <p:ext uri="{D42A27DB-BD31-4B8C-83A1-F6EECF244321}">
                    <p14:modId xmlns:p14="http://schemas.microsoft.com/office/powerpoint/2010/main" val="1256107857"/>
                  </p:ext>
                </p:extLst>
              </p:nvPr>
            </p:nvGraphicFramePr>
            <p:xfrm>
              <a:off x="2236298" y="2985748"/>
              <a:ext cx="2753251" cy="1909018"/>
            </p:xfrm>
            <a:graphic>
              <a:graphicData uri="http://schemas.openxmlformats.org/drawingml/2006/chart">
                <c:chart xmlns:c="http://schemas.openxmlformats.org/drawingml/2006/chart" xmlns:r="http://schemas.openxmlformats.org/officeDocument/2006/relationships" r:id="rId6"/>
              </a:graphicData>
            </a:graphic>
          </p:graphicFrame>
          <p:sp>
            <p:nvSpPr>
              <p:cNvPr id="48" name="TextBox 47">
                <a:extLst>
                  <a:ext uri="{FF2B5EF4-FFF2-40B4-BE49-F238E27FC236}">
                    <a16:creationId xmlns:a16="http://schemas.microsoft.com/office/drawing/2014/main" id="{EF21C7F9-5C4C-A43E-F8A3-D9B44FE5F7EA}"/>
                  </a:ext>
                </a:extLst>
              </p:cNvPr>
              <p:cNvSpPr txBox="1"/>
              <p:nvPr/>
            </p:nvSpPr>
            <p:spPr>
              <a:xfrm>
                <a:off x="2998524" y="3600450"/>
                <a:ext cx="1464469" cy="646331"/>
              </a:xfrm>
              <a:prstGeom prst="rect">
                <a:avLst/>
              </a:prstGeom>
              <a:noFill/>
            </p:spPr>
            <p:txBody>
              <a:bodyPr wrap="square">
                <a:spAutoFit/>
              </a:bodyPr>
              <a:lstStyle/>
              <a:p>
                <a:r>
                  <a:rPr kumimoji="0" lang="en-US" sz="3600" b="1" i="0" u="none" strike="noStrike" kern="1200" cap="none" spc="0" normalizeH="0" baseline="0" noProof="0" dirty="0">
                    <a:ln>
                      <a:noFill/>
                    </a:ln>
                    <a:effectLst/>
                    <a:uLnTx/>
                    <a:uFillTx/>
                    <a:ea typeface="+mn-ea"/>
                    <a:cs typeface="+mn-cs"/>
                  </a:rPr>
                  <a:t>20.1</a:t>
                </a:r>
                <a:r>
                  <a:rPr kumimoji="0" lang="en-US" sz="1600" b="1" i="0" u="none" strike="noStrike" kern="1200" cap="none" spc="0" normalizeH="0" baseline="0" noProof="0" dirty="0">
                    <a:ln>
                      <a:noFill/>
                    </a:ln>
                    <a:effectLst/>
                    <a:uLnTx/>
                    <a:uFillTx/>
                    <a:ea typeface="+mn-ea"/>
                    <a:cs typeface="+mn-cs"/>
                  </a:rPr>
                  <a:t>% </a:t>
                </a:r>
                <a:endParaRPr lang="en-US" sz="1600" noProof="0" dirty="0"/>
              </a:p>
            </p:txBody>
          </p:sp>
        </p:grpSp>
      </p:grpSp>
      <p:grpSp>
        <p:nvGrpSpPr>
          <p:cNvPr id="51" name="Group 50">
            <a:extLst>
              <a:ext uri="{FF2B5EF4-FFF2-40B4-BE49-F238E27FC236}">
                <a16:creationId xmlns:a16="http://schemas.microsoft.com/office/drawing/2014/main" id="{459672CC-88EC-4AE2-8FC8-3846CDAD9C54}"/>
              </a:ext>
            </a:extLst>
          </p:cNvPr>
          <p:cNvGrpSpPr/>
          <p:nvPr/>
        </p:nvGrpSpPr>
        <p:grpSpPr>
          <a:xfrm>
            <a:off x="2309980" y="1761854"/>
            <a:ext cx="1158782" cy="1158782"/>
            <a:chOff x="6903449" y="207324"/>
            <a:chExt cx="2103120" cy="2103120"/>
          </a:xfrm>
        </p:grpSpPr>
        <p:sp>
          <p:nvSpPr>
            <p:cNvPr id="49" name="Oval 48">
              <a:extLst>
                <a:ext uri="{FF2B5EF4-FFF2-40B4-BE49-F238E27FC236}">
                  <a16:creationId xmlns:a16="http://schemas.microsoft.com/office/drawing/2014/main" id="{3B656D30-1BCA-5174-B78A-CBB51EE81954}"/>
                </a:ext>
              </a:extLst>
            </p:cNvPr>
            <p:cNvSpPr/>
            <p:nvPr/>
          </p:nvSpPr>
          <p:spPr>
            <a:xfrm>
              <a:off x="6903449" y="207324"/>
              <a:ext cx="2103120" cy="210312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50" name="Graphic 49">
              <a:extLst>
                <a:ext uri="{FF2B5EF4-FFF2-40B4-BE49-F238E27FC236}">
                  <a16:creationId xmlns:a16="http://schemas.microsoft.com/office/drawing/2014/main" id="{93E74BC3-9017-0EF9-B0A8-21EB94B0AEBD}"/>
                </a:ext>
              </a:extLst>
            </p:cNvPr>
            <p:cNvPicPr>
              <a:picLocks noChangeAspect="1"/>
            </p:cNvPicPr>
            <p:nvPr/>
          </p:nvPicPr>
          <p:blipFill>
            <a:blip r:embed="rId7">
              <a:extLst>
                <a:ext uri="{96DAC541-7B7A-43D3-8B79-37D633B846F1}">
                  <asvg:svgBlip xmlns:asvg="http://schemas.microsoft.com/office/drawing/2016/SVG/main" r:embed="rId8"/>
                </a:ext>
              </a:extLst>
            </a:blip>
            <a:srcRect l="19" r="19"/>
            <a:stretch/>
          </p:blipFill>
          <p:spPr>
            <a:xfrm>
              <a:off x="7339041" y="569846"/>
              <a:ext cx="1345538" cy="1346062"/>
            </a:xfrm>
            <a:prstGeom prst="rect">
              <a:avLst/>
            </a:prstGeom>
          </p:spPr>
        </p:pic>
      </p:grpSp>
    </p:spTree>
    <p:extLst>
      <p:ext uri="{BB962C8B-B14F-4D97-AF65-F5344CB8AC3E}">
        <p14:creationId xmlns:p14="http://schemas.microsoft.com/office/powerpoint/2010/main" val="226948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562CDED9-33DA-C080-BB90-4CCD7F6BB0A8}"/>
              </a:ext>
            </a:extLst>
          </p:cNvPr>
          <p:cNvSpPr/>
          <p:nvPr/>
        </p:nvSpPr>
        <p:spPr>
          <a:xfrm>
            <a:off x="6369117" y="2486882"/>
            <a:ext cx="4741568" cy="31312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70" name="Rectangle 69">
            <a:extLst>
              <a:ext uri="{FF2B5EF4-FFF2-40B4-BE49-F238E27FC236}">
                <a16:creationId xmlns:a16="http://schemas.microsoft.com/office/drawing/2014/main" id="{D9D1DDEB-1944-4223-1575-3E306A0A67C5}"/>
              </a:ext>
            </a:extLst>
          </p:cNvPr>
          <p:cNvSpPr/>
          <p:nvPr/>
        </p:nvSpPr>
        <p:spPr>
          <a:xfrm>
            <a:off x="1009986" y="2486882"/>
            <a:ext cx="4741568" cy="31312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a:extLst>
              <a:ext uri="{FF2B5EF4-FFF2-40B4-BE49-F238E27FC236}">
                <a16:creationId xmlns:a16="http://schemas.microsoft.com/office/drawing/2014/main" id="{3A765A9F-0D5D-49F1-A4AC-24EF9B23C2FA}"/>
              </a:ext>
            </a:extLst>
          </p:cNvPr>
          <p:cNvSpPr>
            <a:spLocks noGrp="1"/>
          </p:cNvSpPr>
          <p:nvPr>
            <p:ph type="title"/>
          </p:nvPr>
        </p:nvSpPr>
        <p:spPr>
          <a:xfrm>
            <a:off x="536240" y="414320"/>
            <a:ext cx="10896000" cy="1082209"/>
          </a:xfrm>
        </p:spPr>
        <p:txBody>
          <a:bodyPr>
            <a:noAutofit/>
          </a:bodyPr>
          <a:lstStyle/>
          <a:p>
            <a:r>
              <a:rPr lang="en-US" noProof="0" dirty="0"/>
              <a:t>Potential impact of intersectionality with race and weight bias contributing to poor health outcomes</a:t>
            </a:r>
          </a:p>
        </p:txBody>
      </p:sp>
      <p:sp>
        <p:nvSpPr>
          <p:cNvPr id="3" name="Text Placeholder 2">
            <a:extLst>
              <a:ext uri="{FF2B5EF4-FFF2-40B4-BE49-F238E27FC236}">
                <a16:creationId xmlns:a16="http://schemas.microsoft.com/office/drawing/2014/main" id="{372B4AAA-EA07-4ED9-81BA-61223805108D}"/>
              </a:ext>
            </a:extLst>
          </p:cNvPr>
          <p:cNvSpPr>
            <a:spLocks noGrp="1"/>
          </p:cNvSpPr>
          <p:nvPr>
            <p:ph type="body" sz="quarter" idx="13"/>
          </p:nvPr>
        </p:nvSpPr>
        <p:spPr>
          <a:xfrm>
            <a:off x="536240" y="5820559"/>
            <a:ext cx="10896000" cy="523501"/>
          </a:xfrm>
        </p:spPr>
        <p:txBody>
          <a:bodyPr/>
          <a:lstStyle/>
          <a:p>
            <a:r>
              <a:rPr lang="en-US" noProof="0" dirty="0"/>
              <a:t>This data on this slide are in reference to the United States. *Patient experiences (i.e., psychological, stress) due to weight stigma and bias.</a:t>
            </a:r>
            <a:br>
              <a:rPr lang="en-US" noProof="0" dirty="0"/>
            </a:br>
            <a:r>
              <a:rPr lang="en-US" dirty="0"/>
              <a:t>1. Centers for Disease Control and Prevention (CDC). </a:t>
            </a:r>
            <a:r>
              <a:rPr lang="en-US" noProof="0" dirty="0"/>
              <a:t>Racial and ethnic disparities in adult obesity in the United States: CDC’s tracking to inform state and local action (2019). </a:t>
            </a:r>
            <a:r>
              <a:rPr lang="en-US" noProof="0" dirty="0">
                <a:hlinkClick r:id="rId3">
                  <a:extLst>
                    <a:ext uri="{A12FA001-AC4F-418D-AE19-62706E023703}">
                      <ahyp:hlinkClr xmlns:ahyp="http://schemas.microsoft.com/office/drawing/2018/hyperlinkcolor" val="tx"/>
                    </a:ext>
                  </a:extLst>
                </a:hlinkClick>
              </a:rPr>
              <a:t>https://www.cdc.gov/pcd/issues/2019/18_0579.htm</a:t>
            </a:r>
            <a:r>
              <a:rPr lang="en-US" noProof="0" dirty="0"/>
              <a:t>. </a:t>
            </a:r>
            <a:br>
              <a:rPr lang="en-US" noProof="0" dirty="0"/>
            </a:br>
            <a:r>
              <a:rPr lang="en-US" noProof="0" dirty="0"/>
              <a:t>Accessed </a:t>
            </a:r>
            <a:r>
              <a:rPr lang="en-US" dirty="0"/>
              <a:t>August 2025</a:t>
            </a:r>
            <a:r>
              <a:rPr lang="en-US" noProof="0" dirty="0"/>
              <a:t>; 2. Westbury S et al. Curr </a:t>
            </a:r>
            <a:r>
              <a:rPr lang="en-US" noProof="0" dirty="0" err="1"/>
              <a:t>Obes</a:t>
            </a:r>
            <a:r>
              <a:rPr lang="en-US" noProof="0" dirty="0"/>
              <a:t> Rep 2023;12:10–23.</a:t>
            </a:r>
          </a:p>
        </p:txBody>
      </p:sp>
      <p:sp>
        <p:nvSpPr>
          <p:cNvPr id="11" name="TextBox 10">
            <a:extLst>
              <a:ext uri="{FF2B5EF4-FFF2-40B4-BE49-F238E27FC236}">
                <a16:creationId xmlns:a16="http://schemas.microsoft.com/office/drawing/2014/main" id="{8F34EC61-B593-404B-A2DF-6D612E2E2957}"/>
              </a:ext>
            </a:extLst>
          </p:cNvPr>
          <p:cNvSpPr txBox="1"/>
          <p:nvPr/>
        </p:nvSpPr>
        <p:spPr>
          <a:xfrm>
            <a:off x="1766579" y="2969356"/>
            <a:ext cx="3228383" cy="318692"/>
          </a:xfrm>
          <a:prstGeom prst="roundRect">
            <a:avLst>
              <a:gd name="adj" fmla="val 50000"/>
            </a:avLst>
          </a:prstGeom>
          <a:solidFill>
            <a:schemeClr val="tx1"/>
          </a:solidFill>
        </p:spPr>
        <p:txBody>
          <a:bodyPr wrap="square" tIns="0" bIns="0" anchor="ctr">
            <a:noAutofit/>
          </a:bodyPr>
          <a:lstStyle/>
          <a:p>
            <a:pPr algn="ctr"/>
            <a:r>
              <a:rPr lang="en-US" sz="1400" noProof="0" dirty="0">
                <a:solidFill>
                  <a:schemeClr val="bg1"/>
                </a:solidFill>
              </a:rPr>
              <a:t>L</a:t>
            </a:r>
            <a:r>
              <a:rPr lang="en-US" sz="1400" b="0" i="0" noProof="0" dirty="0">
                <a:solidFill>
                  <a:schemeClr val="bg1"/>
                </a:solidFill>
                <a:effectLst/>
              </a:rPr>
              <a:t>ower high school graduation rates</a:t>
            </a:r>
            <a:endParaRPr lang="en-US" sz="1400" noProof="0" dirty="0">
              <a:solidFill>
                <a:schemeClr val="bg1"/>
              </a:solidFill>
            </a:endParaRPr>
          </a:p>
        </p:txBody>
      </p:sp>
      <p:sp>
        <p:nvSpPr>
          <p:cNvPr id="13" name="TextBox 12">
            <a:extLst>
              <a:ext uri="{FF2B5EF4-FFF2-40B4-BE49-F238E27FC236}">
                <a16:creationId xmlns:a16="http://schemas.microsoft.com/office/drawing/2014/main" id="{B226F18D-EC28-4E7A-818E-D19626E43973}"/>
              </a:ext>
            </a:extLst>
          </p:cNvPr>
          <p:cNvSpPr txBox="1"/>
          <p:nvPr/>
        </p:nvSpPr>
        <p:spPr>
          <a:xfrm>
            <a:off x="2001929" y="3331449"/>
            <a:ext cx="2757684" cy="318692"/>
          </a:xfrm>
          <a:prstGeom prst="roundRect">
            <a:avLst>
              <a:gd name="adj" fmla="val 50000"/>
            </a:avLst>
          </a:prstGeom>
          <a:solidFill>
            <a:schemeClr val="tx1"/>
          </a:solidFill>
        </p:spPr>
        <p:txBody>
          <a:bodyPr wrap="square" tIns="0" bIns="0" anchor="ctr">
            <a:noAutofit/>
          </a:bodyPr>
          <a:lstStyle/>
          <a:p>
            <a:pPr algn="ctr"/>
            <a:r>
              <a:rPr lang="en-US" sz="1400" noProof="0" dirty="0">
                <a:solidFill>
                  <a:schemeClr val="bg1"/>
                </a:solidFill>
              </a:rPr>
              <a:t>H</a:t>
            </a:r>
            <a:r>
              <a:rPr lang="en-US" sz="1400" b="0" i="0" noProof="0" dirty="0">
                <a:solidFill>
                  <a:schemeClr val="bg1"/>
                </a:solidFill>
                <a:effectLst/>
              </a:rPr>
              <a:t>igher rates of unemployment</a:t>
            </a:r>
            <a:endParaRPr lang="en-US" sz="1400" noProof="0" dirty="0">
              <a:solidFill>
                <a:schemeClr val="bg1"/>
              </a:solidFill>
            </a:endParaRPr>
          </a:p>
        </p:txBody>
      </p:sp>
      <p:sp>
        <p:nvSpPr>
          <p:cNvPr id="15" name="TextBox 14">
            <a:extLst>
              <a:ext uri="{FF2B5EF4-FFF2-40B4-BE49-F238E27FC236}">
                <a16:creationId xmlns:a16="http://schemas.microsoft.com/office/drawing/2014/main" id="{8F76A8B0-4C13-434F-94CB-7C11ACA4F2D9}"/>
              </a:ext>
            </a:extLst>
          </p:cNvPr>
          <p:cNvSpPr txBox="1"/>
          <p:nvPr/>
        </p:nvSpPr>
        <p:spPr>
          <a:xfrm>
            <a:off x="1957648" y="3693542"/>
            <a:ext cx="2846245" cy="318692"/>
          </a:xfrm>
          <a:prstGeom prst="roundRect">
            <a:avLst>
              <a:gd name="adj" fmla="val 50000"/>
            </a:avLst>
          </a:prstGeom>
          <a:solidFill>
            <a:schemeClr val="tx1"/>
          </a:solidFill>
        </p:spPr>
        <p:txBody>
          <a:bodyPr wrap="square" tIns="0" bIns="0" anchor="ctr">
            <a:noAutofit/>
          </a:bodyPr>
          <a:lstStyle/>
          <a:p>
            <a:pPr algn="ctr"/>
            <a:r>
              <a:rPr lang="en-US" sz="1400" noProof="0" dirty="0">
                <a:solidFill>
                  <a:schemeClr val="bg1"/>
                </a:solidFill>
              </a:rPr>
              <a:t>H</a:t>
            </a:r>
            <a:r>
              <a:rPr lang="en-US" sz="1400" b="0" i="0" noProof="0" dirty="0">
                <a:solidFill>
                  <a:schemeClr val="bg1"/>
                </a:solidFill>
                <a:effectLst/>
              </a:rPr>
              <a:t>igher levels of food insecurity</a:t>
            </a:r>
            <a:endParaRPr lang="en-US" sz="1400" noProof="0" dirty="0">
              <a:solidFill>
                <a:schemeClr val="bg1"/>
              </a:solidFill>
            </a:endParaRPr>
          </a:p>
        </p:txBody>
      </p:sp>
      <p:sp>
        <p:nvSpPr>
          <p:cNvPr id="17" name="TextBox 16">
            <a:extLst>
              <a:ext uri="{FF2B5EF4-FFF2-40B4-BE49-F238E27FC236}">
                <a16:creationId xmlns:a16="http://schemas.microsoft.com/office/drawing/2014/main" id="{DB387570-D5A5-44FD-85FE-62928F6E5FEB}"/>
              </a:ext>
            </a:extLst>
          </p:cNvPr>
          <p:cNvSpPr txBox="1"/>
          <p:nvPr/>
        </p:nvSpPr>
        <p:spPr>
          <a:xfrm>
            <a:off x="2141893" y="4055635"/>
            <a:ext cx="2477755" cy="318692"/>
          </a:xfrm>
          <a:prstGeom prst="roundRect">
            <a:avLst>
              <a:gd name="adj" fmla="val 50000"/>
            </a:avLst>
          </a:prstGeom>
          <a:solidFill>
            <a:schemeClr val="tx1"/>
          </a:solidFill>
        </p:spPr>
        <p:txBody>
          <a:bodyPr wrap="square" tIns="0" bIns="0" anchor="ctr">
            <a:noAutofit/>
          </a:bodyPr>
          <a:lstStyle/>
          <a:p>
            <a:pPr algn="ctr"/>
            <a:r>
              <a:rPr lang="en-US" sz="1400" noProof="0" dirty="0">
                <a:solidFill>
                  <a:schemeClr val="bg1"/>
                </a:solidFill>
              </a:rPr>
              <a:t>Poor access to healthy food</a:t>
            </a:r>
          </a:p>
        </p:txBody>
      </p:sp>
      <p:sp>
        <p:nvSpPr>
          <p:cNvPr id="19" name="TextBox 18">
            <a:extLst>
              <a:ext uri="{FF2B5EF4-FFF2-40B4-BE49-F238E27FC236}">
                <a16:creationId xmlns:a16="http://schemas.microsoft.com/office/drawing/2014/main" id="{2AF3F59A-2399-43C7-8370-8389CF1DEF77}"/>
              </a:ext>
            </a:extLst>
          </p:cNvPr>
          <p:cNvSpPr txBox="1"/>
          <p:nvPr/>
        </p:nvSpPr>
        <p:spPr>
          <a:xfrm>
            <a:off x="1097839" y="4417728"/>
            <a:ext cx="4565863" cy="318692"/>
          </a:xfrm>
          <a:prstGeom prst="roundRect">
            <a:avLst>
              <a:gd name="adj" fmla="val 50000"/>
            </a:avLst>
          </a:prstGeom>
          <a:solidFill>
            <a:schemeClr val="tx1"/>
          </a:solidFill>
        </p:spPr>
        <p:txBody>
          <a:bodyPr wrap="square" tIns="0" bIns="0" anchor="ctr">
            <a:noAutofit/>
          </a:bodyPr>
          <a:lstStyle/>
          <a:p>
            <a:pPr algn="ctr"/>
            <a:r>
              <a:rPr lang="en-US" sz="1400" noProof="0" dirty="0">
                <a:solidFill>
                  <a:schemeClr val="bg1"/>
                </a:solidFill>
              </a:rPr>
              <a:t>L</a:t>
            </a:r>
            <a:r>
              <a:rPr lang="en-US" sz="1400" b="0" i="0" noProof="0" dirty="0">
                <a:solidFill>
                  <a:schemeClr val="bg1"/>
                </a:solidFill>
                <a:effectLst/>
              </a:rPr>
              <a:t>ess access to convenient places for physical activity</a:t>
            </a:r>
            <a:endParaRPr lang="en-US" sz="1400" noProof="0" dirty="0">
              <a:solidFill>
                <a:schemeClr val="bg1"/>
              </a:solidFill>
            </a:endParaRPr>
          </a:p>
        </p:txBody>
      </p:sp>
      <p:sp>
        <p:nvSpPr>
          <p:cNvPr id="21" name="TextBox 20">
            <a:extLst>
              <a:ext uri="{FF2B5EF4-FFF2-40B4-BE49-F238E27FC236}">
                <a16:creationId xmlns:a16="http://schemas.microsoft.com/office/drawing/2014/main" id="{0D9C8946-430C-4853-9EC6-A487CBAF204A}"/>
              </a:ext>
            </a:extLst>
          </p:cNvPr>
          <p:cNvSpPr txBox="1"/>
          <p:nvPr/>
        </p:nvSpPr>
        <p:spPr>
          <a:xfrm>
            <a:off x="1715401" y="4779821"/>
            <a:ext cx="3330739" cy="318692"/>
          </a:xfrm>
          <a:prstGeom prst="roundRect">
            <a:avLst>
              <a:gd name="adj" fmla="val 50000"/>
            </a:avLst>
          </a:prstGeom>
          <a:solidFill>
            <a:schemeClr val="tx1"/>
          </a:solidFill>
        </p:spPr>
        <p:txBody>
          <a:bodyPr wrap="square" tIns="0" bIns="0" anchor="ctr">
            <a:noAutofit/>
          </a:bodyPr>
          <a:lstStyle/>
          <a:p>
            <a:pPr algn="ctr"/>
            <a:r>
              <a:rPr lang="en-US" sz="1400" noProof="0" dirty="0">
                <a:solidFill>
                  <a:schemeClr val="bg1"/>
                </a:solidFill>
              </a:rPr>
              <a:t>T</a:t>
            </a:r>
            <a:r>
              <a:rPr lang="en-US" sz="1400" b="0" i="0" noProof="0" dirty="0">
                <a:solidFill>
                  <a:schemeClr val="bg1"/>
                </a:solidFill>
                <a:effectLst/>
              </a:rPr>
              <a:t>argeted marketing of unhealthy foods</a:t>
            </a:r>
            <a:endParaRPr lang="en-US" sz="1400" noProof="0" dirty="0">
              <a:solidFill>
                <a:schemeClr val="bg1"/>
              </a:solidFill>
            </a:endParaRPr>
          </a:p>
        </p:txBody>
      </p:sp>
      <p:sp>
        <p:nvSpPr>
          <p:cNvPr id="23" name="TextBox 22">
            <a:extLst>
              <a:ext uri="{FF2B5EF4-FFF2-40B4-BE49-F238E27FC236}">
                <a16:creationId xmlns:a16="http://schemas.microsoft.com/office/drawing/2014/main" id="{E788A0AF-B990-44B1-B2AC-1EF52A20C35F}"/>
              </a:ext>
            </a:extLst>
          </p:cNvPr>
          <p:cNvSpPr txBox="1"/>
          <p:nvPr/>
        </p:nvSpPr>
        <p:spPr>
          <a:xfrm>
            <a:off x="1715401" y="5141915"/>
            <a:ext cx="3330739" cy="318692"/>
          </a:xfrm>
          <a:prstGeom prst="roundRect">
            <a:avLst>
              <a:gd name="adj" fmla="val 50000"/>
            </a:avLst>
          </a:prstGeom>
          <a:solidFill>
            <a:schemeClr val="tx1"/>
          </a:solidFill>
        </p:spPr>
        <p:txBody>
          <a:bodyPr wrap="square" tIns="0" bIns="0" anchor="ctr">
            <a:noAutofit/>
          </a:bodyPr>
          <a:lstStyle/>
          <a:p>
            <a:pPr algn="ctr"/>
            <a:r>
              <a:rPr lang="en-US" sz="1400" noProof="0" dirty="0">
                <a:solidFill>
                  <a:schemeClr val="bg1"/>
                </a:solidFill>
              </a:rPr>
              <a:t>P</a:t>
            </a:r>
            <a:r>
              <a:rPr lang="en-US" sz="1400" b="0" i="0" noProof="0" dirty="0">
                <a:solidFill>
                  <a:schemeClr val="bg1"/>
                </a:solidFill>
                <a:effectLst/>
              </a:rPr>
              <a:t>oor access to healthcare or referrals </a:t>
            </a:r>
            <a:endParaRPr lang="en-US" sz="1400" noProof="0" dirty="0">
              <a:solidFill>
                <a:schemeClr val="bg1"/>
              </a:solidFill>
            </a:endParaRPr>
          </a:p>
        </p:txBody>
      </p:sp>
      <p:sp>
        <p:nvSpPr>
          <p:cNvPr id="24" name="Oval 23">
            <a:extLst>
              <a:ext uri="{FF2B5EF4-FFF2-40B4-BE49-F238E27FC236}">
                <a16:creationId xmlns:a16="http://schemas.microsoft.com/office/drawing/2014/main" id="{F28AF094-064C-4A32-B33E-1E4641F801EA}"/>
              </a:ext>
            </a:extLst>
          </p:cNvPr>
          <p:cNvSpPr/>
          <p:nvPr/>
        </p:nvSpPr>
        <p:spPr>
          <a:xfrm>
            <a:off x="7266253" y="3240571"/>
            <a:ext cx="1081642" cy="1084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noProof="0" dirty="0"/>
              <a:t>Obesity</a:t>
            </a:r>
          </a:p>
        </p:txBody>
      </p:sp>
      <p:sp>
        <p:nvSpPr>
          <p:cNvPr id="25" name="Oval 24">
            <a:extLst>
              <a:ext uri="{FF2B5EF4-FFF2-40B4-BE49-F238E27FC236}">
                <a16:creationId xmlns:a16="http://schemas.microsoft.com/office/drawing/2014/main" id="{0EF2F2F2-05AA-4D18-9E8F-2984A09D8914}"/>
              </a:ext>
            </a:extLst>
          </p:cNvPr>
          <p:cNvSpPr/>
          <p:nvPr/>
        </p:nvSpPr>
        <p:spPr>
          <a:xfrm>
            <a:off x="7266253" y="4456223"/>
            <a:ext cx="1081642" cy="1084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noProof="0" dirty="0"/>
              <a:t>Chronic diseases</a:t>
            </a:r>
          </a:p>
        </p:txBody>
      </p:sp>
      <p:sp>
        <p:nvSpPr>
          <p:cNvPr id="26" name="Rectangle: Rounded Corners 25">
            <a:extLst>
              <a:ext uri="{FF2B5EF4-FFF2-40B4-BE49-F238E27FC236}">
                <a16:creationId xmlns:a16="http://schemas.microsoft.com/office/drawing/2014/main" id="{14081D11-63A7-4160-B652-D8E1D8F071A7}"/>
              </a:ext>
            </a:extLst>
          </p:cNvPr>
          <p:cNvSpPr/>
          <p:nvPr/>
        </p:nvSpPr>
        <p:spPr>
          <a:xfrm>
            <a:off x="9253025" y="4025319"/>
            <a:ext cx="1692480" cy="7305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noProof="0" dirty="0"/>
              <a:t>Poor health outcomes</a:t>
            </a:r>
          </a:p>
        </p:txBody>
      </p:sp>
      <p:sp>
        <p:nvSpPr>
          <p:cNvPr id="50" name="Rectangle: Rounded Corners 49">
            <a:extLst>
              <a:ext uri="{FF2B5EF4-FFF2-40B4-BE49-F238E27FC236}">
                <a16:creationId xmlns:a16="http://schemas.microsoft.com/office/drawing/2014/main" id="{23F8BE07-0E4C-46C2-8C28-ADAC7348ED64}"/>
              </a:ext>
            </a:extLst>
          </p:cNvPr>
          <p:cNvSpPr/>
          <p:nvPr/>
        </p:nvSpPr>
        <p:spPr>
          <a:xfrm>
            <a:off x="6589690" y="2943304"/>
            <a:ext cx="950133" cy="413487"/>
          </a:xfrm>
          <a:prstGeom prst="roundRect">
            <a:avLst>
              <a:gd name="adj" fmla="val 50000"/>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noProof="0" dirty="0"/>
              <a:t>Provider attitudes</a:t>
            </a:r>
          </a:p>
        </p:txBody>
      </p:sp>
      <p:sp>
        <p:nvSpPr>
          <p:cNvPr id="51" name="Rectangle: Rounded Corners 50">
            <a:extLst>
              <a:ext uri="{FF2B5EF4-FFF2-40B4-BE49-F238E27FC236}">
                <a16:creationId xmlns:a16="http://schemas.microsoft.com/office/drawing/2014/main" id="{7C3BE69C-AD72-48C8-8BD8-94487FA9C3BD}"/>
              </a:ext>
            </a:extLst>
          </p:cNvPr>
          <p:cNvSpPr/>
          <p:nvPr/>
        </p:nvSpPr>
        <p:spPr>
          <a:xfrm>
            <a:off x="8080822" y="2906895"/>
            <a:ext cx="950133" cy="413487"/>
          </a:xfrm>
          <a:prstGeom prst="roundRect">
            <a:avLst>
              <a:gd name="adj" fmla="val 50000"/>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noProof="0" dirty="0"/>
              <a:t>Patient </a:t>
            </a:r>
            <a:br>
              <a:rPr lang="en-US" sz="1200" b="1" noProof="0" dirty="0"/>
            </a:br>
            <a:r>
              <a:rPr lang="en-US" sz="1200" b="1" noProof="0" dirty="0"/>
              <a:t>factors*</a:t>
            </a:r>
          </a:p>
        </p:txBody>
      </p:sp>
      <p:sp>
        <p:nvSpPr>
          <p:cNvPr id="57" name="TextBox 56">
            <a:extLst>
              <a:ext uri="{FF2B5EF4-FFF2-40B4-BE49-F238E27FC236}">
                <a16:creationId xmlns:a16="http://schemas.microsoft.com/office/drawing/2014/main" id="{A0B127C7-A91F-4A29-B517-CD2E5B2D4264}"/>
              </a:ext>
            </a:extLst>
          </p:cNvPr>
          <p:cNvSpPr txBox="1"/>
          <p:nvPr/>
        </p:nvSpPr>
        <p:spPr>
          <a:xfrm>
            <a:off x="6589690" y="2520095"/>
            <a:ext cx="4355815" cy="369332"/>
          </a:xfrm>
          <a:prstGeom prst="rect">
            <a:avLst/>
          </a:prstGeom>
          <a:noFill/>
        </p:spPr>
        <p:txBody>
          <a:bodyPr wrap="square" rtlCol="0">
            <a:spAutoFit/>
          </a:bodyPr>
          <a:lstStyle/>
          <a:p>
            <a:pPr algn="ctr"/>
            <a:r>
              <a:rPr lang="en-US" b="1" noProof="0" dirty="0">
                <a:solidFill>
                  <a:schemeClr val="tx2"/>
                </a:solidFill>
              </a:rPr>
              <a:t>Bias and stigma</a:t>
            </a:r>
          </a:p>
        </p:txBody>
      </p:sp>
      <p:sp>
        <p:nvSpPr>
          <p:cNvPr id="64" name="Rectangle: Rounded Corners 63">
            <a:extLst>
              <a:ext uri="{FF2B5EF4-FFF2-40B4-BE49-F238E27FC236}">
                <a16:creationId xmlns:a16="http://schemas.microsoft.com/office/drawing/2014/main" id="{50A13E1B-A6D5-ED39-3F52-3C6205BB3171}"/>
              </a:ext>
            </a:extLst>
          </p:cNvPr>
          <p:cNvSpPr/>
          <p:nvPr/>
        </p:nvSpPr>
        <p:spPr>
          <a:xfrm>
            <a:off x="1162690" y="1750875"/>
            <a:ext cx="9932940" cy="6170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solidFill>
                  <a:schemeClr val="bg1"/>
                </a:solidFill>
              </a:rPr>
              <a:t>Underlying risks for disparities in obesity prevalence among </a:t>
            </a:r>
            <a:br>
              <a:rPr lang="en-US" sz="1600" b="1" noProof="0" dirty="0">
                <a:solidFill>
                  <a:schemeClr val="bg1"/>
                </a:solidFill>
              </a:rPr>
            </a:br>
            <a:r>
              <a:rPr lang="en-US" sz="1600" b="1" noProof="0" dirty="0">
                <a:solidFill>
                  <a:schemeClr val="bg1"/>
                </a:solidFill>
              </a:rPr>
              <a:t>non-Hispanic Blacks, Native Americans, Asian and Pacific Islanders, and Hispanics</a:t>
            </a:r>
            <a:r>
              <a:rPr lang="en-US" sz="1600" b="1" baseline="30000" noProof="0" dirty="0">
                <a:solidFill>
                  <a:schemeClr val="bg1"/>
                </a:solidFill>
              </a:rPr>
              <a:t>1,2</a:t>
            </a:r>
          </a:p>
        </p:txBody>
      </p:sp>
      <p:sp>
        <p:nvSpPr>
          <p:cNvPr id="66" name="TextBox 65">
            <a:extLst>
              <a:ext uri="{FF2B5EF4-FFF2-40B4-BE49-F238E27FC236}">
                <a16:creationId xmlns:a16="http://schemas.microsoft.com/office/drawing/2014/main" id="{592E97BF-EBAB-9461-6012-C963AD8C02AE}"/>
              </a:ext>
            </a:extLst>
          </p:cNvPr>
          <p:cNvSpPr txBox="1"/>
          <p:nvPr/>
        </p:nvSpPr>
        <p:spPr>
          <a:xfrm>
            <a:off x="989566" y="2486882"/>
            <a:ext cx="4782408" cy="369332"/>
          </a:xfrm>
          <a:prstGeom prst="rect">
            <a:avLst/>
          </a:prstGeom>
          <a:noFill/>
        </p:spPr>
        <p:txBody>
          <a:bodyPr wrap="square">
            <a:spAutoFit/>
          </a:bodyPr>
          <a:lstStyle/>
          <a:p>
            <a:pPr algn="ctr"/>
            <a:r>
              <a:rPr lang="en-US" sz="1800" b="1" noProof="0" dirty="0"/>
              <a:t>Social determinants of health</a:t>
            </a:r>
          </a:p>
        </p:txBody>
      </p:sp>
      <p:grpSp>
        <p:nvGrpSpPr>
          <p:cNvPr id="67" name="Group 66">
            <a:extLst>
              <a:ext uri="{FF2B5EF4-FFF2-40B4-BE49-F238E27FC236}">
                <a16:creationId xmlns:a16="http://schemas.microsoft.com/office/drawing/2014/main" id="{DA206A1D-2D27-4E97-333B-DA61C00309ED}"/>
              </a:ext>
            </a:extLst>
          </p:cNvPr>
          <p:cNvGrpSpPr/>
          <p:nvPr/>
        </p:nvGrpSpPr>
        <p:grpSpPr>
          <a:xfrm>
            <a:off x="5871088" y="3887548"/>
            <a:ext cx="372988" cy="311540"/>
            <a:chOff x="3066241" y="2824634"/>
            <a:chExt cx="473093" cy="395156"/>
          </a:xfrm>
        </p:grpSpPr>
        <p:sp>
          <p:nvSpPr>
            <p:cNvPr id="68" name="Isosceles Triangle 67">
              <a:extLst>
                <a:ext uri="{FF2B5EF4-FFF2-40B4-BE49-F238E27FC236}">
                  <a16:creationId xmlns:a16="http://schemas.microsoft.com/office/drawing/2014/main" id="{F74764F3-3C69-2861-6E3E-1B2B463CB1DB}"/>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69" name="Isosceles Triangle 68">
              <a:extLst>
                <a:ext uri="{FF2B5EF4-FFF2-40B4-BE49-F238E27FC236}">
                  <a16:creationId xmlns:a16="http://schemas.microsoft.com/office/drawing/2014/main" id="{86C11005-56F2-DC8C-C075-A97738B7F809}"/>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cxnSp>
        <p:nvCxnSpPr>
          <p:cNvPr id="93" name="Connector: Elbow 92">
            <a:extLst>
              <a:ext uri="{FF2B5EF4-FFF2-40B4-BE49-F238E27FC236}">
                <a16:creationId xmlns:a16="http://schemas.microsoft.com/office/drawing/2014/main" id="{6B1DC19E-5262-E6DD-753E-34E613C698AE}"/>
              </a:ext>
            </a:extLst>
          </p:cNvPr>
          <p:cNvCxnSpPr>
            <a:cxnSpLocks/>
            <a:stCxn id="24" idx="6"/>
            <a:endCxn id="26" idx="1"/>
          </p:cNvCxnSpPr>
          <p:nvPr/>
        </p:nvCxnSpPr>
        <p:spPr>
          <a:xfrm>
            <a:off x="8347895" y="3782781"/>
            <a:ext cx="905130" cy="607827"/>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0EF31524-8018-8CD2-EBEF-53E708769776}"/>
              </a:ext>
            </a:extLst>
          </p:cNvPr>
          <p:cNvCxnSpPr>
            <a:cxnSpLocks/>
            <a:stCxn id="25" idx="6"/>
            <a:endCxn id="26" idx="1"/>
          </p:cNvCxnSpPr>
          <p:nvPr/>
        </p:nvCxnSpPr>
        <p:spPr>
          <a:xfrm flipV="1">
            <a:off x="8347895" y="4390608"/>
            <a:ext cx="905130" cy="607825"/>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E0A04ADA-450D-4279-12FE-2A76BBF0A4BB}"/>
              </a:ext>
            </a:extLst>
          </p:cNvPr>
          <p:cNvCxnSpPr>
            <a:cxnSpLocks/>
            <a:stCxn id="24" idx="4"/>
            <a:endCxn id="25" idx="0"/>
          </p:cNvCxnSpPr>
          <p:nvPr/>
        </p:nvCxnSpPr>
        <p:spPr>
          <a:xfrm>
            <a:off x="7807074" y="4324991"/>
            <a:ext cx="0" cy="131232"/>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8019CBBB-4028-6B3F-2A95-3D9874E47E8B}"/>
              </a:ext>
            </a:extLst>
          </p:cNvPr>
          <p:cNvCxnSpPr>
            <a:cxnSpLocks/>
          </p:cNvCxnSpPr>
          <p:nvPr/>
        </p:nvCxnSpPr>
        <p:spPr>
          <a:xfrm>
            <a:off x="7008680" y="3403767"/>
            <a:ext cx="190515" cy="22619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09DBCD32-F409-36EF-7928-B077331CB05F}"/>
              </a:ext>
            </a:extLst>
          </p:cNvPr>
          <p:cNvCxnSpPr>
            <a:cxnSpLocks/>
          </p:cNvCxnSpPr>
          <p:nvPr/>
        </p:nvCxnSpPr>
        <p:spPr>
          <a:xfrm flipH="1">
            <a:off x="8393109" y="3403767"/>
            <a:ext cx="190515" cy="22619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3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7F33D-D733-CFA5-C7BA-771E94DBE32B}"/>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E3CEC230-87CB-7E0C-E147-0E4EC4721C72}"/>
              </a:ext>
            </a:extLst>
          </p:cNvPr>
          <p:cNvSpPr/>
          <p:nvPr/>
        </p:nvSpPr>
        <p:spPr>
          <a:xfrm>
            <a:off x="0" y="1846244"/>
            <a:ext cx="12192000" cy="3362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Oval 32">
            <a:extLst>
              <a:ext uri="{FF2B5EF4-FFF2-40B4-BE49-F238E27FC236}">
                <a16:creationId xmlns:a16="http://schemas.microsoft.com/office/drawing/2014/main" id="{7916DBEE-017C-089B-D07D-801FE140E11B}"/>
              </a:ext>
            </a:extLst>
          </p:cNvPr>
          <p:cNvSpPr/>
          <p:nvPr/>
        </p:nvSpPr>
        <p:spPr>
          <a:xfrm>
            <a:off x="-226250" y="1726274"/>
            <a:ext cx="3602552" cy="36025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a:extLst>
              <a:ext uri="{FF2B5EF4-FFF2-40B4-BE49-F238E27FC236}">
                <a16:creationId xmlns:a16="http://schemas.microsoft.com/office/drawing/2014/main" id="{C64F5C6A-4AE9-F657-762F-3CA4920E63C4}"/>
              </a:ext>
            </a:extLst>
          </p:cNvPr>
          <p:cNvSpPr>
            <a:spLocks noGrp="1"/>
          </p:cNvSpPr>
          <p:nvPr>
            <p:ph type="title"/>
          </p:nvPr>
        </p:nvSpPr>
        <p:spPr>
          <a:xfrm>
            <a:off x="536240" y="414320"/>
            <a:ext cx="10896000" cy="1082209"/>
          </a:xfrm>
        </p:spPr>
        <p:txBody>
          <a:bodyPr/>
          <a:lstStyle/>
          <a:p>
            <a:r>
              <a:rPr lang="en-US" noProof="0" dirty="0"/>
              <a:t>Medical societies’ recommendations for addressing obesity</a:t>
            </a:r>
          </a:p>
        </p:txBody>
      </p:sp>
      <p:sp>
        <p:nvSpPr>
          <p:cNvPr id="3" name="Text Placeholder 2">
            <a:extLst>
              <a:ext uri="{FF2B5EF4-FFF2-40B4-BE49-F238E27FC236}">
                <a16:creationId xmlns:a16="http://schemas.microsoft.com/office/drawing/2014/main" id="{B5C47667-A5CA-18EE-0B1A-FD8BCB1691DF}"/>
              </a:ext>
            </a:extLst>
          </p:cNvPr>
          <p:cNvSpPr>
            <a:spLocks noGrp="1"/>
          </p:cNvSpPr>
          <p:nvPr>
            <p:ph type="body" sz="quarter" idx="13"/>
          </p:nvPr>
        </p:nvSpPr>
        <p:spPr>
          <a:xfrm>
            <a:off x="536240" y="5826165"/>
            <a:ext cx="10896000" cy="517895"/>
          </a:xfrm>
        </p:spPr>
        <p:txBody>
          <a:bodyPr>
            <a:noAutofit/>
          </a:bodyPr>
          <a:lstStyle/>
          <a:p>
            <a:r>
              <a:rPr lang="en-US" noProof="0" dirty="0"/>
              <a:t>AACE, American Association of Clinical Endocrinology; ACP, American College of Physicians; AMA, American Medical Association; AMWA, American Medical Women’s Association; HCP, healthcare professional.</a:t>
            </a:r>
            <a:br>
              <a:rPr lang="en-US" noProof="0" dirty="0"/>
            </a:br>
            <a:r>
              <a:rPr lang="en-US" noProof="0" dirty="0"/>
              <a:t>1. Nadolsky K et al. Endocr Pract 2023;29:417–417; 2. American College of Physicians (ACP). </a:t>
            </a:r>
            <a:r>
              <a:rPr lang="en-US" noProof="0" dirty="0">
                <a:hlinkClick r:id="rId3">
                  <a:extLst>
                    <a:ext uri="{A12FA001-AC4F-418D-AE19-62706E023703}">
                      <ahyp:hlinkClr xmlns:ahyp="http://schemas.microsoft.com/office/drawing/2018/hyperlinkcolor" val="tx"/>
                    </a:ext>
                  </a:extLst>
                </a:hlinkClick>
              </a:rPr>
              <a:t>https://www.acponline.org/acp-newsroom/american-college-of-physicians-announces-initiative-to-advance-equitable-access-to-obesity-care</a:t>
            </a:r>
            <a:r>
              <a:rPr lang="en-US" noProof="0" dirty="0"/>
              <a:t>. Accessed August 2025; 3. American Medical Association (AMA). </a:t>
            </a:r>
            <a:r>
              <a:rPr lang="en-US" noProof="0" dirty="0">
                <a:hlinkClick r:id="rId4">
                  <a:extLst>
                    <a:ext uri="{A12FA001-AC4F-418D-AE19-62706E023703}">
                      <ahyp:hlinkClr xmlns:ahyp="http://schemas.microsoft.com/office/drawing/2018/hyperlinkcolor" val="tx"/>
                    </a:ext>
                  </a:extLst>
                </a:hlinkClick>
              </a:rPr>
              <a:t>https://policysearch.ama-assn.org/policyfinder/detail/obesity?uri=%2FAMADoc%2Fdirectives.xml-0-1498.xml</a:t>
            </a:r>
            <a:r>
              <a:rPr lang="en-US" noProof="0" dirty="0"/>
              <a:t>. Accessed </a:t>
            </a:r>
            <a:r>
              <a:rPr lang="en-US" dirty="0"/>
              <a:t>August 2025</a:t>
            </a:r>
            <a:r>
              <a:rPr lang="en-US" noProof="0" dirty="0"/>
              <a:t>; 4. American Medical Women’s Association (AMWA). </a:t>
            </a:r>
            <a:r>
              <a:rPr lang="en-US" noProof="0" dirty="0">
                <a:hlinkClick r:id="rId5">
                  <a:extLst>
                    <a:ext uri="{A12FA001-AC4F-418D-AE19-62706E023703}">
                      <ahyp:hlinkClr xmlns:ahyp="http://schemas.microsoft.com/office/drawing/2018/hyperlinkcolor" val="tx"/>
                    </a:ext>
                  </a:extLst>
                </a:hlinkClick>
              </a:rPr>
              <a:t>https://www.amwa-doc.org/wp-content/uploads/2022/12/The-Impact-of-Obesity-on-Women-Final-12-5-22.pdf</a:t>
            </a:r>
            <a:r>
              <a:rPr lang="en-US" noProof="0" dirty="0"/>
              <a:t>. Accessed August 2025.</a:t>
            </a:r>
          </a:p>
        </p:txBody>
      </p:sp>
      <p:sp>
        <p:nvSpPr>
          <p:cNvPr id="26" name="Rectangle 25">
            <a:extLst>
              <a:ext uri="{FF2B5EF4-FFF2-40B4-BE49-F238E27FC236}">
                <a16:creationId xmlns:a16="http://schemas.microsoft.com/office/drawing/2014/main" id="{866DE344-235C-6396-63EA-8BD866C7542E}"/>
              </a:ext>
            </a:extLst>
          </p:cNvPr>
          <p:cNvSpPr/>
          <p:nvPr/>
        </p:nvSpPr>
        <p:spPr>
          <a:xfrm>
            <a:off x="3318453" y="1883345"/>
            <a:ext cx="8574785" cy="328841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55588">
              <a:spcAft>
                <a:spcPts val="1200"/>
              </a:spcAft>
              <a:buFont typeface="Arial" panose="020B0604020202020204" pitchFamily="34" charset="0"/>
              <a:buChar char="•"/>
            </a:pPr>
            <a:r>
              <a:rPr lang="en-US" sz="2000" noProof="0" dirty="0">
                <a:solidFill>
                  <a:schemeClr val="tx1"/>
                </a:solidFill>
                <a:cs typeface="Arial" panose="020B0604020202020204" pitchFamily="34" charset="0"/>
              </a:rPr>
              <a:t>Advance </a:t>
            </a:r>
            <a:r>
              <a:rPr lang="en-US" sz="2000" b="1" noProof="0" dirty="0">
                <a:solidFill>
                  <a:schemeClr val="tx1"/>
                </a:solidFill>
                <a:cs typeface="Arial" panose="020B0604020202020204" pitchFamily="34" charset="0"/>
              </a:rPr>
              <a:t>equitable access </a:t>
            </a:r>
            <a:r>
              <a:rPr lang="en-US" sz="2000" noProof="0" dirty="0">
                <a:solidFill>
                  <a:schemeClr val="tx1"/>
                </a:solidFill>
                <a:cs typeface="Arial" panose="020B0604020202020204" pitchFamily="34" charset="0"/>
              </a:rPr>
              <a:t>to obesity care</a:t>
            </a:r>
          </a:p>
          <a:p>
            <a:pPr marL="268288" indent="-255588">
              <a:spcAft>
                <a:spcPts val="1200"/>
              </a:spcAft>
              <a:buFont typeface="Arial" panose="020B0604020202020204" pitchFamily="34" charset="0"/>
              <a:buChar char="•"/>
            </a:pPr>
            <a:r>
              <a:rPr lang="en-US" sz="2000" noProof="0" dirty="0">
                <a:solidFill>
                  <a:schemeClr val="accent1"/>
                </a:solidFill>
                <a:cs typeface="Arial" panose="020B0604020202020204" pitchFamily="34" charset="0"/>
              </a:rPr>
              <a:t>Utilize </a:t>
            </a:r>
            <a:r>
              <a:rPr lang="en-US" sz="2000" b="1" noProof="0" dirty="0">
                <a:solidFill>
                  <a:schemeClr val="accent1"/>
                </a:solidFill>
                <a:cs typeface="Arial" panose="020B0604020202020204" pitchFamily="34" charset="0"/>
              </a:rPr>
              <a:t>physician education</a:t>
            </a:r>
            <a:r>
              <a:rPr lang="en-US" sz="2000" noProof="0" dirty="0">
                <a:solidFill>
                  <a:schemeClr val="accent1"/>
                </a:solidFill>
                <a:cs typeface="Arial" panose="020B0604020202020204" pitchFamily="34" charset="0"/>
              </a:rPr>
              <a:t>, advocacy, and partnerships to advance a stigma-free culture with </a:t>
            </a:r>
            <a:r>
              <a:rPr lang="en-US" sz="2000" b="1" noProof="0" dirty="0">
                <a:solidFill>
                  <a:schemeClr val="accent1"/>
                </a:solidFill>
                <a:cs typeface="Arial" panose="020B0604020202020204" pitchFamily="34" charset="0"/>
              </a:rPr>
              <a:t>evidence-based treatment options</a:t>
            </a:r>
            <a:endParaRPr lang="en-US" sz="2000" noProof="0" dirty="0">
              <a:solidFill>
                <a:schemeClr val="accent1"/>
              </a:solidFill>
              <a:cs typeface="Arial" panose="020B0604020202020204" pitchFamily="34" charset="0"/>
            </a:endParaRPr>
          </a:p>
          <a:p>
            <a:pPr marL="268288" indent="-255588">
              <a:spcAft>
                <a:spcPts val="1200"/>
              </a:spcAft>
              <a:buFont typeface="Arial" panose="020B0604020202020204" pitchFamily="34" charset="0"/>
              <a:buChar char="•"/>
            </a:pPr>
            <a:r>
              <a:rPr lang="en-US" sz="2000" noProof="0" dirty="0">
                <a:solidFill>
                  <a:schemeClr val="tx1"/>
                </a:solidFill>
                <a:cs typeface="Arial" panose="020B0604020202020204" pitchFamily="34" charset="0"/>
              </a:rPr>
              <a:t>Promote education on obesity science and </a:t>
            </a:r>
            <a:r>
              <a:rPr lang="en-US" sz="2000" b="1" noProof="0" dirty="0">
                <a:solidFill>
                  <a:schemeClr val="tx1"/>
                </a:solidFill>
                <a:cs typeface="Arial" panose="020B0604020202020204" pitchFamily="34" charset="0"/>
              </a:rPr>
              <a:t>compassionate care </a:t>
            </a:r>
            <a:r>
              <a:rPr lang="en-US" sz="2000" noProof="0" dirty="0">
                <a:solidFill>
                  <a:schemeClr val="tx1"/>
                </a:solidFill>
                <a:cs typeface="Arial" panose="020B0604020202020204" pitchFamily="34" charset="0"/>
              </a:rPr>
              <a:t>to empower HCPs to better address social drivers of heath</a:t>
            </a:r>
            <a:endParaRPr lang="en-US" sz="2000" b="1" noProof="0" dirty="0">
              <a:solidFill>
                <a:schemeClr val="tx1"/>
              </a:solidFill>
              <a:cs typeface="Arial" panose="020B0604020202020204" pitchFamily="34" charset="0"/>
            </a:endParaRPr>
          </a:p>
          <a:p>
            <a:pPr marL="268288" indent="-255588">
              <a:spcAft>
                <a:spcPts val="1200"/>
              </a:spcAft>
              <a:buFont typeface="Arial" panose="020B0604020202020204" pitchFamily="34" charset="0"/>
              <a:buChar char="•"/>
            </a:pPr>
            <a:r>
              <a:rPr lang="en-US" sz="2000" noProof="0" dirty="0">
                <a:solidFill>
                  <a:schemeClr val="accent1"/>
                </a:solidFill>
                <a:cs typeface="Arial" panose="020B0604020202020204" pitchFamily="34" charset="0"/>
              </a:rPr>
              <a:t>Destigmatize obesity through empathy and </a:t>
            </a:r>
            <a:r>
              <a:rPr lang="en-US" sz="2000" b="1" noProof="0" dirty="0">
                <a:solidFill>
                  <a:schemeClr val="accent1"/>
                </a:solidFill>
                <a:cs typeface="Arial" panose="020B0604020202020204" pitchFamily="34" charset="0"/>
              </a:rPr>
              <a:t>patient-centered language</a:t>
            </a:r>
          </a:p>
          <a:p>
            <a:pPr marL="268288" indent="-255588">
              <a:spcAft>
                <a:spcPts val="1200"/>
              </a:spcAft>
              <a:buFont typeface="Arial" panose="020B0604020202020204" pitchFamily="34" charset="0"/>
              <a:buChar char="•"/>
            </a:pPr>
            <a:r>
              <a:rPr lang="en-US" sz="2000" noProof="0" dirty="0">
                <a:solidFill>
                  <a:schemeClr val="tx1"/>
                </a:solidFill>
                <a:cs typeface="Arial" panose="020B0604020202020204" pitchFamily="34" charset="0"/>
              </a:rPr>
              <a:t>Advocate for </a:t>
            </a:r>
            <a:r>
              <a:rPr lang="en-US" sz="2000" b="1" noProof="0" dirty="0">
                <a:solidFill>
                  <a:schemeClr val="tx1"/>
                </a:solidFill>
                <a:cs typeface="Arial" panose="020B0604020202020204" pitchFamily="34" charset="0"/>
              </a:rPr>
              <a:t>coverage of obesity treatment </a:t>
            </a:r>
            <a:r>
              <a:rPr lang="en-US" sz="2000" noProof="0" dirty="0">
                <a:solidFill>
                  <a:schemeClr val="tx1"/>
                </a:solidFill>
                <a:cs typeface="Arial" panose="020B0604020202020204" pitchFamily="34" charset="0"/>
              </a:rPr>
              <a:t>through the Treat and Reduce Obesity Act or other proposed legislation</a:t>
            </a:r>
          </a:p>
        </p:txBody>
      </p:sp>
      <p:grpSp>
        <p:nvGrpSpPr>
          <p:cNvPr id="30" name="Group 29">
            <a:extLst>
              <a:ext uri="{FF2B5EF4-FFF2-40B4-BE49-F238E27FC236}">
                <a16:creationId xmlns:a16="http://schemas.microsoft.com/office/drawing/2014/main" id="{925E079D-1801-D5C7-A471-388A3A8651FF}"/>
              </a:ext>
            </a:extLst>
          </p:cNvPr>
          <p:cNvGrpSpPr/>
          <p:nvPr/>
        </p:nvGrpSpPr>
        <p:grpSpPr>
          <a:xfrm>
            <a:off x="536575" y="2500654"/>
            <a:ext cx="2632259" cy="2053793"/>
            <a:chOff x="536575" y="2593156"/>
            <a:chExt cx="2632259" cy="2053793"/>
          </a:xfrm>
        </p:grpSpPr>
        <p:grpSp>
          <p:nvGrpSpPr>
            <p:cNvPr id="23" name="Group 22">
              <a:extLst>
                <a:ext uri="{FF2B5EF4-FFF2-40B4-BE49-F238E27FC236}">
                  <a16:creationId xmlns:a16="http://schemas.microsoft.com/office/drawing/2014/main" id="{BA1C14C9-ECB0-A5D0-ED17-65213AD4C928}"/>
                </a:ext>
              </a:extLst>
            </p:cNvPr>
            <p:cNvGrpSpPr/>
            <p:nvPr/>
          </p:nvGrpSpPr>
          <p:grpSpPr>
            <a:xfrm>
              <a:off x="536575" y="2593156"/>
              <a:ext cx="1331405" cy="1016032"/>
              <a:chOff x="536575" y="1698625"/>
              <a:chExt cx="1331405" cy="1016032"/>
            </a:xfrm>
          </p:grpSpPr>
          <p:sp>
            <p:nvSpPr>
              <p:cNvPr id="25" name="Rectangle 24">
                <a:extLst>
                  <a:ext uri="{FF2B5EF4-FFF2-40B4-BE49-F238E27FC236}">
                    <a16:creationId xmlns:a16="http://schemas.microsoft.com/office/drawing/2014/main" id="{5F8A29B9-8CB3-0A43-AED7-1B857465CC80}"/>
                  </a:ext>
                </a:extLst>
              </p:cNvPr>
              <p:cNvSpPr/>
              <p:nvPr/>
            </p:nvSpPr>
            <p:spPr>
              <a:xfrm>
                <a:off x="536575" y="1745393"/>
                <a:ext cx="1232730" cy="9692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noProof="0" dirty="0">
                  <a:cs typeface="Arial" panose="020B0604020202020204" pitchFamily="34" charset="0"/>
                </a:endParaRPr>
              </a:p>
            </p:txBody>
          </p:sp>
          <p:pic>
            <p:nvPicPr>
              <p:cNvPr id="12" name="Picture 11">
                <a:extLst>
                  <a:ext uri="{FF2B5EF4-FFF2-40B4-BE49-F238E27FC236}">
                    <a16:creationId xmlns:a16="http://schemas.microsoft.com/office/drawing/2014/main" id="{D98024F7-4230-6F4F-B63A-61ECAE8E5C1B}"/>
                  </a:ext>
                </a:extLst>
              </p:cNvPr>
              <p:cNvPicPr>
                <a:picLocks noChangeAspect="1"/>
              </p:cNvPicPr>
              <p:nvPr/>
            </p:nvPicPr>
            <p:blipFill>
              <a:blip r:embed="rId6">
                <a:clrChange>
                  <a:clrFrom>
                    <a:srgbClr val="000000">
                      <a:alpha val="0"/>
                    </a:srgbClr>
                  </a:clrFrom>
                  <a:clrTo>
                    <a:srgbClr val="000000">
                      <a:alpha val="0"/>
                    </a:srgbClr>
                  </a:clrTo>
                </a:clrChange>
              </a:blip>
              <a:stretch>
                <a:fillRect/>
              </a:stretch>
            </p:blipFill>
            <p:spPr>
              <a:xfrm>
                <a:off x="604699" y="1883769"/>
                <a:ext cx="1096483" cy="595233"/>
              </a:xfrm>
              <a:prstGeom prst="rect">
                <a:avLst/>
              </a:prstGeom>
            </p:spPr>
          </p:pic>
          <p:sp>
            <p:nvSpPr>
              <p:cNvPr id="16" name="TextBox 15">
                <a:extLst>
                  <a:ext uri="{FF2B5EF4-FFF2-40B4-BE49-F238E27FC236}">
                    <a16:creationId xmlns:a16="http://schemas.microsoft.com/office/drawing/2014/main" id="{6ED15D25-D86A-A393-FC9E-2DE842522DA1}"/>
                  </a:ext>
                </a:extLst>
              </p:cNvPr>
              <p:cNvSpPr txBox="1"/>
              <p:nvPr/>
            </p:nvSpPr>
            <p:spPr>
              <a:xfrm>
                <a:off x="1498329" y="1698625"/>
                <a:ext cx="369651" cy="261610"/>
              </a:xfrm>
              <a:prstGeom prst="rect">
                <a:avLst/>
              </a:prstGeom>
              <a:noFill/>
            </p:spPr>
            <p:txBody>
              <a:bodyPr wrap="square" rtlCol="0">
                <a:spAutoFit/>
              </a:bodyPr>
              <a:lstStyle/>
              <a:p>
                <a:pPr algn="ctr"/>
                <a:r>
                  <a:rPr lang="en-US" sz="1100" noProof="0" dirty="0"/>
                  <a:t>1</a:t>
                </a:r>
              </a:p>
            </p:txBody>
          </p:sp>
        </p:grpSp>
        <p:grpSp>
          <p:nvGrpSpPr>
            <p:cNvPr id="22" name="Group 21">
              <a:extLst>
                <a:ext uri="{FF2B5EF4-FFF2-40B4-BE49-F238E27FC236}">
                  <a16:creationId xmlns:a16="http://schemas.microsoft.com/office/drawing/2014/main" id="{89143B5F-B019-DFCB-5F13-2698B5B05CDA}"/>
                </a:ext>
              </a:extLst>
            </p:cNvPr>
            <p:cNvGrpSpPr/>
            <p:nvPr/>
          </p:nvGrpSpPr>
          <p:grpSpPr>
            <a:xfrm>
              <a:off x="1837429" y="2602121"/>
              <a:ext cx="1331405" cy="1002629"/>
              <a:chOff x="1837429" y="1707590"/>
              <a:chExt cx="1331405" cy="1002629"/>
            </a:xfrm>
          </p:grpSpPr>
          <p:sp>
            <p:nvSpPr>
              <p:cNvPr id="4" name="Rectangle 3">
                <a:extLst>
                  <a:ext uri="{FF2B5EF4-FFF2-40B4-BE49-F238E27FC236}">
                    <a16:creationId xmlns:a16="http://schemas.microsoft.com/office/drawing/2014/main" id="{A377520F-7E2E-81A2-7575-7875D660BEE5}"/>
                  </a:ext>
                </a:extLst>
              </p:cNvPr>
              <p:cNvSpPr/>
              <p:nvPr/>
            </p:nvSpPr>
            <p:spPr>
              <a:xfrm>
                <a:off x="1837429" y="1740955"/>
                <a:ext cx="1232730" cy="9692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noProof="0" dirty="0">
                  <a:cs typeface="Arial" panose="020B0604020202020204" pitchFamily="34" charset="0"/>
                </a:endParaRPr>
              </a:p>
            </p:txBody>
          </p:sp>
          <p:pic>
            <p:nvPicPr>
              <p:cNvPr id="1026" name="Picture 2" descr="Subscribe | ACP Internist">
                <a:extLst>
                  <a:ext uri="{FF2B5EF4-FFF2-40B4-BE49-F238E27FC236}">
                    <a16:creationId xmlns:a16="http://schemas.microsoft.com/office/drawing/2014/main" id="{0078738C-103B-D927-0B40-0854D29C8CB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93148" y="2073746"/>
                <a:ext cx="1121292" cy="30368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6DED9E4-0E28-6506-8F70-8E47E6B98EAF}"/>
                  </a:ext>
                </a:extLst>
              </p:cNvPr>
              <p:cNvSpPr txBox="1"/>
              <p:nvPr/>
            </p:nvSpPr>
            <p:spPr>
              <a:xfrm>
                <a:off x="2799183" y="1707590"/>
                <a:ext cx="369651" cy="261610"/>
              </a:xfrm>
              <a:prstGeom prst="rect">
                <a:avLst/>
              </a:prstGeom>
              <a:noFill/>
            </p:spPr>
            <p:txBody>
              <a:bodyPr wrap="square" rtlCol="0">
                <a:spAutoFit/>
              </a:bodyPr>
              <a:lstStyle/>
              <a:p>
                <a:pPr algn="ctr"/>
                <a:r>
                  <a:rPr lang="en-US" sz="1100" noProof="0" dirty="0"/>
                  <a:t>2</a:t>
                </a:r>
              </a:p>
            </p:txBody>
          </p:sp>
        </p:grpSp>
        <p:grpSp>
          <p:nvGrpSpPr>
            <p:cNvPr id="24" name="Group 23">
              <a:extLst>
                <a:ext uri="{FF2B5EF4-FFF2-40B4-BE49-F238E27FC236}">
                  <a16:creationId xmlns:a16="http://schemas.microsoft.com/office/drawing/2014/main" id="{D0ADA365-4A6D-0231-335D-111F32D2A55C}"/>
                </a:ext>
              </a:extLst>
            </p:cNvPr>
            <p:cNvGrpSpPr/>
            <p:nvPr/>
          </p:nvGrpSpPr>
          <p:grpSpPr>
            <a:xfrm>
              <a:off x="536575" y="3657722"/>
              <a:ext cx="1331405" cy="989226"/>
              <a:chOff x="-764279" y="4836728"/>
              <a:chExt cx="1331405" cy="989226"/>
            </a:xfrm>
          </p:grpSpPr>
          <p:sp>
            <p:nvSpPr>
              <p:cNvPr id="5" name="Rectangle 4">
                <a:extLst>
                  <a:ext uri="{FF2B5EF4-FFF2-40B4-BE49-F238E27FC236}">
                    <a16:creationId xmlns:a16="http://schemas.microsoft.com/office/drawing/2014/main" id="{9BBCC052-D9ED-4F27-3947-299D05573E51}"/>
                  </a:ext>
                </a:extLst>
              </p:cNvPr>
              <p:cNvSpPr/>
              <p:nvPr/>
            </p:nvSpPr>
            <p:spPr>
              <a:xfrm>
                <a:off x="-764279" y="4856690"/>
                <a:ext cx="1232730" cy="9692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noProof="0" dirty="0">
                  <a:cs typeface="Arial" panose="020B0604020202020204" pitchFamily="34" charset="0"/>
                </a:endParaRPr>
              </a:p>
            </p:txBody>
          </p:sp>
          <p:pic>
            <p:nvPicPr>
              <p:cNvPr id="1028" name="Picture 4" descr="American Medical Association - Wikipedia">
                <a:extLst>
                  <a:ext uri="{FF2B5EF4-FFF2-40B4-BE49-F238E27FC236}">
                    <a16:creationId xmlns:a16="http://schemas.microsoft.com/office/drawing/2014/main" id="{9B126E86-3292-7EA8-1482-E0D1A6500F6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075" y="5123610"/>
                <a:ext cx="1058323" cy="43542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FB43358-C167-0A09-5578-A90B02787FC6}"/>
                  </a:ext>
                </a:extLst>
              </p:cNvPr>
              <p:cNvSpPr txBox="1"/>
              <p:nvPr/>
            </p:nvSpPr>
            <p:spPr>
              <a:xfrm>
                <a:off x="197475" y="4836728"/>
                <a:ext cx="369651" cy="261610"/>
              </a:xfrm>
              <a:prstGeom prst="rect">
                <a:avLst/>
              </a:prstGeom>
              <a:noFill/>
            </p:spPr>
            <p:txBody>
              <a:bodyPr wrap="square" rtlCol="0">
                <a:spAutoFit/>
              </a:bodyPr>
              <a:lstStyle/>
              <a:p>
                <a:pPr algn="ctr"/>
                <a:r>
                  <a:rPr lang="en-US" sz="1100" noProof="0" dirty="0"/>
                  <a:t>3</a:t>
                </a:r>
              </a:p>
            </p:txBody>
          </p:sp>
        </p:grpSp>
        <p:grpSp>
          <p:nvGrpSpPr>
            <p:cNvPr id="29" name="Group 28">
              <a:extLst>
                <a:ext uri="{FF2B5EF4-FFF2-40B4-BE49-F238E27FC236}">
                  <a16:creationId xmlns:a16="http://schemas.microsoft.com/office/drawing/2014/main" id="{CE6D5F4D-5703-4A6A-511D-A28D47EEFE4D}"/>
                </a:ext>
              </a:extLst>
            </p:cNvPr>
            <p:cNvGrpSpPr/>
            <p:nvPr/>
          </p:nvGrpSpPr>
          <p:grpSpPr>
            <a:xfrm>
              <a:off x="1837429" y="3673111"/>
              <a:ext cx="1331405" cy="973838"/>
              <a:chOff x="536575" y="4852117"/>
              <a:chExt cx="1331405" cy="973838"/>
            </a:xfrm>
          </p:grpSpPr>
          <p:sp>
            <p:nvSpPr>
              <p:cNvPr id="6" name="Rectangle 5">
                <a:extLst>
                  <a:ext uri="{FF2B5EF4-FFF2-40B4-BE49-F238E27FC236}">
                    <a16:creationId xmlns:a16="http://schemas.microsoft.com/office/drawing/2014/main" id="{B6C3D412-1522-BEC2-407E-C15BE36A5494}"/>
                  </a:ext>
                </a:extLst>
              </p:cNvPr>
              <p:cNvSpPr/>
              <p:nvPr/>
            </p:nvSpPr>
            <p:spPr>
              <a:xfrm>
                <a:off x="536575" y="4856691"/>
                <a:ext cx="1232730" cy="9692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noProof="0" dirty="0">
                  <a:cs typeface="Arial" panose="020B0604020202020204" pitchFamily="34" charset="0"/>
                </a:endParaRPr>
              </a:p>
            </p:txBody>
          </p:sp>
          <p:pic>
            <p:nvPicPr>
              <p:cNvPr id="1030" name="Picture 6" descr="American Medical Women's Association (AMWA) | LinkedIn">
                <a:extLst>
                  <a:ext uri="{FF2B5EF4-FFF2-40B4-BE49-F238E27FC236}">
                    <a16:creationId xmlns:a16="http://schemas.microsoft.com/office/drawing/2014/main" id="{7F462255-CF9F-9888-49C5-BF67C4EB34BD}"/>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8308" y="4856690"/>
                <a:ext cx="969264" cy="96926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6664D0F-39DC-FA54-599D-3DE4B4575B37}"/>
                  </a:ext>
                </a:extLst>
              </p:cNvPr>
              <p:cNvSpPr txBox="1"/>
              <p:nvPr/>
            </p:nvSpPr>
            <p:spPr>
              <a:xfrm>
                <a:off x="1498329" y="4852117"/>
                <a:ext cx="369651" cy="261610"/>
              </a:xfrm>
              <a:prstGeom prst="rect">
                <a:avLst/>
              </a:prstGeom>
              <a:noFill/>
            </p:spPr>
            <p:txBody>
              <a:bodyPr wrap="square" rtlCol="0">
                <a:spAutoFit/>
              </a:bodyPr>
              <a:lstStyle/>
              <a:p>
                <a:pPr algn="ctr"/>
                <a:r>
                  <a:rPr lang="en-US" sz="1100" noProof="0" dirty="0"/>
                  <a:t>4</a:t>
                </a:r>
              </a:p>
            </p:txBody>
          </p:sp>
        </p:grpSp>
      </p:grpSp>
    </p:spTree>
    <p:extLst>
      <p:ext uri="{BB962C8B-B14F-4D97-AF65-F5344CB8AC3E}">
        <p14:creationId xmlns:p14="http://schemas.microsoft.com/office/powerpoint/2010/main" val="369108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2A9BC-5E45-7320-FAB9-0F50A2150EC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8FF46D-34D5-D3D1-D95C-AF894DB51280}"/>
              </a:ext>
            </a:extLst>
          </p:cNvPr>
          <p:cNvSpPr/>
          <p:nvPr/>
        </p:nvSpPr>
        <p:spPr>
          <a:xfrm>
            <a:off x="0" y="1900693"/>
            <a:ext cx="12192000" cy="23923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itle 2">
            <a:extLst>
              <a:ext uri="{FF2B5EF4-FFF2-40B4-BE49-F238E27FC236}">
                <a16:creationId xmlns:a16="http://schemas.microsoft.com/office/drawing/2014/main" id="{24D3A572-4D11-DC36-FCD1-5BD1FE71706F}"/>
              </a:ext>
            </a:extLst>
          </p:cNvPr>
          <p:cNvSpPr>
            <a:spLocks noGrp="1"/>
          </p:cNvSpPr>
          <p:nvPr>
            <p:ph type="title"/>
          </p:nvPr>
        </p:nvSpPr>
        <p:spPr>
          <a:xfrm>
            <a:off x="536240" y="414320"/>
            <a:ext cx="10896000" cy="1082209"/>
          </a:xfrm>
        </p:spPr>
        <p:txBody>
          <a:bodyPr/>
          <a:lstStyle/>
          <a:p>
            <a:r>
              <a:rPr lang="en-US" noProof="0" dirty="0"/>
              <a:t>Principles of language in obesity care</a:t>
            </a:r>
          </a:p>
        </p:txBody>
      </p:sp>
      <p:sp>
        <p:nvSpPr>
          <p:cNvPr id="5" name="Text Placeholder 4">
            <a:extLst>
              <a:ext uri="{FF2B5EF4-FFF2-40B4-BE49-F238E27FC236}">
                <a16:creationId xmlns:a16="http://schemas.microsoft.com/office/drawing/2014/main" id="{C20554E2-010D-5369-4A0F-9C2F367DF552}"/>
              </a:ext>
            </a:extLst>
          </p:cNvPr>
          <p:cNvSpPr>
            <a:spLocks noGrp="1"/>
          </p:cNvSpPr>
          <p:nvPr>
            <p:ph type="body" sz="quarter" idx="13"/>
          </p:nvPr>
        </p:nvSpPr>
        <p:spPr>
          <a:xfrm>
            <a:off x="536240" y="6020060"/>
            <a:ext cx="10896000" cy="324000"/>
          </a:xfrm>
        </p:spPr>
        <p:txBody>
          <a:bodyPr/>
          <a:lstStyle/>
          <a:p>
            <a:r>
              <a:rPr lang="en-US" noProof="0" dirty="0"/>
              <a:t>Obesity UK. Language matters: Obesity (2020). </a:t>
            </a:r>
            <a:r>
              <a:rPr lang="en-US" dirty="0">
                <a:hlinkClick r:id="rId3"/>
              </a:rPr>
              <a:t>https://icpobesity.org/wp-content/uploads/2021/10/Obesity-UK-Language-Matters-2020.pdf</a:t>
            </a:r>
            <a:r>
              <a:rPr lang="en-US" dirty="0"/>
              <a:t>.</a:t>
            </a:r>
            <a:r>
              <a:rPr lang="en-US" noProof="0" dirty="0"/>
              <a:t> Accessed August 2025.</a:t>
            </a:r>
          </a:p>
        </p:txBody>
      </p:sp>
      <p:sp>
        <p:nvSpPr>
          <p:cNvPr id="30" name="Rectangle: Rounded Corners 29">
            <a:extLst>
              <a:ext uri="{FF2B5EF4-FFF2-40B4-BE49-F238E27FC236}">
                <a16:creationId xmlns:a16="http://schemas.microsoft.com/office/drawing/2014/main" id="{DC09D31D-848B-E557-C703-ABE7A4FBEA2C}"/>
              </a:ext>
            </a:extLst>
          </p:cNvPr>
          <p:cNvSpPr/>
          <p:nvPr/>
        </p:nvSpPr>
        <p:spPr>
          <a:xfrm>
            <a:off x="1162690" y="1750875"/>
            <a:ext cx="9932940" cy="33700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solidFill>
                  <a:schemeClr val="bg1"/>
                </a:solidFill>
              </a:rPr>
              <a:t>With patients, use language (including tone and non-verbal gestures) that is: </a:t>
            </a:r>
          </a:p>
        </p:txBody>
      </p:sp>
      <p:sp>
        <p:nvSpPr>
          <p:cNvPr id="32" name="Rectangle: Rounded Corners 31">
            <a:extLst>
              <a:ext uri="{FF2B5EF4-FFF2-40B4-BE49-F238E27FC236}">
                <a16:creationId xmlns:a16="http://schemas.microsoft.com/office/drawing/2014/main" id="{A2E61F02-89B4-EF1C-50DF-A0B380DD30E5}"/>
              </a:ext>
            </a:extLst>
          </p:cNvPr>
          <p:cNvSpPr/>
          <p:nvPr/>
        </p:nvSpPr>
        <p:spPr>
          <a:xfrm>
            <a:off x="1130338" y="4420263"/>
            <a:ext cx="9932940" cy="33700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solidFill>
                  <a:schemeClr val="bg1"/>
                </a:solidFill>
              </a:rPr>
              <a:t>How clinicians can open a conversation about obesity with patients</a:t>
            </a:r>
          </a:p>
        </p:txBody>
      </p:sp>
      <p:grpSp>
        <p:nvGrpSpPr>
          <p:cNvPr id="33" name="Group 32">
            <a:extLst>
              <a:ext uri="{FF2B5EF4-FFF2-40B4-BE49-F238E27FC236}">
                <a16:creationId xmlns:a16="http://schemas.microsoft.com/office/drawing/2014/main" id="{64CEC57E-67A3-4FCD-E915-67514E704699}"/>
              </a:ext>
            </a:extLst>
          </p:cNvPr>
          <p:cNvGrpSpPr/>
          <p:nvPr/>
        </p:nvGrpSpPr>
        <p:grpSpPr>
          <a:xfrm>
            <a:off x="536575" y="2619224"/>
            <a:ext cx="2449940" cy="1325546"/>
            <a:chOff x="545148" y="1718578"/>
            <a:chExt cx="3403656" cy="1841556"/>
          </a:xfrm>
        </p:grpSpPr>
        <p:sp>
          <p:nvSpPr>
            <p:cNvPr id="34" name="Oval 33">
              <a:extLst>
                <a:ext uri="{FF2B5EF4-FFF2-40B4-BE49-F238E27FC236}">
                  <a16:creationId xmlns:a16="http://schemas.microsoft.com/office/drawing/2014/main" id="{883FBDCB-E536-523D-3340-4F38A324F534}"/>
                </a:ext>
              </a:extLst>
            </p:cNvPr>
            <p:cNvSpPr/>
            <p:nvPr/>
          </p:nvSpPr>
          <p:spPr>
            <a:xfrm>
              <a:off x="545148" y="1718578"/>
              <a:ext cx="1841556" cy="184155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5" name="Graphic 34">
              <a:extLst>
                <a:ext uri="{FF2B5EF4-FFF2-40B4-BE49-F238E27FC236}">
                  <a16:creationId xmlns:a16="http://schemas.microsoft.com/office/drawing/2014/main" id="{7B8CB633-9E56-0008-59C3-574FA4841B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8150" y="1802584"/>
              <a:ext cx="1575552" cy="1575552"/>
            </a:xfrm>
            <a:prstGeom prst="rect">
              <a:avLst/>
            </a:prstGeom>
          </p:spPr>
        </p:pic>
        <p:sp>
          <p:nvSpPr>
            <p:cNvPr id="36" name="Oval 35">
              <a:extLst>
                <a:ext uri="{FF2B5EF4-FFF2-40B4-BE49-F238E27FC236}">
                  <a16:creationId xmlns:a16="http://schemas.microsoft.com/office/drawing/2014/main" id="{1440F54C-94DA-641D-7160-02DC448E9BD7}"/>
                </a:ext>
              </a:extLst>
            </p:cNvPr>
            <p:cNvSpPr/>
            <p:nvPr/>
          </p:nvSpPr>
          <p:spPr>
            <a:xfrm>
              <a:off x="2107248" y="1718578"/>
              <a:ext cx="1841556" cy="184155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7" name="Graphic 36">
              <a:extLst>
                <a:ext uri="{FF2B5EF4-FFF2-40B4-BE49-F238E27FC236}">
                  <a16:creationId xmlns:a16="http://schemas.microsoft.com/office/drawing/2014/main" id="{847E04BE-48B1-1ACB-8450-AA7F59AC41D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365994" y="1965293"/>
              <a:ext cx="1324063" cy="1324063"/>
            </a:xfrm>
            <a:prstGeom prst="rect">
              <a:avLst/>
            </a:prstGeom>
          </p:spPr>
        </p:pic>
      </p:grpSp>
      <p:grpSp>
        <p:nvGrpSpPr>
          <p:cNvPr id="38" name="Group 37">
            <a:extLst>
              <a:ext uri="{FF2B5EF4-FFF2-40B4-BE49-F238E27FC236}">
                <a16:creationId xmlns:a16="http://schemas.microsoft.com/office/drawing/2014/main" id="{49498418-BD47-68CB-3C8A-CEE1955B047B}"/>
              </a:ext>
            </a:extLst>
          </p:cNvPr>
          <p:cNvGrpSpPr/>
          <p:nvPr/>
        </p:nvGrpSpPr>
        <p:grpSpPr>
          <a:xfrm>
            <a:off x="922649" y="4561527"/>
            <a:ext cx="2896675" cy="1831760"/>
            <a:chOff x="7346797" y="1760719"/>
            <a:chExt cx="2896675" cy="1831760"/>
          </a:xfrm>
        </p:grpSpPr>
        <p:sp>
          <p:nvSpPr>
            <p:cNvPr id="39" name="Rectangle: Rounded Corners 38">
              <a:extLst>
                <a:ext uri="{FF2B5EF4-FFF2-40B4-BE49-F238E27FC236}">
                  <a16:creationId xmlns:a16="http://schemas.microsoft.com/office/drawing/2014/main" id="{2DF1051C-0E46-18C6-EF6C-0A224147A3B8}"/>
                </a:ext>
              </a:extLst>
            </p:cNvPr>
            <p:cNvSpPr/>
            <p:nvPr/>
          </p:nvSpPr>
          <p:spPr>
            <a:xfrm>
              <a:off x="7630505" y="2103120"/>
              <a:ext cx="2433202" cy="1217326"/>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40" name="TextBox 39">
              <a:extLst>
                <a:ext uri="{FF2B5EF4-FFF2-40B4-BE49-F238E27FC236}">
                  <a16:creationId xmlns:a16="http://schemas.microsoft.com/office/drawing/2014/main" id="{68B78C56-0631-34C9-DFEB-C8A4AB5894D1}"/>
                </a:ext>
              </a:extLst>
            </p:cNvPr>
            <p:cNvSpPr txBox="1"/>
            <p:nvPr/>
          </p:nvSpPr>
          <p:spPr>
            <a:xfrm>
              <a:off x="7721558" y="2258429"/>
              <a:ext cx="2195446" cy="923330"/>
            </a:xfrm>
            <a:prstGeom prst="rect">
              <a:avLst/>
            </a:prstGeom>
            <a:noFill/>
          </p:spPr>
          <p:txBody>
            <a:bodyPr wrap="square">
              <a:spAutoFit/>
            </a:bodyPr>
            <a:lstStyle/>
            <a:p>
              <a:pPr algn="ctr"/>
              <a:r>
                <a:rPr lang="en-US" noProof="0" dirty="0"/>
                <a:t>“Would it be alright to discuss your weight today?”</a:t>
              </a:r>
            </a:p>
          </p:txBody>
        </p:sp>
        <p:sp>
          <p:nvSpPr>
            <p:cNvPr id="41" name="Rectangle: Rounded Corners 40">
              <a:extLst>
                <a:ext uri="{FF2B5EF4-FFF2-40B4-BE49-F238E27FC236}">
                  <a16:creationId xmlns:a16="http://schemas.microsoft.com/office/drawing/2014/main" id="{9CA373BC-E436-EB47-C71F-DCB3AF0A8F17}"/>
                </a:ext>
              </a:extLst>
            </p:cNvPr>
            <p:cNvSpPr/>
            <p:nvPr/>
          </p:nvSpPr>
          <p:spPr>
            <a:xfrm>
              <a:off x="7578435" y="2057400"/>
              <a:ext cx="2433202" cy="1217326"/>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42" name="Graphic 41">
              <a:extLst>
                <a:ext uri="{FF2B5EF4-FFF2-40B4-BE49-F238E27FC236}">
                  <a16:creationId xmlns:a16="http://schemas.microsoft.com/office/drawing/2014/main" id="{06BE979D-3C77-B01C-3F33-75C9B12046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46797" y="1760719"/>
              <a:ext cx="663634" cy="663634"/>
            </a:xfrm>
            <a:prstGeom prst="rect">
              <a:avLst/>
            </a:prstGeom>
          </p:spPr>
        </p:pic>
        <p:pic>
          <p:nvPicPr>
            <p:cNvPr id="43" name="Graphic 42">
              <a:extLst>
                <a:ext uri="{FF2B5EF4-FFF2-40B4-BE49-F238E27FC236}">
                  <a16:creationId xmlns:a16="http://schemas.microsoft.com/office/drawing/2014/main" id="{59A16EFC-5287-661E-2380-F0F8F0A95F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9579838" y="2928845"/>
              <a:ext cx="663634" cy="663634"/>
            </a:xfrm>
            <a:prstGeom prst="rect">
              <a:avLst/>
            </a:prstGeom>
          </p:spPr>
        </p:pic>
      </p:grpSp>
      <p:grpSp>
        <p:nvGrpSpPr>
          <p:cNvPr id="44" name="Group 43">
            <a:extLst>
              <a:ext uri="{FF2B5EF4-FFF2-40B4-BE49-F238E27FC236}">
                <a16:creationId xmlns:a16="http://schemas.microsoft.com/office/drawing/2014/main" id="{A5D4FE10-6A38-4E46-9D51-446D5D6EC290}"/>
              </a:ext>
            </a:extLst>
          </p:cNvPr>
          <p:cNvGrpSpPr/>
          <p:nvPr/>
        </p:nvGrpSpPr>
        <p:grpSpPr>
          <a:xfrm>
            <a:off x="3693145" y="4561527"/>
            <a:ext cx="2896675" cy="1831760"/>
            <a:chOff x="7346797" y="1760719"/>
            <a:chExt cx="2896675" cy="1831760"/>
          </a:xfrm>
        </p:grpSpPr>
        <p:sp>
          <p:nvSpPr>
            <p:cNvPr id="45" name="Rectangle: Rounded Corners 44">
              <a:extLst>
                <a:ext uri="{FF2B5EF4-FFF2-40B4-BE49-F238E27FC236}">
                  <a16:creationId xmlns:a16="http://schemas.microsoft.com/office/drawing/2014/main" id="{AB93C977-51B0-263D-52C6-C3BE5EE265F6}"/>
                </a:ext>
              </a:extLst>
            </p:cNvPr>
            <p:cNvSpPr/>
            <p:nvPr/>
          </p:nvSpPr>
          <p:spPr>
            <a:xfrm>
              <a:off x="7630505" y="2103120"/>
              <a:ext cx="2433202" cy="1217326"/>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46" name="TextBox 45">
              <a:extLst>
                <a:ext uri="{FF2B5EF4-FFF2-40B4-BE49-F238E27FC236}">
                  <a16:creationId xmlns:a16="http://schemas.microsoft.com/office/drawing/2014/main" id="{A5222128-4A25-1750-94B2-004FF0ACC699}"/>
                </a:ext>
              </a:extLst>
            </p:cNvPr>
            <p:cNvSpPr txBox="1"/>
            <p:nvPr/>
          </p:nvSpPr>
          <p:spPr>
            <a:xfrm>
              <a:off x="7658983" y="2099679"/>
              <a:ext cx="2320596" cy="1200329"/>
            </a:xfrm>
            <a:prstGeom prst="rect">
              <a:avLst/>
            </a:prstGeom>
            <a:noFill/>
          </p:spPr>
          <p:txBody>
            <a:bodyPr wrap="square">
              <a:spAutoFit/>
            </a:bodyPr>
            <a:lstStyle/>
            <a:p>
              <a:pPr algn="ctr"/>
              <a:r>
                <a:rPr lang="en-US" sz="1200" dirty="0"/>
                <a:t>“</a:t>
              </a:r>
              <a:r>
                <a:rPr lang="en-US" sz="1200" noProof="0" dirty="0"/>
                <a:t>Would you like to talk</a:t>
              </a:r>
              <a:br>
                <a:rPr lang="en-US" sz="1200" noProof="0" dirty="0"/>
              </a:br>
              <a:r>
                <a:rPr lang="en-US" sz="1200" noProof="0" dirty="0"/>
                <a:t>about your weight, and how it may be impacting your </a:t>
              </a:r>
              <a:r>
                <a:rPr lang="en-US" sz="1200" i="1" noProof="0" dirty="0"/>
                <a:t>[choose one of the following]</a:t>
              </a:r>
              <a:r>
                <a:rPr lang="en-US" sz="1200" noProof="0" dirty="0"/>
                <a:t> energy level, diabetes, hypertension, sleep apnea, etc.?”</a:t>
              </a:r>
            </a:p>
          </p:txBody>
        </p:sp>
        <p:sp>
          <p:nvSpPr>
            <p:cNvPr id="47" name="Rectangle: Rounded Corners 46">
              <a:extLst>
                <a:ext uri="{FF2B5EF4-FFF2-40B4-BE49-F238E27FC236}">
                  <a16:creationId xmlns:a16="http://schemas.microsoft.com/office/drawing/2014/main" id="{25BBB768-6B4C-0A8F-4A60-1E14B95FA383}"/>
                </a:ext>
              </a:extLst>
            </p:cNvPr>
            <p:cNvSpPr/>
            <p:nvPr/>
          </p:nvSpPr>
          <p:spPr>
            <a:xfrm>
              <a:off x="7578435" y="2057400"/>
              <a:ext cx="2433202" cy="1217326"/>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48" name="Graphic 47">
              <a:extLst>
                <a:ext uri="{FF2B5EF4-FFF2-40B4-BE49-F238E27FC236}">
                  <a16:creationId xmlns:a16="http://schemas.microsoft.com/office/drawing/2014/main" id="{4FF9E4AA-DA15-C6D8-2EA0-EFAF00A639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46797" y="1760719"/>
              <a:ext cx="663634" cy="663634"/>
            </a:xfrm>
            <a:prstGeom prst="rect">
              <a:avLst/>
            </a:prstGeom>
          </p:spPr>
        </p:pic>
        <p:pic>
          <p:nvPicPr>
            <p:cNvPr id="52" name="Graphic 51">
              <a:extLst>
                <a:ext uri="{FF2B5EF4-FFF2-40B4-BE49-F238E27FC236}">
                  <a16:creationId xmlns:a16="http://schemas.microsoft.com/office/drawing/2014/main" id="{A9AEDEA8-3D80-A94F-728F-ECE5F4E4C8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9579838" y="2928845"/>
              <a:ext cx="663634" cy="663634"/>
            </a:xfrm>
            <a:prstGeom prst="rect">
              <a:avLst/>
            </a:prstGeom>
          </p:spPr>
        </p:pic>
      </p:grpSp>
      <p:grpSp>
        <p:nvGrpSpPr>
          <p:cNvPr id="53" name="Group 52">
            <a:extLst>
              <a:ext uri="{FF2B5EF4-FFF2-40B4-BE49-F238E27FC236}">
                <a16:creationId xmlns:a16="http://schemas.microsoft.com/office/drawing/2014/main" id="{A392DEB9-7356-9870-659E-A7AFF3CFA0C1}"/>
              </a:ext>
            </a:extLst>
          </p:cNvPr>
          <p:cNvGrpSpPr/>
          <p:nvPr/>
        </p:nvGrpSpPr>
        <p:grpSpPr>
          <a:xfrm>
            <a:off x="8299454" y="4561527"/>
            <a:ext cx="2896675" cy="1831760"/>
            <a:chOff x="7346797" y="1760719"/>
            <a:chExt cx="2896675" cy="1831760"/>
          </a:xfrm>
        </p:grpSpPr>
        <p:sp>
          <p:nvSpPr>
            <p:cNvPr id="54" name="Rectangle: Rounded Corners 53">
              <a:extLst>
                <a:ext uri="{FF2B5EF4-FFF2-40B4-BE49-F238E27FC236}">
                  <a16:creationId xmlns:a16="http://schemas.microsoft.com/office/drawing/2014/main" id="{C0720669-AD55-52EA-F09C-8AE7D2BEF30B}"/>
                </a:ext>
              </a:extLst>
            </p:cNvPr>
            <p:cNvSpPr/>
            <p:nvPr/>
          </p:nvSpPr>
          <p:spPr>
            <a:xfrm>
              <a:off x="7630505" y="2103120"/>
              <a:ext cx="2433202" cy="1217326"/>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58" name="TextBox 57">
              <a:extLst>
                <a:ext uri="{FF2B5EF4-FFF2-40B4-BE49-F238E27FC236}">
                  <a16:creationId xmlns:a16="http://schemas.microsoft.com/office/drawing/2014/main" id="{149A2F48-41A7-D806-8C22-7E29EAA601A0}"/>
                </a:ext>
              </a:extLst>
            </p:cNvPr>
            <p:cNvSpPr txBox="1"/>
            <p:nvPr/>
          </p:nvSpPr>
          <p:spPr>
            <a:xfrm>
              <a:off x="7658983" y="2099679"/>
              <a:ext cx="2320596" cy="1169551"/>
            </a:xfrm>
            <a:prstGeom prst="rect">
              <a:avLst/>
            </a:prstGeom>
            <a:noFill/>
          </p:spPr>
          <p:txBody>
            <a:bodyPr wrap="square">
              <a:spAutoFit/>
            </a:bodyPr>
            <a:lstStyle/>
            <a:p>
              <a:pPr algn="ctr"/>
              <a:r>
                <a:rPr lang="en-US" sz="1400" noProof="0" dirty="0"/>
                <a:t>“Obesity is a chronic disease caused by metabolic dysfunction. It is not your fault, and I am here to support you”</a:t>
              </a:r>
            </a:p>
          </p:txBody>
        </p:sp>
        <p:sp>
          <p:nvSpPr>
            <p:cNvPr id="59" name="Rectangle: Rounded Corners 58">
              <a:extLst>
                <a:ext uri="{FF2B5EF4-FFF2-40B4-BE49-F238E27FC236}">
                  <a16:creationId xmlns:a16="http://schemas.microsoft.com/office/drawing/2014/main" id="{FE9C7CED-7865-B8E3-35EE-71ACE7B2E6EF}"/>
                </a:ext>
              </a:extLst>
            </p:cNvPr>
            <p:cNvSpPr/>
            <p:nvPr/>
          </p:nvSpPr>
          <p:spPr>
            <a:xfrm>
              <a:off x="7578435" y="2057400"/>
              <a:ext cx="2433202" cy="1217326"/>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60" name="Graphic 59">
              <a:extLst>
                <a:ext uri="{FF2B5EF4-FFF2-40B4-BE49-F238E27FC236}">
                  <a16:creationId xmlns:a16="http://schemas.microsoft.com/office/drawing/2014/main" id="{A0A585B2-F38A-E67E-5C35-4E8366A44D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46797" y="1760719"/>
              <a:ext cx="663634" cy="663634"/>
            </a:xfrm>
            <a:prstGeom prst="rect">
              <a:avLst/>
            </a:prstGeom>
          </p:spPr>
        </p:pic>
        <p:pic>
          <p:nvPicPr>
            <p:cNvPr id="61" name="Graphic 60">
              <a:extLst>
                <a:ext uri="{FF2B5EF4-FFF2-40B4-BE49-F238E27FC236}">
                  <a16:creationId xmlns:a16="http://schemas.microsoft.com/office/drawing/2014/main" id="{6CA94C24-F2A1-31EB-AA23-483E2FB2AF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9579838" y="2928845"/>
              <a:ext cx="663634" cy="663634"/>
            </a:xfrm>
            <a:prstGeom prst="rect">
              <a:avLst/>
            </a:prstGeom>
          </p:spPr>
        </p:pic>
      </p:grpSp>
      <p:grpSp>
        <p:nvGrpSpPr>
          <p:cNvPr id="62" name="Group 61">
            <a:extLst>
              <a:ext uri="{FF2B5EF4-FFF2-40B4-BE49-F238E27FC236}">
                <a16:creationId xmlns:a16="http://schemas.microsoft.com/office/drawing/2014/main" id="{F7CEE851-72F2-6DC6-C09C-8E483DC59807}"/>
              </a:ext>
            </a:extLst>
          </p:cNvPr>
          <p:cNvGrpSpPr/>
          <p:nvPr/>
        </p:nvGrpSpPr>
        <p:grpSpPr>
          <a:xfrm>
            <a:off x="6743308" y="5304355"/>
            <a:ext cx="372988" cy="311540"/>
            <a:chOff x="3066241" y="2824634"/>
            <a:chExt cx="473093" cy="395156"/>
          </a:xfrm>
        </p:grpSpPr>
        <p:sp>
          <p:nvSpPr>
            <p:cNvPr id="63" name="Isosceles Triangle 62">
              <a:extLst>
                <a:ext uri="{FF2B5EF4-FFF2-40B4-BE49-F238E27FC236}">
                  <a16:creationId xmlns:a16="http://schemas.microsoft.com/office/drawing/2014/main" id="{4D349474-9F68-CB77-D7A5-EFE8700A3B7A}"/>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64" name="Isosceles Triangle 63">
              <a:extLst>
                <a:ext uri="{FF2B5EF4-FFF2-40B4-BE49-F238E27FC236}">
                  <a16:creationId xmlns:a16="http://schemas.microsoft.com/office/drawing/2014/main" id="{7FF199BB-EA15-B0B5-BA7A-9B69CEBD7FD5}"/>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65" name="Group 64">
            <a:extLst>
              <a:ext uri="{FF2B5EF4-FFF2-40B4-BE49-F238E27FC236}">
                <a16:creationId xmlns:a16="http://schemas.microsoft.com/office/drawing/2014/main" id="{EF428ED0-7469-AF11-ECC3-205C8029B808}"/>
              </a:ext>
            </a:extLst>
          </p:cNvPr>
          <p:cNvGrpSpPr/>
          <p:nvPr/>
        </p:nvGrpSpPr>
        <p:grpSpPr>
          <a:xfrm>
            <a:off x="7244958" y="5304355"/>
            <a:ext cx="372988" cy="311540"/>
            <a:chOff x="3066241" y="2824634"/>
            <a:chExt cx="473093" cy="395156"/>
          </a:xfrm>
        </p:grpSpPr>
        <p:sp>
          <p:nvSpPr>
            <p:cNvPr id="66" name="Isosceles Triangle 65">
              <a:extLst>
                <a:ext uri="{FF2B5EF4-FFF2-40B4-BE49-F238E27FC236}">
                  <a16:creationId xmlns:a16="http://schemas.microsoft.com/office/drawing/2014/main" id="{5F3DACDA-D305-8A03-271C-B2A262D4A318}"/>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67" name="Isosceles Triangle 66">
              <a:extLst>
                <a:ext uri="{FF2B5EF4-FFF2-40B4-BE49-F238E27FC236}">
                  <a16:creationId xmlns:a16="http://schemas.microsoft.com/office/drawing/2014/main" id="{0E58BD7D-B6E4-44AE-D7D7-95D2F176CB18}"/>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68" name="Group 67">
            <a:extLst>
              <a:ext uri="{FF2B5EF4-FFF2-40B4-BE49-F238E27FC236}">
                <a16:creationId xmlns:a16="http://schemas.microsoft.com/office/drawing/2014/main" id="{72A91DCA-8F85-7CCC-04A8-FF6209B827B3}"/>
              </a:ext>
            </a:extLst>
          </p:cNvPr>
          <p:cNvGrpSpPr/>
          <p:nvPr/>
        </p:nvGrpSpPr>
        <p:grpSpPr>
          <a:xfrm>
            <a:off x="7788096" y="5304355"/>
            <a:ext cx="372988" cy="311540"/>
            <a:chOff x="3066241" y="2824634"/>
            <a:chExt cx="473093" cy="395156"/>
          </a:xfrm>
        </p:grpSpPr>
        <p:sp>
          <p:nvSpPr>
            <p:cNvPr id="69" name="Isosceles Triangle 68">
              <a:extLst>
                <a:ext uri="{FF2B5EF4-FFF2-40B4-BE49-F238E27FC236}">
                  <a16:creationId xmlns:a16="http://schemas.microsoft.com/office/drawing/2014/main" id="{A7E59646-4CE0-BB86-FBEC-BFA699A48DEE}"/>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70" name="Isosceles Triangle 69">
              <a:extLst>
                <a:ext uri="{FF2B5EF4-FFF2-40B4-BE49-F238E27FC236}">
                  <a16:creationId xmlns:a16="http://schemas.microsoft.com/office/drawing/2014/main" id="{ECEA0031-CF8C-E2AD-9551-187127B8F1CE}"/>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84" name="Group 83">
            <a:extLst>
              <a:ext uri="{FF2B5EF4-FFF2-40B4-BE49-F238E27FC236}">
                <a16:creationId xmlns:a16="http://schemas.microsoft.com/office/drawing/2014/main" id="{6A4A68EE-81EA-7CAF-1C82-F6164A21D89B}"/>
              </a:ext>
            </a:extLst>
          </p:cNvPr>
          <p:cNvGrpSpPr/>
          <p:nvPr/>
        </p:nvGrpSpPr>
        <p:grpSpPr>
          <a:xfrm>
            <a:off x="2597848" y="2117323"/>
            <a:ext cx="9362514" cy="884144"/>
            <a:chOff x="2597848" y="2117323"/>
            <a:chExt cx="9362514" cy="884144"/>
          </a:xfrm>
        </p:grpSpPr>
        <p:sp>
          <p:nvSpPr>
            <p:cNvPr id="11" name="Content Placeholder 1">
              <a:extLst>
                <a:ext uri="{FF2B5EF4-FFF2-40B4-BE49-F238E27FC236}">
                  <a16:creationId xmlns:a16="http://schemas.microsoft.com/office/drawing/2014/main" id="{B0564EF0-825F-F4DB-206E-3D4843E6AA75}"/>
                </a:ext>
              </a:extLst>
            </p:cNvPr>
            <p:cNvSpPr txBox="1">
              <a:spLocks/>
            </p:cNvSpPr>
            <p:nvPr/>
          </p:nvSpPr>
          <p:spPr>
            <a:xfrm>
              <a:off x="5856220" y="2117323"/>
              <a:ext cx="6104142" cy="884144"/>
            </a:xfrm>
            <a:prstGeom prst="rect">
              <a:avLst/>
            </a:prstGeom>
            <a:noFill/>
          </p:spPr>
          <p:txBody>
            <a:bodyPr vert="horz" lIns="72000" tIns="72000" rIns="72000" bIns="72000" rtlCol="0" anchor="ctr" anchorCtr="0">
              <a:noAutofit/>
            </a:bodyPr>
            <a:lstStyle>
              <a:lvl1pPr marL="269993" indent="-269993" algn="l" defTabSz="914377" rtl="0" eaLnBrk="1" latinLnBrk="0" hangingPunct="1">
                <a:lnSpc>
                  <a:spcPct val="100000"/>
                </a:lnSpc>
                <a:spcBef>
                  <a:spcPts val="300"/>
                </a:spcBef>
                <a:spcAft>
                  <a:spcPts val="600"/>
                </a:spcAft>
                <a:buFont typeface="Arial" panose="020B0604020202020204" pitchFamily="34" charset="0"/>
                <a:buChar char="•"/>
                <a:defRPr sz="2133" kern="1200">
                  <a:solidFill>
                    <a:schemeClr val="tx2"/>
                  </a:solidFill>
                  <a:latin typeface="+mn-lt"/>
                  <a:ea typeface="+mn-ea"/>
                  <a:cs typeface="+mn-cs"/>
                </a:defRPr>
              </a:lvl1pPr>
              <a:lvl2pPr marL="539987" indent="-269993" algn="l" defTabSz="914377" rtl="0" eaLnBrk="1" latinLnBrk="0" hangingPunct="1">
                <a:lnSpc>
                  <a:spcPct val="100000"/>
                </a:lnSpc>
                <a:spcBef>
                  <a:spcPts val="300"/>
                </a:spcBef>
                <a:spcAft>
                  <a:spcPts val="600"/>
                </a:spcAft>
                <a:buFont typeface="Arial" panose="020B0604020202020204" pitchFamily="34" charset="0"/>
                <a:buChar char="•"/>
                <a:defRPr sz="1867" kern="1200">
                  <a:solidFill>
                    <a:schemeClr val="tx2"/>
                  </a:solidFill>
                  <a:latin typeface="+mn-lt"/>
                  <a:ea typeface="+mn-ea"/>
                  <a:cs typeface="+mn-cs"/>
                </a:defRPr>
              </a:lvl2pPr>
              <a:lvl3pPr marL="809980" indent="-269993" algn="l" defTabSz="914377" rtl="0" eaLnBrk="1" latinLnBrk="0" hangingPunct="1">
                <a:lnSpc>
                  <a:spcPct val="100000"/>
                </a:lnSpc>
                <a:spcBef>
                  <a:spcPts val="300"/>
                </a:spcBef>
                <a:spcAft>
                  <a:spcPts val="600"/>
                </a:spcAft>
                <a:buFont typeface="Arial" panose="020B0604020202020204" pitchFamily="34" charset="0"/>
                <a:buChar char="•"/>
                <a:defRPr sz="1600" kern="1200">
                  <a:solidFill>
                    <a:schemeClr val="tx2"/>
                  </a:solidFill>
                  <a:latin typeface="+mn-lt"/>
                  <a:ea typeface="+mn-ea"/>
                  <a:cs typeface="+mn-cs"/>
                </a:defRPr>
              </a:lvl3pPr>
              <a:lvl4pPr marL="0" indent="0" algn="l" defTabSz="914377"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377"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377"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377"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79996" indent="-179996" algn="l" defTabSz="914377"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377"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indent="0">
                <a:buFont typeface="Arial" panose="020B0604020202020204" pitchFamily="34" charset="0"/>
                <a:buNone/>
              </a:pPr>
              <a:r>
                <a:rPr lang="en-US" sz="1400" noProof="0" dirty="0">
                  <a:solidFill>
                    <a:schemeClr val="accent1"/>
                  </a:solidFill>
                </a:rPr>
                <a:t>“It is not unusual for people not to lose weight immediately; </a:t>
              </a:r>
              <a:br>
                <a:rPr lang="en-US" sz="1400" noProof="0" dirty="0">
                  <a:solidFill>
                    <a:schemeClr val="accent1"/>
                  </a:solidFill>
                </a:rPr>
              </a:br>
              <a:r>
                <a:rPr lang="en-US" sz="1400" noProof="0" dirty="0">
                  <a:solidFill>
                    <a:schemeClr val="accent1"/>
                  </a:solidFill>
                </a:rPr>
                <a:t>It’s hard work that your body is fighting”</a:t>
              </a:r>
            </a:p>
            <a:p>
              <a:pPr marL="0" indent="0">
                <a:buNone/>
              </a:pPr>
              <a:r>
                <a:rPr lang="en-US" sz="1400" noProof="0" dirty="0">
                  <a:solidFill>
                    <a:schemeClr val="accent1"/>
                  </a:solidFill>
                </a:rPr>
                <a:t>“It sounds as though your weight is really hard to manage at the moment”</a:t>
              </a:r>
            </a:p>
          </p:txBody>
        </p:sp>
        <p:sp>
          <p:nvSpPr>
            <p:cNvPr id="72" name="TextBox 71">
              <a:extLst>
                <a:ext uri="{FF2B5EF4-FFF2-40B4-BE49-F238E27FC236}">
                  <a16:creationId xmlns:a16="http://schemas.microsoft.com/office/drawing/2014/main" id="{6E4FD7F8-CD4B-90D8-3050-EC1D130CF73D}"/>
                </a:ext>
              </a:extLst>
            </p:cNvPr>
            <p:cNvSpPr txBox="1"/>
            <p:nvPr/>
          </p:nvSpPr>
          <p:spPr>
            <a:xfrm>
              <a:off x="2597848" y="2236230"/>
              <a:ext cx="3096209" cy="646331"/>
            </a:xfrm>
            <a:prstGeom prst="rect">
              <a:avLst/>
            </a:prstGeom>
            <a:noFill/>
          </p:spPr>
          <p:txBody>
            <a:bodyPr wrap="square">
              <a:spAutoFit/>
            </a:bodyPr>
            <a:lstStyle/>
            <a:p>
              <a:pPr marL="0" marR="0" lvl="1" algn="r" defTabSz="914377" rtl="0" eaLnBrk="1" fontAlgn="auto" latinLnBrk="0" hangingPunct="1">
                <a:lnSpc>
                  <a:spcPct val="100000"/>
                </a:lnSpc>
                <a:spcBef>
                  <a:spcPts val="300"/>
                </a:spcBef>
                <a:spcAft>
                  <a:spcPts val="600"/>
                </a:spcAft>
                <a:buClrTx/>
                <a:buSzTx/>
                <a:tabLst/>
                <a:defRPr/>
              </a:pPr>
              <a:r>
                <a:rPr kumimoji="0" lang="en-US" b="1" i="0" u="none" strike="noStrike" kern="1200" cap="none" spc="0" normalizeH="0" baseline="0" noProof="0" dirty="0">
                  <a:ln>
                    <a:noFill/>
                  </a:ln>
                  <a:solidFill>
                    <a:schemeClr val="accent1"/>
                  </a:solidFill>
                  <a:effectLst/>
                  <a:uLnTx/>
                  <a:uFillTx/>
                  <a:latin typeface="+mj-lt"/>
                  <a:ea typeface="+mn-ea"/>
                  <a:cs typeface="+mn-cs"/>
                </a:rPr>
                <a:t>Free from judgement or negative connotations</a:t>
              </a:r>
            </a:p>
          </p:txBody>
        </p:sp>
        <p:sp>
          <p:nvSpPr>
            <p:cNvPr id="79" name="Rectangle 78">
              <a:extLst>
                <a:ext uri="{FF2B5EF4-FFF2-40B4-BE49-F238E27FC236}">
                  <a16:creationId xmlns:a16="http://schemas.microsoft.com/office/drawing/2014/main" id="{8DFF962E-0ACA-2CEC-611A-894737C480EA}"/>
                </a:ext>
              </a:extLst>
            </p:cNvPr>
            <p:cNvSpPr/>
            <p:nvPr/>
          </p:nvSpPr>
          <p:spPr>
            <a:xfrm>
              <a:off x="5781157" y="2125702"/>
              <a:ext cx="45719" cy="867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82" name="Group 81">
            <a:extLst>
              <a:ext uri="{FF2B5EF4-FFF2-40B4-BE49-F238E27FC236}">
                <a16:creationId xmlns:a16="http://schemas.microsoft.com/office/drawing/2014/main" id="{E5284329-C0CD-52CA-DCBF-49388555EB8F}"/>
              </a:ext>
            </a:extLst>
          </p:cNvPr>
          <p:cNvGrpSpPr/>
          <p:nvPr/>
        </p:nvGrpSpPr>
        <p:grpSpPr>
          <a:xfrm>
            <a:off x="3234518" y="3620582"/>
            <a:ext cx="8279768" cy="646331"/>
            <a:chOff x="3234518" y="3566880"/>
            <a:chExt cx="8279768" cy="646331"/>
          </a:xfrm>
        </p:grpSpPr>
        <p:sp>
          <p:nvSpPr>
            <p:cNvPr id="13" name="Content Placeholder 1">
              <a:extLst>
                <a:ext uri="{FF2B5EF4-FFF2-40B4-BE49-F238E27FC236}">
                  <a16:creationId xmlns:a16="http://schemas.microsoft.com/office/drawing/2014/main" id="{05ED83C5-FA91-9366-86F5-14D30103D969}"/>
                </a:ext>
              </a:extLst>
            </p:cNvPr>
            <p:cNvSpPr txBox="1">
              <a:spLocks/>
            </p:cNvSpPr>
            <p:nvPr/>
          </p:nvSpPr>
          <p:spPr>
            <a:xfrm>
              <a:off x="5856220" y="3642395"/>
              <a:ext cx="5658066" cy="495300"/>
            </a:xfrm>
            <a:prstGeom prst="rect">
              <a:avLst/>
            </a:prstGeom>
            <a:noFill/>
          </p:spPr>
          <p:txBody>
            <a:bodyPr vert="horz" lIns="72000" tIns="72000" rIns="72000" bIns="72000" rtlCol="0" anchor="ctr" anchorCtr="0">
              <a:noAutofit/>
            </a:bodyPr>
            <a:lstStyle>
              <a:lvl1pPr marL="269993" indent="-269993" algn="l" defTabSz="914377" rtl="0" eaLnBrk="1" latinLnBrk="0" hangingPunct="1">
                <a:lnSpc>
                  <a:spcPct val="100000"/>
                </a:lnSpc>
                <a:spcBef>
                  <a:spcPts val="300"/>
                </a:spcBef>
                <a:spcAft>
                  <a:spcPts val="600"/>
                </a:spcAft>
                <a:buFont typeface="Arial" panose="020B0604020202020204" pitchFamily="34" charset="0"/>
                <a:buChar char="•"/>
                <a:defRPr sz="2133" kern="1200">
                  <a:solidFill>
                    <a:schemeClr val="tx2"/>
                  </a:solidFill>
                  <a:latin typeface="+mn-lt"/>
                  <a:ea typeface="+mn-ea"/>
                  <a:cs typeface="+mn-cs"/>
                </a:defRPr>
              </a:lvl1pPr>
              <a:lvl2pPr marL="539987" indent="-269993" algn="l" defTabSz="914377" rtl="0" eaLnBrk="1" latinLnBrk="0" hangingPunct="1">
                <a:lnSpc>
                  <a:spcPct val="100000"/>
                </a:lnSpc>
                <a:spcBef>
                  <a:spcPts val="300"/>
                </a:spcBef>
                <a:spcAft>
                  <a:spcPts val="600"/>
                </a:spcAft>
                <a:buFont typeface="Arial" panose="020B0604020202020204" pitchFamily="34" charset="0"/>
                <a:buChar char="•"/>
                <a:defRPr sz="1867" kern="1200">
                  <a:solidFill>
                    <a:schemeClr val="tx2"/>
                  </a:solidFill>
                  <a:latin typeface="+mn-lt"/>
                  <a:ea typeface="+mn-ea"/>
                  <a:cs typeface="+mn-cs"/>
                </a:defRPr>
              </a:lvl2pPr>
              <a:lvl3pPr marL="809980" indent="-269993" algn="l" defTabSz="914377" rtl="0" eaLnBrk="1" latinLnBrk="0" hangingPunct="1">
                <a:lnSpc>
                  <a:spcPct val="100000"/>
                </a:lnSpc>
                <a:spcBef>
                  <a:spcPts val="300"/>
                </a:spcBef>
                <a:spcAft>
                  <a:spcPts val="600"/>
                </a:spcAft>
                <a:buFont typeface="Arial" panose="020B0604020202020204" pitchFamily="34" charset="0"/>
                <a:buChar char="•"/>
                <a:defRPr sz="1600" kern="1200">
                  <a:solidFill>
                    <a:schemeClr val="tx2"/>
                  </a:solidFill>
                  <a:latin typeface="+mn-lt"/>
                  <a:ea typeface="+mn-ea"/>
                  <a:cs typeface="+mn-cs"/>
                </a:defRPr>
              </a:lvl3pPr>
              <a:lvl4pPr marL="0" indent="0" algn="l" defTabSz="914377"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377"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377"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377"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79996" indent="-179996" algn="l" defTabSz="914377"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377"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indent="0">
                <a:buFont typeface="Arial" panose="020B0604020202020204" pitchFamily="34" charset="0"/>
                <a:buNone/>
              </a:pPr>
              <a:r>
                <a:rPr lang="en-US" sz="1400" noProof="0" dirty="0"/>
                <a:t>“Let’s talk together about the different options and then see what you think would suit you best”</a:t>
              </a:r>
            </a:p>
          </p:txBody>
        </p:sp>
        <p:sp>
          <p:nvSpPr>
            <p:cNvPr id="76" name="TextBox 75">
              <a:extLst>
                <a:ext uri="{FF2B5EF4-FFF2-40B4-BE49-F238E27FC236}">
                  <a16:creationId xmlns:a16="http://schemas.microsoft.com/office/drawing/2014/main" id="{FD91D334-F613-C360-836B-A6D7D9BB5518}"/>
                </a:ext>
              </a:extLst>
            </p:cNvPr>
            <p:cNvSpPr txBox="1"/>
            <p:nvPr/>
          </p:nvSpPr>
          <p:spPr>
            <a:xfrm>
              <a:off x="3234518" y="3566880"/>
              <a:ext cx="2459539" cy="646331"/>
            </a:xfrm>
            <a:prstGeom prst="rect">
              <a:avLst/>
            </a:prstGeom>
            <a:noFill/>
          </p:spPr>
          <p:txBody>
            <a:bodyPr wrap="square">
              <a:spAutoFit/>
            </a:bodyPr>
            <a:lstStyle/>
            <a:p>
              <a:pPr marL="0" lvl="1" algn="r"/>
              <a:r>
                <a:rPr lang="en-US" b="1" noProof="0" dirty="0">
                  <a:solidFill>
                    <a:schemeClr val="tx2"/>
                  </a:solidFill>
                  <a:latin typeface="+mj-lt"/>
                </a:rPr>
                <a:t>Collaborative </a:t>
              </a:r>
              <a:br>
                <a:rPr lang="en-US" b="1" noProof="0" dirty="0">
                  <a:solidFill>
                    <a:schemeClr val="tx2"/>
                  </a:solidFill>
                  <a:latin typeface="+mj-lt"/>
                </a:rPr>
              </a:br>
              <a:r>
                <a:rPr lang="en-US" b="1" noProof="0" dirty="0">
                  <a:solidFill>
                    <a:schemeClr val="tx2"/>
                  </a:solidFill>
                  <a:latin typeface="+mj-lt"/>
                </a:rPr>
                <a:t>and engaging</a:t>
              </a:r>
            </a:p>
          </p:txBody>
        </p:sp>
        <p:sp>
          <p:nvSpPr>
            <p:cNvPr id="80" name="Rectangle 79">
              <a:extLst>
                <a:ext uri="{FF2B5EF4-FFF2-40B4-BE49-F238E27FC236}">
                  <a16:creationId xmlns:a16="http://schemas.microsoft.com/office/drawing/2014/main" id="{68D7E093-74DB-9850-FA80-3CBDF0C982E6}"/>
                </a:ext>
              </a:extLst>
            </p:cNvPr>
            <p:cNvSpPr/>
            <p:nvPr/>
          </p:nvSpPr>
          <p:spPr>
            <a:xfrm>
              <a:off x="5781157" y="3632086"/>
              <a:ext cx="45719" cy="515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83" name="Group 82">
            <a:extLst>
              <a:ext uri="{FF2B5EF4-FFF2-40B4-BE49-F238E27FC236}">
                <a16:creationId xmlns:a16="http://schemas.microsoft.com/office/drawing/2014/main" id="{296DA72E-DB40-483A-742D-800F1D158D95}"/>
              </a:ext>
            </a:extLst>
          </p:cNvPr>
          <p:cNvGrpSpPr/>
          <p:nvPr/>
        </p:nvGrpSpPr>
        <p:grpSpPr>
          <a:xfrm>
            <a:off x="3234518" y="3067608"/>
            <a:ext cx="8279768" cy="495300"/>
            <a:chOff x="3234518" y="3034347"/>
            <a:chExt cx="8279768" cy="495300"/>
          </a:xfrm>
        </p:grpSpPr>
        <p:sp>
          <p:nvSpPr>
            <p:cNvPr id="12" name="Content Placeholder 1">
              <a:extLst>
                <a:ext uri="{FF2B5EF4-FFF2-40B4-BE49-F238E27FC236}">
                  <a16:creationId xmlns:a16="http://schemas.microsoft.com/office/drawing/2014/main" id="{205CBE5B-469C-3A40-282D-7588BA7F58A4}"/>
                </a:ext>
              </a:extLst>
            </p:cNvPr>
            <p:cNvSpPr txBox="1">
              <a:spLocks/>
            </p:cNvSpPr>
            <p:nvPr/>
          </p:nvSpPr>
          <p:spPr>
            <a:xfrm>
              <a:off x="5856220" y="3034347"/>
              <a:ext cx="5658066" cy="495300"/>
            </a:xfrm>
            <a:prstGeom prst="rect">
              <a:avLst/>
            </a:prstGeom>
            <a:noFill/>
          </p:spPr>
          <p:txBody>
            <a:bodyPr vert="horz" lIns="72000" tIns="72000" rIns="72000" bIns="72000" rtlCol="0" anchor="ctr" anchorCtr="0">
              <a:noAutofit/>
            </a:bodyPr>
            <a:lstStyle>
              <a:lvl1pPr marL="269993" indent="-269993" algn="l" defTabSz="914377" rtl="0" eaLnBrk="1" latinLnBrk="0" hangingPunct="1">
                <a:lnSpc>
                  <a:spcPct val="100000"/>
                </a:lnSpc>
                <a:spcBef>
                  <a:spcPts val="300"/>
                </a:spcBef>
                <a:spcAft>
                  <a:spcPts val="600"/>
                </a:spcAft>
                <a:buFont typeface="Arial" panose="020B0604020202020204" pitchFamily="34" charset="0"/>
                <a:buChar char="•"/>
                <a:defRPr sz="2133" kern="1200">
                  <a:solidFill>
                    <a:schemeClr val="tx2"/>
                  </a:solidFill>
                  <a:latin typeface="+mn-lt"/>
                  <a:ea typeface="+mn-ea"/>
                  <a:cs typeface="+mn-cs"/>
                </a:defRPr>
              </a:lvl1pPr>
              <a:lvl2pPr marL="539987" indent="-269993" algn="l" defTabSz="914377" rtl="0" eaLnBrk="1" latinLnBrk="0" hangingPunct="1">
                <a:lnSpc>
                  <a:spcPct val="100000"/>
                </a:lnSpc>
                <a:spcBef>
                  <a:spcPts val="300"/>
                </a:spcBef>
                <a:spcAft>
                  <a:spcPts val="600"/>
                </a:spcAft>
                <a:buFont typeface="Arial" panose="020B0604020202020204" pitchFamily="34" charset="0"/>
                <a:buChar char="•"/>
                <a:defRPr sz="1867" kern="1200">
                  <a:solidFill>
                    <a:schemeClr val="tx2"/>
                  </a:solidFill>
                  <a:latin typeface="+mn-lt"/>
                  <a:ea typeface="+mn-ea"/>
                  <a:cs typeface="+mn-cs"/>
                </a:defRPr>
              </a:lvl2pPr>
              <a:lvl3pPr marL="809980" indent="-269993" algn="l" defTabSz="914377" rtl="0" eaLnBrk="1" latinLnBrk="0" hangingPunct="1">
                <a:lnSpc>
                  <a:spcPct val="100000"/>
                </a:lnSpc>
                <a:spcBef>
                  <a:spcPts val="300"/>
                </a:spcBef>
                <a:spcAft>
                  <a:spcPts val="600"/>
                </a:spcAft>
                <a:buFont typeface="Arial" panose="020B0604020202020204" pitchFamily="34" charset="0"/>
                <a:buChar char="•"/>
                <a:defRPr sz="1600" kern="1200">
                  <a:solidFill>
                    <a:schemeClr val="tx2"/>
                  </a:solidFill>
                  <a:latin typeface="+mn-lt"/>
                  <a:ea typeface="+mn-ea"/>
                  <a:cs typeface="+mn-cs"/>
                </a:defRPr>
              </a:lvl3pPr>
              <a:lvl4pPr marL="0" indent="0" algn="l" defTabSz="914377"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377"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377"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377"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79996" indent="-179996" algn="l" defTabSz="914377"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377"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indent="0">
                <a:buFont typeface="Arial" panose="020B0604020202020204" pitchFamily="34" charset="0"/>
                <a:buNone/>
              </a:pPr>
              <a:r>
                <a:rPr lang="en-US" sz="1400" noProof="0" dirty="0">
                  <a:solidFill>
                    <a:schemeClr val="accent3"/>
                  </a:solidFill>
                </a:rPr>
                <a:t>“What thoughts have you had yourself about your eating?”</a:t>
              </a:r>
            </a:p>
          </p:txBody>
        </p:sp>
        <p:sp>
          <p:nvSpPr>
            <p:cNvPr id="74" name="TextBox 73">
              <a:extLst>
                <a:ext uri="{FF2B5EF4-FFF2-40B4-BE49-F238E27FC236}">
                  <a16:creationId xmlns:a16="http://schemas.microsoft.com/office/drawing/2014/main" id="{1D4C42F2-CC17-4B9D-AFE6-96C9B673A9F0}"/>
                </a:ext>
              </a:extLst>
            </p:cNvPr>
            <p:cNvSpPr txBox="1"/>
            <p:nvPr/>
          </p:nvSpPr>
          <p:spPr>
            <a:xfrm>
              <a:off x="3234518" y="3097331"/>
              <a:ext cx="2459539" cy="369332"/>
            </a:xfrm>
            <a:prstGeom prst="rect">
              <a:avLst/>
            </a:prstGeom>
            <a:noFill/>
          </p:spPr>
          <p:txBody>
            <a:bodyPr wrap="square">
              <a:spAutoFit/>
            </a:bodyPr>
            <a:lstStyle/>
            <a:p>
              <a:pPr marL="0" lvl="1" algn="r"/>
              <a:r>
                <a:rPr lang="en-US" b="1" noProof="0" dirty="0">
                  <a:solidFill>
                    <a:schemeClr val="accent3"/>
                  </a:solidFill>
                  <a:latin typeface="+mj-lt"/>
                </a:rPr>
                <a:t>Person-centered</a:t>
              </a:r>
            </a:p>
          </p:txBody>
        </p:sp>
        <p:sp>
          <p:nvSpPr>
            <p:cNvPr id="81" name="Rectangle 80">
              <a:extLst>
                <a:ext uri="{FF2B5EF4-FFF2-40B4-BE49-F238E27FC236}">
                  <a16:creationId xmlns:a16="http://schemas.microsoft.com/office/drawing/2014/main" id="{D3B0E66C-4C95-C327-BAE5-592136B16351}"/>
                </a:ext>
              </a:extLst>
            </p:cNvPr>
            <p:cNvSpPr/>
            <p:nvPr/>
          </p:nvSpPr>
          <p:spPr>
            <a:xfrm>
              <a:off x="5781157" y="3098661"/>
              <a:ext cx="45719" cy="366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spTree>
    <p:extLst>
      <p:ext uri="{BB962C8B-B14F-4D97-AF65-F5344CB8AC3E}">
        <p14:creationId xmlns:p14="http://schemas.microsoft.com/office/powerpoint/2010/main" val="315721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6E81-9C0D-4FB1-8422-3FF1AA026F5F}"/>
              </a:ext>
            </a:extLst>
          </p:cNvPr>
          <p:cNvSpPr>
            <a:spLocks noGrp="1"/>
          </p:cNvSpPr>
          <p:nvPr>
            <p:ph type="title"/>
          </p:nvPr>
        </p:nvSpPr>
        <p:spPr>
          <a:xfrm>
            <a:off x="536240" y="414320"/>
            <a:ext cx="10896000" cy="1082209"/>
          </a:xfrm>
        </p:spPr>
        <p:txBody>
          <a:bodyPr/>
          <a:lstStyle/>
          <a:p>
            <a:r>
              <a:rPr lang="en-US" noProof="0" dirty="0"/>
              <a:t>Patient-centered</a:t>
            </a:r>
            <a:r>
              <a:rPr lang="en-US" dirty="0"/>
              <a:t> </a:t>
            </a:r>
            <a:r>
              <a:rPr lang="en-US" noProof="0" dirty="0"/>
              <a:t>strategies to mitigate </a:t>
            </a:r>
            <a:br>
              <a:rPr lang="en-US" noProof="0" dirty="0"/>
            </a:br>
            <a:r>
              <a:rPr lang="en-US" noProof="0" dirty="0"/>
              <a:t>weight stigma and bias </a:t>
            </a:r>
          </a:p>
        </p:txBody>
      </p:sp>
      <p:sp>
        <p:nvSpPr>
          <p:cNvPr id="3" name="Text Placeholder 2">
            <a:extLst>
              <a:ext uri="{FF2B5EF4-FFF2-40B4-BE49-F238E27FC236}">
                <a16:creationId xmlns:a16="http://schemas.microsoft.com/office/drawing/2014/main" id="{61D24D44-367A-4CB0-87FC-3C195B291F90}"/>
              </a:ext>
            </a:extLst>
          </p:cNvPr>
          <p:cNvSpPr>
            <a:spLocks noGrp="1"/>
          </p:cNvSpPr>
          <p:nvPr>
            <p:ph type="body" sz="quarter" idx="13"/>
          </p:nvPr>
        </p:nvSpPr>
        <p:spPr>
          <a:xfrm>
            <a:off x="536240" y="6020060"/>
            <a:ext cx="10896000" cy="324000"/>
          </a:xfrm>
        </p:spPr>
        <p:txBody>
          <a:bodyPr/>
          <a:lstStyle/>
          <a:p>
            <a:r>
              <a:rPr lang="en-US" noProof="0" dirty="0"/>
              <a:t>1. Westbury S et al. Curr </a:t>
            </a:r>
            <a:r>
              <a:rPr lang="en-US" noProof="0" dirty="0" err="1"/>
              <a:t>Obes</a:t>
            </a:r>
            <a:r>
              <a:rPr lang="en-US" noProof="0" dirty="0"/>
              <a:t> Rep 2023;12:10–23; 2. Still C. Bariatric Times 2018;15:3.</a:t>
            </a:r>
          </a:p>
        </p:txBody>
      </p:sp>
      <p:sp>
        <p:nvSpPr>
          <p:cNvPr id="143" name="Rectangle 142">
            <a:extLst>
              <a:ext uri="{FF2B5EF4-FFF2-40B4-BE49-F238E27FC236}">
                <a16:creationId xmlns:a16="http://schemas.microsoft.com/office/drawing/2014/main" id="{4C139F03-A6F7-416B-832E-609140983F45}"/>
              </a:ext>
            </a:extLst>
          </p:cNvPr>
          <p:cNvSpPr/>
          <p:nvPr/>
        </p:nvSpPr>
        <p:spPr>
          <a:xfrm>
            <a:off x="4251960" y="1690689"/>
            <a:ext cx="7940041" cy="219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ea typeface="+mn-ea"/>
              <a:cs typeface="+mn-cs"/>
            </a:endParaRPr>
          </a:p>
        </p:txBody>
      </p:sp>
      <p:sp>
        <p:nvSpPr>
          <p:cNvPr id="146" name="Rectangle 145">
            <a:extLst>
              <a:ext uri="{FF2B5EF4-FFF2-40B4-BE49-F238E27FC236}">
                <a16:creationId xmlns:a16="http://schemas.microsoft.com/office/drawing/2014/main" id="{FAC2B03F-38C0-4D0C-95C4-79A79B800D22}"/>
              </a:ext>
            </a:extLst>
          </p:cNvPr>
          <p:cNvSpPr/>
          <p:nvPr/>
        </p:nvSpPr>
        <p:spPr>
          <a:xfrm>
            <a:off x="4643261" y="1735385"/>
            <a:ext cx="2975074" cy="62851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tx1"/>
                </a:solidFill>
                <a:effectLst/>
                <a:uLnTx/>
                <a:uFillTx/>
                <a:ea typeface="+mn-ea"/>
                <a:cs typeface="+mn-cs"/>
              </a:rPr>
              <a:t>Avoid stigmatizing or blaming words</a:t>
            </a:r>
            <a:r>
              <a:rPr kumimoji="0" lang="en-US" sz="1700" b="1" i="0" u="none" strike="noStrike" kern="1200" cap="none" spc="0" normalizeH="0" baseline="30000" noProof="0" dirty="0">
                <a:ln>
                  <a:noFill/>
                </a:ln>
                <a:solidFill>
                  <a:schemeClr val="tx1"/>
                </a:solidFill>
                <a:effectLst/>
                <a:uLnTx/>
                <a:uFillTx/>
                <a:ea typeface="+mn-ea"/>
                <a:cs typeface="+mn-cs"/>
              </a:rPr>
              <a:t>1,2</a:t>
            </a:r>
          </a:p>
        </p:txBody>
      </p:sp>
      <p:sp>
        <p:nvSpPr>
          <p:cNvPr id="179" name="TextBox 178">
            <a:extLst>
              <a:ext uri="{FF2B5EF4-FFF2-40B4-BE49-F238E27FC236}">
                <a16:creationId xmlns:a16="http://schemas.microsoft.com/office/drawing/2014/main" id="{4258C766-E5A2-4D8C-9ECF-CEF58ED65242}"/>
              </a:ext>
            </a:extLst>
          </p:cNvPr>
          <p:cNvSpPr txBox="1"/>
          <p:nvPr/>
        </p:nvSpPr>
        <p:spPr>
          <a:xfrm>
            <a:off x="8151780" y="1735385"/>
            <a:ext cx="3720136"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effectLst/>
                <a:uLnTx/>
                <a:uFillTx/>
                <a:ea typeface="+mn-ea"/>
                <a:cs typeface="+mn-cs"/>
              </a:rPr>
              <a:t>Use “patient-first” language </a:t>
            </a:r>
            <a:br>
              <a:rPr kumimoji="0" lang="en-US" sz="1700" b="1" i="0" u="none" strike="noStrike" kern="1200" cap="none" spc="0" normalizeH="0" baseline="0" noProof="0" dirty="0">
                <a:ln>
                  <a:noFill/>
                </a:ln>
                <a:effectLst/>
                <a:uLnTx/>
                <a:uFillTx/>
                <a:ea typeface="+mn-ea"/>
                <a:cs typeface="+mn-cs"/>
              </a:rPr>
            </a:br>
            <a:r>
              <a:rPr kumimoji="0" lang="en-US" sz="1700" b="1" i="0" u="none" strike="noStrike" kern="1200" cap="none" spc="0" normalizeH="0" baseline="0" noProof="0" dirty="0">
                <a:ln>
                  <a:noFill/>
                </a:ln>
                <a:effectLst/>
                <a:uLnTx/>
                <a:uFillTx/>
                <a:ea typeface="+mn-ea"/>
                <a:cs typeface="+mn-cs"/>
              </a:rPr>
              <a:t>&amp; be mindful of your approach</a:t>
            </a:r>
            <a:r>
              <a:rPr kumimoji="0" lang="en-US" sz="1700" b="1" i="0" u="none" strike="noStrike" kern="1200" cap="none" spc="0" normalizeH="0" baseline="30000" noProof="0" dirty="0">
                <a:ln>
                  <a:noFill/>
                </a:ln>
                <a:effectLst/>
                <a:uLnTx/>
                <a:uFillTx/>
                <a:ea typeface="+mn-ea"/>
                <a:cs typeface="+mn-cs"/>
              </a:rPr>
              <a:t>1</a:t>
            </a:r>
          </a:p>
        </p:txBody>
      </p:sp>
      <p:sp>
        <p:nvSpPr>
          <p:cNvPr id="144" name="Rectangle 143">
            <a:extLst>
              <a:ext uri="{FF2B5EF4-FFF2-40B4-BE49-F238E27FC236}">
                <a16:creationId xmlns:a16="http://schemas.microsoft.com/office/drawing/2014/main" id="{D61F5379-2A6E-4411-98FF-8BCC39A4647C}"/>
              </a:ext>
            </a:extLst>
          </p:cNvPr>
          <p:cNvSpPr>
            <a:spLocks/>
          </p:cNvSpPr>
          <p:nvPr/>
        </p:nvSpPr>
        <p:spPr>
          <a:xfrm>
            <a:off x="0" y="3924300"/>
            <a:ext cx="8937689" cy="22132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ea typeface="+mn-ea"/>
              <a:cs typeface="+mn-cs"/>
            </a:endParaRPr>
          </a:p>
        </p:txBody>
      </p:sp>
      <p:sp>
        <p:nvSpPr>
          <p:cNvPr id="14" name="Rectangle 13">
            <a:extLst>
              <a:ext uri="{FF2B5EF4-FFF2-40B4-BE49-F238E27FC236}">
                <a16:creationId xmlns:a16="http://schemas.microsoft.com/office/drawing/2014/main" id="{B72482E8-7A4F-86C0-6278-D831B2CF9DBD}"/>
              </a:ext>
            </a:extLst>
          </p:cNvPr>
          <p:cNvSpPr>
            <a:spLocks/>
          </p:cNvSpPr>
          <p:nvPr/>
        </p:nvSpPr>
        <p:spPr>
          <a:xfrm>
            <a:off x="0" y="1690689"/>
            <a:ext cx="4211583" cy="21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defTabSz="1219170">
              <a:spcAft>
                <a:spcPts val="600"/>
              </a:spcAft>
              <a:defRPr/>
            </a:pPr>
            <a:r>
              <a:rPr lang="en-US" sz="2000" b="1" noProof="0" dirty="0"/>
              <a:t>Emphasize benefits of </a:t>
            </a:r>
            <a:br>
              <a:rPr lang="en-US" sz="2000" b="1" noProof="0" dirty="0"/>
            </a:br>
            <a:r>
              <a:rPr lang="en-US" sz="2000" b="1" noProof="0" dirty="0"/>
              <a:t>healthy behaviors</a:t>
            </a:r>
            <a:r>
              <a:rPr lang="en-US" sz="2000" b="1" baseline="30000" noProof="0" dirty="0"/>
              <a:t>1</a:t>
            </a:r>
          </a:p>
          <a:p>
            <a:pPr lvl="0" algn="ctr" defTabSz="1219170">
              <a:spcAft>
                <a:spcPts val="600"/>
              </a:spcAft>
              <a:defRPr/>
            </a:pPr>
            <a:r>
              <a:rPr lang="en-US" sz="2000" noProof="0" dirty="0"/>
              <a:t>Nutrient-rich diets</a:t>
            </a:r>
          </a:p>
          <a:p>
            <a:pPr lvl="0" algn="ctr" defTabSz="1219170">
              <a:spcAft>
                <a:spcPts val="600"/>
              </a:spcAft>
              <a:defRPr/>
            </a:pPr>
            <a:r>
              <a:rPr lang="en-US" sz="2000" noProof="0" dirty="0"/>
              <a:t>Regular physical activity</a:t>
            </a:r>
          </a:p>
          <a:p>
            <a:pPr lvl="0" algn="ctr" defTabSz="1219170">
              <a:spcAft>
                <a:spcPts val="600"/>
              </a:spcAft>
              <a:defRPr/>
            </a:pPr>
            <a:r>
              <a:rPr lang="en-US" sz="2000" noProof="0" dirty="0"/>
              <a:t>Sleep sufficiency</a:t>
            </a:r>
            <a:endParaRPr lang="en-US" sz="1600" noProof="0" dirty="0"/>
          </a:p>
        </p:txBody>
      </p:sp>
      <p:sp>
        <p:nvSpPr>
          <p:cNvPr id="19" name="Rectangle 18">
            <a:extLst>
              <a:ext uri="{FF2B5EF4-FFF2-40B4-BE49-F238E27FC236}">
                <a16:creationId xmlns:a16="http://schemas.microsoft.com/office/drawing/2014/main" id="{417ACFA9-2379-BCAD-49D6-04F309D1F2B6}"/>
              </a:ext>
            </a:extLst>
          </p:cNvPr>
          <p:cNvSpPr>
            <a:spLocks/>
          </p:cNvSpPr>
          <p:nvPr/>
        </p:nvSpPr>
        <p:spPr>
          <a:xfrm>
            <a:off x="9056741" y="3924300"/>
            <a:ext cx="3135259" cy="22132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defTabSz="1219170">
              <a:defRPr/>
            </a:pPr>
            <a:r>
              <a:rPr lang="en-US" sz="2000" b="1" noProof="0" dirty="0">
                <a:solidFill>
                  <a:schemeClr val="bg1"/>
                </a:solidFill>
              </a:rPr>
              <a:t>Teach the </a:t>
            </a:r>
            <a:br>
              <a:rPr lang="en-US" sz="2000" b="1" noProof="0" dirty="0">
                <a:solidFill>
                  <a:schemeClr val="bg1"/>
                </a:solidFill>
              </a:rPr>
            </a:br>
            <a:r>
              <a:rPr lang="en-US" sz="2000" b="1" noProof="0" dirty="0">
                <a:solidFill>
                  <a:schemeClr val="bg1"/>
                </a:solidFill>
              </a:rPr>
              <a:t>biology of obesity</a:t>
            </a:r>
            <a:r>
              <a:rPr lang="en-US" sz="2000" b="1" baseline="30000" noProof="0" dirty="0">
                <a:solidFill>
                  <a:schemeClr val="bg1"/>
                </a:solidFill>
              </a:rPr>
              <a:t>2</a:t>
            </a:r>
          </a:p>
        </p:txBody>
      </p:sp>
      <p:sp>
        <p:nvSpPr>
          <p:cNvPr id="13" name="Speech Bubble: Rectangle 12">
            <a:extLst>
              <a:ext uri="{FF2B5EF4-FFF2-40B4-BE49-F238E27FC236}">
                <a16:creationId xmlns:a16="http://schemas.microsoft.com/office/drawing/2014/main" id="{B44DC88C-C7CF-400B-B049-0AB49668EE57}"/>
              </a:ext>
            </a:extLst>
          </p:cNvPr>
          <p:cNvSpPr/>
          <p:nvPr/>
        </p:nvSpPr>
        <p:spPr>
          <a:xfrm>
            <a:off x="9310428" y="4605717"/>
            <a:ext cx="2170783" cy="861790"/>
          </a:xfrm>
          <a:prstGeom prst="wedgeRectCallout">
            <a:avLst>
              <a:gd name="adj1" fmla="val -4058"/>
              <a:gd name="adj2" fmla="val 86533"/>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30000" noProof="0" dirty="0">
              <a:ln>
                <a:noFill/>
              </a:ln>
              <a:solidFill>
                <a:schemeClr val="tx1"/>
              </a:solidFill>
              <a:effectLst/>
              <a:uLnTx/>
              <a:uFillTx/>
              <a:ea typeface="+mn-ea"/>
              <a:cs typeface="+mn-cs"/>
            </a:endParaRPr>
          </a:p>
        </p:txBody>
      </p:sp>
      <p:grpSp>
        <p:nvGrpSpPr>
          <p:cNvPr id="33" name="Group 32">
            <a:extLst>
              <a:ext uri="{FF2B5EF4-FFF2-40B4-BE49-F238E27FC236}">
                <a16:creationId xmlns:a16="http://schemas.microsoft.com/office/drawing/2014/main" id="{BDD0A347-26E7-7AE3-C638-6462E298A0A5}"/>
              </a:ext>
            </a:extLst>
          </p:cNvPr>
          <p:cNvGrpSpPr/>
          <p:nvPr/>
        </p:nvGrpSpPr>
        <p:grpSpPr>
          <a:xfrm>
            <a:off x="8533693" y="2189802"/>
            <a:ext cx="2896675" cy="1831760"/>
            <a:chOff x="7346797" y="1760719"/>
            <a:chExt cx="2896675" cy="1831760"/>
          </a:xfrm>
        </p:grpSpPr>
        <p:sp>
          <p:nvSpPr>
            <p:cNvPr id="34" name="Rectangle: Rounded Corners 33">
              <a:extLst>
                <a:ext uri="{FF2B5EF4-FFF2-40B4-BE49-F238E27FC236}">
                  <a16:creationId xmlns:a16="http://schemas.microsoft.com/office/drawing/2014/main" id="{5713F67A-2FCB-395F-B541-0AE4E18451DF}"/>
                </a:ext>
              </a:extLst>
            </p:cNvPr>
            <p:cNvSpPr/>
            <p:nvPr/>
          </p:nvSpPr>
          <p:spPr>
            <a:xfrm>
              <a:off x="7630505" y="2103120"/>
              <a:ext cx="2433202" cy="1217326"/>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5" name="TextBox 34">
              <a:extLst>
                <a:ext uri="{FF2B5EF4-FFF2-40B4-BE49-F238E27FC236}">
                  <a16:creationId xmlns:a16="http://schemas.microsoft.com/office/drawing/2014/main" id="{328F309F-D625-EA50-630C-2E4578EEB1C7}"/>
                </a:ext>
              </a:extLst>
            </p:cNvPr>
            <p:cNvSpPr txBox="1"/>
            <p:nvPr/>
          </p:nvSpPr>
          <p:spPr>
            <a:xfrm>
              <a:off x="7721558" y="2144129"/>
              <a:ext cx="2195446" cy="1077218"/>
            </a:xfrm>
            <a:prstGeom prst="rect">
              <a:avLst/>
            </a:prstGeom>
            <a:noFill/>
          </p:spPr>
          <p:txBody>
            <a:bodyPr wrap="square">
              <a:spAutoFit/>
            </a:bodyPr>
            <a:lstStyle/>
            <a:p>
              <a:pPr algn="ctr">
                <a:spcAft>
                  <a:spcPts val="600"/>
                </a:spcAft>
              </a:pPr>
              <a:r>
                <a:rPr lang="en-US" b="1" noProof="0" dirty="0"/>
                <a:t>High BMI</a:t>
              </a:r>
            </a:p>
            <a:p>
              <a:pPr algn="ctr">
                <a:spcAft>
                  <a:spcPts val="600"/>
                </a:spcAft>
              </a:pPr>
              <a:r>
                <a:rPr lang="en-US" b="1" noProof="0" dirty="0">
                  <a:solidFill>
                    <a:schemeClr val="accent1"/>
                  </a:solidFill>
                </a:rPr>
                <a:t>Unhealthy weight</a:t>
              </a:r>
            </a:p>
            <a:p>
              <a:pPr algn="ctr">
                <a:spcAft>
                  <a:spcPts val="600"/>
                </a:spcAft>
              </a:pPr>
              <a:r>
                <a:rPr lang="en-US" b="1" noProof="0" dirty="0">
                  <a:solidFill>
                    <a:schemeClr val="accent3"/>
                  </a:solidFill>
                  <a:cs typeface="Arial"/>
                </a:rPr>
                <a:t>Having obesity</a:t>
              </a:r>
            </a:p>
          </p:txBody>
        </p:sp>
        <p:sp>
          <p:nvSpPr>
            <p:cNvPr id="36" name="Rectangle: Rounded Corners 35">
              <a:extLst>
                <a:ext uri="{FF2B5EF4-FFF2-40B4-BE49-F238E27FC236}">
                  <a16:creationId xmlns:a16="http://schemas.microsoft.com/office/drawing/2014/main" id="{29C3EBAF-A909-FCD1-8418-FA452F3EFD82}"/>
                </a:ext>
              </a:extLst>
            </p:cNvPr>
            <p:cNvSpPr/>
            <p:nvPr/>
          </p:nvSpPr>
          <p:spPr>
            <a:xfrm>
              <a:off x="7578435" y="2057400"/>
              <a:ext cx="2433202" cy="1217326"/>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7" name="Graphic 36">
              <a:extLst>
                <a:ext uri="{FF2B5EF4-FFF2-40B4-BE49-F238E27FC236}">
                  <a16:creationId xmlns:a16="http://schemas.microsoft.com/office/drawing/2014/main" id="{F2C72AE8-F6C6-0CDF-EEA2-BC465F8769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6797" y="1760719"/>
              <a:ext cx="663634" cy="663634"/>
            </a:xfrm>
            <a:prstGeom prst="rect">
              <a:avLst/>
            </a:prstGeom>
          </p:spPr>
        </p:pic>
        <p:pic>
          <p:nvPicPr>
            <p:cNvPr id="38" name="Graphic 37">
              <a:extLst>
                <a:ext uri="{FF2B5EF4-FFF2-40B4-BE49-F238E27FC236}">
                  <a16:creationId xmlns:a16="http://schemas.microsoft.com/office/drawing/2014/main" id="{A43DA79E-A1FE-8D9F-CB59-492BFD74C5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9579838" y="2928845"/>
              <a:ext cx="663634" cy="663634"/>
            </a:xfrm>
            <a:prstGeom prst="rect">
              <a:avLst/>
            </a:prstGeom>
          </p:spPr>
        </p:pic>
      </p:grpSp>
      <p:grpSp>
        <p:nvGrpSpPr>
          <p:cNvPr id="39" name="Group 38">
            <a:extLst>
              <a:ext uri="{FF2B5EF4-FFF2-40B4-BE49-F238E27FC236}">
                <a16:creationId xmlns:a16="http://schemas.microsoft.com/office/drawing/2014/main" id="{B0A24D07-7163-7F84-F039-F07B2B0496E7}"/>
              </a:ext>
            </a:extLst>
          </p:cNvPr>
          <p:cNvGrpSpPr/>
          <p:nvPr/>
        </p:nvGrpSpPr>
        <p:grpSpPr>
          <a:xfrm>
            <a:off x="4682559" y="2200338"/>
            <a:ext cx="2896675" cy="1831760"/>
            <a:chOff x="7346797" y="1760719"/>
            <a:chExt cx="2896675" cy="1831760"/>
          </a:xfrm>
        </p:grpSpPr>
        <p:sp>
          <p:nvSpPr>
            <p:cNvPr id="40" name="Rectangle: Rounded Corners 39">
              <a:extLst>
                <a:ext uri="{FF2B5EF4-FFF2-40B4-BE49-F238E27FC236}">
                  <a16:creationId xmlns:a16="http://schemas.microsoft.com/office/drawing/2014/main" id="{F72E7062-8F63-8383-3148-6F7BE8AADD40}"/>
                </a:ext>
              </a:extLst>
            </p:cNvPr>
            <p:cNvSpPr/>
            <p:nvPr/>
          </p:nvSpPr>
          <p:spPr>
            <a:xfrm>
              <a:off x="7630505" y="2103120"/>
              <a:ext cx="2433202" cy="1217326"/>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41" name="TextBox 40">
              <a:extLst>
                <a:ext uri="{FF2B5EF4-FFF2-40B4-BE49-F238E27FC236}">
                  <a16:creationId xmlns:a16="http://schemas.microsoft.com/office/drawing/2014/main" id="{6311AC55-E6C6-A224-3FCC-A406C823566B}"/>
                </a:ext>
              </a:extLst>
            </p:cNvPr>
            <p:cNvSpPr txBox="1"/>
            <p:nvPr/>
          </p:nvSpPr>
          <p:spPr>
            <a:xfrm>
              <a:off x="7721558" y="2144129"/>
              <a:ext cx="2195446" cy="1077218"/>
            </a:xfrm>
            <a:prstGeom prst="rect">
              <a:avLst/>
            </a:prstGeom>
            <a:noFill/>
          </p:spPr>
          <p:txBody>
            <a:bodyPr wrap="square">
              <a:spAutoFit/>
            </a:bodyPr>
            <a:lstStyle/>
            <a:p>
              <a:pPr algn="ctr">
                <a:spcAft>
                  <a:spcPts val="600"/>
                </a:spcAft>
              </a:pPr>
              <a:r>
                <a:rPr lang="en-US" b="1" noProof="0" dirty="0"/>
                <a:t>Obese</a:t>
              </a:r>
            </a:p>
            <a:p>
              <a:pPr algn="ctr">
                <a:spcAft>
                  <a:spcPts val="600"/>
                </a:spcAft>
              </a:pPr>
              <a:r>
                <a:rPr lang="en-US" b="1" noProof="0" dirty="0">
                  <a:solidFill>
                    <a:schemeClr val="accent1"/>
                  </a:solidFill>
                  <a:cs typeface="Arial"/>
                </a:rPr>
                <a:t>Morbidly obese</a:t>
              </a:r>
            </a:p>
            <a:p>
              <a:pPr algn="ctr">
                <a:spcAft>
                  <a:spcPts val="600"/>
                </a:spcAft>
              </a:pPr>
              <a:r>
                <a:rPr lang="en-US" b="1" noProof="0" dirty="0">
                  <a:solidFill>
                    <a:schemeClr val="accent3"/>
                  </a:solidFill>
                  <a:cs typeface="Arial"/>
                </a:rPr>
                <a:t>Fat</a:t>
              </a:r>
            </a:p>
          </p:txBody>
        </p:sp>
        <p:sp>
          <p:nvSpPr>
            <p:cNvPr id="42" name="Rectangle: Rounded Corners 41">
              <a:extLst>
                <a:ext uri="{FF2B5EF4-FFF2-40B4-BE49-F238E27FC236}">
                  <a16:creationId xmlns:a16="http://schemas.microsoft.com/office/drawing/2014/main" id="{DD7445F2-8C74-41C3-6B01-FF609A7107B1}"/>
                </a:ext>
              </a:extLst>
            </p:cNvPr>
            <p:cNvSpPr/>
            <p:nvPr/>
          </p:nvSpPr>
          <p:spPr>
            <a:xfrm>
              <a:off x="7578435" y="2057400"/>
              <a:ext cx="2433202" cy="1217326"/>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43" name="Graphic 42">
              <a:extLst>
                <a:ext uri="{FF2B5EF4-FFF2-40B4-BE49-F238E27FC236}">
                  <a16:creationId xmlns:a16="http://schemas.microsoft.com/office/drawing/2014/main" id="{EE57FD76-AC22-1727-4B38-5653720EEF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6797" y="1760719"/>
              <a:ext cx="663634" cy="663634"/>
            </a:xfrm>
            <a:prstGeom prst="rect">
              <a:avLst/>
            </a:prstGeom>
          </p:spPr>
        </p:pic>
        <p:pic>
          <p:nvPicPr>
            <p:cNvPr id="44" name="Graphic 43">
              <a:extLst>
                <a:ext uri="{FF2B5EF4-FFF2-40B4-BE49-F238E27FC236}">
                  <a16:creationId xmlns:a16="http://schemas.microsoft.com/office/drawing/2014/main" id="{6C34F848-1C6D-76FE-1457-27E85BF0C5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9579838" y="2928845"/>
              <a:ext cx="663634" cy="663634"/>
            </a:xfrm>
            <a:prstGeom prst="rect">
              <a:avLst/>
            </a:prstGeom>
          </p:spPr>
        </p:pic>
      </p:grpSp>
      <p:grpSp>
        <p:nvGrpSpPr>
          <p:cNvPr id="48" name="Group 47">
            <a:extLst>
              <a:ext uri="{FF2B5EF4-FFF2-40B4-BE49-F238E27FC236}">
                <a16:creationId xmlns:a16="http://schemas.microsoft.com/office/drawing/2014/main" id="{A330F6C1-6738-BD49-2EC3-6F23E74389AC}"/>
              </a:ext>
            </a:extLst>
          </p:cNvPr>
          <p:cNvGrpSpPr/>
          <p:nvPr/>
        </p:nvGrpSpPr>
        <p:grpSpPr>
          <a:xfrm>
            <a:off x="6309545" y="4386042"/>
            <a:ext cx="2449940" cy="1325546"/>
            <a:chOff x="545148" y="1718578"/>
            <a:chExt cx="3403656" cy="1841556"/>
          </a:xfrm>
        </p:grpSpPr>
        <p:sp>
          <p:nvSpPr>
            <p:cNvPr id="49" name="Oval 48">
              <a:extLst>
                <a:ext uri="{FF2B5EF4-FFF2-40B4-BE49-F238E27FC236}">
                  <a16:creationId xmlns:a16="http://schemas.microsoft.com/office/drawing/2014/main" id="{56EB2789-1CAD-E8F8-1F3D-6829B3B7BF71}"/>
                </a:ext>
              </a:extLst>
            </p:cNvPr>
            <p:cNvSpPr/>
            <p:nvPr/>
          </p:nvSpPr>
          <p:spPr>
            <a:xfrm>
              <a:off x="545148" y="1718578"/>
              <a:ext cx="1841556" cy="184155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50" name="Graphic 49">
              <a:extLst>
                <a:ext uri="{FF2B5EF4-FFF2-40B4-BE49-F238E27FC236}">
                  <a16:creationId xmlns:a16="http://schemas.microsoft.com/office/drawing/2014/main" id="{E234EE26-F12B-79DE-2B0D-33A9BE2A3E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8150" y="1802584"/>
              <a:ext cx="1575552" cy="1575552"/>
            </a:xfrm>
            <a:prstGeom prst="rect">
              <a:avLst/>
            </a:prstGeom>
          </p:spPr>
        </p:pic>
        <p:sp>
          <p:nvSpPr>
            <p:cNvPr id="51" name="Oval 50">
              <a:extLst>
                <a:ext uri="{FF2B5EF4-FFF2-40B4-BE49-F238E27FC236}">
                  <a16:creationId xmlns:a16="http://schemas.microsoft.com/office/drawing/2014/main" id="{C706C259-4744-FB51-226A-0E48452D844B}"/>
                </a:ext>
              </a:extLst>
            </p:cNvPr>
            <p:cNvSpPr/>
            <p:nvPr/>
          </p:nvSpPr>
          <p:spPr>
            <a:xfrm>
              <a:off x="2107248" y="1718578"/>
              <a:ext cx="1841556" cy="184155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52" name="Graphic 51">
              <a:extLst>
                <a:ext uri="{FF2B5EF4-FFF2-40B4-BE49-F238E27FC236}">
                  <a16:creationId xmlns:a16="http://schemas.microsoft.com/office/drawing/2014/main" id="{412191C7-17CE-BD17-5CFB-FDCC1CD9F19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365994" y="1965293"/>
              <a:ext cx="1324063" cy="1324063"/>
            </a:xfrm>
            <a:prstGeom prst="rect">
              <a:avLst/>
            </a:prstGeom>
          </p:spPr>
        </p:pic>
      </p:grpSp>
      <p:grpSp>
        <p:nvGrpSpPr>
          <p:cNvPr id="53" name="Group 52">
            <a:extLst>
              <a:ext uri="{FF2B5EF4-FFF2-40B4-BE49-F238E27FC236}">
                <a16:creationId xmlns:a16="http://schemas.microsoft.com/office/drawing/2014/main" id="{D52234E9-3027-4B7E-EDEB-570A6F4DAD7A}"/>
              </a:ext>
            </a:extLst>
          </p:cNvPr>
          <p:cNvGrpSpPr/>
          <p:nvPr/>
        </p:nvGrpSpPr>
        <p:grpSpPr>
          <a:xfrm>
            <a:off x="3297617" y="3844231"/>
            <a:ext cx="2896675" cy="1381384"/>
            <a:chOff x="7346797" y="1760719"/>
            <a:chExt cx="2896675" cy="1381384"/>
          </a:xfrm>
        </p:grpSpPr>
        <p:sp>
          <p:nvSpPr>
            <p:cNvPr id="54" name="Rectangle: Rounded Corners 53">
              <a:extLst>
                <a:ext uri="{FF2B5EF4-FFF2-40B4-BE49-F238E27FC236}">
                  <a16:creationId xmlns:a16="http://schemas.microsoft.com/office/drawing/2014/main" id="{C4D048C8-91D0-EE7E-BADE-A0BC1BF70D66}"/>
                </a:ext>
              </a:extLst>
            </p:cNvPr>
            <p:cNvSpPr/>
            <p:nvPr/>
          </p:nvSpPr>
          <p:spPr>
            <a:xfrm>
              <a:off x="7630505" y="2103120"/>
              <a:ext cx="2433202" cy="718888"/>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55" name="TextBox 54">
              <a:extLst>
                <a:ext uri="{FF2B5EF4-FFF2-40B4-BE49-F238E27FC236}">
                  <a16:creationId xmlns:a16="http://schemas.microsoft.com/office/drawing/2014/main" id="{4BC9663D-DA9D-D616-BE97-99E7B931539F}"/>
                </a:ext>
              </a:extLst>
            </p:cNvPr>
            <p:cNvSpPr txBox="1"/>
            <p:nvPr/>
          </p:nvSpPr>
          <p:spPr>
            <a:xfrm>
              <a:off x="7721558" y="2159378"/>
              <a:ext cx="2195446" cy="553998"/>
            </a:xfrm>
            <a:prstGeom prst="rect">
              <a:avLst/>
            </a:prstGeom>
            <a:noFill/>
          </p:spPr>
          <p:txBody>
            <a:bodyPr wrap="square" anchor="ctr">
              <a:spAutoFit/>
            </a:bodyPr>
            <a:lstStyle/>
            <a:p>
              <a:pPr lvl="0" algn="ctr" defTabSz="1219170">
                <a:defRPr/>
              </a:pPr>
              <a:r>
                <a:rPr lang="en-US" sz="1500" noProof="0" dirty="0"/>
                <a:t>“Could we talk about </a:t>
              </a:r>
              <a:br>
                <a:rPr lang="en-US" sz="1500" noProof="0" dirty="0"/>
              </a:br>
              <a:r>
                <a:rPr lang="en-US" sz="1500" noProof="0" dirty="0"/>
                <a:t>your weight today?”</a:t>
              </a:r>
            </a:p>
          </p:txBody>
        </p:sp>
        <p:sp>
          <p:nvSpPr>
            <p:cNvPr id="56" name="Rectangle: Rounded Corners 55">
              <a:extLst>
                <a:ext uri="{FF2B5EF4-FFF2-40B4-BE49-F238E27FC236}">
                  <a16:creationId xmlns:a16="http://schemas.microsoft.com/office/drawing/2014/main" id="{5FF7032C-1588-FAA3-CA90-464236971BCE}"/>
                </a:ext>
              </a:extLst>
            </p:cNvPr>
            <p:cNvSpPr/>
            <p:nvPr/>
          </p:nvSpPr>
          <p:spPr>
            <a:xfrm>
              <a:off x="7578435" y="2057400"/>
              <a:ext cx="2433202" cy="712594"/>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57" name="Graphic 56">
              <a:extLst>
                <a:ext uri="{FF2B5EF4-FFF2-40B4-BE49-F238E27FC236}">
                  <a16:creationId xmlns:a16="http://schemas.microsoft.com/office/drawing/2014/main" id="{70EFB008-DF9C-A102-B735-C1CC600370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6797" y="1760719"/>
              <a:ext cx="663634" cy="663634"/>
            </a:xfrm>
            <a:prstGeom prst="rect">
              <a:avLst/>
            </a:prstGeom>
          </p:spPr>
        </p:pic>
        <p:pic>
          <p:nvPicPr>
            <p:cNvPr id="58" name="Graphic 57">
              <a:extLst>
                <a:ext uri="{FF2B5EF4-FFF2-40B4-BE49-F238E27FC236}">
                  <a16:creationId xmlns:a16="http://schemas.microsoft.com/office/drawing/2014/main" id="{EC7B37D7-A17C-D200-AE13-3573C9E696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9579838" y="2478469"/>
              <a:ext cx="663634" cy="663634"/>
            </a:xfrm>
            <a:prstGeom prst="rect">
              <a:avLst/>
            </a:prstGeom>
          </p:spPr>
        </p:pic>
      </p:grpSp>
      <p:grpSp>
        <p:nvGrpSpPr>
          <p:cNvPr id="59" name="Group 58">
            <a:extLst>
              <a:ext uri="{FF2B5EF4-FFF2-40B4-BE49-F238E27FC236}">
                <a16:creationId xmlns:a16="http://schemas.microsoft.com/office/drawing/2014/main" id="{B4039C43-E707-33EA-4F61-4E18524D09B5}"/>
              </a:ext>
            </a:extLst>
          </p:cNvPr>
          <p:cNvGrpSpPr/>
          <p:nvPr/>
        </p:nvGrpSpPr>
        <p:grpSpPr>
          <a:xfrm>
            <a:off x="3563066" y="4857123"/>
            <a:ext cx="2896675" cy="1381384"/>
            <a:chOff x="7346797" y="1760719"/>
            <a:chExt cx="2896675" cy="1381384"/>
          </a:xfrm>
        </p:grpSpPr>
        <p:sp>
          <p:nvSpPr>
            <p:cNvPr id="60" name="Rectangle: Rounded Corners 59">
              <a:extLst>
                <a:ext uri="{FF2B5EF4-FFF2-40B4-BE49-F238E27FC236}">
                  <a16:creationId xmlns:a16="http://schemas.microsoft.com/office/drawing/2014/main" id="{4AEB3CBB-0502-5F2F-E76D-01F9735108B6}"/>
                </a:ext>
              </a:extLst>
            </p:cNvPr>
            <p:cNvSpPr/>
            <p:nvPr/>
          </p:nvSpPr>
          <p:spPr>
            <a:xfrm>
              <a:off x="7630505" y="2103120"/>
              <a:ext cx="2433202" cy="718888"/>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64" name="TextBox 63">
              <a:extLst>
                <a:ext uri="{FF2B5EF4-FFF2-40B4-BE49-F238E27FC236}">
                  <a16:creationId xmlns:a16="http://schemas.microsoft.com/office/drawing/2014/main" id="{38F18553-0AFC-0B33-07A3-7818208A93CD}"/>
                </a:ext>
              </a:extLst>
            </p:cNvPr>
            <p:cNvSpPr txBox="1"/>
            <p:nvPr/>
          </p:nvSpPr>
          <p:spPr>
            <a:xfrm>
              <a:off x="7496276" y="2204670"/>
              <a:ext cx="2595867" cy="492443"/>
            </a:xfrm>
            <a:prstGeom prst="rect">
              <a:avLst/>
            </a:prstGeom>
            <a:noFill/>
          </p:spPr>
          <p:txBody>
            <a:bodyPr wrap="square" anchor="ctr">
              <a:spAutoFit/>
            </a:bodyPr>
            <a:lstStyle/>
            <a:p>
              <a:pPr lvl="0" algn="ctr" defTabSz="1219170">
                <a:defRPr/>
              </a:pPr>
              <a:r>
                <a:rPr lang="en-US" sz="1300" noProof="0" dirty="0"/>
                <a:t>“Patients with obesity, patients affected by obesity…”</a:t>
              </a:r>
            </a:p>
          </p:txBody>
        </p:sp>
        <p:sp>
          <p:nvSpPr>
            <p:cNvPr id="79" name="Rectangle: Rounded Corners 78">
              <a:extLst>
                <a:ext uri="{FF2B5EF4-FFF2-40B4-BE49-F238E27FC236}">
                  <a16:creationId xmlns:a16="http://schemas.microsoft.com/office/drawing/2014/main" id="{391B78AB-1134-8836-12F5-805E41C5AC07}"/>
                </a:ext>
              </a:extLst>
            </p:cNvPr>
            <p:cNvSpPr/>
            <p:nvPr/>
          </p:nvSpPr>
          <p:spPr>
            <a:xfrm>
              <a:off x="7578435" y="2057400"/>
              <a:ext cx="2433202" cy="712594"/>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80" name="Graphic 79">
              <a:extLst>
                <a:ext uri="{FF2B5EF4-FFF2-40B4-BE49-F238E27FC236}">
                  <a16:creationId xmlns:a16="http://schemas.microsoft.com/office/drawing/2014/main" id="{70E84D55-8BE4-C088-15CF-D2F2B5BF4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6797" y="1760719"/>
              <a:ext cx="663634" cy="663634"/>
            </a:xfrm>
            <a:prstGeom prst="rect">
              <a:avLst/>
            </a:prstGeom>
          </p:spPr>
        </p:pic>
        <p:pic>
          <p:nvPicPr>
            <p:cNvPr id="81" name="Graphic 80">
              <a:extLst>
                <a:ext uri="{FF2B5EF4-FFF2-40B4-BE49-F238E27FC236}">
                  <a16:creationId xmlns:a16="http://schemas.microsoft.com/office/drawing/2014/main" id="{90F142C1-F2D8-1DE8-B908-D03603F789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9579838" y="2478469"/>
              <a:ext cx="663634" cy="663634"/>
            </a:xfrm>
            <a:prstGeom prst="rect">
              <a:avLst/>
            </a:prstGeom>
          </p:spPr>
        </p:pic>
      </p:grpSp>
      <p:sp>
        <p:nvSpPr>
          <p:cNvPr id="83" name="TextBox 82">
            <a:extLst>
              <a:ext uri="{FF2B5EF4-FFF2-40B4-BE49-F238E27FC236}">
                <a16:creationId xmlns:a16="http://schemas.microsoft.com/office/drawing/2014/main" id="{F82D1ADD-AE50-C0E4-D035-B7B534198B83}"/>
              </a:ext>
            </a:extLst>
          </p:cNvPr>
          <p:cNvSpPr txBox="1"/>
          <p:nvPr/>
        </p:nvSpPr>
        <p:spPr>
          <a:xfrm>
            <a:off x="432908" y="4327634"/>
            <a:ext cx="3052113" cy="1323439"/>
          </a:xfrm>
          <a:prstGeom prst="rect">
            <a:avLst/>
          </a:prstGeom>
          <a:noFill/>
        </p:spPr>
        <p:txBody>
          <a:bodyPr wrap="square">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ea typeface="+mn-ea"/>
                <a:cs typeface="+mn-cs"/>
              </a:rPr>
              <a:t>Implement sensitivity training &amp; check materials for language &amp; imagery</a:t>
            </a:r>
            <a:r>
              <a:rPr kumimoji="0" lang="en-US" sz="2000" b="1" i="0" u="none" strike="noStrike" kern="1200" cap="none" spc="0" normalizeH="0" baseline="30000" noProof="0" dirty="0">
                <a:ln>
                  <a:noFill/>
                </a:ln>
                <a:solidFill>
                  <a:schemeClr val="tx1"/>
                </a:solidFill>
                <a:effectLst/>
                <a:uLnTx/>
                <a:uFillTx/>
                <a:ea typeface="+mn-ea"/>
                <a:cs typeface="+mn-cs"/>
              </a:rPr>
              <a:t>2</a:t>
            </a:r>
          </a:p>
        </p:txBody>
      </p:sp>
    </p:spTree>
    <p:extLst>
      <p:ext uri="{BB962C8B-B14F-4D97-AF65-F5344CB8AC3E}">
        <p14:creationId xmlns:p14="http://schemas.microsoft.com/office/powerpoint/2010/main" val="337448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0046B0-E04F-144B-A6F3-6FA975B153F6}"/>
              </a:ext>
            </a:extLst>
          </p:cNvPr>
          <p:cNvSpPr>
            <a:spLocks/>
          </p:cNvSpPr>
          <p:nvPr/>
        </p:nvSpPr>
        <p:spPr>
          <a:xfrm>
            <a:off x="0" y="2139847"/>
            <a:ext cx="12192000" cy="28735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ea typeface="+mn-ea"/>
              <a:cs typeface="+mn-cs"/>
            </a:endParaRPr>
          </a:p>
        </p:txBody>
      </p:sp>
      <p:sp>
        <p:nvSpPr>
          <p:cNvPr id="4" name="Title 3">
            <a:extLst>
              <a:ext uri="{FF2B5EF4-FFF2-40B4-BE49-F238E27FC236}">
                <a16:creationId xmlns:a16="http://schemas.microsoft.com/office/drawing/2014/main" id="{BD7DA5FB-6EA1-1AD5-B207-2ABDF9682D64}"/>
              </a:ext>
            </a:extLst>
          </p:cNvPr>
          <p:cNvSpPr>
            <a:spLocks noGrp="1"/>
          </p:cNvSpPr>
          <p:nvPr>
            <p:ph type="title"/>
          </p:nvPr>
        </p:nvSpPr>
        <p:spPr/>
        <p:txBody>
          <a:bodyPr/>
          <a:lstStyle/>
          <a:p>
            <a:r>
              <a:rPr lang="en-US" dirty="0"/>
              <a:t>Clinical setting strategies to mitigate </a:t>
            </a:r>
            <a:br>
              <a:rPr lang="en-US" dirty="0"/>
            </a:br>
            <a:r>
              <a:rPr lang="en-US" dirty="0"/>
              <a:t>weight stigma and bias</a:t>
            </a:r>
            <a:endParaRPr lang="en-GB" dirty="0"/>
          </a:p>
        </p:txBody>
      </p:sp>
      <p:sp>
        <p:nvSpPr>
          <p:cNvPr id="5" name="Text Placeholder 4">
            <a:extLst>
              <a:ext uri="{FF2B5EF4-FFF2-40B4-BE49-F238E27FC236}">
                <a16:creationId xmlns:a16="http://schemas.microsoft.com/office/drawing/2014/main" id="{45A7E994-1D15-CA97-30D3-FB65AF492F9F}"/>
              </a:ext>
            </a:extLst>
          </p:cNvPr>
          <p:cNvSpPr>
            <a:spLocks noGrp="1"/>
          </p:cNvSpPr>
          <p:nvPr>
            <p:ph type="body" sz="quarter" idx="13"/>
          </p:nvPr>
        </p:nvSpPr>
        <p:spPr/>
        <p:txBody>
          <a:bodyPr/>
          <a:lstStyle/>
          <a:p>
            <a:r>
              <a:rPr lang="en-GB" dirty="0"/>
              <a:t>Ginsburg BM et al. </a:t>
            </a:r>
            <a:r>
              <a:rPr lang="en-GB" dirty="0" err="1"/>
              <a:t>StatPearls</a:t>
            </a:r>
            <a:r>
              <a:rPr lang="en-GB" dirty="0"/>
              <a:t> [Internet] 2024. PMID:35201725.</a:t>
            </a:r>
          </a:p>
        </p:txBody>
      </p:sp>
      <p:sp>
        <p:nvSpPr>
          <p:cNvPr id="12" name="TextBox 11">
            <a:extLst>
              <a:ext uri="{FF2B5EF4-FFF2-40B4-BE49-F238E27FC236}">
                <a16:creationId xmlns:a16="http://schemas.microsoft.com/office/drawing/2014/main" id="{05FEFCC2-70CD-3E5B-CB3A-BC3317A5390B}"/>
              </a:ext>
            </a:extLst>
          </p:cNvPr>
          <p:cNvSpPr txBox="1"/>
          <p:nvPr/>
        </p:nvSpPr>
        <p:spPr>
          <a:xfrm>
            <a:off x="1709465" y="2542700"/>
            <a:ext cx="3985090" cy="646331"/>
          </a:xfrm>
          <a:prstGeom prst="rect">
            <a:avLst/>
          </a:prstGeom>
          <a:noFill/>
        </p:spPr>
        <p:txBody>
          <a:bodyPr wrap="square">
            <a:spAutoFit/>
          </a:bodyPr>
          <a:lstStyle/>
          <a:p>
            <a:pPr marL="0" marR="0" lvl="1" defTabSz="914377" rtl="0" eaLnBrk="1" fontAlgn="auto" latinLnBrk="0" hangingPunct="1">
              <a:lnSpc>
                <a:spcPct val="100000"/>
              </a:lnSpc>
              <a:spcBef>
                <a:spcPts val="300"/>
              </a:spcBef>
              <a:spcAft>
                <a:spcPts val="600"/>
              </a:spcAft>
              <a:buClrTx/>
              <a:buSzTx/>
              <a:tabLst/>
              <a:defRPr/>
            </a:pPr>
            <a:r>
              <a:rPr kumimoji="0" lang="en-US" b="1" i="0" u="none" strike="noStrike" kern="1200" cap="none" spc="0" normalizeH="0" baseline="0" noProof="0" dirty="0">
                <a:ln>
                  <a:noFill/>
                </a:ln>
                <a:solidFill>
                  <a:schemeClr val="accent1"/>
                </a:solidFill>
                <a:effectLst/>
                <a:uLnTx/>
                <a:uFillTx/>
                <a:latin typeface="+mj-lt"/>
                <a:ea typeface="+mn-ea"/>
                <a:cs typeface="+mn-cs"/>
              </a:rPr>
              <a:t>Sturdy chairs </a:t>
            </a:r>
            <a:r>
              <a:rPr kumimoji="0" lang="en-US" i="0" u="none" strike="noStrike" kern="1200" cap="none" spc="0" normalizeH="0" baseline="0" noProof="0" dirty="0">
                <a:ln>
                  <a:noFill/>
                </a:ln>
                <a:solidFill>
                  <a:schemeClr val="accent1"/>
                </a:solidFill>
                <a:effectLst/>
                <a:uLnTx/>
                <a:uFillTx/>
                <a:latin typeface="+mj-lt"/>
                <a:ea typeface="+mn-ea"/>
                <a:cs typeface="+mn-cs"/>
              </a:rPr>
              <a:t>without armrests in waiting area and consultation room</a:t>
            </a:r>
          </a:p>
        </p:txBody>
      </p:sp>
      <p:sp>
        <p:nvSpPr>
          <p:cNvPr id="15" name="Rectangle: Rounded Corners 14">
            <a:extLst>
              <a:ext uri="{FF2B5EF4-FFF2-40B4-BE49-F238E27FC236}">
                <a16:creationId xmlns:a16="http://schemas.microsoft.com/office/drawing/2014/main" id="{6DCC4BF2-AAA3-EEC3-68B8-9FA5275464C6}"/>
              </a:ext>
            </a:extLst>
          </p:cNvPr>
          <p:cNvSpPr/>
          <p:nvPr/>
        </p:nvSpPr>
        <p:spPr>
          <a:xfrm>
            <a:off x="522289" y="5159297"/>
            <a:ext cx="11136312" cy="67650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lvl="1" algn="ctr" defTabSz="914377">
              <a:spcBef>
                <a:spcPts val="300"/>
              </a:spcBef>
              <a:spcAft>
                <a:spcPts val="600"/>
              </a:spcAft>
              <a:defRPr/>
            </a:pPr>
            <a:r>
              <a:rPr lang="en-US" dirty="0">
                <a:solidFill>
                  <a:schemeClr val="bg1"/>
                </a:solidFill>
              </a:rPr>
              <a:t>Establish a </a:t>
            </a:r>
            <a:r>
              <a:rPr lang="en-US" b="1" dirty="0">
                <a:solidFill>
                  <a:schemeClr val="bg1"/>
                </a:solidFill>
              </a:rPr>
              <a:t>zero-tolerance policy </a:t>
            </a:r>
            <a:r>
              <a:rPr lang="en-US" dirty="0">
                <a:solidFill>
                  <a:schemeClr val="bg1"/>
                </a:solidFill>
              </a:rPr>
              <a:t>against stereotypical language, images or humor that </a:t>
            </a:r>
            <a:br>
              <a:rPr lang="en-US" dirty="0">
                <a:solidFill>
                  <a:schemeClr val="bg1"/>
                </a:solidFill>
              </a:rPr>
            </a:br>
            <a:r>
              <a:rPr lang="en-US" dirty="0">
                <a:solidFill>
                  <a:schemeClr val="bg1"/>
                </a:solidFill>
              </a:rPr>
              <a:t>negatively depict patients with overweight or obesity </a:t>
            </a:r>
          </a:p>
        </p:txBody>
      </p:sp>
      <p:sp>
        <p:nvSpPr>
          <p:cNvPr id="16" name="TextBox 15">
            <a:extLst>
              <a:ext uri="{FF2B5EF4-FFF2-40B4-BE49-F238E27FC236}">
                <a16:creationId xmlns:a16="http://schemas.microsoft.com/office/drawing/2014/main" id="{BB22142D-8A29-B367-74AB-BE4E82B543F0}"/>
              </a:ext>
            </a:extLst>
          </p:cNvPr>
          <p:cNvSpPr txBox="1"/>
          <p:nvPr/>
        </p:nvSpPr>
        <p:spPr>
          <a:xfrm>
            <a:off x="1735487" y="3775798"/>
            <a:ext cx="3765782" cy="923330"/>
          </a:xfrm>
          <a:prstGeom prst="rect">
            <a:avLst/>
          </a:prstGeom>
          <a:noFill/>
        </p:spPr>
        <p:txBody>
          <a:bodyPr wrap="square">
            <a:spAutoFit/>
          </a:bodyPr>
          <a:lstStyle/>
          <a:p>
            <a:pPr marL="0" marR="0" lvl="1" defTabSz="914377" rtl="0" eaLnBrk="1" fontAlgn="auto" latinLnBrk="0" hangingPunct="1">
              <a:lnSpc>
                <a:spcPct val="100000"/>
              </a:lnSpc>
              <a:spcBef>
                <a:spcPts val="300"/>
              </a:spcBef>
              <a:spcAft>
                <a:spcPts val="600"/>
              </a:spcAft>
              <a:buClrTx/>
              <a:buSzTx/>
              <a:tabLst/>
              <a:defRPr/>
            </a:pPr>
            <a:r>
              <a:rPr kumimoji="0" lang="en-US" b="1" i="0" u="none" strike="noStrike" kern="1200" cap="none" spc="0" normalizeH="0" baseline="0" noProof="0" dirty="0">
                <a:ln>
                  <a:noFill/>
                </a:ln>
                <a:solidFill>
                  <a:schemeClr val="accent1"/>
                </a:solidFill>
                <a:effectLst/>
                <a:uLnTx/>
                <a:uFillTx/>
                <a:latin typeface="+mj-lt"/>
                <a:ea typeface="+mn-ea"/>
                <a:cs typeface="+mn-cs"/>
              </a:rPr>
              <a:t>Accessible</a:t>
            </a:r>
            <a:r>
              <a:rPr kumimoji="0" lang="en-US" i="0" u="none" strike="noStrike" kern="1200" cap="none" spc="0" normalizeH="0" baseline="0" noProof="0" dirty="0">
                <a:ln>
                  <a:noFill/>
                </a:ln>
                <a:solidFill>
                  <a:schemeClr val="accent1"/>
                </a:solidFill>
                <a:effectLst/>
                <a:uLnTx/>
                <a:uFillTx/>
                <a:latin typeface="+mj-lt"/>
                <a:ea typeface="+mn-ea"/>
                <a:cs typeface="+mn-cs"/>
              </a:rPr>
              <a:t> and </a:t>
            </a:r>
            <a:r>
              <a:rPr kumimoji="0" lang="en-US" b="1" i="0" u="none" strike="noStrike" kern="1200" cap="none" spc="0" normalizeH="0" baseline="0" noProof="0" dirty="0">
                <a:ln>
                  <a:noFill/>
                </a:ln>
                <a:solidFill>
                  <a:schemeClr val="accent1"/>
                </a:solidFill>
                <a:effectLst/>
                <a:uLnTx/>
                <a:uFillTx/>
                <a:latin typeface="+mj-lt"/>
                <a:ea typeface="+mn-ea"/>
                <a:cs typeface="+mn-cs"/>
              </a:rPr>
              <a:t>appropriately</a:t>
            </a:r>
            <a:r>
              <a:rPr kumimoji="0" lang="en-US" i="0" u="none" strike="noStrike" kern="1200" cap="none" spc="0" normalizeH="0" baseline="0" noProof="0" dirty="0">
                <a:ln>
                  <a:noFill/>
                </a:ln>
                <a:solidFill>
                  <a:schemeClr val="accent1"/>
                </a:solidFill>
                <a:effectLst/>
                <a:uLnTx/>
                <a:uFillTx/>
                <a:latin typeface="+mj-lt"/>
                <a:ea typeface="+mn-ea"/>
                <a:cs typeface="+mn-cs"/>
              </a:rPr>
              <a:t> </a:t>
            </a:r>
            <a:r>
              <a:rPr kumimoji="0" lang="en-US" b="1" i="0" u="none" strike="noStrike" kern="1200" cap="none" spc="0" normalizeH="0" baseline="0" noProof="0" dirty="0">
                <a:ln>
                  <a:noFill/>
                </a:ln>
                <a:solidFill>
                  <a:schemeClr val="accent1"/>
                </a:solidFill>
                <a:effectLst/>
                <a:uLnTx/>
                <a:uFillTx/>
                <a:latin typeface="+mj-lt"/>
                <a:ea typeface="+mn-ea"/>
                <a:cs typeface="+mn-cs"/>
              </a:rPr>
              <a:t>sized</a:t>
            </a:r>
            <a:r>
              <a:rPr kumimoji="0" lang="en-US" i="0" u="none" strike="noStrike" kern="1200" cap="none" spc="0" normalizeH="0" baseline="0" noProof="0" dirty="0">
                <a:ln>
                  <a:noFill/>
                </a:ln>
                <a:solidFill>
                  <a:schemeClr val="accent1"/>
                </a:solidFill>
                <a:effectLst/>
                <a:uLnTx/>
                <a:uFillTx/>
                <a:latin typeface="+mj-lt"/>
                <a:ea typeface="+mn-ea"/>
                <a:cs typeface="+mn-cs"/>
              </a:rPr>
              <a:t> examination tables with steps and stools</a:t>
            </a:r>
          </a:p>
        </p:txBody>
      </p:sp>
      <p:sp>
        <p:nvSpPr>
          <p:cNvPr id="20" name="TextBox 19">
            <a:extLst>
              <a:ext uri="{FF2B5EF4-FFF2-40B4-BE49-F238E27FC236}">
                <a16:creationId xmlns:a16="http://schemas.microsoft.com/office/drawing/2014/main" id="{17060E4F-40B4-DFCE-0A1C-79E413555B31}"/>
              </a:ext>
            </a:extLst>
          </p:cNvPr>
          <p:cNvSpPr txBox="1"/>
          <p:nvPr/>
        </p:nvSpPr>
        <p:spPr>
          <a:xfrm>
            <a:off x="706244" y="1713365"/>
            <a:ext cx="10675434" cy="369332"/>
          </a:xfrm>
          <a:prstGeom prst="rect">
            <a:avLst/>
          </a:prstGeom>
          <a:noFill/>
        </p:spPr>
        <p:txBody>
          <a:bodyPr wrap="square">
            <a:spAutoFit/>
          </a:bodyPr>
          <a:lstStyle/>
          <a:p>
            <a:pPr marL="0" lvl="1" algn="ctr" defTabSz="914377">
              <a:spcBef>
                <a:spcPts val="300"/>
              </a:spcBef>
              <a:spcAft>
                <a:spcPts val="600"/>
              </a:spcAft>
              <a:defRPr/>
            </a:pPr>
            <a:r>
              <a:rPr lang="en-GB" dirty="0">
                <a:solidFill>
                  <a:schemeClr val="accent1"/>
                </a:solidFill>
              </a:rPr>
              <a:t>A “</a:t>
            </a:r>
            <a:r>
              <a:rPr lang="en-GB" b="1" dirty="0">
                <a:solidFill>
                  <a:schemeClr val="accent1"/>
                </a:solidFill>
              </a:rPr>
              <a:t>weight-friend</a:t>
            </a:r>
            <a:r>
              <a:rPr lang="en-GB" dirty="0">
                <a:solidFill>
                  <a:schemeClr val="accent1"/>
                </a:solidFill>
              </a:rPr>
              <a:t>ly” clinical environment can be created with appropriate furnishings and equipment</a:t>
            </a:r>
            <a:endParaRPr lang="en-US" dirty="0">
              <a:solidFill>
                <a:schemeClr val="accent1"/>
              </a:solidFill>
            </a:endParaRPr>
          </a:p>
        </p:txBody>
      </p:sp>
      <p:sp>
        <p:nvSpPr>
          <p:cNvPr id="22" name="TextBox 21">
            <a:extLst>
              <a:ext uri="{FF2B5EF4-FFF2-40B4-BE49-F238E27FC236}">
                <a16:creationId xmlns:a16="http://schemas.microsoft.com/office/drawing/2014/main" id="{53ECEEC1-0A84-8FB9-4A1A-600D0DEA0FE7}"/>
              </a:ext>
            </a:extLst>
          </p:cNvPr>
          <p:cNvSpPr txBox="1"/>
          <p:nvPr/>
        </p:nvSpPr>
        <p:spPr>
          <a:xfrm>
            <a:off x="7561997" y="2520396"/>
            <a:ext cx="3985090" cy="646331"/>
          </a:xfrm>
          <a:prstGeom prst="rect">
            <a:avLst/>
          </a:prstGeom>
          <a:noFill/>
        </p:spPr>
        <p:txBody>
          <a:bodyPr wrap="square">
            <a:spAutoFit/>
          </a:bodyPr>
          <a:lstStyle/>
          <a:p>
            <a:pPr marL="0" marR="0" lvl="1" defTabSz="914377" rtl="0" eaLnBrk="1" fontAlgn="auto" latinLnBrk="0" hangingPunct="1">
              <a:lnSpc>
                <a:spcPct val="100000"/>
              </a:lnSpc>
              <a:spcBef>
                <a:spcPts val="300"/>
              </a:spcBef>
              <a:spcAft>
                <a:spcPts val="600"/>
              </a:spcAft>
              <a:buClrTx/>
              <a:buSzTx/>
              <a:tabLst/>
              <a:defRPr/>
            </a:pPr>
            <a:r>
              <a:rPr kumimoji="0" lang="en-GB" b="1" i="0" u="none" strike="noStrike" kern="1200" cap="none" spc="0" normalizeH="0" baseline="0" noProof="0" dirty="0">
                <a:ln>
                  <a:noFill/>
                </a:ln>
                <a:solidFill>
                  <a:schemeClr val="accent1"/>
                </a:solidFill>
                <a:effectLst/>
                <a:uLnTx/>
                <a:uFillTx/>
                <a:latin typeface="+mj-lt"/>
                <a:ea typeface="+mn-ea"/>
                <a:cs typeface="+mn-cs"/>
              </a:rPr>
              <a:t>Scales</a:t>
            </a:r>
            <a:r>
              <a:rPr kumimoji="0" lang="en-GB" i="0" u="none" strike="noStrike" kern="1200" cap="none" spc="0" normalizeH="0" baseline="0" noProof="0" dirty="0">
                <a:ln>
                  <a:noFill/>
                </a:ln>
                <a:solidFill>
                  <a:schemeClr val="accent1"/>
                </a:solidFill>
                <a:effectLst/>
                <a:uLnTx/>
                <a:uFillTx/>
                <a:latin typeface="+mj-lt"/>
                <a:ea typeface="+mn-ea"/>
                <a:cs typeface="+mn-cs"/>
              </a:rPr>
              <a:t> designed for </a:t>
            </a:r>
            <a:r>
              <a:rPr kumimoji="0" lang="en-GB" b="1" i="0" u="none" strike="noStrike" kern="1200" cap="none" spc="0" normalizeH="0" baseline="0" noProof="0" dirty="0">
                <a:ln>
                  <a:noFill/>
                </a:ln>
                <a:solidFill>
                  <a:schemeClr val="accent1"/>
                </a:solidFill>
                <a:effectLst/>
                <a:uLnTx/>
                <a:uFillTx/>
                <a:latin typeface="+mj-lt"/>
                <a:ea typeface="+mn-ea"/>
                <a:cs typeface="+mn-cs"/>
              </a:rPr>
              <a:t>weights above 180 kg </a:t>
            </a:r>
            <a:r>
              <a:rPr kumimoji="0" lang="en-GB" i="0" u="none" strike="noStrike" kern="1200" cap="none" spc="0" normalizeH="0" baseline="0" noProof="0" dirty="0">
                <a:ln>
                  <a:noFill/>
                </a:ln>
                <a:solidFill>
                  <a:schemeClr val="accent1"/>
                </a:solidFill>
                <a:effectLst/>
                <a:uLnTx/>
                <a:uFillTx/>
                <a:latin typeface="+mj-lt"/>
                <a:ea typeface="+mn-ea"/>
                <a:cs typeface="+mn-cs"/>
              </a:rPr>
              <a:t>(400 lb) in a private space</a:t>
            </a:r>
            <a:endParaRPr kumimoji="0" lang="en-US" i="0" u="none" strike="noStrike" kern="1200" cap="none" spc="0" normalizeH="0" baseline="0" noProof="0" dirty="0">
              <a:ln>
                <a:noFill/>
              </a:ln>
              <a:solidFill>
                <a:schemeClr val="accent1"/>
              </a:solidFill>
              <a:effectLst/>
              <a:uLnTx/>
              <a:uFillTx/>
              <a:latin typeface="+mj-lt"/>
              <a:ea typeface="+mn-ea"/>
              <a:cs typeface="+mn-cs"/>
            </a:endParaRPr>
          </a:p>
        </p:txBody>
      </p:sp>
      <p:sp>
        <p:nvSpPr>
          <p:cNvPr id="24" name="TextBox 23">
            <a:extLst>
              <a:ext uri="{FF2B5EF4-FFF2-40B4-BE49-F238E27FC236}">
                <a16:creationId xmlns:a16="http://schemas.microsoft.com/office/drawing/2014/main" id="{C176AE31-B64E-E16B-2929-87CF7B1AFAD8}"/>
              </a:ext>
            </a:extLst>
          </p:cNvPr>
          <p:cNvSpPr txBox="1"/>
          <p:nvPr/>
        </p:nvSpPr>
        <p:spPr>
          <a:xfrm>
            <a:off x="7588017" y="3459148"/>
            <a:ext cx="3985090" cy="1423467"/>
          </a:xfrm>
          <a:prstGeom prst="rect">
            <a:avLst/>
          </a:prstGeom>
          <a:noFill/>
        </p:spPr>
        <p:txBody>
          <a:bodyPr wrap="square">
            <a:spAutoFit/>
          </a:bodyPr>
          <a:lstStyle/>
          <a:p>
            <a:pPr marL="0" marR="0" lvl="1" defTabSz="914377" rtl="0" eaLnBrk="1" fontAlgn="auto" latinLnBrk="0" hangingPunct="1">
              <a:lnSpc>
                <a:spcPct val="100000"/>
              </a:lnSpc>
              <a:spcBef>
                <a:spcPts val="300"/>
              </a:spcBef>
              <a:spcAft>
                <a:spcPts val="300"/>
              </a:spcAft>
              <a:buClrTx/>
              <a:buSzTx/>
              <a:tabLst/>
              <a:defRPr/>
            </a:pPr>
            <a:r>
              <a:rPr kumimoji="0" lang="en-GB" b="1" i="0" u="none" strike="noStrike" kern="1200" cap="none" spc="0" normalizeH="0" baseline="0" noProof="0" dirty="0">
                <a:ln>
                  <a:noFill/>
                </a:ln>
                <a:solidFill>
                  <a:schemeClr val="accent1"/>
                </a:solidFill>
                <a:effectLst/>
                <a:uLnTx/>
                <a:uFillTx/>
                <a:latin typeface="+mj-lt"/>
                <a:ea typeface="+mn-ea"/>
                <a:cs typeface="+mn-cs"/>
              </a:rPr>
              <a:t>Clinical supplies</a:t>
            </a:r>
          </a:p>
          <a:p>
            <a:pPr marL="0" marR="0" lvl="1" defTabSz="914377" rtl="0" eaLnBrk="1" fontAlgn="auto" latinLnBrk="0" hangingPunct="1">
              <a:lnSpc>
                <a:spcPct val="100000"/>
              </a:lnSpc>
              <a:buClrTx/>
              <a:buSzTx/>
              <a:tabLst/>
              <a:defRPr/>
            </a:pPr>
            <a:r>
              <a:rPr kumimoji="0" lang="en-GB" sz="1600" i="0" u="none" strike="noStrike" kern="1200" cap="none" spc="0" normalizeH="0" baseline="0" noProof="0" dirty="0">
                <a:ln>
                  <a:noFill/>
                </a:ln>
                <a:solidFill>
                  <a:schemeClr val="accent1"/>
                </a:solidFill>
                <a:effectLst/>
                <a:uLnTx/>
                <a:uFillTx/>
                <a:latin typeface="+mj-lt"/>
                <a:ea typeface="+mn-ea"/>
                <a:cs typeface="+mn-cs"/>
              </a:rPr>
              <a:t>Extra-large patient gowns</a:t>
            </a:r>
          </a:p>
          <a:p>
            <a:pPr marL="0" marR="0" lvl="1" defTabSz="914377" rtl="0" eaLnBrk="1" fontAlgn="auto" latinLnBrk="0" hangingPunct="1">
              <a:lnSpc>
                <a:spcPct val="100000"/>
              </a:lnSpc>
              <a:buClrTx/>
              <a:buSzTx/>
              <a:tabLst/>
              <a:defRPr/>
            </a:pPr>
            <a:r>
              <a:rPr lang="en-GB" sz="1600" dirty="0">
                <a:solidFill>
                  <a:schemeClr val="accent1"/>
                </a:solidFill>
                <a:latin typeface="+mj-lt"/>
              </a:rPr>
              <a:t>L</a:t>
            </a:r>
            <a:r>
              <a:rPr kumimoji="0" lang="en-GB" sz="1600" i="0" u="none" strike="noStrike" kern="1200" cap="none" spc="0" normalizeH="0" baseline="0" noProof="0" dirty="0" err="1">
                <a:ln>
                  <a:noFill/>
                </a:ln>
                <a:solidFill>
                  <a:schemeClr val="accent1"/>
                </a:solidFill>
                <a:effectLst/>
                <a:uLnTx/>
                <a:uFillTx/>
                <a:latin typeface="+mj-lt"/>
                <a:ea typeface="+mn-ea"/>
                <a:cs typeface="+mn-cs"/>
              </a:rPr>
              <a:t>arge</a:t>
            </a:r>
            <a:r>
              <a:rPr kumimoji="0" lang="en-GB" sz="1600" i="0" u="none" strike="noStrike" kern="1200" cap="none" spc="0" normalizeH="0" baseline="0" noProof="0" dirty="0">
                <a:ln>
                  <a:noFill/>
                </a:ln>
                <a:solidFill>
                  <a:schemeClr val="accent1"/>
                </a:solidFill>
                <a:effectLst/>
                <a:uLnTx/>
                <a:uFillTx/>
                <a:latin typeface="+mj-lt"/>
                <a:ea typeface="+mn-ea"/>
                <a:cs typeface="+mn-cs"/>
              </a:rPr>
              <a:t> blood pressure cuffs</a:t>
            </a:r>
          </a:p>
          <a:p>
            <a:pPr marL="0" marR="0" lvl="1" defTabSz="914377" rtl="0" eaLnBrk="1" fontAlgn="auto" latinLnBrk="0" hangingPunct="1">
              <a:lnSpc>
                <a:spcPct val="100000"/>
              </a:lnSpc>
              <a:buClrTx/>
              <a:buSzTx/>
              <a:tabLst/>
              <a:defRPr/>
            </a:pPr>
            <a:r>
              <a:rPr lang="en-GB" sz="1600" dirty="0">
                <a:solidFill>
                  <a:schemeClr val="accent1"/>
                </a:solidFill>
                <a:latin typeface="+mj-lt"/>
              </a:rPr>
              <a:t>L</a:t>
            </a:r>
            <a:r>
              <a:rPr kumimoji="0" lang="en-GB" sz="1600" i="0" u="none" strike="noStrike" kern="1200" cap="none" spc="0" normalizeH="0" baseline="0" noProof="0" dirty="0" err="1">
                <a:ln>
                  <a:noFill/>
                </a:ln>
                <a:solidFill>
                  <a:schemeClr val="accent1"/>
                </a:solidFill>
                <a:effectLst/>
                <a:uLnTx/>
                <a:uFillTx/>
                <a:latin typeface="+mj-lt"/>
                <a:ea typeface="+mn-ea"/>
                <a:cs typeface="+mn-cs"/>
              </a:rPr>
              <a:t>onger</a:t>
            </a:r>
            <a:r>
              <a:rPr kumimoji="0" lang="en-GB" sz="1600" i="0" u="none" strike="noStrike" kern="1200" cap="none" spc="0" normalizeH="0" baseline="0" noProof="0" dirty="0">
                <a:ln>
                  <a:noFill/>
                </a:ln>
                <a:solidFill>
                  <a:schemeClr val="accent1"/>
                </a:solidFill>
                <a:effectLst/>
                <a:uLnTx/>
                <a:uFillTx/>
                <a:latin typeface="+mj-lt"/>
                <a:ea typeface="+mn-ea"/>
                <a:cs typeface="+mn-cs"/>
              </a:rPr>
              <a:t> needles for phlebotomy</a:t>
            </a:r>
          </a:p>
          <a:p>
            <a:pPr marL="0" marR="0" lvl="1" defTabSz="914377" rtl="0" eaLnBrk="1" fontAlgn="auto" latinLnBrk="0" hangingPunct="1">
              <a:lnSpc>
                <a:spcPct val="100000"/>
              </a:lnSpc>
              <a:buClrTx/>
              <a:buSzTx/>
              <a:tabLst/>
              <a:defRPr/>
            </a:pPr>
            <a:r>
              <a:rPr lang="en-GB" sz="1600" dirty="0">
                <a:solidFill>
                  <a:schemeClr val="accent1"/>
                </a:solidFill>
                <a:latin typeface="+mj-lt"/>
              </a:rPr>
              <a:t>V</a:t>
            </a:r>
            <a:r>
              <a:rPr kumimoji="0" lang="en-GB" sz="1600" i="0" u="none" strike="noStrike" kern="1200" cap="none" spc="0" normalizeH="0" baseline="0" noProof="0" dirty="0" err="1">
                <a:ln>
                  <a:noFill/>
                </a:ln>
                <a:solidFill>
                  <a:schemeClr val="accent1"/>
                </a:solidFill>
                <a:effectLst/>
                <a:uLnTx/>
                <a:uFillTx/>
                <a:latin typeface="+mj-lt"/>
                <a:ea typeface="+mn-ea"/>
                <a:cs typeface="+mn-cs"/>
              </a:rPr>
              <a:t>aginal</a:t>
            </a:r>
            <a:r>
              <a:rPr kumimoji="0" lang="en-GB" sz="1600" i="0" u="none" strike="noStrike" kern="1200" cap="none" spc="0" normalizeH="0" baseline="0" noProof="0" dirty="0">
                <a:ln>
                  <a:noFill/>
                </a:ln>
                <a:solidFill>
                  <a:schemeClr val="accent1"/>
                </a:solidFill>
                <a:effectLst/>
                <a:uLnTx/>
                <a:uFillTx/>
                <a:latin typeface="+mj-lt"/>
                <a:ea typeface="+mn-ea"/>
                <a:cs typeface="+mn-cs"/>
              </a:rPr>
              <a:t> specula in bigger sizes</a:t>
            </a:r>
            <a:endParaRPr kumimoji="0" lang="en-US" i="0" u="none" strike="noStrike" kern="1200" cap="none" spc="0" normalizeH="0" baseline="0" noProof="0" dirty="0">
              <a:ln>
                <a:noFill/>
              </a:ln>
              <a:solidFill>
                <a:schemeClr val="accent1"/>
              </a:solidFill>
              <a:effectLst/>
              <a:uLnTx/>
              <a:uFillTx/>
              <a:latin typeface="+mj-lt"/>
              <a:ea typeface="+mn-ea"/>
              <a:cs typeface="+mn-cs"/>
            </a:endParaRPr>
          </a:p>
        </p:txBody>
      </p:sp>
      <p:sp>
        <p:nvSpPr>
          <p:cNvPr id="9" name="Oval 8">
            <a:extLst>
              <a:ext uri="{FF2B5EF4-FFF2-40B4-BE49-F238E27FC236}">
                <a16:creationId xmlns:a16="http://schemas.microsoft.com/office/drawing/2014/main" id="{9FA08DD1-F65E-156B-E143-DAE999E6DC52}"/>
              </a:ext>
            </a:extLst>
          </p:cNvPr>
          <p:cNvSpPr/>
          <p:nvPr/>
        </p:nvSpPr>
        <p:spPr>
          <a:xfrm>
            <a:off x="536240" y="2283238"/>
            <a:ext cx="1165254" cy="11652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Oval 9">
            <a:extLst>
              <a:ext uri="{FF2B5EF4-FFF2-40B4-BE49-F238E27FC236}">
                <a16:creationId xmlns:a16="http://schemas.microsoft.com/office/drawing/2014/main" id="{3988D950-3FA9-08F7-468A-5D96EA22455A}"/>
              </a:ext>
            </a:extLst>
          </p:cNvPr>
          <p:cNvSpPr/>
          <p:nvPr/>
        </p:nvSpPr>
        <p:spPr>
          <a:xfrm>
            <a:off x="536240" y="3616712"/>
            <a:ext cx="1165254" cy="11652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Oval 12">
            <a:extLst>
              <a:ext uri="{FF2B5EF4-FFF2-40B4-BE49-F238E27FC236}">
                <a16:creationId xmlns:a16="http://schemas.microsoft.com/office/drawing/2014/main" id="{FA77C93C-EB6E-2353-1BD7-535D1E4BFF34}"/>
              </a:ext>
            </a:extLst>
          </p:cNvPr>
          <p:cNvSpPr/>
          <p:nvPr/>
        </p:nvSpPr>
        <p:spPr>
          <a:xfrm>
            <a:off x="6364120" y="2283238"/>
            <a:ext cx="1165254" cy="11652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7" name="Oval 16">
            <a:extLst>
              <a:ext uri="{FF2B5EF4-FFF2-40B4-BE49-F238E27FC236}">
                <a16:creationId xmlns:a16="http://schemas.microsoft.com/office/drawing/2014/main" id="{0972FF81-F4B7-D80B-3877-B096ADEFF9C5}"/>
              </a:ext>
            </a:extLst>
          </p:cNvPr>
          <p:cNvSpPr/>
          <p:nvPr/>
        </p:nvSpPr>
        <p:spPr>
          <a:xfrm>
            <a:off x="6364120" y="3616712"/>
            <a:ext cx="1165254" cy="11652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25" name="Picture 18">
            <a:extLst>
              <a:ext uri="{FF2B5EF4-FFF2-40B4-BE49-F238E27FC236}">
                <a16:creationId xmlns:a16="http://schemas.microsoft.com/office/drawing/2014/main" id="{041DA6FF-C197-24DC-1DE6-DBF763EFA8B9}"/>
              </a:ext>
            </a:extLst>
          </p:cNvPr>
          <p:cNvPicPr>
            <a:picLocks noChangeAspect="1"/>
          </p:cNvPicPr>
          <p:nvPr/>
        </p:nvPicPr>
        <p:blipFill>
          <a:blip r:embed="rId3">
            <a:extLst>
              <a:ext uri="{96DAC541-7B7A-43D3-8B79-37D633B846F1}">
                <asvg:svgBlip xmlns:asvg="http://schemas.microsoft.com/office/drawing/2016/SVG/main" r:embed="rId4"/>
              </a:ext>
            </a:extLst>
          </a:blip>
          <a:srcRect l="19" r="19"/>
          <a:stretch/>
        </p:blipFill>
        <p:spPr>
          <a:xfrm>
            <a:off x="685158" y="3765630"/>
            <a:ext cx="867080" cy="867418"/>
          </a:xfrm>
          <a:prstGeom prst="rect">
            <a:avLst/>
          </a:prstGeom>
        </p:spPr>
      </p:pic>
      <p:pic>
        <p:nvPicPr>
          <p:cNvPr id="26" name="Picture 18">
            <a:extLst>
              <a:ext uri="{FF2B5EF4-FFF2-40B4-BE49-F238E27FC236}">
                <a16:creationId xmlns:a16="http://schemas.microsoft.com/office/drawing/2014/main" id="{59BFBDD5-B278-D8D4-B76E-9B422B3C2959}"/>
              </a:ext>
            </a:extLst>
          </p:cNvPr>
          <p:cNvPicPr>
            <a:picLocks noChangeAspect="1"/>
          </p:cNvPicPr>
          <p:nvPr/>
        </p:nvPicPr>
        <p:blipFill>
          <a:blip r:embed="rId5">
            <a:extLst>
              <a:ext uri="{96DAC541-7B7A-43D3-8B79-37D633B846F1}">
                <asvg:svgBlip xmlns:asvg="http://schemas.microsoft.com/office/drawing/2016/SVG/main" r:embed="rId6"/>
              </a:ext>
            </a:extLst>
          </a:blip>
          <a:srcRect l="19" r="19"/>
          <a:stretch/>
        </p:blipFill>
        <p:spPr>
          <a:xfrm>
            <a:off x="6513150" y="2420771"/>
            <a:ext cx="867080" cy="867418"/>
          </a:xfrm>
          <a:prstGeom prst="rect">
            <a:avLst/>
          </a:prstGeom>
        </p:spPr>
      </p:pic>
      <p:pic>
        <p:nvPicPr>
          <p:cNvPr id="27" name="Picture 18">
            <a:extLst>
              <a:ext uri="{FF2B5EF4-FFF2-40B4-BE49-F238E27FC236}">
                <a16:creationId xmlns:a16="http://schemas.microsoft.com/office/drawing/2014/main" id="{E95544C8-33D5-29D1-4383-15D7D6BCD5CB}"/>
              </a:ext>
            </a:extLst>
          </p:cNvPr>
          <p:cNvPicPr>
            <a:picLocks noChangeAspect="1"/>
          </p:cNvPicPr>
          <p:nvPr/>
        </p:nvPicPr>
        <p:blipFill>
          <a:blip r:embed="rId7">
            <a:extLst>
              <a:ext uri="{96DAC541-7B7A-43D3-8B79-37D633B846F1}">
                <asvg:svgBlip xmlns:asvg="http://schemas.microsoft.com/office/drawing/2016/SVG/main" r:embed="rId8"/>
              </a:ext>
            </a:extLst>
          </a:blip>
          <a:srcRect l="23" r="23"/>
          <a:stretch/>
        </p:blipFill>
        <p:spPr>
          <a:xfrm>
            <a:off x="6513150" y="3756222"/>
            <a:ext cx="867019" cy="867418"/>
          </a:xfrm>
          <a:prstGeom prst="rect">
            <a:avLst/>
          </a:prstGeom>
        </p:spPr>
      </p:pic>
      <p:pic>
        <p:nvPicPr>
          <p:cNvPr id="21" name="Picture 20" descr="A white line drawing of a chair&#10;&#10;AI-generated content may be incorrect.">
            <a:extLst>
              <a:ext uri="{FF2B5EF4-FFF2-40B4-BE49-F238E27FC236}">
                <a16:creationId xmlns:a16="http://schemas.microsoft.com/office/drawing/2014/main" id="{65D36F9A-F21F-637C-9EBB-8D57B65001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8496" y="2325494"/>
            <a:ext cx="1080742" cy="1080742"/>
          </a:xfrm>
          <a:prstGeom prst="rect">
            <a:avLst/>
          </a:prstGeom>
        </p:spPr>
      </p:pic>
    </p:spTree>
    <p:extLst>
      <p:ext uri="{BB962C8B-B14F-4D97-AF65-F5344CB8AC3E}">
        <p14:creationId xmlns:p14="http://schemas.microsoft.com/office/powerpoint/2010/main" val="245009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Thank you for using the FORWARD: Focus on Obesity Education curriculum.</a:t>
            </a:r>
            <a:endParaRPr kumimoji="0" lang="en-US" sz="1400" b="0" i="0" u="none" strike="noStrike" kern="1200" cap="none" spc="0" normalizeH="0" baseline="0" noProof="0" dirty="0">
              <a:ln>
                <a:noFill/>
              </a:ln>
              <a:solidFill>
                <a:schemeClr val="tx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 </a:t>
            </a:r>
            <a:endParaRPr kumimoji="0" lang="en-US"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a:t>
            </a:r>
            <a:br>
              <a:rPr kumimoji="0" lang="en-US" sz="1400" b="0" i="0" u="none" strike="noStrike" kern="1200" cap="none" spc="0" normalizeH="0" baseline="0" noProof="0" dirty="0">
                <a:ln>
                  <a:noFill/>
                </a:ln>
                <a:solidFill>
                  <a:schemeClr val="tx2"/>
                </a:solidFill>
                <a:effectLst/>
                <a:uLnTx/>
                <a:uFillTx/>
                <a:latin typeface="Arial"/>
                <a:ea typeface="+mn-ea"/>
                <a:cs typeface="Arial"/>
              </a:rPr>
            </a:br>
            <a:r>
              <a:rPr kumimoji="0" lang="en-US" sz="1400" b="0" i="0" u="none" strike="noStrike" kern="1200" cap="none" spc="0" normalizeH="0" baseline="0" noProof="0" dirty="0">
                <a:ln>
                  <a:noFill/>
                </a:ln>
                <a:solidFill>
                  <a:schemeClr val="tx2"/>
                </a:solidFill>
                <a:effectLst/>
                <a:uLnTx/>
                <a:uFillTx/>
                <a:latin typeface="Arial"/>
                <a:ea typeface="+mn-ea"/>
                <a:cs typeface="Arial"/>
              </a:rPr>
              <a:t>FORWARD relies exclusively on open-source materials available to the general public</a:t>
            </a:r>
            <a:r>
              <a:rPr lang="en-US" sz="1400" noProof="0" dirty="0">
                <a:solidFill>
                  <a:schemeClr val="tx2"/>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mn-ea"/>
                <a:cs typeface="+mn-cs"/>
              </a:rPr>
            </a:br>
            <a:endParaRPr kumimoji="0" lang="en-US" sz="1800" b="1" i="0" u="none" strike="noStrike" kern="1200" cap="none" spc="0" normalizeH="0" baseline="0" noProof="0" dirty="0">
              <a:ln>
                <a:noFill/>
              </a:ln>
              <a:solidFill>
                <a:schemeClr val="tx2"/>
              </a:solidFill>
              <a:effectLst/>
              <a:uLnTx/>
              <a:uFillTx/>
              <a:latin typeface="Arial"/>
              <a:ea typeface="+mn-ea"/>
              <a:cs typeface="Arial"/>
            </a:endParaRP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noProof="0" dirty="0">
                <a:latin typeface="Arial" panose="020B0604020202020204" pitchFamily="34" charset="0"/>
                <a:cs typeface="Arial" panose="020B0604020202020204" pitchFamily="34" charset="0"/>
              </a:rPr>
              <a:t>Content current as of January 2025</a:t>
            </a:r>
          </a:p>
        </p:txBody>
      </p:sp>
      <p:grpSp>
        <p:nvGrpSpPr>
          <p:cNvPr id="5" name="Group 4">
            <a:extLst>
              <a:ext uri="{FF2B5EF4-FFF2-40B4-BE49-F238E27FC236}">
                <a16:creationId xmlns:a16="http://schemas.microsoft.com/office/drawing/2014/main" id="{11EF7273-D586-390C-2529-C1C1D982FCE1}"/>
              </a:ext>
            </a:extLst>
          </p:cNvPr>
          <p:cNvGrpSpPr/>
          <p:nvPr/>
        </p:nvGrpSpPr>
        <p:grpSpPr>
          <a:xfrm>
            <a:off x="4523650" y="4602787"/>
            <a:ext cx="3144701" cy="873068"/>
            <a:chOff x="4523650" y="4602787"/>
            <a:chExt cx="3144701" cy="873068"/>
          </a:xfrm>
        </p:grpSpPr>
        <p:grpSp>
          <p:nvGrpSpPr>
            <p:cNvPr id="8" name="Group 7">
              <a:extLst>
                <a:ext uri="{FF2B5EF4-FFF2-40B4-BE49-F238E27FC236}">
                  <a16:creationId xmlns:a16="http://schemas.microsoft.com/office/drawing/2014/main" id="{4E6750D7-D8E3-0DB2-5CA9-7A0AC457E9F4}"/>
                </a:ext>
              </a:extLst>
            </p:cNvPr>
            <p:cNvGrpSpPr/>
            <p:nvPr/>
          </p:nvGrpSpPr>
          <p:grpSpPr>
            <a:xfrm>
              <a:off x="4523650" y="4602787"/>
              <a:ext cx="3144701" cy="853112"/>
              <a:chOff x="4712365" y="4738255"/>
              <a:chExt cx="3144701" cy="853112"/>
            </a:xfrm>
          </p:grpSpPr>
          <p:sp>
            <p:nvSpPr>
              <p:cNvPr id="11" name="TextBox 10">
                <a:extLst>
                  <a:ext uri="{FF2B5EF4-FFF2-40B4-BE49-F238E27FC236}">
                    <a16:creationId xmlns:a16="http://schemas.microsoft.com/office/drawing/2014/main" id="{251EF131-0BAC-B0C8-81E0-9AF020D8A7D6}"/>
                  </a:ext>
                </a:extLst>
              </p:cNvPr>
              <p:cNvSpPr txBox="1"/>
              <p:nvPr/>
            </p:nvSpPr>
            <p:spPr>
              <a:xfrm>
                <a:off x="4752976" y="5010923"/>
                <a:ext cx="197802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Double click </a:t>
                </a:r>
                <a:r>
                  <a:rPr kumimoji="0" lang="en-US"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to view: </a:t>
                </a:r>
              </a:p>
            </p:txBody>
          </p:sp>
          <p:sp>
            <p:nvSpPr>
              <p:cNvPr id="12" name="Rectangle: Rounded Corners 11">
                <a:extLst>
                  <a:ext uri="{FF2B5EF4-FFF2-40B4-BE49-F238E27FC236}">
                    <a16:creationId xmlns:a16="http://schemas.microsoft.com/office/drawing/2014/main" id="{1AC3C14C-E26D-61E2-875A-E616DBA970CA}"/>
                  </a:ext>
                </a:extLst>
              </p:cNvPr>
              <p:cNvSpPr/>
              <p:nvPr/>
            </p:nvSpPr>
            <p:spPr>
              <a:xfrm>
                <a:off x="4712365" y="4738255"/>
                <a:ext cx="3144701" cy="853112"/>
              </a:xfrm>
              <a:prstGeom prst="roundRect">
                <a:avLst>
                  <a:gd name="adj" fmla="val 50000"/>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aphicFrame>
          <p:nvGraphicFramePr>
            <p:cNvPr id="9" name="Object 8">
              <a:extLst>
                <a:ext uri="{FF2B5EF4-FFF2-40B4-BE49-F238E27FC236}">
                  <a16:creationId xmlns:a16="http://schemas.microsoft.com/office/drawing/2014/main" id="{52E9088D-CAE8-03F7-A7A5-6347DE140C32}"/>
                </a:ext>
              </a:extLst>
            </p:cNvPr>
            <p:cNvGraphicFramePr>
              <a:graphicFrameLocks noChangeAspect="1"/>
            </p:cNvGraphicFramePr>
            <p:nvPr>
              <p:extLst>
                <p:ext uri="{D42A27DB-BD31-4B8C-83A1-F6EECF244321}">
                  <p14:modId xmlns:p14="http://schemas.microsoft.com/office/powerpoint/2010/main" val="2379209331"/>
                </p:ext>
              </p:extLst>
            </p:nvPr>
          </p:nvGraphicFramePr>
          <p:xfrm>
            <a:off x="6542285" y="4685280"/>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bat.Document.DC">
                    <p:embed/>
                  </p:oleObj>
                </mc:Choice>
                <mc:Fallback>
                  <p:oleObj name="Acrobat Document" showAsIcon="1" r:id="rId3" imgW="937800" imgH="791280" progId="Acrobat.Document.DC">
                    <p:embed/>
                    <p:pic>
                      <p:nvPicPr>
                        <p:cNvPr id="9" name="Object 8">
                          <a:extLst>
                            <a:ext uri="{FF2B5EF4-FFF2-40B4-BE49-F238E27FC236}">
                              <a16:creationId xmlns:a16="http://schemas.microsoft.com/office/drawing/2014/main" id="{52E9088D-CAE8-03F7-A7A5-6347DE140C32}"/>
                            </a:ext>
                          </a:extLst>
                        </p:cNvPr>
                        <p:cNvPicPr/>
                        <p:nvPr/>
                      </p:nvPicPr>
                      <p:blipFill>
                        <a:blip r:embed="rId4"/>
                        <a:stretch>
                          <a:fillRect/>
                        </a:stretch>
                      </p:blipFill>
                      <p:spPr>
                        <a:xfrm>
                          <a:off x="6542285" y="4685280"/>
                          <a:ext cx="938212" cy="790575"/>
                        </a:xfrm>
                        <a:prstGeom prst="rect">
                          <a:avLst/>
                        </a:prstGeom>
                      </p:spPr>
                    </p:pic>
                  </p:oleObj>
                </mc:Fallback>
              </mc:AlternateContent>
            </a:graphicData>
          </a:graphic>
        </p:graphicFrame>
      </p:grpSp>
      <p:sp>
        <p:nvSpPr>
          <p:cNvPr id="13" name="TextBox 12">
            <a:extLst>
              <a:ext uri="{FF2B5EF4-FFF2-40B4-BE49-F238E27FC236}">
                <a16:creationId xmlns:a16="http://schemas.microsoft.com/office/drawing/2014/main" id="{CAEDAD39-A390-E63D-6FD6-D92D6EA3643B}"/>
              </a:ext>
            </a:extLst>
          </p:cNvPr>
          <p:cNvSpPr txBox="1"/>
          <p:nvPr/>
        </p:nvSpPr>
        <p:spPr>
          <a:xfrm>
            <a:off x="3788485" y="6145316"/>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September 2025</a:t>
            </a:r>
          </a:p>
        </p:txBody>
      </p:sp>
    </p:spTree>
    <p:extLst>
      <p:ext uri="{BB962C8B-B14F-4D97-AF65-F5344CB8AC3E}">
        <p14:creationId xmlns:p14="http://schemas.microsoft.com/office/powerpoint/2010/main" val="279691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a:xfrm>
            <a:off x="536240" y="414320"/>
            <a:ext cx="4630120" cy="5562000"/>
          </a:xfrm>
        </p:spPr>
        <p:txBody>
          <a:bodyPr/>
          <a:lstStyle/>
          <a:p>
            <a:r>
              <a:rPr lang="en-US" noProof="0" dirty="0"/>
              <a:t>Key </a:t>
            </a:r>
            <a:br>
              <a:rPr lang="en-US" noProof="0" dirty="0"/>
            </a:br>
            <a:r>
              <a:rPr lang="en-US" noProof="0" dirty="0"/>
              <a:t>takeaways</a:t>
            </a:r>
          </a:p>
        </p:txBody>
      </p:sp>
      <p:grpSp>
        <p:nvGrpSpPr>
          <p:cNvPr id="8" name="Group 7">
            <a:extLst>
              <a:ext uri="{FF2B5EF4-FFF2-40B4-BE49-F238E27FC236}">
                <a16:creationId xmlns:a16="http://schemas.microsoft.com/office/drawing/2014/main" id="{A4ED853D-DE4C-D27E-0FCA-4BDF75BB361C}"/>
              </a:ext>
            </a:extLst>
          </p:cNvPr>
          <p:cNvGrpSpPr/>
          <p:nvPr/>
        </p:nvGrpSpPr>
        <p:grpSpPr>
          <a:xfrm>
            <a:off x="5754924" y="993429"/>
            <a:ext cx="6395514" cy="1341521"/>
            <a:chOff x="6045868" y="351790"/>
            <a:chExt cx="6395514" cy="1341521"/>
          </a:xfrm>
        </p:grpSpPr>
        <p:sp>
          <p:nvSpPr>
            <p:cNvPr id="27" name="TextBox 26">
              <a:extLst>
                <a:ext uri="{FF2B5EF4-FFF2-40B4-BE49-F238E27FC236}">
                  <a16:creationId xmlns:a16="http://schemas.microsoft.com/office/drawing/2014/main" id="{6CC146A2-1795-7DA0-FBF4-8788E3307765}"/>
                </a:ext>
              </a:extLst>
            </p:cNvPr>
            <p:cNvSpPr txBox="1"/>
            <p:nvPr/>
          </p:nvSpPr>
          <p:spPr>
            <a:xfrm>
              <a:off x="6045868" y="351790"/>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1</a:t>
              </a:r>
            </a:p>
          </p:txBody>
        </p:sp>
        <p:sp>
          <p:nvSpPr>
            <p:cNvPr id="31" name="TextBox 30">
              <a:extLst>
                <a:ext uri="{FF2B5EF4-FFF2-40B4-BE49-F238E27FC236}">
                  <a16:creationId xmlns:a16="http://schemas.microsoft.com/office/drawing/2014/main" id="{1BCE273C-16B5-F91D-3DE6-05DBA9E8BAE1}"/>
                </a:ext>
              </a:extLst>
            </p:cNvPr>
            <p:cNvSpPr txBox="1"/>
            <p:nvPr/>
          </p:nvSpPr>
          <p:spPr>
            <a:xfrm>
              <a:off x="6696074" y="776131"/>
              <a:ext cx="5745308" cy="615553"/>
            </a:xfrm>
            <a:prstGeom prst="rect">
              <a:avLst/>
            </a:prstGeom>
            <a:noFill/>
          </p:spPr>
          <p:txBody>
            <a:bodyPr wrap="square">
              <a:spAutoFit/>
            </a:bodyPr>
            <a:lstStyle/>
            <a:p>
              <a:r>
                <a:rPr lang="en-US" sz="1700" noProof="0" dirty="0"/>
                <a:t>Weight stigma and bias are inherently harmful and negatively impact treatment of obesity</a:t>
              </a:r>
            </a:p>
          </p:txBody>
        </p:sp>
        <p:cxnSp>
          <p:nvCxnSpPr>
            <p:cNvPr id="48" name="Straight Connector 47">
              <a:extLst>
                <a:ext uri="{FF2B5EF4-FFF2-40B4-BE49-F238E27FC236}">
                  <a16:creationId xmlns:a16="http://schemas.microsoft.com/office/drawing/2014/main" id="{F47E75C6-679E-FAF5-70D8-DEE7C61E2CAF}"/>
                </a:ext>
              </a:extLst>
            </p:cNvPr>
            <p:cNvCxnSpPr>
              <a:cxnSpLocks/>
            </p:cNvCxnSpPr>
            <p:nvPr/>
          </p:nvCxnSpPr>
          <p:spPr>
            <a:xfrm>
              <a:off x="6671129" y="70167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6922DD5-B80D-F4E7-32B1-DE8BE1673812}"/>
              </a:ext>
            </a:extLst>
          </p:cNvPr>
          <p:cNvGrpSpPr/>
          <p:nvPr/>
        </p:nvGrpSpPr>
        <p:grpSpPr>
          <a:xfrm>
            <a:off x="5754924" y="2107943"/>
            <a:ext cx="6166393" cy="1378009"/>
            <a:chOff x="6045868" y="1358262"/>
            <a:chExt cx="6166393" cy="1378009"/>
          </a:xfrm>
        </p:grpSpPr>
        <p:sp>
          <p:nvSpPr>
            <p:cNvPr id="32" name="TextBox 31">
              <a:extLst>
                <a:ext uri="{FF2B5EF4-FFF2-40B4-BE49-F238E27FC236}">
                  <a16:creationId xmlns:a16="http://schemas.microsoft.com/office/drawing/2014/main" id="{3FE40534-E142-C5D7-03D3-3D17CBE59E2A}"/>
                </a:ext>
              </a:extLst>
            </p:cNvPr>
            <p:cNvSpPr txBox="1"/>
            <p:nvPr/>
          </p:nvSpPr>
          <p:spPr>
            <a:xfrm>
              <a:off x="6045868" y="1358262"/>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2</a:t>
              </a:r>
            </a:p>
          </p:txBody>
        </p:sp>
        <p:sp>
          <p:nvSpPr>
            <p:cNvPr id="33" name="TextBox 32">
              <a:extLst>
                <a:ext uri="{FF2B5EF4-FFF2-40B4-BE49-F238E27FC236}">
                  <a16:creationId xmlns:a16="http://schemas.microsoft.com/office/drawing/2014/main" id="{2FD20888-AFC5-0D13-1ED4-C91224BC2B14}"/>
                </a:ext>
              </a:extLst>
            </p:cNvPr>
            <p:cNvSpPr txBox="1"/>
            <p:nvPr/>
          </p:nvSpPr>
          <p:spPr>
            <a:xfrm>
              <a:off x="6696074" y="1597498"/>
              <a:ext cx="5516187" cy="1138773"/>
            </a:xfrm>
            <a:prstGeom prst="rect">
              <a:avLst/>
            </a:prstGeom>
            <a:noFill/>
          </p:spPr>
          <p:txBody>
            <a:bodyPr wrap="square">
              <a:spAutoFit/>
            </a:bodyPr>
            <a:lstStyle/>
            <a:p>
              <a:r>
                <a:rPr lang="en-US" sz="1700" noProof="0" dirty="0"/>
                <a:t>The burden of obesity is exacerbated by racial and ethnic disparities where groups of individuals have systematically experienced greater social and/or economic obstacles to health</a:t>
              </a:r>
            </a:p>
          </p:txBody>
        </p:sp>
        <p:cxnSp>
          <p:nvCxnSpPr>
            <p:cNvPr id="50" name="Straight Connector 49">
              <a:extLst>
                <a:ext uri="{FF2B5EF4-FFF2-40B4-BE49-F238E27FC236}">
                  <a16:creationId xmlns:a16="http://schemas.microsoft.com/office/drawing/2014/main" id="{90ECF2F2-353A-306F-8A80-FFBDFB6A713D}"/>
                </a:ext>
              </a:extLst>
            </p:cNvPr>
            <p:cNvCxnSpPr>
              <a:cxnSpLocks/>
            </p:cNvCxnSpPr>
            <p:nvPr/>
          </p:nvCxnSpPr>
          <p:spPr>
            <a:xfrm>
              <a:off x="6671129" y="1705780"/>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0F1843E-6E6C-D36C-8FA8-BE3A33A40ED6}"/>
              </a:ext>
            </a:extLst>
          </p:cNvPr>
          <p:cNvGrpSpPr/>
          <p:nvPr/>
        </p:nvGrpSpPr>
        <p:grpSpPr>
          <a:xfrm>
            <a:off x="5754924" y="3399879"/>
            <a:ext cx="5736557" cy="1341521"/>
            <a:chOff x="6045868" y="2698109"/>
            <a:chExt cx="5736557" cy="1341521"/>
          </a:xfrm>
        </p:grpSpPr>
        <p:sp>
          <p:nvSpPr>
            <p:cNvPr id="34" name="TextBox 33">
              <a:extLst>
                <a:ext uri="{FF2B5EF4-FFF2-40B4-BE49-F238E27FC236}">
                  <a16:creationId xmlns:a16="http://schemas.microsoft.com/office/drawing/2014/main" id="{6BBED6FF-46DF-FED9-1BD8-98FF471E6053}"/>
                </a:ext>
              </a:extLst>
            </p:cNvPr>
            <p:cNvSpPr txBox="1"/>
            <p:nvPr/>
          </p:nvSpPr>
          <p:spPr>
            <a:xfrm>
              <a:off x="6045868" y="2698109"/>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3</a:t>
              </a:r>
            </a:p>
          </p:txBody>
        </p:sp>
        <p:sp>
          <p:nvSpPr>
            <p:cNvPr id="35" name="TextBox 34">
              <a:extLst>
                <a:ext uri="{FF2B5EF4-FFF2-40B4-BE49-F238E27FC236}">
                  <a16:creationId xmlns:a16="http://schemas.microsoft.com/office/drawing/2014/main" id="{D4407CA0-0148-BA29-D883-3DAB054194FB}"/>
                </a:ext>
              </a:extLst>
            </p:cNvPr>
            <p:cNvSpPr txBox="1"/>
            <p:nvPr/>
          </p:nvSpPr>
          <p:spPr>
            <a:xfrm>
              <a:off x="6696075" y="3121224"/>
              <a:ext cx="5086350" cy="615553"/>
            </a:xfrm>
            <a:prstGeom prst="rect">
              <a:avLst/>
            </a:prstGeom>
            <a:noFill/>
          </p:spPr>
          <p:txBody>
            <a:bodyPr wrap="square">
              <a:spAutoFit/>
            </a:bodyPr>
            <a:lstStyle/>
            <a:p>
              <a:r>
                <a:rPr lang="en-US" sz="1700" noProof="0" dirty="0"/>
                <a:t>Many professional societies are advocating for equitable access to obesity care</a:t>
              </a:r>
            </a:p>
          </p:txBody>
        </p:sp>
        <p:cxnSp>
          <p:nvCxnSpPr>
            <p:cNvPr id="51" name="Straight Connector 50">
              <a:extLst>
                <a:ext uri="{FF2B5EF4-FFF2-40B4-BE49-F238E27FC236}">
                  <a16:creationId xmlns:a16="http://schemas.microsoft.com/office/drawing/2014/main" id="{85CCCBF1-BAFD-36D4-610C-D08A23DF77A2}"/>
                </a:ext>
              </a:extLst>
            </p:cNvPr>
            <p:cNvCxnSpPr>
              <a:cxnSpLocks/>
            </p:cNvCxnSpPr>
            <p:nvPr/>
          </p:nvCxnSpPr>
          <p:spPr>
            <a:xfrm>
              <a:off x="6671129" y="3046768"/>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58AAB57F-FA48-29FE-872F-E39AB1AE62A4}"/>
              </a:ext>
            </a:extLst>
          </p:cNvPr>
          <p:cNvGrpSpPr/>
          <p:nvPr/>
        </p:nvGrpSpPr>
        <p:grpSpPr>
          <a:xfrm>
            <a:off x="5754924" y="4603104"/>
            <a:ext cx="6049149" cy="1405427"/>
            <a:chOff x="6045868" y="4037956"/>
            <a:chExt cx="6049149" cy="1405427"/>
          </a:xfrm>
        </p:grpSpPr>
        <p:sp>
          <p:nvSpPr>
            <p:cNvPr id="36" name="TextBox 35">
              <a:extLst>
                <a:ext uri="{FF2B5EF4-FFF2-40B4-BE49-F238E27FC236}">
                  <a16:creationId xmlns:a16="http://schemas.microsoft.com/office/drawing/2014/main" id="{27677DDC-79D5-8D16-005A-7DFF40052823}"/>
                </a:ext>
              </a:extLst>
            </p:cNvPr>
            <p:cNvSpPr txBox="1"/>
            <p:nvPr/>
          </p:nvSpPr>
          <p:spPr>
            <a:xfrm>
              <a:off x="6045868" y="403795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4</a:t>
              </a:r>
            </a:p>
          </p:txBody>
        </p:sp>
        <p:sp>
          <p:nvSpPr>
            <p:cNvPr id="37" name="TextBox 36">
              <a:extLst>
                <a:ext uri="{FF2B5EF4-FFF2-40B4-BE49-F238E27FC236}">
                  <a16:creationId xmlns:a16="http://schemas.microsoft.com/office/drawing/2014/main" id="{3D8B1CEA-71E6-98BC-5740-5FD21EEB9944}"/>
                </a:ext>
              </a:extLst>
            </p:cNvPr>
            <p:cNvSpPr txBox="1"/>
            <p:nvPr/>
          </p:nvSpPr>
          <p:spPr>
            <a:xfrm>
              <a:off x="6696074" y="4304610"/>
              <a:ext cx="5398943" cy="1138773"/>
            </a:xfrm>
            <a:prstGeom prst="rect">
              <a:avLst/>
            </a:prstGeom>
            <a:noFill/>
          </p:spPr>
          <p:txBody>
            <a:bodyPr wrap="square">
              <a:spAutoFit/>
            </a:bodyPr>
            <a:lstStyle/>
            <a:p>
              <a:r>
                <a:rPr lang="en-US" sz="1700" noProof="0" dirty="0"/>
                <a:t>HCPs who are self-aware and engage in empathetic conversations can create environments and interactions that are conducive to improvements in the care of their patients with obesity</a:t>
              </a:r>
            </a:p>
          </p:txBody>
        </p:sp>
        <p:cxnSp>
          <p:nvCxnSpPr>
            <p:cNvPr id="52" name="Straight Connector 51">
              <a:extLst>
                <a:ext uri="{FF2B5EF4-FFF2-40B4-BE49-F238E27FC236}">
                  <a16:creationId xmlns:a16="http://schemas.microsoft.com/office/drawing/2014/main" id="{A9918CF8-254D-CCA7-2B8E-AF8055ED8B40}"/>
                </a:ext>
              </a:extLst>
            </p:cNvPr>
            <p:cNvCxnSpPr>
              <a:cxnSpLocks/>
            </p:cNvCxnSpPr>
            <p:nvPr/>
          </p:nvCxnSpPr>
          <p:spPr>
            <a:xfrm>
              <a:off x="6671129" y="4397897"/>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104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42" presetClass="path" presetSubtype="0" decel="100000" fill="hold" nodeType="withEffect">
                                  <p:stCondLst>
                                    <p:cond delay="0"/>
                                  </p:stCondLst>
                                  <p:childTnLst>
                                    <p:animMotion origin="layout" path="M -3.75E-6 -0.03472 L -3.75E-6 1.85185E-6 " pathEditMode="relative" rAng="0" ptsTypes="AA">
                                      <p:cBhvr>
                                        <p:cTn id="9" dur="500" fill="hold"/>
                                        <p:tgtEl>
                                          <p:spTgt spid="8"/>
                                        </p:tgtEl>
                                        <p:attrNameLst>
                                          <p:attrName>ppt_x</p:attrName>
                                          <p:attrName>ppt_y</p:attrName>
                                        </p:attrNameLst>
                                      </p:cBhvr>
                                      <p:rCtr x="0" y="1736"/>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42" presetClass="path" presetSubtype="0" decel="100000" fill="hold" nodeType="withEffect">
                                  <p:stCondLst>
                                    <p:cond delay="0"/>
                                  </p:stCondLst>
                                  <p:childTnLst>
                                    <p:animMotion origin="layout" path="M -3.75E-6 -0.03472 L -3.75E-6 1.85185E-6 " pathEditMode="relative" rAng="0" ptsTypes="AA">
                                      <p:cBhvr>
                                        <p:cTn id="16" dur="500" fill="hold"/>
                                        <p:tgtEl>
                                          <p:spTgt spid="7"/>
                                        </p:tgtEl>
                                        <p:attrNameLst>
                                          <p:attrName>ppt_x</p:attrName>
                                          <p:attrName>ppt_y</p:attrName>
                                        </p:attrNameLst>
                                      </p:cBhvr>
                                      <p:rCtr x="0" y="1736"/>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par>
                                <p:cTn id="22" presetID="42" presetClass="path" presetSubtype="0" decel="100000" fill="hold" nodeType="withEffect">
                                  <p:stCondLst>
                                    <p:cond delay="0"/>
                                  </p:stCondLst>
                                  <p:childTnLst>
                                    <p:animMotion origin="layout" path="M -3.75E-6 -0.03472 L -3.75E-6 1.85185E-6 " pathEditMode="relative" rAng="0" ptsTypes="AA">
                                      <p:cBhvr>
                                        <p:cTn id="23" dur="500" fill="hold"/>
                                        <p:tgtEl>
                                          <p:spTgt spid="5"/>
                                        </p:tgtEl>
                                        <p:attrNameLst>
                                          <p:attrName>ppt_x</p:attrName>
                                          <p:attrName>ppt_y</p:attrName>
                                        </p:attrNameLst>
                                      </p:cBhvr>
                                      <p:rCtr x="0" y="1736"/>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par>
                                <p:cTn id="29" presetID="42" presetClass="path" presetSubtype="0" decel="100000" fill="hold" nodeType="withEffect">
                                  <p:stCondLst>
                                    <p:cond delay="0"/>
                                  </p:stCondLst>
                                  <p:childTnLst>
                                    <p:animMotion origin="layout" path="M -3.75E-6 -0.03472 L -3.75E-6 1.85185E-6 " pathEditMode="relative" rAng="0" ptsTypes="AA">
                                      <p:cBhvr>
                                        <p:cTn id="30" dur="500" fill="hold"/>
                                        <p:tgtEl>
                                          <p:spTgt spid="4"/>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8C8CB62-1F36-C117-1F3E-B04D712C669F}"/>
              </a:ext>
            </a:extLst>
          </p:cNvPr>
          <p:cNvSpPr/>
          <p:nvPr/>
        </p:nvSpPr>
        <p:spPr>
          <a:xfrm>
            <a:off x="6410325" y="2513360"/>
            <a:ext cx="5272766" cy="393391"/>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 name="Rectangle: Rounded Corners 6">
            <a:extLst>
              <a:ext uri="{FF2B5EF4-FFF2-40B4-BE49-F238E27FC236}">
                <a16:creationId xmlns:a16="http://schemas.microsoft.com/office/drawing/2014/main" id="{615B286B-D0C3-9F2A-08EB-0DBF2DEF8E5C}"/>
              </a:ext>
            </a:extLst>
          </p:cNvPr>
          <p:cNvSpPr/>
          <p:nvPr/>
        </p:nvSpPr>
        <p:spPr>
          <a:xfrm>
            <a:off x="6410325" y="5255237"/>
            <a:ext cx="2926080" cy="220213"/>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nvGrpSpPr>
          <p:cNvPr id="22" name="Group 21">
            <a:extLst>
              <a:ext uri="{FF2B5EF4-FFF2-40B4-BE49-F238E27FC236}">
                <a16:creationId xmlns:a16="http://schemas.microsoft.com/office/drawing/2014/main" id="{7BF0F7DD-E578-1A48-2B45-0ECC9DE137C1}"/>
              </a:ext>
            </a:extLst>
          </p:cNvPr>
          <p:cNvGrpSpPr/>
          <p:nvPr/>
        </p:nvGrpSpPr>
        <p:grpSpPr>
          <a:xfrm>
            <a:off x="5779167" y="364646"/>
            <a:ext cx="606666" cy="1341521"/>
            <a:chOff x="5779167" y="364646"/>
            <a:chExt cx="606666" cy="1341521"/>
          </a:xfrm>
        </p:grpSpPr>
        <p:sp>
          <p:nvSpPr>
            <p:cNvPr id="9" name="TextBox 8">
              <a:extLst>
                <a:ext uri="{FF2B5EF4-FFF2-40B4-BE49-F238E27FC236}">
                  <a16:creationId xmlns:a16="http://schemas.microsoft.com/office/drawing/2014/main" id="{BBD95334-8438-6FA1-F9A1-6AD7DFD1B18F}"/>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1</a:t>
              </a:r>
            </a:p>
          </p:txBody>
        </p:sp>
        <p:cxnSp>
          <p:nvCxnSpPr>
            <p:cNvPr id="14" name="Straight Connector 13">
              <a:extLst>
                <a:ext uri="{FF2B5EF4-FFF2-40B4-BE49-F238E27FC236}">
                  <a16:creationId xmlns:a16="http://schemas.microsoft.com/office/drawing/2014/main" id="{2B36AEC2-CAC3-5A12-CDD4-FEC8F7FD1CFE}"/>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7E759039-A035-6CA2-018B-C9E48392D9E7}"/>
              </a:ext>
            </a:extLst>
          </p:cNvPr>
          <p:cNvSpPr txBox="1"/>
          <p:nvPr/>
        </p:nvSpPr>
        <p:spPr>
          <a:xfrm>
            <a:off x="6479144" y="701722"/>
            <a:ext cx="5272766" cy="2433295"/>
          </a:xfrm>
          <a:prstGeom prst="rect">
            <a:avLst/>
          </a:prstGeom>
          <a:noFill/>
        </p:spPr>
        <p:txBody>
          <a:bodyPr wrap="square" lIns="0" tIns="0" rIns="0" bIns="0">
            <a:spAutoFit/>
          </a:bodyPr>
          <a:lstStyle/>
          <a:p>
            <a:pPr>
              <a:spcAft>
                <a:spcPts val="600"/>
              </a:spcAft>
            </a:pPr>
            <a:r>
              <a:rPr lang="en-US" sz="1200" noProof="0" dirty="0">
                <a:cs typeface="Times New Roman"/>
              </a:rPr>
              <a:t>Arjun is a 43-year-old man who has recently undergone laparoscopic Roux-en-Y gastric bypass surgery. He has attended his 3 scheduled postoperative visits at 1-, 6-, and 12-weeks post-surgery. After his last visit, he expressed that he would not be returning for a further follow-up due to feeling uncomfortable with the HCPs. What weight bias could Arjun have experienced that led him to decline additional follow-up?</a:t>
            </a:r>
          </a:p>
          <a:p>
            <a:pPr marL="161925" lvl="1" indent="-161925">
              <a:lnSpc>
                <a:spcPct val="107000"/>
              </a:lnSpc>
              <a:spcBef>
                <a:spcPts val="0"/>
              </a:spcBef>
              <a:spcAft>
                <a:spcPts val="200"/>
              </a:spcAft>
              <a:buFont typeface="+mj-lt"/>
              <a:buAutoNum type="alphaLcPeriod"/>
            </a:pPr>
            <a:r>
              <a:rPr lang="en-US" sz="1200" noProof="0" dirty="0">
                <a:ea typeface="Calibri" panose="020F0502020204030204" pitchFamily="34" charset="0"/>
                <a:cs typeface="Times New Roman"/>
              </a:rPr>
              <a:t>Surgeon spent additional time during appointments, offering extensive replies to Arjun’s questions</a:t>
            </a:r>
          </a:p>
          <a:p>
            <a:pPr marL="161925" lvl="1" indent="-161925">
              <a:lnSpc>
                <a:spcPct val="107000"/>
              </a:lnSpc>
              <a:spcBef>
                <a:spcPts val="0"/>
              </a:spcBef>
              <a:spcAft>
                <a:spcPts val="200"/>
              </a:spcAft>
              <a:buFont typeface="+mj-lt"/>
              <a:buAutoNum type="alphaLcPeriod"/>
            </a:pPr>
            <a:r>
              <a:rPr lang="en-US" sz="1200" noProof="0" dirty="0">
                <a:ea typeface="Calibri" panose="020F0502020204030204" pitchFamily="34" charset="0"/>
                <a:cs typeface="Times New Roman"/>
              </a:rPr>
              <a:t>Dietitian referred to Arjun as “having obesity,” not as an “obese patient”</a:t>
            </a:r>
          </a:p>
          <a:p>
            <a:pPr marL="161925" lvl="1" indent="-161925">
              <a:lnSpc>
                <a:spcPct val="107000"/>
              </a:lnSpc>
              <a:spcBef>
                <a:spcPts val="0"/>
              </a:spcBef>
              <a:spcAft>
                <a:spcPts val="200"/>
              </a:spcAft>
              <a:buFont typeface="+mj-lt"/>
              <a:buAutoNum type="alphaLcPeriod"/>
            </a:pPr>
            <a:r>
              <a:rPr lang="en-US" sz="1200" noProof="0" dirty="0">
                <a:ea typeface="Calibri" panose="020F0502020204030204" pitchFamily="34" charset="0"/>
                <a:cs typeface="Times New Roman"/>
              </a:rPr>
              <a:t>Surgeon expressed disbelief that Arjun was following the dietitian’s plan, given Arjun’s less-than-optimal weight loss</a:t>
            </a:r>
          </a:p>
          <a:p>
            <a:pPr marL="161925" lvl="1" indent="-161925">
              <a:lnSpc>
                <a:spcPct val="107000"/>
              </a:lnSpc>
              <a:spcBef>
                <a:spcPts val="0"/>
              </a:spcBef>
              <a:buFont typeface="+mj-lt"/>
              <a:buAutoNum type="alphaLcPeriod"/>
            </a:pPr>
            <a:r>
              <a:rPr lang="en-US" sz="1200" noProof="0" dirty="0">
                <a:ea typeface="Calibri" panose="020F0502020204030204" pitchFamily="34" charset="0"/>
                <a:cs typeface="Times New Roman"/>
              </a:rPr>
              <a:t>Office nurse asked Arjun’s permission to obtain his weight</a:t>
            </a:r>
          </a:p>
        </p:txBody>
      </p:sp>
      <p:sp>
        <p:nvSpPr>
          <p:cNvPr id="33" name="Oval 32">
            <a:extLst>
              <a:ext uri="{FF2B5EF4-FFF2-40B4-BE49-F238E27FC236}">
                <a16:creationId xmlns:a16="http://schemas.microsoft.com/office/drawing/2014/main" id="{4501CF8F-B996-C39F-D706-30AA55129E7C}"/>
              </a:ext>
            </a:extLst>
          </p:cNvPr>
          <p:cNvSpPr/>
          <p:nvPr/>
        </p:nvSpPr>
        <p:spPr>
          <a:xfrm>
            <a:off x="609144" y="2380146"/>
            <a:ext cx="1630348" cy="1630348"/>
          </a:xfrm>
          <a:prstGeom prst="ellipse">
            <a:avLst/>
          </a:prstGeom>
          <a:solidFill>
            <a:schemeClr val="tx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4" name="Graphic 33">
            <a:extLst>
              <a:ext uri="{FF2B5EF4-FFF2-40B4-BE49-F238E27FC236}">
                <a16:creationId xmlns:a16="http://schemas.microsoft.com/office/drawing/2014/main" id="{E1E8B09B-D4B7-6DE8-789B-E13B77E96B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110" y="2684549"/>
            <a:ext cx="1021542" cy="1021542"/>
          </a:xfrm>
          <a:prstGeom prst="rect">
            <a:avLst/>
          </a:prstGeom>
        </p:spPr>
      </p:pic>
      <p:sp>
        <p:nvSpPr>
          <p:cNvPr id="35" name="Title 1">
            <a:extLst>
              <a:ext uri="{FF2B5EF4-FFF2-40B4-BE49-F238E27FC236}">
                <a16:creationId xmlns:a16="http://schemas.microsoft.com/office/drawing/2014/main" id="{95142EA9-EC49-A3A6-DA1F-FDC6DFB3D871}"/>
              </a:ext>
            </a:extLst>
          </p:cNvPr>
          <p:cNvSpPr>
            <a:spLocks noGrp="1"/>
          </p:cNvSpPr>
          <p:nvPr>
            <p:ph type="title"/>
          </p:nvPr>
        </p:nvSpPr>
        <p:spPr>
          <a:xfrm>
            <a:off x="2466108" y="414320"/>
            <a:ext cx="2700251" cy="5562000"/>
          </a:xfrm>
        </p:spPr>
        <p:txBody>
          <a:bodyPr/>
          <a:lstStyle/>
          <a:p>
            <a:r>
              <a:rPr lang="en-US" noProof="0" dirty="0">
                <a:latin typeface="Arial"/>
                <a:cs typeface="Arial"/>
              </a:rPr>
              <a:t>Assessments</a:t>
            </a:r>
          </a:p>
        </p:txBody>
      </p:sp>
      <p:grpSp>
        <p:nvGrpSpPr>
          <p:cNvPr id="2" name="Group 1">
            <a:extLst>
              <a:ext uri="{FF2B5EF4-FFF2-40B4-BE49-F238E27FC236}">
                <a16:creationId xmlns:a16="http://schemas.microsoft.com/office/drawing/2014/main" id="{E6B12792-4F32-1AE9-02AA-D56CAA62F039}"/>
              </a:ext>
            </a:extLst>
          </p:cNvPr>
          <p:cNvGrpSpPr/>
          <p:nvPr/>
        </p:nvGrpSpPr>
        <p:grpSpPr>
          <a:xfrm>
            <a:off x="5779167" y="3260315"/>
            <a:ext cx="606666" cy="1341521"/>
            <a:chOff x="5779167" y="364646"/>
            <a:chExt cx="606666" cy="1341521"/>
          </a:xfrm>
        </p:grpSpPr>
        <p:sp>
          <p:nvSpPr>
            <p:cNvPr id="3" name="TextBox 2">
              <a:extLst>
                <a:ext uri="{FF2B5EF4-FFF2-40B4-BE49-F238E27FC236}">
                  <a16:creationId xmlns:a16="http://schemas.microsoft.com/office/drawing/2014/main" id="{B8936176-ABA0-8CD6-FEB0-9648DD39F551}"/>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2</a:t>
              </a:r>
            </a:p>
          </p:txBody>
        </p:sp>
        <p:cxnSp>
          <p:nvCxnSpPr>
            <p:cNvPr id="4" name="Straight Connector 3">
              <a:extLst>
                <a:ext uri="{FF2B5EF4-FFF2-40B4-BE49-F238E27FC236}">
                  <a16:creationId xmlns:a16="http://schemas.microsoft.com/office/drawing/2014/main" id="{3CCEEC62-4910-005D-DEA5-117F82D03DBB}"/>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1A47EA9B-33A0-0EA9-5856-E2C20B18DB14}"/>
              </a:ext>
            </a:extLst>
          </p:cNvPr>
          <p:cNvSpPr txBox="1"/>
          <p:nvPr/>
        </p:nvSpPr>
        <p:spPr>
          <a:xfrm>
            <a:off x="6479144" y="3597391"/>
            <a:ext cx="5272766" cy="2511008"/>
          </a:xfrm>
          <a:prstGeom prst="rect">
            <a:avLst/>
          </a:prstGeom>
          <a:noFill/>
        </p:spPr>
        <p:txBody>
          <a:bodyPr wrap="square" lIns="0" tIns="0" rIns="0" bIns="0">
            <a:spAutoFit/>
          </a:bodyPr>
          <a:lstStyle/>
          <a:p>
            <a:pPr>
              <a:lnSpc>
                <a:spcPct val="107000"/>
              </a:lnSpc>
              <a:spcAft>
                <a:spcPts val="600"/>
              </a:spcAft>
            </a:pPr>
            <a:r>
              <a:rPr lang="en-US" sz="1200" noProof="0" dirty="0">
                <a:cs typeface="Times New Roman"/>
              </a:rPr>
              <a:t>Yichen is a 37-year-old woman with a BMI of 36 kg/m</a:t>
            </a:r>
            <a:r>
              <a:rPr lang="en-US" sz="1200" baseline="30000" noProof="0" dirty="0">
                <a:cs typeface="Times New Roman"/>
              </a:rPr>
              <a:t>2</a:t>
            </a:r>
            <a:r>
              <a:rPr lang="en-US" sz="1200" noProof="0" dirty="0">
                <a:cs typeface="Times New Roman"/>
              </a:rPr>
              <a:t> and complications, including hypertension and type 2 diabetes. After attending an information seminar, she decided she needed formal treatment for her obesity through sleeve gastrectomy surgery. Throughout her hospital stay, the staff constantly questioned whether she met the criteria for surgery and suggested that she was taking the easy way out. What negative effect could this weight stigma have on Yichen’s weight loss journey?</a:t>
            </a:r>
          </a:p>
          <a:p>
            <a:pPr marL="157163" lvl="1" indent="-157163">
              <a:lnSpc>
                <a:spcPct val="107000"/>
              </a:lnSpc>
              <a:spcBef>
                <a:spcPts val="0"/>
              </a:spcBef>
              <a:spcAft>
                <a:spcPts val="200"/>
              </a:spcAft>
              <a:buFont typeface="+mj-lt"/>
              <a:buAutoNum type="alphaLcPeriod"/>
            </a:pPr>
            <a:r>
              <a:rPr lang="en-US" sz="1200" noProof="0" dirty="0">
                <a:cs typeface="Times New Roman"/>
              </a:rPr>
              <a:t>Yichen is less likely to have depressive episodes</a:t>
            </a:r>
          </a:p>
          <a:p>
            <a:pPr marL="157163" lvl="1" indent="-157163">
              <a:lnSpc>
                <a:spcPct val="107000"/>
              </a:lnSpc>
              <a:spcBef>
                <a:spcPts val="0"/>
              </a:spcBef>
              <a:spcAft>
                <a:spcPts val="200"/>
              </a:spcAft>
              <a:buFont typeface="+mj-lt"/>
              <a:buAutoNum type="alphaLcPeriod"/>
            </a:pPr>
            <a:r>
              <a:rPr lang="en-US" sz="1200" noProof="0" dirty="0">
                <a:cs typeface="Times New Roman"/>
              </a:rPr>
              <a:t>Yichen is more likely to avoid exercise</a:t>
            </a:r>
          </a:p>
          <a:p>
            <a:pPr marL="157163" lvl="1" indent="-157163">
              <a:lnSpc>
                <a:spcPct val="107000"/>
              </a:lnSpc>
              <a:spcBef>
                <a:spcPts val="0"/>
              </a:spcBef>
              <a:spcAft>
                <a:spcPts val="200"/>
              </a:spcAft>
              <a:buFont typeface="+mj-lt"/>
              <a:buAutoNum type="alphaLcPeriod"/>
            </a:pPr>
            <a:r>
              <a:rPr lang="en-US" sz="1200" noProof="0" dirty="0">
                <a:cs typeface="Times New Roman"/>
              </a:rPr>
              <a:t>Yichen experiences less distress over her body image</a:t>
            </a:r>
          </a:p>
          <a:p>
            <a:pPr marL="157163" lvl="1" indent="-157163">
              <a:lnSpc>
                <a:spcPct val="107000"/>
              </a:lnSpc>
              <a:spcBef>
                <a:spcPts val="0"/>
              </a:spcBef>
              <a:buFont typeface="+mj-lt"/>
              <a:buAutoNum type="alphaLcPeriod"/>
            </a:pPr>
            <a:r>
              <a:rPr lang="en-US" sz="1200" noProof="0" dirty="0">
                <a:cs typeface="Times New Roman"/>
              </a:rPr>
              <a:t>Yichen exercises greater control over her diet</a:t>
            </a:r>
          </a:p>
          <a:p>
            <a:pPr marL="161925" lvl="1" indent="-161925">
              <a:lnSpc>
                <a:spcPct val="107000"/>
              </a:lnSpc>
              <a:spcBef>
                <a:spcPts val="0"/>
              </a:spcBef>
              <a:buFont typeface="+mj-lt"/>
              <a:buAutoNum type="alphaLcPeriod"/>
            </a:pPr>
            <a:endParaRPr lang="en-US" sz="1200" noProof="0" dirty="0">
              <a:ea typeface="Calibri" panose="020F0502020204030204" pitchFamily="34" charset="0"/>
              <a:cs typeface="Times New Roman"/>
            </a:endParaRPr>
          </a:p>
        </p:txBody>
      </p:sp>
    </p:spTree>
    <p:extLst>
      <p:ext uri="{BB962C8B-B14F-4D97-AF65-F5344CB8AC3E}">
        <p14:creationId xmlns:p14="http://schemas.microsoft.com/office/powerpoint/2010/main" val="393860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85893-6627-246F-E9F1-693FBEC9A940}"/>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C95EE3F-98F1-8B52-21A9-B9C8FAC3D8BE}"/>
              </a:ext>
            </a:extLst>
          </p:cNvPr>
          <p:cNvSpPr/>
          <p:nvPr/>
        </p:nvSpPr>
        <p:spPr>
          <a:xfrm>
            <a:off x="6385833" y="4577681"/>
            <a:ext cx="1371600" cy="220213"/>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 name="Rectangle: Rounded Corners 5">
            <a:extLst>
              <a:ext uri="{FF2B5EF4-FFF2-40B4-BE49-F238E27FC236}">
                <a16:creationId xmlns:a16="http://schemas.microsoft.com/office/drawing/2014/main" id="{F50959D6-965E-8FFF-0BBC-D61E51709CC7}"/>
              </a:ext>
            </a:extLst>
          </p:cNvPr>
          <p:cNvSpPr/>
          <p:nvPr/>
        </p:nvSpPr>
        <p:spPr>
          <a:xfrm>
            <a:off x="6385833" y="2348793"/>
            <a:ext cx="1549850" cy="220213"/>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nvGrpSpPr>
          <p:cNvPr id="22" name="Group 21">
            <a:extLst>
              <a:ext uri="{FF2B5EF4-FFF2-40B4-BE49-F238E27FC236}">
                <a16:creationId xmlns:a16="http://schemas.microsoft.com/office/drawing/2014/main" id="{DD290CC3-09D4-72B4-CE76-4FF92466BA21}"/>
              </a:ext>
            </a:extLst>
          </p:cNvPr>
          <p:cNvGrpSpPr/>
          <p:nvPr/>
        </p:nvGrpSpPr>
        <p:grpSpPr>
          <a:xfrm>
            <a:off x="5779167" y="364646"/>
            <a:ext cx="606666" cy="1341521"/>
            <a:chOff x="5779167" y="364646"/>
            <a:chExt cx="606666" cy="1341521"/>
          </a:xfrm>
        </p:grpSpPr>
        <p:sp>
          <p:nvSpPr>
            <p:cNvPr id="9" name="TextBox 8">
              <a:extLst>
                <a:ext uri="{FF2B5EF4-FFF2-40B4-BE49-F238E27FC236}">
                  <a16:creationId xmlns:a16="http://schemas.microsoft.com/office/drawing/2014/main" id="{B4636099-40BD-5B9E-9336-7E23457C507A}"/>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3</a:t>
              </a:r>
            </a:p>
          </p:txBody>
        </p:sp>
        <p:cxnSp>
          <p:nvCxnSpPr>
            <p:cNvPr id="14" name="Straight Connector 13">
              <a:extLst>
                <a:ext uri="{FF2B5EF4-FFF2-40B4-BE49-F238E27FC236}">
                  <a16:creationId xmlns:a16="http://schemas.microsoft.com/office/drawing/2014/main" id="{DB99D65C-84CD-1B8A-5C15-E10B8B9F9183}"/>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5FD69594-1F45-A6F1-147B-112CDF3DE295}"/>
              </a:ext>
            </a:extLst>
          </p:cNvPr>
          <p:cNvSpPr txBox="1"/>
          <p:nvPr/>
        </p:nvSpPr>
        <p:spPr>
          <a:xfrm>
            <a:off x="6479144" y="701722"/>
            <a:ext cx="5272766" cy="2076659"/>
          </a:xfrm>
          <a:prstGeom prst="rect">
            <a:avLst/>
          </a:prstGeom>
          <a:noFill/>
        </p:spPr>
        <p:txBody>
          <a:bodyPr wrap="square" lIns="0" tIns="0" rIns="0" bIns="0">
            <a:spAutoFit/>
          </a:bodyPr>
          <a:lstStyle/>
          <a:p>
            <a:pPr>
              <a:spcAft>
                <a:spcPts val="600"/>
              </a:spcAft>
            </a:pPr>
            <a:r>
              <a:rPr lang="en-US" sz="1200" noProof="0" dirty="0">
                <a:cs typeface="Times New Roman"/>
              </a:rPr>
              <a:t>Valentina is a 52-year-old woman who started her weight loss journey at </a:t>
            </a:r>
            <a:br>
              <a:rPr lang="en-US" sz="1200" noProof="0" dirty="0">
                <a:cs typeface="Times New Roman"/>
              </a:rPr>
            </a:br>
            <a:r>
              <a:rPr lang="en-US" sz="1200" noProof="0" dirty="0">
                <a:cs typeface="Times New Roman"/>
              </a:rPr>
              <a:t>564 lbs (256 kg). During her pre-operative weight loss program, she was treated respectfully by the staff, but often felt ashamed and dehumanized due to the lack of accessibility in the hospital. What are some strategies to improve accessibility and comfort in healthcare environments for patients with obesity?</a:t>
            </a:r>
          </a:p>
          <a:p>
            <a:pPr marL="161925" lvl="1" indent="-161925">
              <a:lnSpc>
                <a:spcPct val="107000"/>
              </a:lnSpc>
              <a:spcBef>
                <a:spcPts val="0"/>
              </a:spcBef>
              <a:spcAft>
                <a:spcPts val="200"/>
              </a:spcAft>
              <a:buFont typeface="+mj-lt"/>
              <a:buAutoNum type="alphaLcPeriod"/>
            </a:pPr>
            <a:r>
              <a:rPr lang="en-US" sz="1200" noProof="0" dirty="0">
                <a:ea typeface="Calibri" panose="020F0502020204030204" pitchFamily="34" charset="0"/>
                <a:cs typeface="Times New Roman"/>
              </a:rPr>
              <a:t>Scales with adequate capacity for people with obesity</a:t>
            </a:r>
          </a:p>
          <a:p>
            <a:pPr marL="161925" lvl="1" indent="-161925">
              <a:lnSpc>
                <a:spcPct val="107000"/>
              </a:lnSpc>
              <a:spcBef>
                <a:spcPts val="0"/>
              </a:spcBef>
              <a:spcAft>
                <a:spcPts val="200"/>
              </a:spcAft>
              <a:buFont typeface="+mj-lt"/>
              <a:buAutoNum type="alphaLcPeriod"/>
            </a:pPr>
            <a:r>
              <a:rPr lang="en-US" sz="1200" noProof="0" dirty="0">
                <a:ea typeface="Calibri" panose="020F0502020204030204" pitchFamily="34" charset="0"/>
                <a:cs typeface="Times New Roman"/>
              </a:rPr>
              <a:t>Removal of reading materials that stigmatize weight</a:t>
            </a:r>
          </a:p>
          <a:p>
            <a:pPr marL="161925" lvl="1" indent="-161925">
              <a:lnSpc>
                <a:spcPct val="107000"/>
              </a:lnSpc>
              <a:spcBef>
                <a:spcPts val="0"/>
              </a:spcBef>
              <a:spcAft>
                <a:spcPts val="200"/>
              </a:spcAft>
              <a:buFont typeface="+mj-lt"/>
              <a:buAutoNum type="alphaLcPeriod"/>
            </a:pPr>
            <a:r>
              <a:rPr lang="en-US" sz="1200" noProof="0" dirty="0">
                <a:ea typeface="Calibri" panose="020F0502020204030204" pitchFamily="34" charset="0"/>
                <a:cs typeface="Times New Roman"/>
              </a:rPr>
              <a:t>Weighing patients in discrete areas</a:t>
            </a:r>
          </a:p>
          <a:p>
            <a:pPr marL="161925" lvl="1" indent="-161925">
              <a:lnSpc>
                <a:spcPct val="107000"/>
              </a:lnSpc>
              <a:spcBef>
                <a:spcPts val="0"/>
              </a:spcBef>
              <a:spcAft>
                <a:spcPts val="200"/>
              </a:spcAft>
              <a:buFont typeface="+mj-lt"/>
              <a:buAutoNum type="alphaLcPeriod"/>
            </a:pPr>
            <a:r>
              <a:rPr lang="en-US" sz="1200" noProof="0" dirty="0">
                <a:ea typeface="Calibri" panose="020F0502020204030204" pitchFamily="34" charset="0"/>
                <a:cs typeface="Times New Roman"/>
              </a:rPr>
              <a:t>All of the above</a:t>
            </a:r>
          </a:p>
          <a:p>
            <a:pPr marL="161925" lvl="1" indent="-161925">
              <a:lnSpc>
                <a:spcPct val="107000"/>
              </a:lnSpc>
              <a:spcBef>
                <a:spcPts val="0"/>
              </a:spcBef>
              <a:buFont typeface="+mj-lt"/>
              <a:buAutoNum type="alphaLcPeriod"/>
            </a:pPr>
            <a:endParaRPr lang="en-US" sz="1200" noProof="0" dirty="0">
              <a:ea typeface="Calibri" panose="020F0502020204030204" pitchFamily="34" charset="0"/>
              <a:cs typeface="Times New Roman"/>
            </a:endParaRPr>
          </a:p>
        </p:txBody>
      </p:sp>
      <p:sp>
        <p:nvSpPr>
          <p:cNvPr id="33" name="Oval 32">
            <a:extLst>
              <a:ext uri="{FF2B5EF4-FFF2-40B4-BE49-F238E27FC236}">
                <a16:creationId xmlns:a16="http://schemas.microsoft.com/office/drawing/2014/main" id="{4ABF5C61-E35D-478F-A11E-F6F2FC46A580}"/>
              </a:ext>
            </a:extLst>
          </p:cNvPr>
          <p:cNvSpPr/>
          <p:nvPr/>
        </p:nvSpPr>
        <p:spPr>
          <a:xfrm>
            <a:off x="609144" y="2380146"/>
            <a:ext cx="1630348" cy="1630348"/>
          </a:xfrm>
          <a:prstGeom prst="ellipse">
            <a:avLst/>
          </a:prstGeom>
          <a:solidFill>
            <a:schemeClr val="tx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4" name="Graphic 33">
            <a:extLst>
              <a:ext uri="{FF2B5EF4-FFF2-40B4-BE49-F238E27FC236}">
                <a16:creationId xmlns:a16="http://schemas.microsoft.com/office/drawing/2014/main" id="{8F5ACB69-6153-327C-73B2-3B89CB7A2B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110" y="2684549"/>
            <a:ext cx="1021542" cy="1021542"/>
          </a:xfrm>
          <a:prstGeom prst="rect">
            <a:avLst/>
          </a:prstGeom>
        </p:spPr>
      </p:pic>
      <p:sp>
        <p:nvSpPr>
          <p:cNvPr id="35" name="Title 1">
            <a:extLst>
              <a:ext uri="{FF2B5EF4-FFF2-40B4-BE49-F238E27FC236}">
                <a16:creationId xmlns:a16="http://schemas.microsoft.com/office/drawing/2014/main" id="{ADE9EE53-821B-7504-12CF-5EA33EA26CA7}"/>
              </a:ext>
            </a:extLst>
          </p:cNvPr>
          <p:cNvSpPr>
            <a:spLocks noGrp="1"/>
          </p:cNvSpPr>
          <p:nvPr>
            <p:ph type="title"/>
          </p:nvPr>
        </p:nvSpPr>
        <p:spPr>
          <a:xfrm>
            <a:off x="2466108" y="414320"/>
            <a:ext cx="2700251" cy="5562000"/>
          </a:xfrm>
        </p:spPr>
        <p:txBody>
          <a:bodyPr/>
          <a:lstStyle/>
          <a:p>
            <a:r>
              <a:rPr lang="en-US" noProof="0" dirty="0">
                <a:latin typeface="Arial"/>
                <a:cs typeface="Arial"/>
              </a:rPr>
              <a:t>Assessments</a:t>
            </a:r>
          </a:p>
        </p:txBody>
      </p:sp>
      <p:grpSp>
        <p:nvGrpSpPr>
          <p:cNvPr id="2" name="Group 1">
            <a:extLst>
              <a:ext uri="{FF2B5EF4-FFF2-40B4-BE49-F238E27FC236}">
                <a16:creationId xmlns:a16="http://schemas.microsoft.com/office/drawing/2014/main" id="{54F978DA-0E0D-8E4B-FC45-0DA21785F4C7}"/>
              </a:ext>
            </a:extLst>
          </p:cNvPr>
          <p:cNvGrpSpPr/>
          <p:nvPr/>
        </p:nvGrpSpPr>
        <p:grpSpPr>
          <a:xfrm>
            <a:off x="5779167" y="2788602"/>
            <a:ext cx="606666" cy="1341521"/>
            <a:chOff x="5779167" y="364646"/>
            <a:chExt cx="606666" cy="1341521"/>
          </a:xfrm>
        </p:grpSpPr>
        <p:sp>
          <p:nvSpPr>
            <p:cNvPr id="3" name="TextBox 2">
              <a:extLst>
                <a:ext uri="{FF2B5EF4-FFF2-40B4-BE49-F238E27FC236}">
                  <a16:creationId xmlns:a16="http://schemas.microsoft.com/office/drawing/2014/main" id="{8806F46E-EA2B-AB58-D466-ED1E1B611028}"/>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4</a:t>
              </a:r>
            </a:p>
          </p:txBody>
        </p:sp>
        <p:cxnSp>
          <p:nvCxnSpPr>
            <p:cNvPr id="4" name="Straight Connector 3">
              <a:extLst>
                <a:ext uri="{FF2B5EF4-FFF2-40B4-BE49-F238E27FC236}">
                  <a16:creationId xmlns:a16="http://schemas.microsoft.com/office/drawing/2014/main" id="{ABC8DC7E-6E1C-D020-FFA7-0FACD5F16A68}"/>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50BB5FF6-189E-7116-B294-2395A4909A90}"/>
              </a:ext>
            </a:extLst>
          </p:cNvPr>
          <p:cNvSpPr txBox="1"/>
          <p:nvPr/>
        </p:nvSpPr>
        <p:spPr>
          <a:xfrm>
            <a:off x="6479144" y="3125678"/>
            <a:ext cx="5272766" cy="2115772"/>
          </a:xfrm>
          <a:prstGeom prst="rect">
            <a:avLst/>
          </a:prstGeom>
          <a:noFill/>
        </p:spPr>
        <p:txBody>
          <a:bodyPr wrap="square" lIns="0" tIns="0" rIns="0" bIns="0">
            <a:spAutoFit/>
          </a:bodyPr>
          <a:lstStyle/>
          <a:p>
            <a:pPr>
              <a:lnSpc>
                <a:spcPct val="107000"/>
              </a:lnSpc>
              <a:spcAft>
                <a:spcPts val="800"/>
              </a:spcAft>
            </a:pPr>
            <a:r>
              <a:rPr lang="en-US" sz="1200" noProof="0" dirty="0">
                <a:cs typeface="Times New Roman"/>
              </a:rPr>
              <a:t>Kadeem is a 24-year-old individual who is seeing their family physician, Dr Patel, for an initial check-up. Kadeem has been gaining weight lately, largely due to stress with a hectic college life – a fact unknown to Dr Patel. Upon seeing Kadeem for the first time, Dr Patel observes that Kadeem is African American. She immediately attributes Kadeem’s obesity to unhealthy eating habits that she believes are typical of African American diets. What type of bias does this example illustrate?</a:t>
            </a:r>
          </a:p>
          <a:p>
            <a:pPr marL="157163" lvl="1" indent="-157163">
              <a:lnSpc>
                <a:spcPct val="107000"/>
              </a:lnSpc>
              <a:spcBef>
                <a:spcPts val="0"/>
              </a:spcBef>
              <a:spcAft>
                <a:spcPts val="200"/>
              </a:spcAft>
              <a:buFont typeface="+mj-lt"/>
              <a:buAutoNum type="alphaLcPeriod"/>
            </a:pPr>
            <a:r>
              <a:rPr lang="en-US" sz="1200" noProof="0" dirty="0">
                <a:cs typeface="Times New Roman"/>
              </a:rPr>
              <a:t>Implicit bias</a:t>
            </a:r>
          </a:p>
          <a:p>
            <a:pPr marL="157163" lvl="1" indent="-157163">
              <a:lnSpc>
                <a:spcPct val="107000"/>
              </a:lnSpc>
              <a:spcBef>
                <a:spcPts val="0"/>
              </a:spcBef>
              <a:spcAft>
                <a:spcPts val="200"/>
              </a:spcAft>
              <a:buFont typeface="+mj-lt"/>
              <a:buAutoNum type="alphaLcPeriod"/>
            </a:pPr>
            <a:r>
              <a:rPr lang="en-US" sz="1200" noProof="0" dirty="0">
                <a:cs typeface="Times New Roman"/>
              </a:rPr>
              <a:t>Explicit bias</a:t>
            </a:r>
          </a:p>
          <a:p>
            <a:pPr marL="157163" lvl="1" indent="-157163">
              <a:lnSpc>
                <a:spcPct val="107000"/>
              </a:lnSpc>
              <a:spcBef>
                <a:spcPts val="0"/>
              </a:spcBef>
              <a:spcAft>
                <a:spcPts val="200"/>
              </a:spcAft>
              <a:buFont typeface="+mj-lt"/>
              <a:buAutoNum type="alphaLcPeriod"/>
            </a:pPr>
            <a:r>
              <a:rPr lang="en-US" sz="1200" noProof="0" dirty="0">
                <a:cs typeface="Times New Roman"/>
              </a:rPr>
              <a:t>No bias</a:t>
            </a:r>
            <a:endParaRPr lang="en-US" sz="1200" noProof="0" dirty="0">
              <a:ea typeface="Calibri" panose="020F0502020204030204" pitchFamily="34" charset="0"/>
              <a:cs typeface="Times New Roman"/>
            </a:endParaRPr>
          </a:p>
        </p:txBody>
      </p:sp>
    </p:spTree>
    <p:extLst>
      <p:ext uri="{BB962C8B-B14F-4D97-AF65-F5344CB8AC3E}">
        <p14:creationId xmlns:p14="http://schemas.microsoft.com/office/powerpoint/2010/main" val="341101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a:xfrm>
            <a:off x="536575" y="414338"/>
            <a:ext cx="4629150" cy="5562600"/>
          </a:xfrm>
        </p:spPr>
        <p:txBody>
          <a:bodyPr/>
          <a:lstStyle/>
          <a:p>
            <a:r>
              <a:rPr lang="en-US" noProof="0" dirty="0"/>
              <a:t>Learning </a:t>
            </a:r>
            <a:br>
              <a:rPr lang="en-US" noProof="0" dirty="0"/>
            </a:br>
            <a:r>
              <a:rPr lang="en-US" noProof="0" dirty="0"/>
              <a:t>outcomes</a:t>
            </a:r>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a:xfrm>
            <a:off x="6095999" y="414320"/>
            <a:ext cx="5641075" cy="5562000"/>
          </a:xfrm>
        </p:spPr>
        <p:txBody>
          <a:bodyPr/>
          <a:lstStyle/>
          <a:p>
            <a:pPr marL="0" indent="0">
              <a:spcAft>
                <a:spcPts val="1800"/>
              </a:spcAft>
              <a:buNone/>
            </a:pPr>
            <a:r>
              <a:rPr lang="en-US" noProof="0" dirty="0"/>
              <a:t>After completing this module, </a:t>
            </a:r>
            <a:br>
              <a:rPr lang="en-US" noProof="0" dirty="0"/>
            </a:br>
            <a:r>
              <a:rPr lang="en-US" noProof="0" dirty="0"/>
              <a:t>the learner will be able to:</a:t>
            </a:r>
          </a:p>
          <a:p>
            <a:pPr marL="746125" lvl="1" indent="-6350">
              <a:spcAft>
                <a:spcPts val="800"/>
              </a:spcAft>
              <a:buNone/>
            </a:pPr>
            <a:r>
              <a:rPr lang="en-US" noProof="0" dirty="0"/>
              <a:t>Recognize weight stigma and bias as a barrier to providing appropriate care to patients with obesity</a:t>
            </a:r>
          </a:p>
          <a:p>
            <a:pPr marL="746125" lvl="1" indent="-6350">
              <a:spcAft>
                <a:spcPts val="800"/>
              </a:spcAft>
              <a:buNone/>
            </a:pPr>
            <a:r>
              <a:rPr lang="en-US" noProof="0" dirty="0"/>
              <a:t>Understand the impact of implicit and explicit bias against obesity in the healthcare setting</a:t>
            </a:r>
          </a:p>
          <a:p>
            <a:pPr marL="746125" lvl="1" indent="-6350">
              <a:spcAft>
                <a:spcPts val="800"/>
              </a:spcAft>
              <a:buNone/>
            </a:pPr>
            <a:r>
              <a:rPr lang="en-US" dirty="0"/>
              <a:t>Use unbiased, non-judgmental, empathetic, and respectful verbal and non-verbal language when communicating with patients with obesity and their family members</a:t>
            </a:r>
          </a:p>
          <a:p>
            <a:pPr marL="746125" lvl="1" indent="-6350">
              <a:spcAft>
                <a:spcPts val="800"/>
              </a:spcAft>
              <a:buNone/>
            </a:pPr>
            <a:r>
              <a:rPr lang="en-US" noProof="0" dirty="0"/>
              <a:t>Advocate for accommodations that are respectful and free of weight bias</a:t>
            </a:r>
          </a:p>
          <a:p>
            <a:pPr marL="746125" lvl="1" indent="-6350">
              <a:spcAft>
                <a:spcPts val="800"/>
              </a:spcAft>
              <a:buNone/>
            </a:pPr>
            <a:endParaRPr lang="en-US" noProof="0" dirty="0"/>
          </a:p>
          <a:p>
            <a:endParaRPr lang="en-US" noProof="0" dirty="0"/>
          </a:p>
        </p:txBody>
      </p:sp>
      <p:pic>
        <p:nvPicPr>
          <p:cNvPr id="21" name="Graphic 20">
            <a:extLst>
              <a:ext uri="{FF2B5EF4-FFF2-40B4-BE49-F238E27FC236}">
                <a16:creationId xmlns:a16="http://schemas.microsoft.com/office/drawing/2014/main" id="{C777F1D0-303A-1714-5227-F7C516DE48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1540" y="5608294"/>
            <a:ext cx="271325" cy="274759"/>
          </a:xfrm>
          <a:prstGeom prst="rect">
            <a:avLst/>
          </a:prstGeom>
        </p:spPr>
      </p:pic>
      <p:sp>
        <p:nvSpPr>
          <p:cNvPr id="22" name="TextBox 21">
            <a:extLst>
              <a:ext uri="{FF2B5EF4-FFF2-40B4-BE49-F238E27FC236}">
                <a16:creationId xmlns:a16="http://schemas.microsoft.com/office/drawing/2014/main" id="{E6F782F0-7BCA-E947-990A-3ED3582BD391}"/>
              </a:ext>
            </a:extLst>
          </p:cNvPr>
          <p:cNvSpPr txBox="1"/>
          <p:nvPr/>
        </p:nvSpPr>
        <p:spPr>
          <a:xfrm>
            <a:off x="6460790" y="5585091"/>
            <a:ext cx="3884930" cy="288147"/>
          </a:xfrm>
          <a:prstGeom prst="rect">
            <a:avLst/>
          </a:prstGeom>
          <a:no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tIns="36000" bIns="36000" anchor="ctr" anchorCtr="0">
            <a:spAutoFit/>
          </a:bodyPr>
          <a:lstStyle/>
          <a:p>
            <a:pPr lvl="0"/>
            <a:r>
              <a:rPr lang="en-US" sz="1400" noProof="0" dirty="0"/>
              <a:t>Estimated time to complete: </a:t>
            </a:r>
            <a:r>
              <a:rPr lang="en-US" sz="1400" b="1" noProof="0" dirty="0"/>
              <a:t>15</a:t>
            </a:r>
            <a:r>
              <a:rPr lang="en-US" sz="1400" noProof="0" dirty="0"/>
              <a:t> min</a:t>
            </a:r>
          </a:p>
        </p:txBody>
      </p:sp>
      <p:cxnSp>
        <p:nvCxnSpPr>
          <p:cNvPr id="24" name="Straight Connector 23">
            <a:extLst>
              <a:ext uri="{FF2B5EF4-FFF2-40B4-BE49-F238E27FC236}">
                <a16:creationId xmlns:a16="http://schemas.microsoft.com/office/drawing/2014/main" id="{AB8AA1BB-710B-C3C6-78F2-2150D7961511}"/>
              </a:ext>
            </a:extLst>
          </p:cNvPr>
          <p:cNvCxnSpPr/>
          <p:nvPr/>
        </p:nvCxnSpPr>
        <p:spPr>
          <a:xfrm>
            <a:off x="6103920" y="54178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03D86D-1DAA-E76D-2509-2200952F7307}"/>
              </a:ext>
            </a:extLst>
          </p:cNvPr>
          <p:cNvCxnSpPr/>
          <p:nvPr/>
        </p:nvCxnSpPr>
        <p:spPr>
          <a:xfrm>
            <a:off x="6103920" y="60274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942F8F75-8D24-B7A0-4D81-7F4435FC2BF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1673500"/>
            <a:ext cx="683952" cy="683952"/>
          </a:xfrm>
          <a:prstGeom prst="rect">
            <a:avLst/>
          </a:prstGeom>
        </p:spPr>
      </p:pic>
      <p:pic>
        <p:nvPicPr>
          <p:cNvPr id="5" name="Graphic 4">
            <a:extLst>
              <a:ext uri="{FF2B5EF4-FFF2-40B4-BE49-F238E27FC236}">
                <a16:creationId xmlns:a16="http://schemas.microsoft.com/office/drawing/2014/main" id="{898D7D9B-5D59-0E6E-B098-1B7AA38EE3F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2440068"/>
            <a:ext cx="683952" cy="683952"/>
          </a:xfrm>
          <a:prstGeom prst="rect">
            <a:avLst/>
          </a:prstGeom>
        </p:spPr>
      </p:pic>
      <p:pic>
        <p:nvPicPr>
          <p:cNvPr id="6" name="Graphic 5">
            <a:extLst>
              <a:ext uri="{FF2B5EF4-FFF2-40B4-BE49-F238E27FC236}">
                <a16:creationId xmlns:a16="http://schemas.microsoft.com/office/drawing/2014/main" id="{DA9BCA09-F3FE-B615-5948-55DA9E330AC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3378243"/>
            <a:ext cx="683952" cy="683952"/>
          </a:xfrm>
          <a:prstGeom prst="rect">
            <a:avLst/>
          </a:prstGeom>
        </p:spPr>
      </p:pic>
      <p:pic>
        <p:nvPicPr>
          <p:cNvPr id="7" name="Graphic 6">
            <a:extLst>
              <a:ext uri="{FF2B5EF4-FFF2-40B4-BE49-F238E27FC236}">
                <a16:creationId xmlns:a16="http://schemas.microsoft.com/office/drawing/2014/main" id="{A0649F4C-CBF2-1D91-CFC7-5472523BF58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4289543"/>
            <a:ext cx="683952" cy="683952"/>
          </a:xfrm>
          <a:prstGeom prst="rect">
            <a:avLst/>
          </a:prstGeom>
        </p:spPr>
      </p:pic>
    </p:spTree>
    <p:extLst>
      <p:ext uri="{BB962C8B-B14F-4D97-AF65-F5344CB8AC3E}">
        <p14:creationId xmlns:p14="http://schemas.microsoft.com/office/powerpoint/2010/main" val="9648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A856-E79D-4319-B854-F5D080ADA0F4}"/>
              </a:ext>
            </a:extLst>
          </p:cNvPr>
          <p:cNvSpPr>
            <a:spLocks noGrp="1"/>
          </p:cNvSpPr>
          <p:nvPr>
            <p:ph type="title"/>
          </p:nvPr>
        </p:nvSpPr>
        <p:spPr>
          <a:xfrm>
            <a:off x="536240" y="414320"/>
            <a:ext cx="3154209" cy="5562000"/>
          </a:xfrm>
        </p:spPr>
        <p:txBody>
          <a:bodyPr/>
          <a:lstStyle/>
          <a:p>
            <a:r>
              <a:rPr lang="en-US" noProof="0" dirty="0"/>
              <a:t>Perception of obesity</a:t>
            </a:r>
          </a:p>
        </p:txBody>
      </p:sp>
      <p:sp>
        <p:nvSpPr>
          <p:cNvPr id="3" name="Text Placeholder 2">
            <a:extLst>
              <a:ext uri="{FF2B5EF4-FFF2-40B4-BE49-F238E27FC236}">
                <a16:creationId xmlns:a16="http://schemas.microsoft.com/office/drawing/2014/main" id="{F74871D5-1C40-45CE-9432-A12641C0CD52}"/>
              </a:ext>
            </a:extLst>
          </p:cNvPr>
          <p:cNvSpPr>
            <a:spLocks noGrp="1"/>
          </p:cNvSpPr>
          <p:nvPr>
            <p:ph type="body" sz="quarter" idx="13"/>
          </p:nvPr>
        </p:nvSpPr>
        <p:spPr>
          <a:xfrm>
            <a:off x="4006851" y="6401983"/>
            <a:ext cx="7425390" cy="324000"/>
          </a:xfrm>
        </p:spPr>
        <p:txBody>
          <a:bodyPr/>
          <a:lstStyle/>
          <a:p>
            <a:r>
              <a:rPr lang="en-US" noProof="0" dirty="0"/>
              <a:t>HCP, healthcare professional. </a:t>
            </a:r>
            <a:br>
              <a:rPr lang="en-US" noProof="0" dirty="0"/>
            </a:br>
            <a:r>
              <a:rPr lang="en-US" noProof="0" dirty="0"/>
              <a:t>Kaplan LM et al. Obesity (Silver Spring) 2018;26:61–69.</a:t>
            </a:r>
          </a:p>
        </p:txBody>
      </p:sp>
      <p:sp>
        <p:nvSpPr>
          <p:cNvPr id="20" name="TextBox 19">
            <a:extLst>
              <a:ext uri="{FF2B5EF4-FFF2-40B4-BE49-F238E27FC236}">
                <a16:creationId xmlns:a16="http://schemas.microsoft.com/office/drawing/2014/main" id="{2FD64164-8A22-4DC2-BDE9-DF60EF3562F1}"/>
              </a:ext>
            </a:extLst>
          </p:cNvPr>
          <p:cNvSpPr txBox="1"/>
          <p:nvPr/>
        </p:nvSpPr>
        <p:spPr>
          <a:xfrm>
            <a:off x="8438900" y="4974351"/>
            <a:ext cx="1138368" cy="36933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chemeClr val="accent1"/>
                </a:solidFill>
                <a:effectLst/>
                <a:uLnTx/>
                <a:uFillTx/>
                <a:ea typeface="+mn-ea"/>
                <a:cs typeface="+mn-cs"/>
              </a:rPr>
              <a:t>HCPs</a:t>
            </a:r>
          </a:p>
        </p:txBody>
      </p:sp>
      <p:sp>
        <p:nvSpPr>
          <p:cNvPr id="24" name="Oval 23">
            <a:extLst>
              <a:ext uri="{FF2B5EF4-FFF2-40B4-BE49-F238E27FC236}">
                <a16:creationId xmlns:a16="http://schemas.microsoft.com/office/drawing/2014/main" id="{D3ADDBD2-967B-623E-B0CA-D39DDC59F455}"/>
              </a:ext>
            </a:extLst>
          </p:cNvPr>
          <p:cNvSpPr/>
          <p:nvPr/>
        </p:nvSpPr>
        <p:spPr>
          <a:xfrm>
            <a:off x="3250373" y="2028724"/>
            <a:ext cx="2800552" cy="28005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5" name="Graphic 24">
            <a:extLst>
              <a:ext uri="{FF2B5EF4-FFF2-40B4-BE49-F238E27FC236}">
                <a16:creationId xmlns:a16="http://schemas.microsoft.com/office/drawing/2014/main" id="{8B78BFBD-2428-ED15-A996-4863EC2FB8AB}"/>
              </a:ext>
            </a:extLst>
          </p:cNvPr>
          <p:cNvPicPr>
            <a:picLocks noChangeAspect="1"/>
          </p:cNvPicPr>
          <p:nvPr/>
        </p:nvPicPr>
        <p:blipFill>
          <a:blip r:embed="rId3">
            <a:extLst>
              <a:ext uri="{96DAC541-7B7A-43D3-8B79-37D633B846F1}">
                <asvg:svgBlip xmlns:asvg="http://schemas.microsoft.com/office/drawing/2016/SVG/main" r:embed="rId4"/>
              </a:ext>
            </a:extLst>
          </a:blip>
          <a:srcRect l="13" r="13"/>
          <a:stretch/>
        </p:blipFill>
        <p:spPr>
          <a:xfrm>
            <a:off x="3754429" y="2516773"/>
            <a:ext cx="1791974" cy="1792440"/>
          </a:xfrm>
          <a:prstGeom prst="rect">
            <a:avLst/>
          </a:prstGeom>
        </p:spPr>
      </p:pic>
      <p:sp>
        <p:nvSpPr>
          <p:cNvPr id="26" name="Rectangle: Rounded Corners 25">
            <a:extLst>
              <a:ext uri="{FF2B5EF4-FFF2-40B4-BE49-F238E27FC236}">
                <a16:creationId xmlns:a16="http://schemas.microsoft.com/office/drawing/2014/main" id="{2469B954-D790-8E09-655C-8F755B258CAF}"/>
              </a:ext>
            </a:extLst>
          </p:cNvPr>
          <p:cNvSpPr/>
          <p:nvPr/>
        </p:nvSpPr>
        <p:spPr>
          <a:xfrm>
            <a:off x="5478239" y="3017520"/>
            <a:ext cx="2470350" cy="822960"/>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a:defRPr/>
            </a:pPr>
            <a:r>
              <a:rPr lang="en-US" sz="1600" noProof="0" dirty="0"/>
              <a:t>Obesity is a </a:t>
            </a:r>
            <a:br>
              <a:rPr lang="en-US" sz="1600" noProof="0" dirty="0"/>
            </a:br>
            <a:r>
              <a:rPr lang="en-US" sz="1600" b="1" noProof="0" dirty="0"/>
              <a:t>chronic disease </a:t>
            </a:r>
            <a:br>
              <a:rPr lang="en-US" sz="1600" b="1" noProof="0" dirty="0"/>
            </a:br>
            <a:r>
              <a:rPr lang="en-US" sz="1600" noProof="0" dirty="0"/>
              <a:t>(% agreement)</a:t>
            </a:r>
          </a:p>
        </p:txBody>
      </p:sp>
      <p:pic>
        <p:nvPicPr>
          <p:cNvPr id="52" name="Graphic 51">
            <a:extLst>
              <a:ext uri="{FF2B5EF4-FFF2-40B4-BE49-F238E27FC236}">
                <a16:creationId xmlns:a16="http://schemas.microsoft.com/office/drawing/2014/main" id="{A999700F-CA89-7CAF-BEE6-C9A992052E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08084" y="1846970"/>
            <a:ext cx="560364" cy="560364"/>
          </a:xfrm>
          <a:prstGeom prst="rect">
            <a:avLst/>
          </a:prstGeom>
        </p:spPr>
      </p:pic>
      <p:pic>
        <p:nvPicPr>
          <p:cNvPr id="54" name="Graphic 53">
            <a:extLst>
              <a:ext uri="{FF2B5EF4-FFF2-40B4-BE49-F238E27FC236}">
                <a16:creationId xmlns:a16="http://schemas.microsoft.com/office/drawing/2014/main" id="{160D01A4-D80F-964D-3045-5E91B29270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36034" y="1830906"/>
            <a:ext cx="592492" cy="592492"/>
          </a:xfrm>
          <a:prstGeom prst="rect">
            <a:avLst/>
          </a:prstGeom>
        </p:spPr>
      </p:pic>
      <p:pic>
        <p:nvPicPr>
          <p:cNvPr id="55" name="Graphic 54">
            <a:extLst>
              <a:ext uri="{FF2B5EF4-FFF2-40B4-BE49-F238E27FC236}">
                <a16:creationId xmlns:a16="http://schemas.microsoft.com/office/drawing/2014/main" id="{A339FF5A-D7F6-D3D2-B35A-DC1B56DA15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59114" y="2446750"/>
            <a:ext cx="592492" cy="592492"/>
          </a:xfrm>
          <a:prstGeom prst="rect">
            <a:avLst/>
          </a:prstGeom>
        </p:spPr>
      </p:pic>
      <p:pic>
        <p:nvPicPr>
          <p:cNvPr id="56" name="Graphic 55">
            <a:extLst>
              <a:ext uri="{FF2B5EF4-FFF2-40B4-BE49-F238E27FC236}">
                <a16:creationId xmlns:a16="http://schemas.microsoft.com/office/drawing/2014/main" id="{DC96F2FC-DA80-5D89-EFA2-5E762524C4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3474" y="2446750"/>
            <a:ext cx="592492" cy="592492"/>
          </a:xfrm>
          <a:prstGeom prst="rect">
            <a:avLst/>
          </a:prstGeom>
        </p:spPr>
      </p:pic>
      <p:pic>
        <p:nvPicPr>
          <p:cNvPr id="57" name="Graphic 56">
            <a:extLst>
              <a:ext uri="{FF2B5EF4-FFF2-40B4-BE49-F238E27FC236}">
                <a16:creationId xmlns:a16="http://schemas.microsoft.com/office/drawing/2014/main" id="{52952424-8B2F-04D9-C239-F2F8E98E81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74354" y="3062594"/>
            <a:ext cx="592492" cy="592492"/>
          </a:xfrm>
          <a:prstGeom prst="rect">
            <a:avLst/>
          </a:prstGeom>
        </p:spPr>
      </p:pic>
      <p:pic>
        <p:nvPicPr>
          <p:cNvPr id="58" name="Graphic 57">
            <a:extLst>
              <a:ext uri="{FF2B5EF4-FFF2-40B4-BE49-F238E27FC236}">
                <a16:creationId xmlns:a16="http://schemas.microsoft.com/office/drawing/2014/main" id="{0F5F9F80-7B88-1D8F-6F81-5B1E5DDEF3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83954" y="3062594"/>
            <a:ext cx="592492" cy="592492"/>
          </a:xfrm>
          <a:prstGeom prst="rect">
            <a:avLst/>
          </a:prstGeom>
        </p:spPr>
      </p:pic>
      <p:pic>
        <p:nvPicPr>
          <p:cNvPr id="59" name="Graphic 58">
            <a:extLst>
              <a:ext uri="{FF2B5EF4-FFF2-40B4-BE49-F238E27FC236}">
                <a16:creationId xmlns:a16="http://schemas.microsoft.com/office/drawing/2014/main" id="{EB230529-98D5-773B-7A87-8501D4EDB5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5634" y="1830906"/>
            <a:ext cx="592492" cy="592492"/>
          </a:xfrm>
          <a:prstGeom prst="rect">
            <a:avLst/>
          </a:prstGeom>
        </p:spPr>
      </p:pic>
      <p:pic>
        <p:nvPicPr>
          <p:cNvPr id="60" name="Graphic 59">
            <a:extLst>
              <a:ext uri="{FF2B5EF4-FFF2-40B4-BE49-F238E27FC236}">
                <a16:creationId xmlns:a16="http://schemas.microsoft.com/office/drawing/2014/main" id="{04A07477-5701-1210-708C-941BBC97D9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59114" y="3678438"/>
            <a:ext cx="592492" cy="592492"/>
          </a:xfrm>
          <a:prstGeom prst="rect">
            <a:avLst/>
          </a:prstGeom>
        </p:spPr>
      </p:pic>
      <p:pic>
        <p:nvPicPr>
          <p:cNvPr id="61" name="Graphic 60">
            <a:extLst>
              <a:ext uri="{FF2B5EF4-FFF2-40B4-BE49-F238E27FC236}">
                <a16:creationId xmlns:a16="http://schemas.microsoft.com/office/drawing/2014/main" id="{2684883D-AC85-AB08-F0B0-ED392D37A9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53474" y="3678438"/>
            <a:ext cx="592492" cy="592492"/>
          </a:xfrm>
          <a:prstGeom prst="rect">
            <a:avLst/>
          </a:prstGeom>
        </p:spPr>
      </p:pic>
      <p:pic>
        <p:nvPicPr>
          <p:cNvPr id="62" name="Graphic 61">
            <a:extLst>
              <a:ext uri="{FF2B5EF4-FFF2-40B4-BE49-F238E27FC236}">
                <a16:creationId xmlns:a16="http://schemas.microsoft.com/office/drawing/2014/main" id="{623357F7-C313-D9C8-6661-98E28E75A4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74354" y="4294283"/>
            <a:ext cx="592492" cy="592492"/>
          </a:xfrm>
          <a:prstGeom prst="rect">
            <a:avLst/>
          </a:prstGeom>
        </p:spPr>
      </p:pic>
      <p:pic>
        <p:nvPicPr>
          <p:cNvPr id="63" name="Graphic 62">
            <a:extLst>
              <a:ext uri="{FF2B5EF4-FFF2-40B4-BE49-F238E27FC236}">
                <a16:creationId xmlns:a16="http://schemas.microsoft.com/office/drawing/2014/main" id="{2BDFB153-DFF1-4B28-D127-C6CC360268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83954" y="4294283"/>
            <a:ext cx="592492" cy="592492"/>
          </a:xfrm>
          <a:prstGeom prst="rect">
            <a:avLst/>
          </a:prstGeom>
        </p:spPr>
      </p:pic>
      <p:pic>
        <p:nvPicPr>
          <p:cNvPr id="64" name="Graphic 63">
            <a:extLst>
              <a:ext uri="{FF2B5EF4-FFF2-40B4-BE49-F238E27FC236}">
                <a16:creationId xmlns:a16="http://schemas.microsoft.com/office/drawing/2014/main" id="{F6688560-13BC-2C87-5364-3F0EE6667E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3724" y="1846970"/>
            <a:ext cx="560364" cy="560364"/>
          </a:xfrm>
          <a:prstGeom prst="rect">
            <a:avLst/>
          </a:prstGeom>
        </p:spPr>
      </p:pic>
      <p:pic>
        <p:nvPicPr>
          <p:cNvPr id="65" name="Graphic 64">
            <a:extLst>
              <a:ext uri="{FF2B5EF4-FFF2-40B4-BE49-F238E27FC236}">
                <a16:creationId xmlns:a16="http://schemas.microsoft.com/office/drawing/2014/main" id="{33095B94-E5DE-B5A2-82AF-0DAF385EDC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08084" y="2468000"/>
            <a:ext cx="560364" cy="560364"/>
          </a:xfrm>
          <a:prstGeom prst="rect">
            <a:avLst/>
          </a:prstGeom>
        </p:spPr>
      </p:pic>
      <p:pic>
        <p:nvPicPr>
          <p:cNvPr id="66" name="Graphic 65">
            <a:extLst>
              <a:ext uri="{FF2B5EF4-FFF2-40B4-BE49-F238E27FC236}">
                <a16:creationId xmlns:a16="http://schemas.microsoft.com/office/drawing/2014/main" id="{A5A56875-171D-D63A-EF90-DEE6ACDD22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3724" y="2468000"/>
            <a:ext cx="560364" cy="560364"/>
          </a:xfrm>
          <a:prstGeom prst="rect">
            <a:avLst/>
          </a:prstGeom>
        </p:spPr>
      </p:pic>
      <p:pic>
        <p:nvPicPr>
          <p:cNvPr id="67" name="Graphic 66">
            <a:extLst>
              <a:ext uri="{FF2B5EF4-FFF2-40B4-BE49-F238E27FC236}">
                <a16:creationId xmlns:a16="http://schemas.microsoft.com/office/drawing/2014/main" id="{4F2E1EEA-D9AC-5686-870A-9EE2DB040F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08084" y="3089030"/>
            <a:ext cx="560364" cy="560364"/>
          </a:xfrm>
          <a:prstGeom prst="rect">
            <a:avLst/>
          </a:prstGeom>
        </p:spPr>
      </p:pic>
      <p:pic>
        <p:nvPicPr>
          <p:cNvPr id="68" name="Graphic 67">
            <a:extLst>
              <a:ext uri="{FF2B5EF4-FFF2-40B4-BE49-F238E27FC236}">
                <a16:creationId xmlns:a16="http://schemas.microsoft.com/office/drawing/2014/main" id="{820F7E69-6500-6DEA-8EA9-A49763DEC0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3724" y="3089030"/>
            <a:ext cx="560364" cy="560364"/>
          </a:xfrm>
          <a:prstGeom prst="rect">
            <a:avLst/>
          </a:prstGeom>
        </p:spPr>
      </p:pic>
      <p:pic>
        <p:nvPicPr>
          <p:cNvPr id="69" name="Graphic 68">
            <a:extLst>
              <a:ext uri="{FF2B5EF4-FFF2-40B4-BE49-F238E27FC236}">
                <a16:creationId xmlns:a16="http://schemas.microsoft.com/office/drawing/2014/main" id="{B5E19676-60AA-2EA2-AE77-871B32540A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08084" y="3710060"/>
            <a:ext cx="560364" cy="560364"/>
          </a:xfrm>
          <a:prstGeom prst="rect">
            <a:avLst/>
          </a:prstGeom>
        </p:spPr>
      </p:pic>
      <p:pic>
        <p:nvPicPr>
          <p:cNvPr id="70" name="Graphic 69">
            <a:extLst>
              <a:ext uri="{FF2B5EF4-FFF2-40B4-BE49-F238E27FC236}">
                <a16:creationId xmlns:a16="http://schemas.microsoft.com/office/drawing/2014/main" id="{5F9CA62B-B921-FCFE-DBE5-487109DB9B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3724" y="3710060"/>
            <a:ext cx="560364" cy="560364"/>
          </a:xfrm>
          <a:prstGeom prst="rect">
            <a:avLst/>
          </a:prstGeom>
        </p:spPr>
      </p:pic>
      <p:pic>
        <p:nvPicPr>
          <p:cNvPr id="71" name="Graphic 70">
            <a:extLst>
              <a:ext uri="{FF2B5EF4-FFF2-40B4-BE49-F238E27FC236}">
                <a16:creationId xmlns:a16="http://schemas.microsoft.com/office/drawing/2014/main" id="{66585322-8BD0-E3EA-29A3-720C3EAB32A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08084" y="4331090"/>
            <a:ext cx="560364" cy="560364"/>
          </a:xfrm>
          <a:prstGeom prst="rect">
            <a:avLst/>
          </a:prstGeom>
        </p:spPr>
      </p:pic>
      <p:pic>
        <p:nvPicPr>
          <p:cNvPr id="72" name="Graphic 71">
            <a:extLst>
              <a:ext uri="{FF2B5EF4-FFF2-40B4-BE49-F238E27FC236}">
                <a16:creationId xmlns:a16="http://schemas.microsoft.com/office/drawing/2014/main" id="{C1DEF86C-D276-891E-6895-B6CBCCD32A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13724" y="4331090"/>
            <a:ext cx="560364" cy="560364"/>
          </a:xfrm>
          <a:prstGeom prst="rect">
            <a:avLst/>
          </a:prstGeom>
        </p:spPr>
      </p:pic>
      <p:sp>
        <p:nvSpPr>
          <p:cNvPr id="73" name="TextBox 72">
            <a:extLst>
              <a:ext uri="{FF2B5EF4-FFF2-40B4-BE49-F238E27FC236}">
                <a16:creationId xmlns:a16="http://schemas.microsoft.com/office/drawing/2014/main" id="{4D9BBB26-1FC7-E42A-FE7C-D702B1A3AC9A}"/>
              </a:ext>
            </a:extLst>
          </p:cNvPr>
          <p:cNvSpPr txBox="1"/>
          <p:nvPr/>
        </p:nvSpPr>
        <p:spPr>
          <a:xfrm>
            <a:off x="9621312" y="4974351"/>
            <a:ext cx="2014428" cy="646331"/>
          </a:xfrm>
          <a:prstGeom prst="rect">
            <a:avLst/>
          </a:prstGeom>
          <a:noFill/>
        </p:spPr>
        <p:txBody>
          <a:bodyPr wrap="square" rtlCol="0">
            <a:spAutoFit/>
          </a:bodyPr>
          <a:lstStyle/>
          <a:p>
            <a:pPr lvl="0" algn="ctr" defTabSz="1219170">
              <a:defRPr/>
            </a:pPr>
            <a:r>
              <a:rPr lang="en-US" noProof="0" dirty="0">
                <a:solidFill>
                  <a:schemeClr val="accent3"/>
                </a:solidFill>
              </a:rPr>
              <a:t>People with obesity</a:t>
            </a:r>
          </a:p>
        </p:txBody>
      </p:sp>
      <p:pic>
        <p:nvPicPr>
          <p:cNvPr id="74" name="Graphic 73">
            <a:extLst>
              <a:ext uri="{FF2B5EF4-FFF2-40B4-BE49-F238E27FC236}">
                <a16:creationId xmlns:a16="http://schemas.microsoft.com/office/drawing/2014/main" id="{036C2F08-4F99-8AFE-B230-F881FD1AC4D2}"/>
              </a:ext>
            </a:extLst>
          </p:cNvPr>
          <p:cNvPicPr>
            <a:picLocks noChangeAspect="1"/>
          </p:cNvPicPr>
          <p:nvPr/>
        </p:nvPicPr>
        <p:blipFill>
          <a:blip r:embed="rId7">
            <a:extLst>
              <a:ext uri="{96DAC541-7B7A-43D3-8B79-37D633B846F1}">
                <asvg:svgBlip xmlns:asvg="http://schemas.microsoft.com/office/drawing/2016/SVG/main" r:embed="rId8"/>
              </a:ext>
            </a:extLst>
          </a:blip>
          <a:srcRect t="50092"/>
          <a:stretch>
            <a:fillRect/>
          </a:stretch>
        </p:blipFill>
        <p:spPr>
          <a:xfrm>
            <a:off x="10059113" y="3975232"/>
            <a:ext cx="592492" cy="295697"/>
          </a:xfrm>
          <a:prstGeom prst="rect">
            <a:avLst/>
          </a:prstGeom>
        </p:spPr>
      </p:pic>
      <p:sp>
        <p:nvSpPr>
          <p:cNvPr id="75" name="TextBox 74">
            <a:extLst>
              <a:ext uri="{FF2B5EF4-FFF2-40B4-BE49-F238E27FC236}">
                <a16:creationId xmlns:a16="http://schemas.microsoft.com/office/drawing/2014/main" id="{A3B5BD3F-AB01-6F9F-C379-2E7F5D2AB0AA}"/>
              </a:ext>
            </a:extLst>
          </p:cNvPr>
          <p:cNvSpPr txBox="1"/>
          <p:nvPr/>
        </p:nvSpPr>
        <p:spPr>
          <a:xfrm>
            <a:off x="8438900" y="1259601"/>
            <a:ext cx="1138368"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ea typeface="+mn-ea"/>
                <a:cs typeface="+mn-cs"/>
              </a:rPr>
              <a:t>80</a:t>
            </a:r>
            <a:r>
              <a:rPr kumimoji="0" lang="en-US" b="1" i="0" u="none" strike="noStrike" kern="1200" cap="none" spc="0" normalizeH="0" baseline="0" noProof="0" dirty="0">
                <a:ln>
                  <a:noFill/>
                </a:ln>
                <a:solidFill>
                  <a:schemeClr val="accent1"/>
                </a:solidFill>
                <a:effectLst/>
                <a:uLnTx/>
                <a:uFillTx/>
                <a:ea typeface="+mn-ea"/>
                <a:cs typeface="+mn-cs"/>
              </a:rPr>
              <a:t>%</a:t>
            </a:r>
            <a:endParaRPr kumimoji="0" lang="en-US" sz="3200" b="1" i="0" u="none" strike="noStrike" kern="1200" cap="none" spc="0" normalizeH="0" baseline="0" noProof="0" dirty="0">
              <a:ln>
                <a:noFill/>
              </a:ln>
              <a:solidFill>
                <a:schemeClr val="accent1"/>
              </a:solidFill>
              <a:effectLst/>
              <a:uLnTx/>
              <a:uFillTx/>
              <a:ea typeface="+mn-ea"/>
              <a:cs typeface="+mn-cs"/>
            </a:endParaRPr>
          </a:p>
        </p:txBody>
      </p:sp>
      <p:sp>
        <p:nvSpPr>
          <p:cNvPr id="76" name="TextBox 75">
            <a:extLst>
              <a:ext uri="{FF2B5EF4-FFF2-40B4-BE49-F238E27FC236}">
                <a16:creationId xmlns:a16="http://schemas.microsoft.com/office/drawing/2014/main" id="{67A4CF70-A8A0-24EB-9231-E32C670603EA}"/>
              </a:ext>
            </a:extLst>
          </p:cNvPr>
          <p:cNvSpPr txBox="1"/>
          <p:nvPr/>
        </p:nvSpPr>
        <p:spPr>
          <a:xfrm>
            <a:off x="10084290" y="1259601"/>
            <a:ext cx="1138368"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3"/>
                </a:solidFill>
                <a:effectLst/>
                <a:uLnTx/>
                <a:uFillTx/>
                <a:ea typeface="+mn-ea"/>
                <a:cs typeface="+mn-cs"/>
              </a:rPr>
              <a:t>65</a:t>
            </a:r>
            <a:r>
              <a:rPr kumimoji="0" lang="en-US" b="1" i="0" u="none" strike="noStrike" kern="1200" cap="none" spc="0" normalizeH="0" baseline="0" noProof="0" dirty="0">
                <a:ln>
                  <a:noFill/>
                </a:ln>
                <a:solidFill>
                  <a:schemeClr val="accent3"/>
                </a:solidFill>
                <a:effectLst/>
                <a:uLnTx/>
                <a:uFillTx/>
                <a:ea typeface="+mn-ea"/>
                <a:cs typeface="+mn-cs"/>
              </a:rPr>
              <a:t>%</a:t>
            </a:r>
            <a:endParaRPr kumimoji="0" lang="en-US" sz="3200" b="1" i="0" u="none" strike="noStrike" kern="1200" cap="none" spc="0" normalizeH="0" baseline="0" noProof="0" dirty="0">
              <a:ln>
                <a:noFill/>
              </a:ln>
              <a:solidFill>
                <a:schemeClr val="accent3"/>
              </a:solidFill>
              <a:effectLst/>
              <a:uLnTx/>
              <a:uFillTx/>
              <a:ea typeface="+mn-ea"/>
              <a:cs typeface="+mn-cs"/>
            </a:endParaRPr>
          </a:p>
        </p:txBody>
      </p:sp>
      <p:grpSp>
        <p:nvGrpSpPr>
          <p:cNvPr id="77" name="Group 76">
            <a:extLst>
              <a:ext uri="{FF2B5EF4-FFF2-40B4-BE49-F238E27FC236}">
                <a16:creationId xmlns:a16="http://schemas.microsoft.com/office/drawing/2014/main" id="{75708432-7DB7-06AA-5774-052E9C60B0D1}"/>
              </a:ext>
            </a:extLst>
          </p:cNvPr>
          <p:cNvGrpSpPr/>
          <p:nvPr/>
        </p:nvGrpSpPr>
        <p:grpSpPr>
          <a:xfrm>
            <a:off x="8014412" y="3251451"/>
            <a:ext cx="372988" cy="311540"/>
            <a:chOff x="3066241" y="2824634"/>
            <a:chExt cx="473093" cy="395156"/>
          </a:xfrm>
        </p:grpSpPr>
        <p:sp>
          <p:nvSpPr>
            <p:cNvPr id="78" name="Isosceles Triangle 77">
              <a:extLst>
                <a:ext uri="{FF2B5EF4-FFF2-40B4-BE49-F238E27FC236}">
                  <a16:creationId xmlns:a16="http://schemas.microsoft.com/office/drawing/2014/main" id="{F7E22B6B-F7B2-5E62-E8F3-D113B4F21C52}"/>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79" name="Isosceles Triangle 78">
              <a:extLst>
                <a:ext uri="{FF2B5EF4-FFF2-40B4-BE49-F238E27FC236}">
                  <a16:creationId xmlns:a16="http://schemas.microsoft.com/office/drawing/2014/main" id="{84EF9226-C9C0-E852-18BB-F79C7F412A6A}"/>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80" name="Group 79">
            <a:extLst>
              <a:ext uri="{FF2B5EF4-FFF2-40B4-BE49-F238E27FC236}">
                <a16:creationId xmlns:a16="http://schemas.microsoft.com/office/drawing/2014/main" id="{FEAA0BB5-6EB5-4F3E-E737-4017A34E7C9F}"/>
              </a:ext>
            </a:extLst>
          </p:cNvPr>
          <p:cNvGrpSpPr/>
          <p:nvPr/>
        </p:nvGrpSpPr>
        <p:grpSpPr>
          <a:xfrm>
            <a:off x="9627312" y="3135445"/>
            <a:ext cx="372988" cy="311540"/>
            <a:chOff x="3066241" y="2824634"/>
            <a:chExt cx="473093" cy="395156"/>
          </a:xfrm>
        </p:grpSpPr>
        <p:sp>
          <p:nvSpPr>
            <p:cNvPr id="81" name="Isosceles Triangle 80">
              <a:extLst>
                <a:ext uri="{FF2B5EF4-FFF2-40B4-BE49-F238E27FC236}">
                  <a16:creationId xmlns:a16="http://schemas.microsoft.com/office/drawing/2014/main" id="{65E78262-3CDA-7A29-8267-04FAF1F901BC}"/>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82" name="Isosceles Triangle 81">
              <a:extLst>
                <a:ext uri="{FF2B5EF4-FFF2-40B4-BE49-F238E27FC236}">
                  <a16:creationId xmlns:a16="http://schemas.microsoft.com/office/drawing/2014/main" id="{FF8DF8F0-3508-4C99-AC5D-9DBFCD352CB2}"/>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spTree>
    <p:extLst>
      <p:ext uri="{BB962C8B-B14F-4D97-AF65-F5344CB8AC3E}">
        <p14:creationId xmlns:p14="http://schemas.microsoft.com/office/powerpoint/2010/main" val="186362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BCF67-277C-1B59-351D-7A45C4EBD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1B6F25-86AC-561F-9D82-E0101FEADEC5}"/>
              </a:ext>
            </a:extLst>
          </p:cNvPr>
          <p:cNvSpPr>
            <a:spLocks noGrp="1"/>
          </p:cNvSpPr>
          <p:nvPr>
            <p:ph type="title"/>
          </p:nvPr>
        </p:nvSpPr>
        <p:spPr>
          <a:xfrm>
            <a:off x="536240" y="414320"/>
            <a:ext cx="3154209" cy="5562000"/>
          </a:xfrm>
        </p:spPr>
        <p:txBody>
          <a:bodyPr/>
          <a:lstStyle/>
          <a:p>
            <a:r>
              <a:rPr lang="en-US" noProof="0" dirty="0"/>
              <a:t>Perception of obesity</a:t>
            </a:r>
          </a:p>
        </p:txBody>
      </p:sp>
      <p:sp>
        <p:nvSpPr>
          <p:cNvPr id="3" name="Text Placeholder 2">
            <a:extLst>
              <a:ext uri="{FF2B5EF4-FFF2-40B4-BE49-F238E27FC236}">
                <a16:creationId xmlns:a16="http://schemas.microsoft.com/office/drawing/2014/main" id="{B27E2174-AFB1-1D2B-9524-12A5863FF934}"/>
              </a:ext>
            </a:extLst>
          </p:cNvPr>
          <p:cNvSpPr>
            <a:spLocks noGrp="1"/>
          </p:cNvSpPr>
          <p:nvPr>
            <p:ph type="body" sz="quarter" idx="13"/>
          </p:nvPr>
        </p:nvSpPr>
        <p:spPr>
          <a:xfrm>
            <a:off x="4006851" y="6401983"/>
            <a:ext cx="7425390" cy="324000"/>
          </a:xfrm>
        </p:spPr>
        <p:txBody>
          <a:bodyPr/>
          <a:lstStyle/>
          <a:p>
            <a:r>
              <a:rPr lang="en-US" noProof="0" dirty="0"/>
              <a:t>HCP, healthcare professional. </a:t>
            </a:r>
            <a:br>
              <a:rPr lang="en-US" noProof="0" dirty="0"/>
            </a:br>
            <a:r>
              <a:rPr lang="en-US" noProof="0" dirty="0"/>
              <a:t>Kaplan LM et al. Obesity (Silver Spring) 2018;26:61–69.</a:t>
            </a:r>
          </a:p>
        </p:txBody>
      </p:sp>
      <p:sp>
        <p:nvSpPr>
          <p:cNvPr id="26" name="Rectangle: Rounded Corners 25">
            <a:extLst>
              <a:ext uri="{FF2B5EF4-FFF2-40B4-BE49-F238E27FC236}">
                <a16:creationId xmlns:a16="http://schemas.microsoft.com/office/drawing/2014/main" id="{29022550-396F-717D-D188-9CA87FFDF19D}"/>
              </a:ext>
            </a:extLst>
          </p:cNvPr>
          <p:cNvSpPr/>
          <p:nvPr/>
        </p:nvSpPr>
        <p:spPr>
          <a:xfrm>
            <a:off x="3970162" y="2995799"/>
            <a:ext cx="1700483" cy="616260"/>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a:defRPr/>
            </a:pPr>
            <a:r>
              <a:rPr lang="en-US" sz="1600" b="1" noProof="0" dirty="0"/>
              <a:t>However…</a:t>
            </a:r>
          </a:p>
        </p:txBody>
      </p:sp>
      <p:sp>
        <p:nvSpPr>
          <p:cNvPr id="73" name="TextBox 72">
            <a:extLst>
              <a:ext uri="{FF2B5EF4-FFF2-40B4-BE49-F238E27FC236}">
                <a16:creationId xmlns:a16="http://schemas.microsoft.com/office/drawing/2014/main" id="{9127ADED-8C60-B32A-90BF-EA2D43C5B565}"/>
              </a:ext>
            </a:extLst>
          </p:cNvPr>
          <p:cNvSpPr txBox="1"/>
          <p:nvPr/>
        </p:nvSpPr>
        <p:spPr>
          <a:xfrm>
            <a:off x="5379876" y="4936272"/>
            <a:ext cx="2604064" cy="1200329"/>
          </a:xfrm>
          <a:prstGeom prst="rect">
            <a:avLst/>
          </a:prstGeom>
          <a:noFill/>
        </p:spPr>
        <p:txBody>
          <a:bodyPr wrap="square" rtlCol="0">
            <a:spAutoFit/>
          </a:bodyPr>
          <a:lstStyle/>
          <a:p>
            <a:pPr lvl="0" algn="ctr" defTabSz="1219170">
              <a:defRPr/>
            </a:pPr>
            <a:r>
              <a:rPr lang="en-US" noProof="0" dirty="0">
                <a:solidFill>
                  <a:schemeClr val="accent3"/>
                </a:solidFill>
              </a:rPr>
              <a:t>of people with obesity discussed weight with an HCP within the past </a:t>
            </a:r>
            <a:r>
              <a:rPr lang="en-US" b="1" noProof="0" dirty="0">
                <a:solidFill>
                  <a:schemeClr val="accent3"/>
                </a:solidFill>
              </a:rPr>
              <a:t>5 years</a:t>
            </a:r>
          </a:p>
        </p:txBody>
      </p:sp>
      <p:grpSp>
        <p:nvGrpSpPr>
          <p:cNvPr id="77" name="Group 76">
            <a:extLst>
              <a:ext uri="{FF2B5EF4-FFF2-40B4-BE49-F238E27FC236}">
                <a16:creationId xmlns:a16="http://schemas.microsoft.com/office/drawing/2014/main" id="{1342ACB0-B96C-F6C2-361D-9E2FFA041DDB}"/>
              </a:ext>
            </a:extLst>
          </p:cNvPr>
          <p:cNvGrpSpPr/>
          <p:nvPr/>
        </p:nvGrpSpPr>
        <p:grpSpPr>
          <a:xfrm>
            <a:off x="5721589" y="3126380"/>
            <a:ext cx="372988" cy="311540"/>
            <a:chOff x="3066241" y="2824634"/>
            <a:chExt cx="473093" cy="395156"/>
          </a:xfrm>
        </p:grpSpPr>
        <p:sp>
          <p:nvSpPr>
            <p:cNvPr id="78" name="Isosceles Triangle 77">
              <a:extLst>
                <a:ext uri="{FF2B5EF4-FFF2-40B4-BE49-F238E27FC236}">
                  <a16:creationId xmlns:a16="http://schemas.microsoft.com/office/drawing/2014/main" id="{ED118866-5A9D-F7BD-1B59-38A2B75B2BBF}"/>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79" name="Isosceles Triangle 78">
              <a:extLst>
                <a:ext uri="{FF2B5EF4-FFF2-40B4-BE49-F238E27FC236}">
                  <a16:creationId xmlns:a16="http://schemas.microsoft.com/office/drawing/2014/main" id="{3CCF9D44-54A4-30E7-ACD2-D0D7017E2C9B}"/>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pic>
        <p:nvPicPr>
          <p:cNvPr id="83" name="Graphic 82">
            <a:extLst>
              <a:ext uri="{FF2B5EF4-FFF2-40B4-BE49-F238E27FC236}">
                <a16:creationId xmlns:a16="http://schemas.microsoft.com/office/drawing/2014/main" id="{6F565C54-C0F1-CE30-799B-896013439D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65104" y="1821841"/>
            <a:ext cx="592492" cy="592492"/>
          </a:xfrm>
          <a:prstGeom prst="rect">
            <a:avLst/>
          </a:prstGeom>
        </p:spPr>
      </p:pic>
      <p:pic>
        <p:nvPicPr>
          <p:cNvPr id="84" name="Graphic 83">
            <a:extLst>
              <a:ext uri="{FF2B5EF4-FFF2-40B4-BE49-F238E27FC236}">
                <a16:creationId xmlns:a16="http://schemas.microsoft.com/office/drawing/2014/main" id="{E8430261-298D-EAE3-A6AC-8E774E4237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8184" y="2437685"/>
            <a:ext cx="592492" cy="592492"/>
          </a:xfrm>
          <a:prstGeom prst="rect">
            <a:avLst/>
          </a:prstGeom>
        </p:spPr>
      </p:pic>
      <p:pic>
        <p:nvPicPr>
          <p:cNvPr id="85" name="Graphic 84">
            <a:extLst>
              <a:ext uri="{FF2B5EF4-FFF2-40B4-BE49-F238E27FC236}">
                <a16:creationId xmlns:a16="http://schemas.microsoft.com/office/drawing/2014/main" id="{6E95E2AE-7F93-9E55-1DE0-9BFA00E415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2544" y="2437685"/>
            <a:ext cx="592492" cy="592492"/>
          </a:xfrm>
          <a:prstGeom prst="rect">
            <a:avLst/>
          </a:prstGeom>
        </p:spPr>
      </p:pic>
      <p:pic>
        <p:nvPicPr>
          <p:cNvPr id="86" name="Graphic 85">
            <a:extLst>
              <a:ext uri="{FF2B5EF4-FFF2-40B4-BE49-F238E27FC236}">
                <a16:creationId xmlns:a16="http://schemas.microsoft.com/office/drawing/2014/main" id="{FF666544-B695-2644-F9E3-C367A93293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3424" y="3053529"/>
            <a:ext cx="592492" cy="592492"/>
          </a:xfrm>
          <a:prstGeom prst="rect">
            <a:avLst/>
          </a:prstGeom>
        </p:spPr>
      </p:pic>
      <p:pic>
        <p:nvPicPr>
          <p:cNvPr id="87" name="Graphic 86">
            <a:extLst>
              <a:ext uri="{FF2B5EF4-FFF2-40B4-BE49-F238E27FC236}">
                <a16:creationId xmlns:a16="http://schemas.microsoft.com/office/drawing/2014/main" id="{4C33BBD3-4E6E-02E3-F6FE-95D23A085C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3024" y="3053529"/>
            <a:ext cx="592492" cy="592492"/>
          </a:xfrm>
          <a:prstGeom prst="rect">
            <a:avLst/>
          </a:prstGeom>
        </p:spPr>
      </p:pic>
      <p:pic>
        <p:nvPicPr>
          <p:cNvPr id="88" name="Graphic 87">
            <a:extLst>
              <a:ext uri="{FF2B5EF4-FFF2-40B4-BE49-F238E27FC236}">
                <a16:creationId xmlns:a16="http://schemas.microsoft.com/office/drawing/2014/main" id="{8F66DAED-CDAB-7EF9-BD48-1871A17612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4704" y="1821841"/>
            <a:ext cx="592492" cy="592492"/>
          </a:xfrm>
          <a:prstGeom prst="rect">
            <a:avLst/>
          </a:prstGeom>
        </p:spPr>
      </p:pic>
      <p:pic>
        <p:nvPicPr>
          <p:cNvPr id="89" name="Graphic 88">
            <a:extLst>
              <a:ext uri="{FF2B5EF4-FFF2-40B4-BE49-F238E27FC236}">
                <a16:creationId xmlns:a16="http://schemas.microsoft.com/office/drawing/2014/main" id="{3998510E-FC0B-50C9-3046-DE5EFB3F2D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8184" y="3669373"/>
            <a:ext cx="592492" cy="592492"/>
          </a:xfrm>
          <a:prstGeom prst="rect">
            <a:avLst/>
          </a:prstGeom>
        </p:spPr>
      </p:pic>
      <p:pic>
        <p:nvPicPr>
          <p:cNvPr id="90" name="Graphic 89">
            <a:extLst>
              <a:ext uri="{FF2B5EF4-FFF2-40B4-BE49-F238E27FC236}">
                <a16:creationId xmlns:a16="http://schemas.microsoft.com/office/drawing/2014/main" id="{70B237EC-3066-2067-20C3-A3490C9789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82544" y="3669373"/>
            <a:ext cx="592492" cy="592492"/>
          </a:xfrm>
          <a:prstGeom prst="rect">
            <a:avLst/>
          </a:prstGeom>
        </p:spPr>
      </p:pic>
      <p:pic>
        <p:nvPicPr>
          <p:cNvPr id="91" name="Graphic 90">
            <a:extLst>
              <a:ext uri="{FF2B5EF4-FFF2-40B4-BE49-F238E27FC236}">
                <a16:creationId xmlns:a16="http://schemas.microsoft.com/office/drawing/2014/main" id="{D00662A1-A790-40A9-6026-346CAD314C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3424" y="4285218"/>
            <a:ext cx="592492" cy="592492"/>
          </a:xfrm>
          <a:prstGeom prst="rect">
            <a:avLst/>
          </a:prstGeom>
        </p:spPr>
      </p:pic>
      <p:pic>
        <p:nvPicPr>
          <p:cNvPr id="92" name="Graphic 91">
            <a:extLst>
              <a:ext uri="{FF2B5EF4-FFF2-40B4-BE49-F238E27FC236}">
                <a16:creationId xmlns:a16="http://schemas.microsoft.com/office/drawing/2014/main" id="{59CF5507-7C3C-E83D-1583-12802DD083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13024" y="4285218"/>
            <a:ext cx="592492" cy="592492"/>
          </a:xfrm>
          <a:prstGeom prst="rect">
            <a:avLst/>
          </a:prstGeom>
        </p:spPr>
      </p:pic>
      <p:sp>
        <p:nvSpPr>
          <p:cNvPr id="93" name="TextBox 92">
            <a:extLst>
              <a:ext uri="{FF2B5EF4-FFF2-40B4-BE49-F238E27FC236}">
                <a16:creationId xmlns:a16="http://schemas.microsoft.com/office/drawing/2014/main" id="{3442EEA1-7FDA-E6CC-1B95-AB17783ACA85}"/>
              </a:ext>
            </a:extLst>
          </p:cNvPr>
          <p:cNvSpPr txBox="1"/>
          <p:nvPr/>
        </p:nvSpPr>
        <p:spPr>
          <a:xfrm>
            <a:off x="6113360" y="1250536"/>
            <a:ext cx="1138368"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3200" b="1" noProof="0" dirty="0">
                <a:solidFill>
                  <a:schemeClr val="accent3"/>
                </a:solidFill>
              </a:rPr>
              <a:t>71</a:t>
            </a:r>
            <a:r>
              <a:rPr kumimoji="0" lang="en-US" b="1" i="0" u="none" strike="noStrike" kern="1200" cap="none" spc="0" normalizeH="0" baseline="0" noProof="0" dirty="0">
                <a:ln>
                  <a:noFill/>
                </a:ln>
                <a:solidFill>
                  <a:schemeClr val="accent3"/>
                </a:solidFill>
                <a:effectLst/>
                <a:uLnTx/>
                <a:uFillTx/>
                <a:ea typeface="+mn-ea"/>
                <a:cs typeface="+mn-cs"/>
              </a:rPr>
              <a:t>%</a:t>
            </a:r>
            <a:endParaRPr kumimoji="0" lang="en-US" sz="3200" b="1" i="0" u="none" strike="noStrike" kern="1200" cap="none" spc="0" normalizeH="0" baseline="0" noProof="0" dirty="0">
              <a:ln>
                <a:noFill/>
              </a:ln>
              <a:solidFill>
                <a:schemeClr val="accent3"/>
              </a:solidFill>
              <a:effectLst/>
              <a:uLnTx/>
              <a:uFillTx/>
              <a:ea typeface="+mn-ea"/>
              <a:cs typeface="+mn-cs"/>
            </a:endParaRPr>
          </a:p>
        </p:txBody>
      </p:sp>
      <p:pic>
        <p:nvPicPr>
          <p:cNvPr id="94" name="Graphic 93">
            <a:extLst>
              <a:ext uri="{FF2B5EF4-FFF2-40B4-BE49-F238E27FC236}">
                <a16:creationId xmlns:a16="http://schemas.microsoft.com/office/drawing/2014/main" id="{5DBF232F-A59C-2380-C55F-CB4FF949F67D}"/>
              </a:ext>
            </a:extLst>
          </p:cNvPr>
          <p:cNvPicPr>
            <a:picLocks noChangeAspect="1"/>
          </p:cNvPicPr>
          <p:nvPr/>
        </p:nvPicPr>
        <p:blipFill>
          <a:blip r:embed="rId3">
            <a:extLst>
              <a:ext uri="{96DAC541-7B7A-43D3-8B79-37D633B846F1}">
                <asvg:svgBlip xmlns:asvg="http://schemas.microsoft.com/office/drawing/2016/SVG/main" r:embed="rId4"/>
              </a:ext>
            </a:extLst>
          </a:blip>
          <a:srcRect t="74474" b="1"/>
          <a:stretch>
            <a:fillRect/>
          </a:stretch>
        </p:blipFill>
        <p:spPr>
          <a:xfrm>
            <a:off x="6681908" y="4110630"/>
            <a:ext cx="592492" cy="151234"/>
          </a:xfrm>
          <a:prstGeom prst="rect">
            <a:avLst/>
          </a:prstGeom>
        </p:spPr>
      </p:pic>
      <p:sp>
        <p:nvSpPr>
          <p:cNvPr id="7" name="Rectangle: Rounded Corners 6">
            <a:extLst>
              <a:ext uri="{FF2B5EF4-FFF2-40B4-BE49-F238E27FC236}">
                <a16:creationId xmlns:a16="http://schemas.microsoft.com/office/drawing/2014/main" id="{DDD21AEB-9444-F98E-FB4D-DD87AC24CD46}"/>
              </a:ext>
            </a:extLst>
          </p:cNvPr>
          <p:cNvSpPr/>
          <p:nvPr/>
        </p:nvSpPr>
        <p:spPr>
          <a:xfrm>
            <a:off x="7788960" y="2922962"/>
            <a:ext cx="3866466" cy="761934"/>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914377">
              <a:defRPr/>
            </a:pPr>
            <a:r>
              <a:rPr lang="en-US" sz="1600" b="1" noProof="0" dirty="0">
                <a:solidFill>
                  <a:schemeClr val="bg1"/>
                </a:solidFill>
              </a:rPr>
              <a:t>Mean of 7 serious weight loss attempts </a:t>
            </a:r>
            <a:r>
              <a:rPr lang="en-US" sz="1600" noProof="0" dirty="0">
                <a:solidFill>
                  <a:schemeClr val="bg1"/>
                </a:solidFill>
              </a:rPr>
              <a:t>before discussing a weight loss plan with an HCP</a:t>
            </a:r>
          </a:p>
        </p:txBody>
      </p:sp>
      <p:grpSp>
        <p:nvGrpSpPr>
          <p:cNvPr id="8" name="Group 7">
            <a:extLst>
              <a:ext uri="{FF2B5EF4-FFF2-40B4-BE49-F238E27FC236}">
                <a16:creationId xmlns:a16="http://schemas.microsoft.com/office/drawing/2014/main" id="{92A36AAE-E87C-FF1D-9D49-1F52436FDD81}"/>
              </a:ext>
            </a:extLst>
          </p:cNvPr>
          <p:cNvGrpSpPr/>
          <p:nvPr/>
        </p:nvGrpSpPr>
        <p:grpSpPr>
          <a:xfrm>
            <a:off x="7352498" y="3126380"/>
            <a:ext cx="372988" cy="311540"/>
            <a:chOff x="3066241" y="2824634"/>
            <a:chExt cx="473093" cy="395156"/>
          </a:xfrm>
        </p:grpSpPr>
        <p:sp>
          <p:nvSpPr>
            <p:cNvPr id="9" name="Isosceles Triangle 8">
              <a:extLst>
                <a:ext uri="{FF2B5EF4-FFF2-40B4-BE49-F238E27FC236}">
                  <a16:creationId xmlns:a16="http://schemas.microsoft.com/office/drawing/2014/main" id="{FC407D36-E3B2-BF74-FDA1-156EB12F00E3}"/>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0" name="Isosceles Triangle 9">
              <a:extLst>
                <a:ext uri="{FF2B5EF4-FFF2-40B4-BE49-F238E27FC236}">
                  <a16:creationId xmlns:a16="http://schemas.microsoft.com/office/drawing/2014/main" id="{764C5B87-2307-0982-A305-BBD2AD8D9A3E}"/>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spTree>
    <p:extLst>
      <p:ext uri="{BB962C8B-B14F-4D97-AF65-F5344CB8AC3E}">
        <p14:creationId xmlns:p14="http://schemas.microsoft.com/office/powerpoint/2010/main" val="135073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FBD46C5-3376-9472-2BBA-26370B785AC7}"/>
              </a:ext>
            </a:extLst>
          </p:cNvPr>
          <p:cNvSpPr/>
          <p:nvPr/>
        </p:nvSpPr>
        <p:spPr>
          <a:xfrm>
            <a:off x="0" y="2146168"/>
            <a:ext cx="12192000" cy="35284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9306A856-E79D-4319-B854-F5D080ADA0F4}"/>
              </a:ext>
            </a:extLst>
          </p:cNvPr>
          <p:cNvSpPr>
            <a:spLocks noGrp="1"/>
          </p:cNvSpPr>
          <p:nvPr>
            <p:ph type="title"/>
          </p:nvPr>
        </p:nvSpPr>
        <p:spPr>
          <a:xfrm>
            <a:off x="536240" y="414320"/>
            <a:ext cx="10896000" cy="1082209"/>
          </a:xfrm>
        </p:spPr>
        <p:txBody>
          <a:bodyPr/>
          <a:lstStyle/>
          <a:p>
            <a:r>
              <a:rPr lang="en-US" noProof="0" dirty="0"/>
              <a:t>Weight bias</a:t>
            </a:r>
          </a:p>
        </p:txBody>
      </p:sp>
      <p:sp>
        <p:nvSpPr>
          <p:cNvPr id="3" name="Text Placeholder 2">
            <a:extLst>
              <a:ext uri="{FF2B5EF4-FFF2-40B4-BE49-F238E27FC236}">
                <a16:creationId xmlns:a16="http://schemas.microsoft.com/office/drawing/2014/main" id="{F74871D5-1C40-45CE-9432-A12641C0CD52}"/>
              </a:ext>
            </a:extLst>
          </p:cNvPr>
          <p:cNvSpPr>
            <a:spLocks noGrp="1"/>
          </p:cNvSpPr>
          <p:nvPr>
            <p:ph type="body" sz="quarter" idx="13"/>
          </p:nvPr>
        </p:nvSpPr>
        <p:spPr>
          <a:xfrm>
            <a:off x="536240" y="6020060"/>
            <a:ext cx="10896000" cy="324000"/>
          </a:xfrm>
        </p:spPr>
        <p:txBody>
          <a:bodyPr/>
          <a:lstStyle/>
          <a:p>
            <a:br>
              <a:rPr lang="en-US" noProof="0" dirty="0"/>
            </a:br>
            <a:r>
              <a:rPr lang="en-US" noProof="0" dirty="0"/>
              <a:t>1. Nadolsky K et al. Endocr Pract 2023;29:417–417; 2. Puhl R et al. Int J </a:t>
            </a:r>
            <a:r>
              <a:rPr lang="en-US" noProof="0" dirty="0" err="1"/>
              <a:t>Obes</a:t>
            </a:r>
            <a:r>
              <a:rPr lang="en-US" noProof="0" dirty="0"/>
              <a:t> 2008;32:992–1000. </a:t>
            </a:r>
          </a:p>
        </p:txBody>
      </p:sp>
      <p:sp>
        <p:nvSpPr>
          <p:cNvPr id="29" name="TextBox 28">
            <a:extLst>
              <a:ext uri="{FF2B5EF4-FFF2-40B4-BE49-F238E27FC236}">
                <a16:creationId xmlns:a16="http://schemas.microsoft.com/office/drawing/2014/main" id="{91D77FAC-F1DC-402A-B150-126A13C6055C}"/>
              </a:ext>
            </a:extLst>
          </p:cNvPr>
          <p:cNvSpPr txBox="1"/>
          <p:nvPr/>
        </p:nvSpPr>
        <p:spPr>
          <a:xfrm>
            <a:off x="6573179" y="4579317"/>
            <a:ext cx="5119706"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ea typeface="+mn-ea"/>
                <a:cs typeface="+mn-cs"/>
              </a:rPr>
              <a:t>reported </a:t>
            </a:r>
            <a:r>
              <a:rPr kumimoji="0" lang="en-US" sz="2400" b="1" i="0" u="none" strike="noStrike" kern="1200" cap="none" spc="0" normalizeH="0" baseline="0" noProof="0" dirty="0">
                <a:ln>
                  <a:noFill/>
                </a:ln>
                <a:effectLst/>
                <a:uLnTx/>
                <a:uFillTx/>
                <a:ea typeface="+mn-ea"/>
                <a:cs typeface="+mn-cs"/>
              </a:rPr>
              <a:t>daily or lifetime </a:t>
            </a:r>
            <a:r>
              <a:rPr kumimoji="0" lang="en-US" sz="2400" b="0" i="0" u="none" strike="noStrike" kern="1200" cap="none" spc="0" normalizeH="0" baseline="0" noProof="0" dirty="0">
                <a:ln>
                  <a:noFill/>
                </a:ln>
                <a:effectLst/>
                <a:uLnTx/>
                <a:uFillTx/>
                <a:ea typeface="+mn-ea"/>
                <a:cs typeface="+mn-cs"/>
              </a:rPr>
              <a:t>discrimination due to weight</a:t>
            </a:r>
            <a:r>
              <a:rPr kumimoji="0" lang="en-US" sz="2400" b="0" i="0" u="none" strike="noStrike" kern="1200" cap="none" spc="0" normalizeH="0" baseline="30000" noProof="0" dirty="0">
                <a:ln>
                  <a:noFill/>
                </a:ln>
                <a:effectLst/>
                <a:uLnTx/>
                <a:uFillTx/>
                <a:ea typeface="+mn-ea"/>
                <a:cs typeface="+mn-cs"/>
              </a:rPr>
              <a:t>2</a:t>
            </a:r>
          </a:p>
        </p:txBody>
      </p:sp>
      <p:sp>
        <p:nvSpPr>
          <p:cNvPr id="34" name="TextBox 33">
            <a:extLst>
              <a:ext uri="{FF2B5EF4-FFF2-40B4-BE49-F238E27FC236}">
                <a16:creationId xmlns:a16="http://schemas.microsoft.com/office/drawing/2014/main" id="{92F2FD53-6E84-4438-A05B-37883040B00C}"/>
              </a:ext>
            </a:extLst>
          </p:cNvPr>
          <p:cNvSpPr txBox="1"/>
          <p:nvPr/>
        </p:nvSpPr>
        <p:spPr>
          <a:xfrm>
            <a:off x="8625074" y="2386038"/>
            <a:ext cx="954956"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accent1"/>
                </a:solidFill>
                <a:effectLst/>
                <a:uLnTx/>
                <a:uFillTx/>
                <a:ea typeface="+mn-ea"/>
                <a:cs typeface="+mn-cs"/>
              </a:rPr>
              <a:t>and</a:t>
            </a:r>
          </a:p>
        </p:txBody>
      </p:sp>
      <p:sp>
        <p:nvSpPr>
          <p:cNvPr id="53" name="TextBox 52">
            <a:extLst>
              <a:ext uri="{FF2B5EF4-FFF2-40B4-BE49-F238E27FC236}">
                <a16:creationId xmlns:a16="http://schemas.microsoft.com/office/drawing/2014/main" id="{DE4A86D5-410D-4405-97CA-C0FCD4B336E1}"/>
              </a:ext>
            </a:extLst>
          </p:cNvPr>
          <p:cNvSpPr txBox="1"/>
          <p:nvPr/>
        </p:nvSpPr>
        <p:spPr>
          <a:xfrm>
            <a:off x="425864" y="2768698"/>
            <a:ext cx="5664931" cy="707886"/>
          </a:xfrm>
          <a:prstGeom prst="rect">
            <a:avLst/>
          </a:prstGeom>
          <a:noFill/>
          <a:ln>
            <a:noFill/>
          </a:ln>
        </p:spPr>
        <p:txBody>
          <a:bodyPr wrap="square">
            <a:spAutoFit/>
          </a:bodyPr>
          <a:lstStyle/>
          <a:p>
            <a:r>
              <a:rPr lang="en-US" sz="2000" b="1" i="0" noProof="0" dirty="0">
                <a:effectLst/>
                <a:latin typeface="arial" panose="020B0604020202020204" pitchFamily="34" charset="0"/>
              </a:rPr>
              <a:t>Weight bias</a:t>
            </a:r>
            <a:r>
              <a:rPr lang="en-US" sz="2000" b="0" i="0" noProof="0" dirty="0">
                <a:effectLst/>
                <a:latin typeface="arial" panose="020B0604020202020204" pitchFamily="34" charset="0"/>
              </a:rPr>
              <a:t> is </a:t>
            </a:r>
            <a:r>
              <a:rPr lang="en-US" sz="2000" i="0" noProof="0" dirty="0">
                <a:effectLst/>
                <a:latin typeface="arial" panose="020B0604020202020204" pitchFamily="34" charset="0"/>
              </a:rPr>
              <a:t>defined</a:t>
            </a:r>
            <a:r>
              <a:rPr lang="en-US" sz="2000" b="0" i="0" noProof="0" dirty="0">
                <a:effectLst/>
                <a:latin typeface="arial" panose="020B0604020202020204" pitchFamily="34" charset="0"/>
              </a:rPr>
              <a:t> as negative ideologies associated with excess body weight</a:t>
            </a:r>
            <a:r>
              <a:rPr lang="en-US" sz="2000" b="0" i="0" baseline="30000" noProof="0" dirty="0">
                <a:effectLst/>
                <a:latin typeface="arial" panose="020B0604020202020204" pitchFamily="34" charset="0"/>
              </a:rPr>
              <a:t>1</a:t>
            </a:r>
            <a:endParaRPr lang="en-US" sz="2000" baseline="30000" noProof="0" dirty="0"/>
          </a:p>
        </p:txBody>
      </p:sp>
      <p:grpSp>
        <p:nvGrpSpPr>
          <p:cNvPr id="54" name="Group 53">
            <a:extLst>
              <a:ext uri="{FF2B5EF4-FFF2-40B4-BE49-F238E27FC236}">
                <a16:creationId xmlns:a16="http://schemas.microsoft.com/office/drawing/2014/main" id="{F88749CE-883A-4057-A696-DB5ED44478F0}"/>
              </a:ext>
            </a:extLst>
          </p:cNvPr>
          <p:cNvGrpSpPr/>
          <p:nvPr/>
        </p:nvGrpSpPr>
        <p:grpSpPr>
          <a:xfrm>
            <a:off x="7138054" y="2955113"/>
            <a:ext cx="869107" cy="1504169"/>
            <a:chOff x="5234578" y="2207150"/>
            <a:chExt cx="426108" cy="737468"/>
          </a:xfrm>
          <a:solidFill>
            <a:schemeClr val="accent1"/>
          </a:solidFill>
        </p:grpSpPr>
        <p:sp>
          <p:nvSpPr>
            <p:cNvPr id="55" name="Freeform 26">
              <a:extLst>
                <a:ext uri="{FF2B5EF4-FFF2-40B4-BE49-F238E27FC236}">
                  <a16:creationId xmlns:a16="http://schemas.microsoft.com/office/drawing/2014/main" id="{58EF18CB-EA13-4C2A-9207-2E745888AAF6}"/>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27">
              <a:extLst>
                <a:ext uri="{FF2B5EF4-FFF2-40B4-BE49-F238E27FC236}">
                  <a16:creationId xmlns:a16="http://schemas.microsoft.com/office/drawing/2014/main" id="{4EDE96CE-C2CA-486D-8FA5-4E83AAF916ED}"/>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 name="Freeform 28">
              <a:extLst>
                <a:ext uri="{FF2B5EF4-FFF2-40B4-BE49-F238E27FC236}">
                  <a16:creationId xmlns:a16="http://schemas.microsoft.com/office/drawing/2014/main" id="{5157C4BD-DF91-42C0-9A8C-1E1079B9013D}"/>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 name="Oval 29">
              <a:extLst>
                <a:ext uri="{FF2B5EF4-FFF2-40B4-BE49-F238E27FC236}">
                  <a16:creationId xmlns:a16="http://schemas.microsoft.com/office/drawing/2014/main" id="{C6C87A28-C51D-497B-ADD6-ED08F2D85EBE}"/>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nvGrpSpPr>
          <p:cNvPr id="59" name="Group 58">
            <a:extLst>
              <a:ext uri="{FF2B5EF4-FFF2-40B4-BE49-F238E27FC236}">
                <a16:creationId xmlns:a16="http://schemas.microsoft.com/office/drawing/2014/main" id="{A28F468D-B652-4F06-A9A7-3849EEBBCC7C}"/>
              </a:ext>
            </a:extLst>
          </p:cNvPr>
          <p:cNvGrpSpPr/>
          <p:nvPr/>
        </p:nvGrpSpPr>
        <p:grpSpPr>
          <a:xfrm>
            <a:off x="10317486" y="2949090"/>
            <a:ext cx="763264" cy="1516214"/>
            <a:chOff x="4850450" y="2327496"/>
            <a:chExt cx="310660" cy="617122"/>
          </a:xfrm>
          <a:solidFill>
            <a:schemeClr val="accent1"/>
          </a:solidFill>
        </p:grpSpPr>
        <p:sp>
          <p:nvSpPr>
            <p:cNvPr id="60" name="Freeform 32">
              <a:extLst>
                <a:ext uri="{FF2B5EF4-FFF2-40B4-BE49-F238E27FC236}">
                  <a16:creationId xmlns:a16="http://schemas.microsoft.com/office/drawing/2014/main" id="{9EB5BD63-C440-4EE0-B79F-B8F08DB825B2}"/>
                </a:ext>
              </a:extLst>
            </p:cNvPr>
            <p:cNvSpPr>
              <a:spLocks/>
            </p:cNvSpPr>
            <p:nvPr/>
          </p:nvSpPr>
          <p:spPr bwMode="auto">
            <a:xfrm>
              <a:off x="4850450" y="2449941"/>
              <a:ext cx="310660" cy="439402"/>
            </a:xfrm>
            <a:custGeom>
              <a:avLst/>
              <a:gdLst>
                <a:gd name="T0" fmla="*/ 229 w 458"/>
                <a:gd name="T1" fmla="*/ 22 h 646"/>
                <a:gd name="T2" fmla="*/ 165 w 458"/>
                <a:gd name="T3" fmla="*/ 0 h 646"/>
                <a:gd name="T4" fmla="*/ 160 w 458"/>
                <a:gd name="T5" fmla="*/ 0 h 646"/>
                <a:gd name="T6" fmla="*/ 159 w 458"/>
                <a:gd name="T7" fmla="*/ 0 h 646"/>
                <a:gd name="T8" fmla="*/ 157 w 458"/>
                <a:gd name="T9" fmla="*/ 0 h 646"/>
                <a:gd name="T10" fmla="*/ 89 w 458"/>
                <a:gd name="T11" fmla="*/ 29 h 646"/>
                <a:gd name="T12" fmla="*/ 0 w 458"/>
                <a:gd name="T13" fmla="*/ 342 h 646"/>
                <a:gd name="T14" fmla="*/ 35 w 458"/>
                <a:gd name="T15" fmla="*/ 379 h 646"/>
                <a:gd name="T16" fmla="*/ 36 w 458"/>
                <a:gd name="T17" fmla="*/ 379 h 646"/>
                <a:gd name="T18" fmla="*/ 39 w 458"/>
                <a:gd name="T19" fmla="*/ 379 h 646"/>
                <a:gd name="T20" fmla="*/ 69 w 458"/>
                <a:gd name="T21" fmla="*/ 209 h 646"/>
                <a:gd name="T22" fmla="*/ 75 w 458"/>
                <a:gd name="T23" fmla="*/ 153 h 646"/>
                <a:gd name="T24" fmla="*/ 90 w 458"/>
                <a:gd name="T25" fmla="*/ 133 h 646"/>
                <a:gd name="T26" fmla="*/ 86 w 458"/>
                <a:gd name="T27" fmla="*/ 140 h 646"/>
                <a:gd name="T28" fmla="*/ 120 w 458"/>
                <a:gd name="T29" fmla="*/ 250 h 646"/>
                <a:gd name="T30" fmla="*/ 191 w 458"/>
                <a:gd name="T31" fmla="*/ 252 h 646"/>
                <a:gd name="T32" fmla="*/ 108 w 458"/>
                <a:gd name="T33" fmla="*/ 259 h 646"/>
                <a:gd name="T34" fmla="*/ 77 w 458"/>
                <a:gd name="T35" fmla="*/ 230 h 646"/>
                <a:gd name="T36" fmla="*/ 13 w 458"/>
                <a:gd name="T37" fmla="*/ 596 h 646"/>
                <a:gd name="T38" fmla="*/ 229 w 458"/>
                <a:gd name="T39" fmla="*/ 646 h 646"/>
                <a:gd name="T40" fmla="*/ 445 w 458"/>
                <a:gd name="T41" fmla="*/ 596 h 646"/>
                <a:gd name="T42" fmla="*/ 381 w 458"/>
                <a:gd name="T43" fmla="*/ 230 h 646"/>
                <a:gd name="T44" fmla="*/ 350 w 458"/>
                <a:gd name="T45" fmla="*/ 259 h 646"/>
                <a:gd name="T46" fmla="*/ 267 w 458"/>
                <a:gd name="T47" fmla="*/ 252 h 646"/>
                <a:gd name="T48" fmla="*/ 338 w 458"/>
                <a:gd name="T49" fmla="*/ 250 h 646"/>
                <a:gd name="T50" fmla="*/ 372 w 458"/>
                <a:gd name="T51" fmla="*/ 140 h 646"/>
                <a:gd name="T52" fmla="*/ 368 w 458"/>
                <a:gd name="T53" fmla="*/ 133 h 646"/>
                <a:gd name="T54" fmla="*/ 383 w 458"/>
                <a:gd name="T55" fmla="*/ 153 h 646"/>
                <a:gd name="T56" fmla="*/ 389 w 458"/>
                <a:gd name="T57" fmla="*/ 209 h 646"/>
                <a:gd name="T58" fmla="*/ 419 w 458"/>
                <a:gd name="T59" fmla="*/ 379 h 646"/>
                <a:gd name="T60" fmla="*/ 422 w 458"/>
                <a:gd name="T61" fmla="*/ 379 h 646"/>
                <a:gd name="T62" fmla="*/ 423 w 458"/>
                <a:gd name="T63" fmla="*/ 379 h 646"/>
                <a:gd name="T64" fmla="*/ 458 w 458"/>
                <a:gd name="T65" fmla="*/ 342 h 646"/>
                <a:gd name="T66" fmla="*/ 369 w 458"/>
                <a:gd name="T67" fmla="*/ 29 h 646"/>
                <a:gd name="T68" fmla="*/ 301 w 458"/>
                <a:gd name="T69" fmla="*/ 0 h 646"/>
                <a:gd name="T70" fmla="*/ 298 w 458"/>
                <a:gd name="T71" fmla="*/ 0 h 646"/>
                <a:gd name="T72" fmla="*/ 298 w 458"/>
                <a:gd name="T73" fmla="*/ 0 h 646"/>
                <a:gd name="T74" fmla="*/ 293 w 458"/>
                <a:gd name="T75" fmla="*/ 0 h 646"/>
                <a:gd name="T76" fmla="*/ 229 w 458"/>
                <a:gd name="T77" fmla="*/ 22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646">
                  <a:moveTo>
                    <a:pt x="229" y="22"/>
                  </a:moveTo>
                  <a:cubicBezTo>
                    <a:pt x="205" y="22"/>
                    <a:pt x="183" y="14"/>
                    <a:pt x="165" y="0"/>
                  </a:cubicBezTo>
                  <a:cubicBezTo>
                    <a:pt x="160" y="0"/>
                    <a:pt x="160" y="0"/>
                    <a:pt x="160" y="0"/>
                  </a:cubicBezTo>
                  <a:cubicBezTo>
                    <a:pt x="160" y="0"/>
                    <a:pt x="160" y="0"/>
                    <a:pt x="159" y="0"/>
                  </a:cubicBezTo>
                  <a:cubicBezTo>
                    <a:pt x="159" y="0"/>
                    <a:pt x="158" y="0"/>
                    <a:pt x="157" y="0"/>
                  </a:cubicBezTo>
                  <a:cubicBezTo>
                    <a:pt x="151" y="0"/>
                    <a:pt x="121" y="0"/>
                    <a:pt x="89" y="29"/>
                  </a:cubicBezTo>
                  <a:cubicBezTo>
                    <a:pt x="35" y="80"/>
                    <a:pt x="5" y="185"/>
                    <a:pt x="0" y="342"/>
                  </a:cubicBezTo>
                  <a:cubicBezTo>
                    <a:pt x="0" y="362"/>
                    <a:pt x="15" y="378"/>
                    <a:pt x="35" y="379"/>
                  </a:cubicBezTo>
                  <a:cubicBezTo>
                    <a:pt x="35" y="379"/>
                    <a:pt x="36" y="379"/>
                    <a:pt x="36" y="379"/>
                  </a:cubicBezTo>
                  <a:cubicBezTo>
                    <a:pt x="37" y="379"/>
                    <a:pt x="38" y="379"/>
                    <a:pt x="39" y="379"/>
                  </a:cubicBezTo>
                  <a:cubicBezTo>
                    <a:pt x="69" y="209"/>
                    <a:pt x="69" y="209"/>
                    <a:pt x="69" y="209"/>
                  </a:cubicBezTo>
                  <a:cubicBezTo>
                    <a:pt x="64" y="191"/>
                    <a:pt x="66" y="171"/>
                    <a:pt x="75" y="153"/>
                  </a:cubicBezTo>
                  <a:cubicBezTo>
                    <a:pt x="79" y="146"/>
                    <a:pt x="84" y="139"/>
                    <a:pt x="90" y="133"/>
                  </a:cubicBezTo>
                  <a:cubicBezTo>
                    <a:pt x="89" y="135"/>
                    <a:pt x="87" y="138"/>
                    <a:pt x="86" y="140"/>
                  </a:cubicBezTo>
                  <a:cubicBezTo>
                    <a:pt x="65" y="180"/>
                    <a:pt x="80" y="229"/>
                    <a:pt x="120" y="250"/>
                  </a:cubicBezTo>
                  <a:cubicBezTo>
                    <a:pt x="143" y="262"/>
                    <a:pt x="169" y="262"/>
                    <a:pt x="191" y="252"/>
                  </a:cubicBezTo>
                  <a:cubicBezTo>
                    <a:pt x="167" y="269"/>
                    <a:pt x="135" y="273"/>
                    <a:pt x="108" y="259"/>
                  </a:cubicBezTo>
                  <a:cubicBezTo>
                    <a:pt x="94" y="252"/>
                    <a:pt x="84" y="241"/>
                    <a:pt x="77" y="230"/>
                  </a:cubicBezTo>
                  <a:cubicBezTo>
                    <a:pt x="13" y="596"/>
                    <a:pt x="13" y="596"/>
                    <a:pt x="13" y="596"/>
                  </a:cubicBezTo>
                  <a:cubicBezTo>
                    <a:pt x="13" y="596"/>
                    <a:pt x="91" y="646"/>
                    <a:pt x="229" y="646"/>
                  </a:cubicBezTo>
                  <a:cubicBezTo>
                    <a:pt x="367" y="646"/>
                    <a:pt x="445" y="596"/>
                    <a:pt x="445" y="596"/>
                  </a:cubicBezTo>
                  <a:cubicBezTo>
                    <a:pt x="381" y="230"/>
                    <a:pt x="381" y="230"/>
                    <a:pt x="381" y="230"/>
                  </a:cubicBezTo>
                  <a:cubicBezTo>
                    <a:pt x="374" y="241"/>
                    <a:pt x="363" y="252"/>
                    <a:pt x="350" y="259"/>
                  </a:cubicBezTo>
                  <a:cubicBezTo>
                    <a:pt x="323" y="273"/>
                    <a:pt x="290" y="269"/>
                    <a:pt x="267" y="252"/>
                  </a:cubicBezTo>
                  <a:cubicBezTo>
                    <a:pt x="289" y="262"/>
                    <a:pt x="315" y="262"/>
                    <a:pt x="338" y="250"/>
                  </a:cubicBezTo>
                  <a:cubicBezTo>
                    <a:pt x="377" y="229"/>
                    <a:pt x="393" y="180"/>
                    <a:pt x="372" y="140"/>
                  </a:cubicBezTo>
                  <a:cubicBezTo>
                    <a:pt x="370" y="138"/>
                    <a:pt x="369" y="135"/>
                    <a:pt x="368" y="133"/>
                  </a:cubicBezTo>
                  <a:cubicBezTo>
                    <a:pt x="374" y="139"/>
                    <a:pt x="379" y="146"/>
                    <a:pt x="383" y="153"/>
                  </a:cubicBezTo>
                  <a:cubicBezTo>
                    <a:pt x="392" y="171"/>
                    <a:pt x="394" y="191"/>
                    <a:pt x="389" y="209"/>
                  </a:cubicBezTo>
                  <a:cubicBezTo>
                    <a:pt x="419" y="379"/>
                    <a:pt x="419" y="379"/>
                    <a:pt x="419" y="379"/>
                  </a:cubicBezTo>
                  <a:cubicBezTo>
                    <a:pt x="420" y="379"/>
                    <a:pt x="421" y="379"/>
                    <a:pt x="422" y="379"/>
                  </a:cubicBezTo>
                  <a:cubicBezTo>
                    <a:pt x="422" y="379"/>
                    <a:pt x="422" y="379"/>
                    <a:pt x="423" y="379"/>
                  </a:cubicBezTo>
                  <a:cubicBezTo>
                    <a:pt x="443" y="378"/>
                    <a:pt x="458" y="362"/>
                    <a:pt x="458" y="342"/>
                  </a:cubicBezTo>
                  <a:cubicBezTo>
                    <a:pt x="453" y="185"/>
                    <a:pt x="423" y="80"/>
                    <a:pt x="369" y="29"/>
                  </a:cubicBezTo>
                  <a:cubicBezTo>
                    <a:pt x="336" y="0"/>
                    <a:pt x="306" y="0"/>
                    <a:pt x="301" y="0"/>
                  </a:cubicBezTo>
                  <a:cubicBezTo>
                    <a:pt x="300" y="0"/>
                    <a:pt x="299" y="0"/>
                    <a:pt x="298" y="0"/>
                  </a:cubicBezTo>
                  <a:cubicBezTo>
                    <a:pt x="298" y="0"/>
                    <a:pt x="298" y="0"/>
                    <a:pt x="298" y="0"/>
                  </a:cubicBezTo>
                  <a:cubicBezTo>
                    <a:pt x="293" y="0"/>
                    <a:pt x="293" y="0"/>
                    <a:pt x="293" y="0"/>
                  </a:cubicBezTo>
                  <a:cubicBezTo>
                    <a:pt x="275" y="14"/>
                    <a:pt x="253" y="22"/>
                    <a:pt x="2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 name="Freeform 33">
              <a:extLst>
                <a:ext uri="{FF2B5EF4-FFF2-40B4-BE49-F238E27FC236}">
                  <a16:creationId xmlns:a16="http://schemas.microsoft.com/office/drawing/2014/main" id="{6FF5BB6D-DF50-47EF-8C97-424844CC8304}"/>
                </a:ext>
              </a:extLst>
            </p:cNvPr>
            <p:cNvSpPr>
              <a:spLocks/>
            </p:cNvSpPr>
            <p:nvPr/>
          </p:nvSpPr>
          <p:spPr bwMode="auto">
            <a:xfrm>
              <a:off x="4933713" y="2890742"/>
              <a:ext cx="65770" cy="53876"/>
            </a:xfrm>
            <a:custGeom>
              <a:avLst/>
              <a:gdLst>
                <a:gd name="T0" fmla="*/ 6 w 97"/>
                <a:gd name="T1" fmla="*/ 43 h 80"/>
                <a:gd name="T2" fmla="*/ 52 w 97"/>
                <a:gd name="T3" fmla="*/ 80 h 80"/>
                <a:gd name="T4" fmla="*/ 97 w 97"/>
                <a:gd name="T5" fmla="*/ 43 h 80"/>
                <a:gd name="T6" fmla="*/ 97 w 97"/>
                <a:gd name="T7" fmla="*/ 9 h 80"/>
                <a:gd name="T8" fmla="*/ 0 w 97"/>
                <a:gd name="T9" fmla="*/ 0 h 80"/>
                <a:gd name="T10" fmla="*/ 6 w 97"/>
                <a:gd name="T11" fmla="*/ 43 h 80"/>
              </a:gdLst>
              <a:ahLst/>
              <a:cxnLst>
                <a:cxn ang="0">
                  <a:pos x="T0" y="T1"/>
                </a:cxn>
                <a:cxn ang="0">
                  <a:pos x="T2" y="T3"/>
                </a:cxn>
                <a:cxn ang="0">
                  <a:pos x="T4" y="T5"/>
                </a:cxn>
                <a:cxn ang="0">
                  <a:pos x="T6" y="T7"/>
                </a:cxn>
                <a:cxn ang="0">
                  <a:pos x="T8" y="T9"/>
                </a:cxn>
                <a:cxn ang="0">
                  <a:pos x="T10" y="T11"/>
                </a:cxn>
              </a:cxnLst>
              <a:rect l="0" t="0" r="r" b="b"/>
              <a:pathLst>
                <a:path w="97" h="80">
                  <a:moveTo>
                    <a:pt x="6" y="43"/>
                  </a:moveTo>
                  <a:cubicBezTo>
                    <a:pt x="6" y="63"/>
                    <a:pt x="26" y="80"/>
                    <a:pt x="52" y="80"/>
                  </a:cubicBezTo>
                  <a:cubicBezTo>
                    <a:pt x="77" y="80"/>
                    <a:pt x="97" y="63"/>
                    <a:pt x="97" y="43"/>
                  </a:cubicBezTo>
                  <a:cubicBezTo>
                    <a:pt x="97" y="9"/>
                    <a:pt x="97" y="9"/>
                    <a:pt x="97" y="9"/>
                  </a:cubicBezTo>
                  <a:cubicBezTo>
                    <a:pt x="61" y="9"/>
                    <a:pt x="28" y="5"/>
                    <a:pt x="0" y="0"/>
                  </a:cubicBezTo>
                  <a:lnTo>
                    <a:pt x="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 name="Freeform 34">
              <a:extLst>
                <a:ext uri="{FF2B5EF4-FFF2-40B4-BE49-F238E27FC236}">
                  <a16:creationId xmlns:a16="http://schemas.microsoft.com/office/drawing/2014/main" id="{63701FC7-2855-4B1F-A7E1-C60092C1C238}"/>
                </a:ext>
              </a:extLst>
            </p:cNvPr>
            <p:cNvSpPr>
              <a:spLocks/>
            </p:cNvSpPr>
            <p:nvPr/>
          </p:nvSpPr>
          <p:spPr bwMode="auto">
            <a:xfrm>
              <a:off x="5011378" y="2890742"/>
              <a:ext cx="65770" cy="53876"/>
            </a:xfrm>
            <a:custGeom>
              <a:avLst/>
              <a:gdLst>
                <a:gd name="T0" fmla="*/ 0 w 97"/>
                <a:gd name="T1" fmla="*/ 43 h 80"/>
                <a:gd name="T2" fmla="*/ 46 w 97"/>
                <a:gd name="T3" fmla="*/ 80 h 80"/>
                <a:gd name="T4" fmla="*/ 92 w 97"/>
                <a:gd name="T5" fmla="*/ 43 h 80"/>
                <a:gd name="T6" fmla="*/ 97 w 97"/>
                <a:gd name="T7" fmla="*/ 0 h 80"/>
                <a:gd name="T8" fmla="*/ 0 w 97"/>
                <a:gd name="T9" fmla="*/ 9 h 80"/>
                <a:gd name="T10" fmla="*/ 0 w 97"/>
                <a:gd name="T11" fmla="*/ 43 h 80"/>
              </a:gdLst>
              <a:ahLst/>
              <a:cxnLst>
                <a:cxn ang="0">
                  <a:pos x="T0" y="T1"/>
                </a:cxn>
                <a:cxn ang="0">
                  <a:pos x="T2" y="T3"/>
                </a:cxn>
                <a:cxn ang="0">
                  <a:pos x="T4" y="T5"/>
                </a:cxn>
                <a:cxn ang="0">
                  <a:pos x="T6" y="T7"/>
                </a:cxn>
                <a:cxn ang="0">
                  <a:pos x="T8" y="T9"/>
                </a:cxn>
                <a:cxn ang="0">
                  <a:pos x="T10" y="T11"/>
                </a:cxn>
              </a:cxnLst>
              <a:rect l="0" t="0" r="r" b="b"/>
              <a:pathLst>
                <a:path w="97" h="80">
                  <a:moveTo>
                    <a:pt x="0" y="43"/>
                  </a:moveTo>
                  <a:cubicBezTo>
                    <a:pt x="0" y="63"/>
                    <a:pt x="21" y="80"/>
                    <a:pt x="46" y="80"/>
                  </a:cubicBezTo>
                  <a:cubicBezTo>
                    <a:pt x="71" y="80"/>
                    <a:pt x="92" y="63"/>
                    <a:pt x="92" y="43"/>
                  </a:cubicBezTo>
                  <a:cubicBezTo>
                    <a:pt x="97" y="0"/>
                    <a:pt x="97" y="0"/>
                    <a:pt x="97" y="0"/>
                  </a:cubicBezTo>
                  <a:cubicBezTo>
                    <a:pt x="70" y="5"/>
                    <a:pt x="37" y="9"/>
                    <a:pt x="0" y="9"/>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3" name="Oval 35">
              <a:extLst>
                <a:ext uri="{FF2B5EF4-FFF2-40B4-BE49-F238E27FC236}">
                  <a16:creationId xmlns:a16="http://schemas.microsoft.com/office/drawing/2014/main" id="{2F0CDFCD-F8A4-4A6F-94D3-4B0FF0A033CE}"/>
                </a:ext>
              </a:extLst>
            </p:cNvPr>
            <p:cNvSpPr>
              <a:spLocks noChangeArrowheads="1"/>
            </p:cNvSpPr>
            <p:nvPr/>
          </p:nvSpPr>
          <p:spPr bwMode="auto">
            <a:xfrm>
              <a:off x="4940710" y="2327496"/>
              <a:ext cx="130141" cy="13084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4" name="TextBox 3">
            <a:extLst>
              <a:ext uri="{FF2B5EF4-FFF2-40B4-BE49-F238E27FC236}">
                <a16:creationId xmlns:a16="http://schemas.microsoft.com/office/drawing/2014/main" id="{27F8BFCB-EEE1-455B-8C46-50A39100919C}"/>
              </a:ext>
            </a:extLst>
          </p:cNvPr>
          <p:cNvSpPr txBox="1"/>
          <p:nvPr/>
        </p:nvSpPr>
        <p:spPr>
          <a:xfrm>
            <a:off x="7935613" y="3113273"/>
            <a:ext cx="2394838" cy="1200329"/>
          </a:xfrm>
          <a:prstGeom prst="rect">
            <a:avLst/>
          </a:prstGeom>
          <a:noFill/>
        </p:spPr>
        <p:txBody>
          <a:bodyPr wrap="square" rtlCol="0">
            <a:spAutoFit/>
          </a:bodyPr>
          <a:lstStyle/>
          <a:p>
            <a:pPr algn="ctr"/>
            <a:r>
              <a:rPr lang="en-US" noProof="0" dirty="0"/>
              <a:t>of men and </a:t>
            </a:r>
            <a:br>
              <a:rPr lang="en-US" noProof="0" dirty="0"/>
            </a:br>
            <a:r>
              <a:rPr lang="en-US" noProof="0" dirty="0"/>
              <a:t>women with </a:t>
            </a:r>
            <a:br>
              <a:rPr lang="en-US" noProof="0" dirty="0"/>
            </a:br>
            <a:r>
              <a:rPr lang="en-US" noProof="0" dirty="0"/>
              <a:t>obesity, </a:t>
            </a:r>
            <a:br>
              <a:rPr lang="en-US" noProof="0" dirty="0"/>
            </a:br>
            <a:r>
              <a:rPr lang="en-US" noProof="0" dirty="0"/>
              <a:t>respectively</a:t>
            </a:r>
          </a:p>
        </p:txBody>
      </p:sp>
      <p:sp>
        <p:nvSpPr>
          <p:cNvPr id="45" name="TextBox 44">
            <a:extLst>
              <a:ext uri="{FF2B5EF4-FFF2-40B4-BE49-F238E27FC236}">
                <a16:creationId xmlns:a16="http://schemas.microsoft.com/office/drawing/2014/main" id="{E9B6C522-AEA9-F281-5E1F-8E6AEDB68A03}"/>
              </a:ext>
            </a:extLst>
          </p:cNvPr>
          <p:cNvSpPr txBox="1"/>
          <p:nvPr/>
        </p:nvSpPr>
        <p:spPr>
          <a:xfrm>
            <a:off x="1460388" y="3626984"/>
            <a:ext cx="4945720" cy="923330"/>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ea typeface="+mn-ea"/>
                <a:cs typeface="+mn-cs"/>
              </a:rPr>
              <a:t>Weight bias </a:t>
            </a:r>
            <a:r>
              <a:rPr kumimoji="0" lang="en-US" sz="1800" b="0" i="0" u="none" strike="noStrike" kern="1200" cap="none" spc="0" normalizeH="0" baseline="0" noProof="0" dirty="0">
                <a:ln>
                  <a:noFill/>
                </a:ln>
                <a:effectLst/>
                <a:uLnTx/>
                <a:uFillTx/>
                <a:ea typeface="+mn-ea"/>
                <a:cs typeface="+mn-cs"/>
              </a:rPr>
              <a:t>ranks just below race, gender, </a:t>
            </a:r>
            <a:br>
              <a:rPr kumimoji="0" lang="en-US" sz="1800" b="0" i="0" u="none" strike="noStrike" kern="1200" cap="none" spc="0" normalizeH="0" baseline="0" noProof="0" dirty="0">
                <a:ln>
                  <a:noFill/>
                </a:ln>
                <a:effectLst/>
                <a:uLnTx/>
                <a:uFillTx/>
                <a:ea typeface="+mn-ea"/>
                <a:cs typeface="+mn-cs"/>
              </a:rPr>
            </a:br>
            <a:r>
              <a:rPr kumimoji="0" lang="en-US" sz="1800" b="0" i="0" u="none" strike="noStrike" kern="1200" cap="none" spc="0" normalizeH="0" baseline="0" noProof="0" dirty="0">
                <a:ln>
                  <a:noFill/>
                </a:ln>
                <a:effectLst/>
                <a:uLnTx/>
                <a:uFillTx/>
                <a:ea typeface="+mn-ea"/>
                <a:cs typeface="+mn-cs"/>
              </a:rPr>
              <a:t>and age as the </a:t>
            </a:r>
            <a:r>
              <a:rPr kumimoji="0" lang="en-US" sz="1800" b="1" i="0" u="none" strike="noStrike" kern="1200" cap="none" spc="0" normalizeH="0" baseline="0" noProof="0" dirty="0">
                <a:ln>
                  <a:noFill/>
                </a:ln>
                <a:effectLst/>
                <a:uLnTx/>
                <a:uFillTx/>
                <a:ea typeface="+mn-ea"/>
                <a:cs typeface="+mn-cs"/>
              </a:rPr>
              <a:t>4th most common form </a:t>
            </a:r>
            <a:br>
              <a:rPr kumimoji="0" lang="en-US" sz="1800" b="1" i="0" u="none" strike="noStrike" kern="1200" cap="none" spc="0" normalizeH="0" baseline="0" noProof="0" dirty="0">
                <a:ln>
                  <a:noFill/>
                </a:ln>
                <a:effectLst/>
                <a:uLnTx/>
                <a:uFillTx/>
                <a:ea typeface="+mn-ea"/>
                <a:cs typeface="+mn-cs"/>
              </a:rPr>
            </a:br>
            <a:r>
              <a:rPr kumimoji="0" lang="en-US" sz="1800" b="1" i="0" u="none" strike="noStrike" kern="1200" cap="none" spc="0" normalizeH="0" baseline="0" noProof="0" dirty="0">
                <a:ln>
                  <a:noFill/>
                </a:ln>
                <a:effectLst/>
                <a:uLnTx/>
                <a:uFillTx/>
                <a:ea typeface="+mn-ea"/>
                <a:cs typeface="+mn-cs"/>
              </a:rPr>
              <a:t>of discrimination</a:t>
            </a:r>
            <a:r>
              <a:rPr kumimoji="0" lang="en-US" sz="1800" b="0" i="0" u="none" strike="noStrike" kern="1200" cap="none" spc="0" normalizeH="0" baseline="0" noProof="0" dirty="0">
                <a:ln>
                  <a:noFill/>
                </a:ln>
                <a:effectLst/>
                <a:uLnTx/>
                <a:uFillTx/>
                <a:ea typeface="+mn-ea"/>
                <a:cs typeface="+mn-cs"/>
              </a:rPr>
              <a:t> in the United States</a:t>
            </a:r>
            <a:r>
              <a:rPr kumimoji="0" lang="en-US" sz="1800" b="0" i="0" u="none" strike="noStrike" kern="1200" cap="none" spc="0" normalizeH="0" baseline="30000" noProof="0" dirty="0">
                <a:ln>
                  <a:noFill/>
                </a:ln>
                <a:effectLst/>
                <a:uLnTx/>
                <a:uFillTx/>
                <a:ea typeface="+mn-ea"/>
                <a:cs typeface="+mn-cs"/>
              </a:rPr>
              <a:t>2</a:t>
            </a:r>
          </a:p>
        </p:txBody>
      </p:sp>
      <p:sp>
        <p:nvSpPr>
          <p:cNvPr id="48" name="TextBox 47">
            <a:extLst>
              <a:ext uri="{FF2B5EF4-FFF2-40B4-BE49-F238E27FC236}">
                <a16:creationId xmlns:a16="http://schemas.microsoft.com/office/drawing/2014/main" id="{63032EF5-DB02-011C-B942-29821B837600}"/>
              </a:ext>
            </a:extLst>
          </p:cNvPr>
          <p:cNvSpPr txBox="1"/>
          <p:nvPr/>
        </p:nvSpPr>
        <p:spPr>
          <a:xfrm>
            <a:off x="7001997" y="2321647"/>
            <a:ext cx="1138368"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3200" b="1" noProof="0" dirty="0">
                <a:solidFill>
                  <a:schemeClr val="accent1"/>
                </a:solidFill>
              </a:rPr>
              <a:t>5</a:t>
            </a:r>
            <a:r>
              <a:rPr kumimoji="0" lang="en-US" b="1" i="0" u="none" strike="noStrike" kern="1200" cap="none" spc="0" normalizeH="0" baseline="0" noProof="0" dirty="0">
                <a:ln>
                  <a:noFill/>
                </a:ln>
                <a:solidFill>
                  <a:schemeClr val="accent1"/>
                </a:solidFill>
                <a:effectLst/>
                <a:uLnTx/>
                <a:uFillTx/>
                <a:ea typeface="+mn-ea"/>
                <a:cs typeface="+mn-cs"/>
              </a:rPr>
              <a:t>%</a:t>
            </a:r>
            <a:endParaRPr kumimoji="0" lang="en-US" sz="3200" b="1" i="0" u="none" strike="noStrike" kern="1200" cap="none" spc="0" normalizeH="0" baseline="0" noProof="0" dirty="0">
              <a:ln>
                <a:noFill/>
              </a:ln>
              <a:solidFill>
                <a:schemeClr val="accent1"/>
              </a:solidFill>
              <a:effectLst/>
              <a:uLnTx/>
              <a:uFillTx/>
              <a:ea typeface="+mn-ea"/>
              <a:cs typeface="+mn-cs"/>
            </a:endParaRPr>
          </a:p>
        </p:txBody>
      </p:sp>
      <p:sp>
        <p:nvSpPr>
          <p:cNvPr id="49" name="TextBox 48">
            <a:extLst>
              <a:ext uri="{FF2B5EF4-FFF2-40B4-BE49-F238E27FC236}">
                <a16:creationId xmlns:a16="http://schemas.microsoft.com/office/drawing/2014/main" id="{5AAFBD58-5A89-ED64-1CE0-7A59F7D771A6}"/>
              </a:ext>
            </a:extLst>
          </p:cNvPr>
          <p:cNvSpPr txBox="1"/>
          <p:nvPr/>
        </p:nvSpPr>
        <p:spPr>
          <a:xfrm>
            <a:off x="10152563" y="2321647"/>
            <a:ext cx="1138368"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3200" b="1" noProof="0" dirty="0">
                <a:solidFill>
                  <a:schemeClr val="accent1"/>
                </a:solidFill>
              </a:rPr>
              <a:t>10</a:t>
            </a:r>
            <a:r>
              <a:rPr kumimoji="0" lang="en-US" b="1" i="0" u="none" strike="noStrike" kern="1200" cap="none" spc="0" normalizeH="0" baseline="0" noProof="0" dirty="0">
                <a:ln>
                  <a:noFill/>
                </a:ln>
                <a:solidFill>
                  <a:schemeClr val="accent1"/>
                </a:solidFill>
                <a:effectLst/>
                <a:uLnTx/>
                <a:uFillTx/>
                <a:ea typeface="+mn-ea"/>
                <a:cs typeface="+mn-cs"/>
              </a:rPr>
              <a:t>%</a:t>
            </a:r>
            <a:endParaRPr kumimoji="0" lang="en-US" sz="3200" b="1" i="0" u="none" strike="noStrike" kern="1200" cap="none" spc="0" normalizeH="0" baseline="0" noProof="0" dirty="0">
              <a:ln>
                <a:noFill/>
              </a:ln>
              <a:solidFill>
                <a:schemeClr val="accent1"/>
              </a:solidFill>
              <a:effectLst/>
              <a:uLnTx/>
              <a:uFillTx/>
              <a:ea typeface="+mn-ea"/>
              <a:cs typeface="+mn-cs"/>
            </a:endParaRPr>
          </a:p>
        </p:txBody>
      </p:sp>
      <p:grpSp>
        <p:nvGrpSpPr>
          <p:cNvPr id="50" name="Group 49">
            <a:extLst>
              <a:ext uri="{FF2B5EF4-FFF2-40B4-BE49-F238E27FC236}">
                <a16:creationId xmlns:a16="http://schemas.microsoft.com/office/drawing/2014/main" id="{A979A0DD-ED0E-3D59-8C8B-108A09E67662}"/>
              </a:ext>
            </a:extLst>
          </p:cNvPr>
          <p:cNvGrpSpPr/>
          <p:nvPr/>
        </p:nvGrpSpPr>
        <p:grpSpPr>
          <a:xfrm>
            <a:off x="6409077" y="3512023"/>
            <a:ext cx="372988" cy="311540"/>
            <a:chOff x="3066241" y="2824634"/>
            <a:chExt cx="473093" cy="395156"/>
          </a:xfrm>
        </p:grpSpPr>
        <p:sp>
          <p:nvSpPr>
            <p:cNvPr id="51" name="Isosceles Triangle 50">
              <a:extLst>
                <a:ext uri="{FF2B5EF4-FFF2-40B4-BE49-F238E27FC236}">
                  <a16:creationId xmlns:a16="http://schemas.microsoft.com/office/drawing/2014/main" id="{23584EA6-7DE4-1741-5B34-0D155C62A354}"/>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52" name="Isosceles Triangle 51">
              <a:extLst>
                <a:ext uri="{FF2B5EF4-FFF2-40B4-BE49-F238E27FC236}">
                  <a16:creationId xmlns:a16="http://schemas.microsoft.com/office/drawing/2014/main" id="{B426D13D-49B9-5850-1D4F-0BEF87801EBB}"/>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cxnSp>
        <p:nvCxnSpPr>
          <p:cNvPr id="71" name="Straight Connector 70">
            <a:extLst>
              <a:ext uri="{FF2B5EF4-FFF2-40B4-BE49-F238E27FC236}">
                <a16:creationId xmlns:a16="http://schemas.microsoft.com/office/drawing/2014/main" id="{57D047BC-0AFE-E7B1-F641-875086C7E79B}"/>
              </a:ext>
            </a:extLst>
          </p:cNvPr>
          <p:cNvCxnSpPr/>
          <p:nvPr/>
        </p:nvCxnSpPr>
        <p:spPr>
          <a:xfrm>
            <a:off x="7935613" y="2651760"/>
            <a:ext cx="865487"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E4FBBFE-C22D-4EC9-5EED-EB478102AE2D}"/>
              </a:ext>
            </a:extLst>
          </p:cNvPr>
          <p:cNvCxnSpPr/>
          <p:nvPr/>
        </p:nvCxnSpPr>
        <p:spPr>
          <a:xfrm>
            <a:off x="9429133" y="2651760"/>
            <a:ext cx="865487"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75" name="Graphic 74">
            <a:extLst>
              <a:ext uri="{FF2B5EF4-FFF2-40B4-BE49-F238E27FC236}">
                <a16:creationId xmlns:a16="http://schemas.microsoft.com/office/drawing/2014/main" id="{E7B8244B-B340-3926-358E-A6BE6227CC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310" y="3626984"/>
            <a:ext cx="900752" cy="900752"/>
          </a:xfrm>
          <a:prstGeom prst="rect">
            <a:avLst/>
          </a:prstGeom>
        </p:spPr>
      </p:pic>
    </p:spTree>
    <p:extLst>
      <p:ext uri="{BB962C8B-B14F-4D97-AF65-F5344CB8AC3E}">
        <p14:creationId xmlns:p14="http://schemas.microsoft.com/office/powerpoint/2010/main" val="14608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440BF7-125C-5B8B-8DDE-E5F4151E8201}"/>
              </a:ext>
            </a:extLst>
          </p:cNvPr>
          <p:cNvSpPr/>
          <p:nvPr/>
        </p:nvSpPr>
        <p:spPr>
          <a:xfrm>
            <a:off x="0" y="1591432"/>
            <a:ext cx="12192000" cy="1837565"/>
          </a:xfrm>
          <a:prstGeom prst="rect">
            <a:avLst/>
          </a:prstGeom>
          <a:solidFill>
            <a:srgbClr val="E5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2DB7CEC0-6609-9693-4AAF-6288BF5D500D}"/>
              </a:ext>
            </a:extLst>
          </p:cNvPr>
          <p:cNvSpPr/>
          <p:nvPr/>
        </p:nvSpPr>
        <p:spPr>
          <a:xfrm>
            <a:off x="0" y="3428998"/>
            <a:ext cx="12192000" cy="2591061"/>
          </a:xfrm>
          <a:prstGeom prst="rect">
            <a:avLst/>
          </a:prstGeom>
          <a:solidFill>
            <a:srgbClr val="E5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8" name="Oval 37">
            <a:extLst>
              <a:ext uri="{FF2B5EF4-FFF2-40B4-BE49-F238E27FC236}">
                <a16:creationId xmlns:a16="http://schemas.microsoft.com/office/drawing/2014/main" id="{96327429-BA75-B9D9-332C-FDF4477342C8}"/>
              </a:ext>
            </a:extLst>
          </p:cNvPr>
          <p:cNvSpPr/>
          <p:nvPr/>
        </p:nvSpPr>
        <p:spPr>
          <a:xfrm>
            <a:off x="1531466" y="1786189"/>
            <a:ext cx="4145280" cy="41452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a:extLst>
              <a:ext uri="{FF2B5EF4-FFF2-40B4-BE49-F238E27FC236}">
                <a16:creationId xmlns:a16="http://schemas.microsoft.com/office/drawing/2014/main" id="{EABFF4AC-0AD5-44CB-ABEE-9BA8BED739CA}"/>
              </a:ext>
            </a:extLst>
          </p:cNvPr>
          <p:cNvSpPr>
            <a:spLocks noGrp="1"/>
          </p:cNvSpPr>
          <p:nvPr>
            <p:ph type="title"/>
          </p:nvPr>
        </p:nvSpPr>
        <p:spPr>
          <a:xfrm>
            <a:off x="536240" y="414320"/>
            <a:ext cx="10896000" cy="1082209"/>
          </a:xfrm>
        </p:spPr>
        <p:txBody>
          <a:bodyPr/>
          <a:lstStyle/>
          <a:p>
            <a:r>
              <a:rPr lang="en-US" noProof="0" dirty="0"/>
              <a:t>Implicit vs explicit bias</a:t>
            </a:r>
            <a:r>
              <a:rPr lang="en-US" baseline="30000" noProof="0" dirty="0"/>
              <a:t>1–3</a:t>
            </a:r>
          </a:p>
        </p:txBody>
      </p:sp>
      <p:sp>
        <p:nvSpPr>
          <p:cNvPr id="3" name="Text Placeholder 2">
            <a:extLst>
              <a:ext uri="{FF2B5EF4-FFF2-40B4-BE49-F238E27FC236}">
                <a16:creationId xmlns:a16="http://schemas.microsoft.com/office/drawing/2014/main" id="{F4B705E8-69CB-4DFE-BCCB-7EDA4C8CF07B}"/>
              </a:ext>
            </a:extLst>
          </p:cNvPr>
          <p:cNvSpPr>
            <a:spLocks noGrp="1"/>
          </p:cNvSpPr>
          <p:nvPr>
            <p:ph type="body" sz="quarter" idx="13"/>
          </p:nvPr>
        </p:nvSpPr>
        <p:spPr>
          <a:xfrm>
            <a:off x="536240" y="6020060"/>
            <a:ext cx="10896000" cy="324000"/>
          </a:xfrm>
        </p:spPr>
        <p:txBody>
          <a:bodyPr/>
          <a:lstStyle/>
          <a:p>
            <a:r>
              <a:rPr lang="en-US" noProof="0" dirty="0"/>
              <a:t>1. Still C. Bariatric Times 2018;15:3; 2. Nadolsky K et al. Endocr Pract. 2023;29:417–417; 3.</a:t>
            </a:r>
            <a:r>
              <a:rPr lang="en-US" dirty="0"/>
              <a:t> Kirwan Institute for the Study of Race and Ethnicity. </a:t>
            </a:r>
            <a:r>
              <a:rPr lang="en-US" noProof="0" dirty="0"/>
              <a:t>Understanding implicit bias (2015). </a:t>
            </a:r>
            <a:r>
              <a:rPr lang="en-US" noProof="0" dirty="0">
                <a:hlinkClick r:id="rId3">
                  <a:extLst>
                    <a:ext uri="{A12FA001-AC4F-418D-AE19-62706E023703}">
                      <ahyp:hlinkClr xmlns:ahyp="http://schemas.microsoft.com/office/drawing/2018/hyperlinkcolor" val="tx"/>
                    </a:ext>
                  </a:extLst>
                </a:hlinkClick>
              </a:rPr>
              <a:t>http://kirwaninstitute.osu.edu</a:t>
            </a:r>
            <a:r>
              <a:rPr lang="en-US" noProof="0" dirty="0"/>
              <a:t>. Accessed August 2025.</a:t>
            </a:r>
          </a:p>
        </p:txBody>
      </p:sp>
      <p:grpSp>
        <p:nvGrpSpPr>
          <p:cNvPr id="49" name="Group 48">
            <a:extLst>
              <a:ext uri="{FF2B5EF4-FFF2-40B4-BE49-F238E27FC236}">
                <a16:creationId xmlns:a16="http://schemas.microsoft.com/office/drawing/2014/main" id="{20AB1574-86A6-8589-7A40-E53A5BA4637D}"/>
              </a:ext>
            </a:extLst>
          </p:cNvPr>
          <p:cNvGrpSpPr/>
          <p:nvPr/>
        </p:nvGrpSpPr>
        <p:grpSpPr>
          <a:xfrm>
            <a:off x="6263640" y="1688176"/>
            <a:ext cx="5928361" cy="4028321"/>
            <a:chOff x="5722930" y="1688176"/>
            <a:chExt cx="6469071" cy="4028321"/>
          </a:xfrm>
        </p:grpSpPr>
        <p:sp>
          <p:nvSpPr>
            <p:cNvPr id="24" name="Rectangle 23">
              <a:extLst>
                <a:ext uri="{FF2B5EF4-FFF2-40B4-BE49-F238E27FC236}">
                  <a16:creationId xmlns:a16="http://schemas.microsoft.com/office/drawing/2014/main" id="{37C965B1-6854-4356-8EDE-E45355092BB8}"/>
                </a:ext>
              </a:extLst>
            </p:cNvPr>
            <p:cNvSpPr/>
            <p:nvPr/>
          </p:nvSpPr>
          <p:spPr>
            <a:xfrm>
              <a:off x="5722930" y="4189382"/>
              <a:ext cx="6469071" cy="8786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2A918B"/>
                  </a:solidFill>
                  <a:effectLst/>
                  <a:uLnTx/>
                  <a:uFillTx/>
                  <a:ea typeface="+mn-ea"/>
                  <a:cs typeface="+mn-cs"/>
                </a:rPr>
                <a:t>Activated </a:t>
              </a:r>
              <a:r>
                <a:rPr kumimoji="0" lang="en-US" sz="2133" b="1" i="0" u="none" strike="noStrike" kern="1200" cap="none" spc="0" normalizeH="0" baseline="0" noProof="0" dirty="0">
                  <a:ln>
                    <a:noFill/>
                  </a:ln>
                  <a:solidFill>
                    <a:srgbClr val="2A918B"/>
                  </a:solidFill>
                  <a:effectLst/>
                  <a:uLnTx/>
                  <a:uFillTx/>
                  <a:ea typeface="+mn-ea"/>
                  <a:cs typeface="+mn-cs"/>
                </a:rPr>
                <a:t>without awareness or control</a:t>
              </a:r>
              <a:endParaRPr kumimoji="0" lang="en-US" sz="2133" b="0" i="0" u="none" strike="noStrike" kern="1200" cap="none" spc="0" normalizeH="0" baseline="0" noProof="0" dirty="0">
                <a:ln>
                  <a:noFill/>
                </a:ln>
                <a:solidFill>
                  <a:srgbClr val="2A918B"/>
                </a:solidFill>
                <a:effectLst/>
                <a:uLnTx/>
                <a:uFillTx/>
                <a:ea typeface="+mn-ea"/>
                <a:cs typeface="+mn-cs"/>
              </a:endParaRPr>
            </a:p>
          </p:txBody>
        </p:sp>
        <p:grpSp>
          <p:nvGrpSpPr>
            <p:cNvPr id="48" name="Group 47">
              <a:extLst>
                <a:ext uri="{FF2B5EF4-FFF2-40B4-BE49-F238E27FC236}">
                  <a16:creationId xmlns:a16="http://schemas.microsoft.com/office/drawing/2014/main" id="{7773F581-37F2-56FB-02D7-AC9E974F7B6B}"/>
                </a:ext>
              </a:extLst>
            </p:cNvPr>
            <p:cNvGrpSpPr/>
            <p:nvPr/>
          </p:nvGrpSpPr>
          <p:grpSpPr>
            <a:xfrm>
              <a:off x="5722930" y="1688176"/>
              <a:ext cx="6240470" cy="4028321"/>
              <a:chOff x="5722930" y="1688176"/>
              <a:chExt cx="6240470" cy="4028321"/>
            </a:xfrm>
          </p:grpSpPr>
          <p:sp>
            <p:nvSpPr>
              <p:cNvPr id="21" name="Rectangle 20">
                <a:extLst>
                  <a:ext uri="{FF2B5EF4-FFF2-40B4-BE49-F238E27FC236}">
                    <a16:creationId xmlns:a16="http://schemas.microsoft.com/office/drawing/2014/main" id="{23F1C30F-BFDB-4312-AE4A-7676DB81B67C}"/>
                  </a:ext>
                </a:extLst>
              </p:cNvPr>
              <p:cNvSpPr/>
              <p:nvPr/>
            </p:nvSpPr>
            <p:spPr>
              <a:xfrm>
                <a:off x="5722930" y="1688176"/>
                <a:ext cx="6240470" cy="8786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chemeClr val="accent3"/>
                    </a:solidFill>
                    <a:effectLst/>
                    <a:uLnTx/>
                    <a:uFillTx/>
                    <a:ea typeface="+mn-ea"/>
                    <a:cs typeface="+mn-cs"/>
                  </a:rPr>
                  <a:t>Bias within </a:t>
                </a:r>
                <a:r>
                  <a:rPr kumimoji="0" lang="en-US" sz="2133" b="1" i="0" u="none" strike="noStrike" kern="1200" cap="none" spc="0" normalizeH="0" baseline="0" noProof="0" dirty="0">
                    <a:ln>
                      <a:noFill/>
                    </a:ln>
                    <a:solidFill>
                      <a:schemeClr val="accent3"/>
                    </a:solidFill>
                    <a:effectLst/>
                    <a:uLnTx/>
                    <a:uFillTx/>
                    <a:ea typeface="+mn-ea"/>
                    <a:cs typeface="+mn-cs"/>
                  </a:rPr>
                  <a:t>conscious awareness intentionally influences </a:t>
                </a:r>
                <a:r>
                  <a:rPr kumimoji="0" lang="en-US" sz="2133" b="0" i="0" u="none" strike="noStrike" kern="1200" cap="none" spc="0" normalizeH="0" baseline="0" noProof="0" dirty="0">
                    <a:ln>
                      <a:noFill/>
                    </a:ln>
                    <a:solidFill>
                      <a:schemeClr val="accent3"/>
                    </a:solidFill>
                    <a:effectLst/>
                    <a:uLnTx/>
                    <a:uFillTx/>
                    <a:ea typeface="+mn-ea"/>
                    <a:cs typeface="+mn-cs"/>
                  </a:rPr>
                  <a:t>outward behavior</a:t>
                </a:r>
              </a:p>
            </p:txBody>
          </p:sp>
          <p:sp>
            <p:nvSpPr>
              <p:cNvPr id="23" name="Rectangle 22">
                <a:extLst>
                  <a:ext uri="{FF2B5EF4-FFF2-40B4-BE49-F238E27FC236}">
                    <a16:creationId xmlns:a16="http://schemas.microsoft.com/office/drawing/2014/main" id="{9EC9BCD8-CA81-4CE5-B855-0A94879499D8}"/>
                  </a:ext>
                </a:extLst>
              </p:cNvPr>
              <p:cNvSpPr/>
              <p:nvPr/>
            </p:nvSpPr>
            <p:spPr>
              <a:xfrm>
                <a:off x="5722930" y="3591754"/>
                <a:ext cx="6110483" cy="8786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A918B"/>
                    </a:solidFill>
                    <a:effectLst/>
                    <a:uLnTx/>
                    <a:uFillTx/>
                    <a:ea typeface="+mn-ea"/>
                    <a:cs typeface="+mn-cs"/>
                  </a:rPr>
                  <a:t>Unconscious attitudes &amp; stereotypes </a:t>
                </a:r>
                <a:br>
                  <a:rPr kumimoji="0" lang="en-US" sz="2133" b="1" i="0" u="none" strike="noStrike" kern="1200" cap="none" spc="0" normalizeH="0" baseline="0" noProof="0" dirty="0">
                    <a:ln>
                      <a:noFill/>
                    </a:ln>
                    <a:solidFill>
                      <a:srgbClr val="2A918B"/>
                    </a:solidFill>
                    <a:effectLst/>
                    <a:uLnTx/>
                    <a:uFillTx/>
                    <a:ea typeface="+mn-ea"/>
                    <a:cs typeface="+mn-cs"/>
                  </a:rPr>
                </a:br>
                <a:r>
                  <a:rPr kumimoji="0" lang="en-US" sz="2133" b="0" i="0" u="none" strike="noStrike" kern="1200" cap="none" spc="0" normalizeH="0" baseline="0" noProof="0" dirty="0">
                    <a:ln>
                      <a:noFill/>
                    </a:ln>
                    <a:solidFill>
                      <a:srgbClr val="2A918B"/>
                    </a:solidFill>
                    <a:effectLst/>
                    <a:uLnTx/>
                    <a:uFillTx/>
                    <a:ea typeface="+mn-ea"/>
                    <a:cs typeface="+mn-cs"/>
                  </a:rPr>
                  <a:t>affecting actions &amp; decisions</a:t>
                </a:r>
              </a:p>
            </p:txBody>
          </p:sp>
          <p:sp>
            <p:nvSpPr>
              <p:cNvPr id="25" name="Rectangle 24">
                <a:extLst>
                  <a:ext uri="{FF2B5EF4-FFF2-40B4-BE49-F238E27FC236}">
                    <a16:creationId xmlns:a16="http://schemas.microsoft.com/office/drawing/2014/main" id="{0B4D129F-6C39-4168-A94C-DBCC5FD84A80}"/>
                  </a:ext>
                </a:extLst>
              </p:cNvPr>
              <p:cNvSpPr/>
              <p:nvPr/>
            </p:nvSpPr>
            <p:spPr>
              <a:xfrm>
                <a:off x="5722930" y="4837810"/>
                <a:ext cx="6110482" cy="8786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A918B"/>
                    </a:solidFill>
                    <a:effectLst/>
                    <a:uLnTx/>
                    <a:uFillTx/>
                    <a:ea typeface="+mn-ea"/>
                    <a:cs typeface="+mn-cs"/>
                  </a:rPr>
                  <a:t>Different from </a:t>
                </a:r>
                <a:r>
                  <a:rPr kumimoji="0" lang="en-US" sz="2133" b="0" i="0" u="none" strike="noStrike" kern="1200" cap="none" spc="0" normalizeH="0" baseline="0" noProof="0" dirty="0">
                    <a:ln>
                      <a:noFill/>
                    </a:ln>
                    <a:solidFill>
                      <a:srgbClr val="2A918B"/>
                    </a:solidFill>
                    <a:effectLst/>
                    <a:uLnTx/>
                    <a:uFillTx/>
                    <a:ea typeface="+mn-ea"/>
                    <a:cs typeface="+mn-cs"/>
                  </a:rPr>
                  <a:t>known </a:t>
                </a:r>
                <a:r>
                  <a:rPr kumimoji="0" lang="en-US" sz="2133" b="1" i="0" u="none" strike="noStrike" kern="1200" cap="none" spc="0" normalizeH="0" baseline="0" noProof="0" dirty="0">
                    <a:ln>
                      <a:noFill/>
                    </a:ln>
                    <a:solidFill>
                      <a:srgbClr val="2A918B"/>
                    </a:solidFill>
                    <a:effectLst/>
                    <a:uLnTx/>
                    <a:uFillTx/>
                    <a:ea typeface="+mn-ea"/>
                    <a:cs typeface="+mn-cs"/>
                  </a:rPr>
                  <a:t>biases</a:t>
                </a:r>
                <a:r>
                  <a:rPr kumimoji="0" lang="en-US" sz="2133" b="0" i="0" u="none" strike="noStrike" kern="1200" cap="none" spc="0" normalizeH="0" baseline="0" noProof="0" dirty="0">
                    <a:ln>
                      <a:noFill/>
                    </a:ln>
                    <a:solidFill>
                      <a:srgbClr val="2A918B"/>
                    </a:solidFill>
                    <a:effectLst/>
                    <a:uLnTx/>
                    <a:uFillTx/>
                    <a:ea typeface="+mn-ea"/>
                    <a:cs typeface="+mn-cs"/>
                  </a:rPr>
                  <a:t> a person </a:t>
                </a:r>
                <a:r>
                  <a:rPr kumimoji="0" lang="en-US" sz="2133" b="1" i="0" u="none" strike="noStrike" kern="1200" cap="none" spc="0" normalizeH="0" baseline="0" noProof="0" dirty="0">
                    <a:ln>
                      <a:noFill/>
                    </a:ln>
                    <a:solidFill>
                      <a:srgbClr val="2A918B"/>
                    </a:solidFill>
                    <a:effectLst/>
                    <a:uLnTx/>
                    <a:uFillTx/>
                    <a:ea typeface="+mn-ea"/>
                    <a:cs typeface="+mn-cs"/>
                  </a:rPr>
                  <a:t>chooses to conceal</a:t>
                </a:r>
              </a:p>
            </p:txBody>
          </p:sp>
        </p:grpSp>
      </p:grpSp>
      <p:sp>
        <p:nvSpPr>
          <p:cNvPr id="47" name="Freeform: Shape 46">
            <a:extLst>
              <a:ext uri="{FF2B5EF4-FFF2-40B4-BE49-F238E27FC236}">
                <a16:creationId xmlns:a16="http://schemas.microsoft.com/office/drawing/2014/main" id="{F73F4D84-E702-9281-97EE-85902BE921D6}"/>
              </a:ext>
            </a:extLst>
          </p:cNvPr>
          <p:cNvSpPr/>
          <p:nvPr/>
        </p:nvSpPr>
        <p:spPr>
          <a:xfrm>
            <a:off x="1529388" y="3429001"/>
            <a:ext cx="4145280" cy="2502469"/>
          </a:xfrm>
          <a:custGeom>
            <a:avLst/>
            <a:gdLst>
              <a:gd name="connsiteX0" fmla="*/ 45225 w 4145280"/>
              <a:gd name="connsiteY0" fmla="*/ 0 h 2502469"/>
              <a:gd name="connsiteX1" fmla="*/ 4100055 w 4145280"/>
              <a:gd name="connsiteY1" fmla="*/ 0 h 2502469"/>
              <a:gd name="connsiteX2" fmla="*/ 4103171 w 4145280"/>
              <a:gd name="connsiteY2" fmla="*/ 12120 h 2502469"/>
              <a:gd name="connsiteX3" fmla="*/ 4145280 w 4145280"/>
              <a:gd name="connsiteY3" fmla="*/ 429829 h 2502469"/>
              <a:gd name="connsiteX4" fmla="*/ 2072640 w 4145280"/>
              <a:gd name="connsiteY4" fmla="*/ 2502469 h 2502469"/>
              <a:gd name="connsiteX5" fmla="*/ 0 w 4145280"/>
              <a:gd name="connsiteY5" fmla="*/ 429829 h 2502469"/>
              <a:gd name="connsiteX6" fmla="*/ 42109 w 4145280"/>
              <a:gd name="connsiteY6" fmla="*/ 12120 h 25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5280" h="2502469">
                <a:moveTo>
                  <a:pt x="45225" y="0"/>
                </a:moveTo>
                <a:lnTo>
                  <a:pt x="4100055" y="0"/>
                </a:lnTo>
                <a:lnTo>
                  <a:pt x="4103171" y="12120"/>
                </a:lnTo>
                <a:cubicBezTo>
                  <a:pt x="4130781" y="147044"/>
                  <a:pt x="4145280" y="286743"/>
                  <a:pt x="4145280" y="429829"/>
                </a:cubicBezTo>
                <a:cubicBezTo>
                  <a:pt x="4145280" y="1574516"/>
                  <a:pt x="3217327" y="2502469"/>
                  <a:pt x="2072640" y="2502469"/>
                </a:cubicBezTo>
                <a:cubicBezTo>
                  <a:pt x="927953" y="2502469"/>
                  <a:pt x="0" y="1574516"/>
                  <a:pt x="0" y="429829"/>
                </a:cubicBezTo>
                <a:cubicBezTo>
                  <a:pt x="0" y="286743"/>
                  <a:pt x="14500" y="147044"/>
                  <a:pt x="42109" y="12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a:p>
        </p:txBody>
      </p:sp>
      <p:sp>
        <p:nvSpPr>
          <p:cNvPr id="5" name="Rectangle: Rounded Corners 4">
            <a:extLst>
              <a:ext uri="{FF2B5EF4-FFF2-40B4-BE49-F238E27FC236}">
                <a16:creationId xmlns:a16="http://schemas.microsoft.com/office/drawing/2014/main" id="{F675A575-9E1D-4714-99B7-AE7E107593F2}"/>
              </a:ext>
            </a:extLst>
          </p:cNvPr>
          <p:cNvSpPr/>
          <p:nvPr/>
        </p:nvSpPr>
        <p:spPr>
          <a:xfrm>
            <a:off x="522288" y="1898919"/>
            <a:ext cx="2921952" cy="448188"/>
          </a:xfrm>
          <a:prstGeom prst="roundRect">
            <a:avLst>
              <a:gd name="adj" fmla="val 50000"/>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chemeClr val="bg1"/>
                </a:solidFill>
                <a:effectLst/>
                <a:uLnTx/>
                <a:uFillTx/>
                <a:ea typeface="+mn-ea"/>
                <a:cs typeface="+mn-cs"/>
              </a:rPr>
              <a:t>Explicit</a:t>
            </a:r>
            <a:r>
              <a:rPr kumimoji="0" lang="en-US" sz="1867" b="0" i="0" u="none" strike="noStrike" kern="1200" cap="none" spc="0" normalizeH="0" baseline="0" noProof="0" dirty="0">
                <a:ln>
                  <a:noFill/>
                </a:ln>
                <a:solidFill>
                  <a:schemeClr val="bg1"/>
                </a:solidFill>
                <a:effectLst/>
                <a:uLnTx/>
                <a:uFillTx/>
                <a:ea typeface="+mn-ea"/>
                <a:cs typeface="+mn-cs"/>
              </a:rPr>
              <a:t> bias</a:t>
            </a:r>
          </a:p>
        </p:txBody>
      </p:sp>
      <p:sp>
        <p:nvSpPr>
          <p:cNvPr id="20" name="Rectangle: Rounded Corners 19">
            <a:extLst>
              <a:ext uri="{FF2B5EF4-FFF2-40B4-BE49-F238E27FC236}">
                <a16:creationId xmlns:a16="http://schemas.microsoft.com/office/drawing/2014/main" id="{944DC269-8179-4F6B-99F3-8B4716BDF0B1}"/>
              </a:ext>
            </a:extLst>
          </p:cNvPr>
          <p:cNvSpPr/>
          <p:nvPr/>
        </p:nvSpPr>
        <p:spPr>
          <a:xfrm>
            <a:off x="510540" y="3523904"/>
            <a:ext cx="1809751" cy="448188"/>
          </a:xfrm>
          <a:prstGeom prst="roundRect">
            <a:avLst>
              <a:gd name="adj" fmla="val 50000"/>
            </a:avLst>
          </a:prstGeom>
          <a:solidFill>
            <a:schemeClr val="accent1">
              <a:alpha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chemeClr val="bg1"/>
                </a:solidFill>
                <a:effectLst/>
                <a:uLnTx/>
                <a:uFillTx/>
                <a:ea typeface="+mn-ea"/>
                <a:cs typeface="+mn-cs"/>
              </a:rPr>
              <a:t>Implicit</a:t>
            </a:r>
            <a:r>
              <a:rPr kumimoji="0" lang="en-US" sz="1867" b="0" i="0" u="none" strike="noStrike" kern="1200" cap="none" spc="0" normalizeH="0" baseline="0" noProof="0" dirty="0">
                <a:ln>
                  <a:noFill/>
                </a:ln>
                <a:solidFill>
                  <a:schemeClr val="bg1"/>
                </a:solidFill>
                <a:effectLst/>
                <a:uLnTx/>
                <a:uFillTx/>
                <a:ea typeface="+mn-ea"/>
                <a:cs typeface="+mn-cs"/>
              </a:rPr>
              <a:t> bias</a:t>
            </a:r>
          </a:p>
        </p:txBody>
      </p:sp>
      <p:pic>
        <p:nvPicPr>
          <p:cNvPr id="42" name="Graphic 41">
            <a:extLst>
              <a:ext uri="{FF2B5EF4-FFF2-40B4-BE49-F238E27FC236}">
                <a16:creationId xmlns:a16="http://schemas.microsoft.com/office/drawing/2014/main" id="{FAFD7D32-CCBF-9320-2E71-15E0B75875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7281" y="1356071"/>
            <a:ext cx="4876800" cy="4876800"/>
          </a:xfrm>
          <a:prstGeom prst="rect">
            <a:avLst/>
          </a:prstGeom>
        </p:spPr>
      </p:pic>
      <p:cxnSp>
        <p:nvCxnSpPr>
          <p:cNvPr id="51" name="Straight Connector 50">
            <a:extLst>
              <a:ext uri="{FF2B5EF4-FFF2-40B4-BE49-F238E27FC236}">
                <a16:creationId xmlns:a16="http://schemas.microsoft.com/office/drawing/2014/main" id="{7A1F7810-9408-5496-0D6F-6F71C75F8918}"/>
              </a:ext>
            </a:extLst>
          </p:cNvPr>
          <p:cNvCxnSpPr>
            <a:cxnSpLocks/>
          </p:cNvCxnSpPr>
          <p:nvPr/>
        </p:nvCxnSpPr>
        <p:spPr>
          <a:xfrm flipH="1">
            <a:off x="4678680" y="1958340"/>
            <a:ext cx="158496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A6CCE80-10C6-4F52-93EE-FE149B84B090}"/>
              </a:ext>
            </a:extLst>
          </p:cNvPr>
          <p:cNvCxnSpPr>
            <a:cxnSpLocks/>
          </p:cNvCxnSpPr>
          <p:nvPr/>
        </p:nvCxnSpPr>
        <p:spPr>
          <a:xfrm flipH="1">
            <a:off x="5791200" y="3870960"/>
            <a:ext cx="472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82C4DAD-753E-C85A-F690-207C8633EDA4}"/>
              </a:ext>
            </a:extLst>
          </p:cNvPr>
          <p:cNvCxnSpPr>
            <a:cxnSpLocks/>
          </p:cNvCxnSpPr>
          <p:nvPr/>
        </p:nvCxnSpPr>
        <p:spPr>
          <a:xfrm flipH="1">
            <a:off x="5615940" y="4648200"/>
            <a:ext cx="6477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AC8982D-3E29-7848-7E65-03C219336535}"/>
              </a:ext>
            </a:extLst>
          </p:cNvPr>
          <p:cNvCxnSpPr>
            <a:cxnSpLocks/>
          </p:cNvCxnSpPr>
          <p:nvPr/>
        </p:nvCxnSpPr>
        <p:spPr>
          <a:xfrm flipH="1">
            <a:off x="5364480" y="5120640"/>
            <a:ext cx="8991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39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AB722-99C5-2A73-A94E-B7BB74D45731}"/>
              </a:ext>
            </a:extLst>
          </p:cNvPr>
          <p:cNvSpPr>
            <a:spLocks noGrp="1"/>
          </p:cNvSpPr>
          <p:nvPr>
            <p:ph type="title"/>
          </p:nvPr>
        </p:nvSpPr>
        <p:spPr/>
        <p:txBody>
          <a:bodyPr/>
          <a:lstStyle/>
          <a:p>
            <a:r>
              <a:rPr lang="en-CA" dirty="0"/>
              <a:t>HCP weight bias impacts care</a:t>
            </a:r>
            <a:endParaRPr lang="en-US" noProof="0" dirty="0"/>
          </a:p>
        </p:txBody>
      </p:sp>
      <p:sp>
        <p:nvSpPr>
          <p:cNvPr id="3" name="Text Placeholder 2">
            <a:extLst>
              <a:ext uri="{FF2B5EF4-FFF2-40B4-BE49-F238E27FC236}">
                <a16:creationId xmlns:a16="http://schemas.microsoft.com/office/drawing/2014/main" id="{DD7EC973-F900-0084-003F-BBEE87B970DB}"/>
              </a:ext>
            </a:extLst>
          </p:cNvPr>
          <p:cNvSpPr>
            <a:spLocks noGrp="1"/>
          </p:cNvSpPr>
          <p:nvPr>
            <p:ph type="body" sz="quarter" idx="13"/>
          </p:nvPr>
        </p:nvSpPr>
        <p:spPr>
          <a:xfrm>
            <a:off x="4006851" y="6449913"/>
            <a:ext cx="7425390" cy="324000"/>
          </a:xfrm>
        </p:spPr>
        <p:txBody>
          <a:bodyPr/>
          <a:lstStyle/>
          <a:p>
            <a:br>
              <a:rPr lang="en-US" noProof="0" dirty="0"/>
            </a:br>
            <a:r>
              <a:rPr lang="en-US" noProof="0" dirty="0"/>
              <a:t>HCP, healthcare professional.</a:t>
            </a:r>
            <a:br>
              <a:rPr lang="en-US" noProof="0" dirty="0"/>
            </a:br>
            <a:r>
              <a:rPr lang="en-US" noProof="0" dirty="0"/>
              <a:t>Westbury S et al. Curr </a:t>
            </a:r>
            <a:r>
              <a:rPr lang="en-US" noProof="0" dirty="0" err="1"/>
              <a:t>Obes</a:t>
            </a:r>
            <a:r>
              <a:rPr lang="en-US" noProof="0" dirty="0"/>
              <a:t> Rep 2023;12:10–23.</a:t>
            </a:r>
          </a:p>
        </p:txBody>
      </p:sp>
      <p:sp>
        <p:nvSpPr>
          <p:cNvPr id="16" name="TextBox 15">
            <a:extLst>
              <a:ext uri="{FF2B5EF4-FFF2-40B4-BE49-F238E27FC236}">
                <a16:creationId xmlns:a16="http://schemas.microsoft.com/office/drawing/2014/main" id="{128C3039-0C24-D3DA-B4ED-A4F494AF2442}"/>
              </a:ext>
            </a:extLst>
          </p:cNvPr>
          <p:cNvSpPr txBox="1"/>
          <p:nvPr/>
        </p:nvSpPr>
        <p:spPr>
          <a:xfrm>
            <a:off x="20170320" y="3534306"/>
            <a:ext cx="2672674" cy="1138773"/>
          </a:xfrm>
          <a:prstGeom prst="rect">
            <a:avLst/>
          </a:prstGeom>
          <a:solidFill>
            <a:schemeClr val="accent2"/>
          </a:solidFill>
        </p:spPr>
        <p:txBody>
          <a:bodyPr wrap="square">
            <a:spAutoFit/>
          </a:bodyPr>
          <a:lstStyle/>
          <a:p>
            <a:pPr algn="ctr"/>
            <a:r>
              <a:rPr lang="en-US" noProof="0" dirty="0">
                <a:solidFill>
                  <a:schemeClr val="bg1"/>
                </a:solidFill>
              </a:rPr>
              <a:t>Quality of healthcare provision</a:t>
            </a:r>
          </a:p>
          <a:p>
            <a:pPr algn="ctr"/>
            <a:br>
              <a:rPr lang="en-US" noProof="0" dirty="0">
                <a:solidFill>
                  <a:schemeClr val="bg1"/>
                </a:solidFill>
              </a:rPr>
            </a:br>
            <a:r>
              <a:rPr lang="en-US" sz="1400" i="1" noProof="0" dirty="0">
                <a:solidFill>
                  <a:schemeClr val="bg1"/>
                </a:solidFill>
              </a:rPr>
              <a:t>Click to find out more</a:t>
            </a:r>
            <a:endParaRPr lang="en-US" i="1" noProof="0" dirty="0">
              <a:solidFill>
                <a:schemeClr val="bg1"/>
              </a:solidFill>
            </a:endParaRPr>
          </a:p>
        </p:txBody>
      </p:sp>
      <p:sp>
        <p:nvSpPr>
          <p:cNvPr id="17" name="TextBox 16">
            <a:extLst>
              <a:ext uri="{FF2B5EF4-FFF2-40B4-BE49-F238E27FC236}">
                <a16:creationId xmlns:a16="http://schemas.microsoft.com/office/drawing/2014/main" id="{8FB0F044-7C93-3A7C-9401-8C478F4EFFF3}"/>
              </a:ext>
            </a:extLst>
          </p:cNvPr>
          <p:cNvSpPr txBox="1"/>
          <p:nvPr/>
        </p:nvSpPr>
        <p:spPr>
          <a:xfrm>
            <a:off x="23550552" y="3586122"/>
            <a:ext cx="3291224" cy="861774"/>
          </a:xfrm>
          <a:prstGeom prst="rect">
            <a:avLst/>
          </a:prstGeom>
          <a:solidFill>
            <a:schemeClr val="accent2"/>
          </a:solidFill>
        </p:spPr>
        <p:txBody>
          <a:bodyPr wrap="square">
            <a:spAutoFit/>
          </a:bodyPr>
          <a:lstStyle/>
          <a:p>
            <a:pPr algn="ctr"/>
            <a:r>
              <a:rPr lang="en-US" noProof="0" dirty="0">
                <a:solidFill>
                  <a:schemeClr val="bg1"/>
                </a:solidFill>
              </a:rPr>
              <a:t>Seeking healthcare</a:t>
            </a:r>
          </a:p>
          <a:p>
            <a:pPr algn="ctr"/>
            <a:br>
              <a:rPr lang="en-US" noProof="0" dirty="0">
                <a:solidFill>
                  <a:schemeClr val="bg1"/>
                </a:solidFill>
              </a:rPr>
            </a:br>
            <a:r>
              <a:rPr lang="en-US" sz="1400" i="1" noProof="0" dirty="0">
                <a:solidFill>
                  <a:schemeClr val="bg1"/>
                </a:solidFill>
              </a:rPr>
              <a:t>Click to find out more</a:t>
            </a:r>
            <a:endParaRPr lang="en-US" i="1" noProof="0" dirty="0">
              <a:solidFill>
                <a:schemeClr val="bg1"/>
              </a:solidFill>
            </a:endParaRPr>
          </a:p>
        </p:txBody>
      </p:sp>
      <p:grpSp>
        <p:nvGrpSpPr>
          <p:cNvPr id="34" name="Group 33">
            <a:extLst>
              <a:ext uri="{FF2B5EF4-FFF2-40B4-BE49-F238E27FC236}">
                <a16:creationId xmlns:a16="http://schemas.microsoft.com/office/drawing/2014/main" id="{482462E6-8011-B5D1-DE5D-48D62C9DEFAE}"/>
              </a:ext>
            </a:extLst>
          </p:cNvPr>
          <p:cNvGrpSpPr/>
          <p:nvPr/>
        </p:nvGrpSpPr>
        <p:grpSpPr>
          <a:xfrm>
            <a:off x="6903449" y="207324"/>
            <a:ext cx="2103120" cy="2103120"/>
            <a:chOff x="3447539" y="456017"/>
            <a:chExt cx="2103120" cy="2103120"/>
          </a:xfrm>
        </p:grpSpPr>
        <p:sp>
          <p:nvSpPr>
            <p:cNvPr id="25" name="Oval 24">
              <a:extLst>
                <a:ext uri="{FF2B5EF4-FFF2-40B4-BE49-F238E27FC236}">
                  <a16:creationId xmlns:a16="http://schemas.microsoft.com/office/drawing/2014/main" id="{94858B7E-1098-16E0-0ED4-DCC794541A8D}"/>
                </a:ext>
              </a:extLst>
            </p:cNvPr>
            <p:cNvSpPr/>
            <p:nvPr/>
          </p:nvSpPr>
          <p:spPr>
            <a:xfrm>
              <a:off x="3447539" y="456017"/>
              <a:ext cx="2103120" cy="2103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6" name="Graphic 25">
              <a:extLst>
                <a:ext uri="{FF2B5EF4-FFF2-40B4-BE49-F238E27FC236}">
                  <a16:creationId xmlns:a16="http://schemas.microsoft.com/office/drawing/2014/main" id="{7E956630-6086-8AE2-4759-E1239B00E0D0}"/>
                </a:ext>
              </a:extLst>
            </p:cNvPr>
            <p:cNvPicPr>
              <a:picLocks noChangeAspect="1"/>
            </p:cNvPicPr>
            <p:nvPr/>
          </p:nvPicPr>
          <p:blipFill>
            <a:blip r:embed="rId3">
              <a:extLst>
                <a:ext uri="{96DAC541-7B7A-43D3-8B79-37D633B846F1}">
                  <asvg:svgBlip xmlns:asvg="http://schemas.microsoft.com/office/drawing/2016/SVG/main" r:embed="rId4"/>
                </a:ext>
              </a:extLst>
            </a:blip>
            <a:srcRect l="19" r="19"/>
            <a:stretch/>
          </p:blipFill>
          <p:spPr>
            <a:xfrm>
              <a:off x="3883131" y="818539"/>
              <a:ext cx="1345538" cy="1346062"/>
            </a:xfrm>
            <a:prstGeom prst="rect">
              <a:avLst/>
            </a:prstGeom>
          </p:spPr>
        </p:pic>
      </p:grpSp>
      <p:sp>
        <p:nvSpPr>
          <p:cNvPr id="27" name="Rectangle: Rounded Corners 26">
            <a:extLst>
              <a:ext uri="{FF2B5EF4-FFF2-40B4-BE49-F238E27FC236}">
                <a16:creationId xmlns:a16="http://schemas.microsoft.com/office/drawing/2014/main" id="{E5C5F025-4F56-16F6-B1CE-E40DF423BFFA}"/>
              </a:ext>
            </a:extLst>
          </p:cNvPr>
          <p:cNvSpPr/>
          <p:nvPr/>
        </p:nvSpPr>
        <p:spPr>
          <a:xfrm>
            <a:off x="5528275" y="2366490"/>
            <a:ext cx="4852770" cy="616260"/>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a:spcAft>
                <a:spcPts val="1200"/>
              </a:spcAft>
              <a:defRPr/>
            </a:pPr>
            <a:r>
              <a:rPr lang="en-US" sz="1600" noProof="0" dirty="0">
                <a:ea typeface="Times New Roman" panose="02020603050405020304" pitchFamily="18" charset="0"/>
              </a:rPr>
              <a:t>Healthcare providers have explicit and implicit biases against people with obesity</a:t>
            </a:r>
          </a:p>
        </p:txBody>
      </p:sp>
      <p:grpSp>
        <p:nvGrpSpPr>
          <p:cNvPr id="28" name="Group 27">
            <a:extLst>
              <a:ext uri="{FF2B5EF4-FFF2-40B4-BE49-F238E27FC236}">
                <a16:creationId xmlns:a16="http://schemas.microsoft.com/office/drawing/2014/main" id="{1CF16615-7864-AEBA-3994-2BB993F71F28}"/>
              </a:ext>
            </a:extLst>
          </p:cNvPr>
          <p:cNvGrpSpPr/>
          <p:nvPr/>
        </p:nvGrpSpPr>
        <p:grpSpPr>
          <a:xfrm rot="5400000">
            <a:off x="7703738" y="3944308"/>
            <a:ext cx="372988" cy="311540"/>
            <a:chOff x="3066241" y="2824634"/>
            <a:chExt cx="473093" cy="395156"/>
          </a:xfrm>
        </p:grpSpPr>
        <p:sp>
          <p:nvSpPr>
            <p:cNvPr id="29" name="Isosceles Triangle 28">
              <a:extLst>
                <a:ext uri="{FF2B5EF4-FFF2-40B4-BE49-F238E27FC236}">
                  <a16:creationId xmlns:a16="http://schemas.microsoft.com/office/drawing/2014/main" id="{360C7C54-102E-6210-6790-B29CFC74FE71}"/>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0" name="Isosceles Triangle 29">
              <a:extLst>
                <a:ext uri="{FF2B5EF4-FFF2-40B4-BE49-F238E27FC236}">
                  <a16:creationId xmlns:a16="http://schemas.microsoft.com/office/drawing/2014/main" id="{315E8859-88B3-D8D9-390C-6152572067A5}"/>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sp>
        <p:nvSpPr>
          <p:cNvPr id="31" name="Rectangle: Rounded Corners 30">
            <a:extLst>
              <a:ext uri="{FF2B5EF4-FFF2-40B4-BE49-F238E27FC236}">
                <a16:creationId xmlns:a16="http://schemas.microsoft.com/office/drawing/2014/main" id="{2DE0569E-0685-8957-28B9-B048D62A6FD0}"/>
              </a:ext>
            </a:extLst>
          </p:cNvPr>
          <p:cNvSpPr/>
          <p:nvPr/>
        </p:nvSpPr>
        <p:spPr>
          <a:xfrm>
            <a:off x="5051518" y="3059910"/>
            <a:ext cx="5806982" cy="616260"/>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a:spcAft>
                <a:spcPts val="1200"/>
              </a:spcAft>
              <a:defRPr/>
            </a:pPr>
            <a:r>
              <a:rPr lang="en-US" sz="1600" noProof="0" dirty="0"/>
              <a:t>Healthcare obesity stigma is characterized by stereotypes</a:t>
            </a:r>
            <a:br>
              <a:rPr lang="en-US" sz="1600" noProof="0" dirty="0"/>
            </a:br>
            <a:r>
              <a:rPr lang="en-US" sz="1600" noProof="0" dirty="0"/>
              <a:t>of laziness, and lack of discipline and willpower</a:t>
            </a:r>
          </a:p>
        </p:txBody>
      </p:sp>
      <p:sp>
        <p:nvSpPr>
          <p:cNvPr id="33" name="TextBox 32">
            <a:extLst>
              <a:ext uri="{FF2B5EF4-FFF2-40B4-BE49-F238E27FC236}">
                <a16:creationId xmlns:a16="http://schemas.microsoft.com/office/drawing/2014/main" id="{F2946115-5330-5069-EAF1-BA471B3DA406}"/>
              </a:ext>
            </a:extLst>
          </p:cNvPr>
          <p:cNvSpPr txBox="1"/>
          <p:nvPr/>
        </p:nvSpPr>
        <p:spPr>
          <a:xfrm>
            <a:off x="4165378" y="4450882"/>
            <a:ext cx="7455122" cy="523220"/>
          </a:xfrm>
          <a:prstGeom prst="rect">
            <a:avLst/>
          </a:prstGeom>
          <a:noFill/>
        </p:spPr>
        <p:txBody>
          <a:bodyPr wrap="square">
            <a:spAutoFit/>
          </a:bodyPr>
          <a:lstStyle/>
          <a:p>
            <a:pPr algn="ctr"/>
            <a:r>
              <a:rPr lang="en-US" sz="2800" b="1" noProof="0" dirty="0"/>
              <a:t>Bias, stigma, and stereotyping impact: </a:t>
            </a:r>
          </a:p>
        </p:txBody>
      </p:sp>
      <p:sp>
        <p:nvSpPr>
          <p:cNvPr id="35" name="TextBox 34">
            <a:hlinkClick r:id="rId5" action="ppaction://hlinksldjump"/>
            <a:extLst>
              <a:ext uri="{FF2B5EF4-FFF2-40B4-BE49-F238E27FC236}">
                <a16:creationId xmlns:a16="http://schemas.microsoft.com/office/drawing/2014/main" id="{52AB359B-61AA-EA31-1682-287D66645C01}"/>
              </a:ext>
            </a:extLst>
          </p:cNvPr>
          <p:cNvSpPr txBox="1"/>
          <p:nvPr/>
        </p:nvSpPr>
        <p:spPr>
          <a:xfrm>
            <a:off x="4562163" y="5242830"/>
            <a:ext cx="2230704" cy="662670"/>
          </a:xfrm>
          <a:prstGeom prst="roundRect">
            <a:avLst>
              <a:gd name="adj" fmla="val 50000"/>
            </a:avLst>
          </a:prstGeom>
          <a:solidFill>
            <a:schemeClr val="tx1"/>
          </a:solidFill>
        </p:spPr>
        <p:txBody>
          <a:bodyPr wrap="square" lIns="0" tIns="0" rIns="0" bIns="0" anchor="ctr">
            <a:noAutofit/>
          </a:bodyPr>
          <a:lstStyle/>
          <a:p>
            <a:pPr algn="ctr"/>
            <a:r>
              <a:rPr lang="en-US" sz="1200" noProof="0" dirty="0">
                <a:solidFill>
                  <a:schemeClr val="bg1"/>
                </a:solidFill>
              </a:rPr>
              <a:t>Access to </a:t>
            </a:r>
            <a:br>
              <a:rPr lang="en-US" sz="1200" noProof="0" dirty="0">
                <a:solidFill>
                  <a:schemeClr val="bg1"/>
                </a:solidFill>
              </a:rPr>
            </a:br>
            <a:r>
              <a:rPr lang="en-US" sz="1200" noProof="0" dirty="0">
                <a:solidFill>
                  <a:schemeClr val="bg1"/>
                </a:solidFill>
              </a:rPr>
              <a:t>healthcare</a:t>
            </a:r>
            <a:endParaRPr lang="en-US" sz="1200" i="1" noProof="0" dirty="0">
              <a:solidFill>
                <a:schemeClr val="bg1"/>
              </a:solidFill>
            </a:endParaRPr>
          </a:p>
        </p:txBody>
      </p:sp>
      <p:sp>
        <p:nvSpPr>
          <p:cNvPr id="36" name="TextBox 35">
            <a:hlinkClick r:id="rId6" action="ppaction://hlinksldjump"/>
            <a:extLst>
              <a:ext uri="{FF2B5EF4-FFF2-40B4-BE49-F238E27FC236}">
                <a16:creationId xmlns:a16="http://schemas.microsoft.com/office/drawing/2014/main" id="{CC0E34F1-0F8A-5E6A-A3F8-1C59DA54DC5A}"/>
              </a:ext>
            </a:extLst>
          </p:cNvPr>
          <p:cNvSpPr txBox="1">
            <a:spLocks/>
          </p:cNvSpPr>
          <p:nvPr/>
        </p:nvSpPr>
        <p:spPr>
          <a:xfrm>
            <a:off x="6881850" y="5242830"/>
            <a:ext cx="2230704" cy="662670"/>
          </a:xfrm>
          <a:prstGeom prst="roundRect">
            <a:avLst>
              <a:gd name="adj" fmla="val 50000"/>
            </a:avLst>
          </a:prstGeom>
          <a:solidFill>
            <a:schemeClr val="tx1"/>
          </a:solidFill>
        </p:spPr>
        <p:txBody>
          <a:bodyPr wrap="square" lIns="0" tIns="0" rIns="0" bIns="0" anchor="ctr">
            <a:noAutofit/>
          </a:bodyPr>
          <a:lstStyle/>
          <a:p>
            <a:pPr algn="ctr"/>
            <a:r>
              <a:rPr lang="en-US" sz="1200" noProof="0" dirty="0">
                <a:solidFill>
                  <a:schemeClr val="bg1"/>
                </a:solidFill>
              </a:rPr>
              <a:t>Quality of healthcare provision</a:t>
            </a:r>
          </a:p>
        </p:txBody>
      </p:sp>
      <p:sp>
        <p:nvSpPr>
          <p:cNvPr id="37" name="TextBox 36">
            <a:hlinkClick r:id="rId7" action="ppaction://hlinksldjump"/>
            <a:extLst>
              <a:ext uri="{FF2B5EF4-FFF2-40B4-BE49-F238E27FC236}">
                <a16:creationId xmlns:a16="http://schemas.microsoft.com/office/drawing/2014/main" id="{E246C76E-2149-0113-3556-2AE2746EAC2E}"/>
              </a:ext>
            </a:extLst>
          </p:cNvPr>
          <p:cNvSpPr txBox="1">
            <a:spLocks/>
          </p:cNvSpPr>
          <p:nvPr/>
        </p:nvSpPr>
        <p:spPr>
          <a:xfrm>
            <a:off x="9201537" y="5242830"/>
            <a:ext cx="2230704" cy="662670"/>
          </a:xfrm>
          <a:prstGeom prst="roundRect">
            <a:avLst>
              <a:gd name="adj" fmla="val 50000"/>
            </a:avLst>
          </a:prstGeom>
          <a:solidFill>
            <a:schemeClr val="tx1"/>
          </a:solidFill>
        </p:spPr>
        <p:txBody>
          <a:bodyPr wrap="square" lIns="0" tIns="0" rIns="0" bIns="0" anchor="ctr">
            <a:noAutofit/>
          </a:bodyPr>
          <a:lstStyle/>
          <a:p>
            <a:pPr algn="ctr"/>
            <a:r>
              <a:rPr lang="en-US" sz="1200" noProof="0" dirty="0">
                <a:solidFill>
                  <a:schemeClr val="bg1"/>
                </a:solidFill>
              </a:rPr>
              <a:t>Seeking </a:t>
            </a:r>
            <a:br>
              <a:rPr lang="en-US" sz="1200" noProof="0" dirty="0">
                <a:solidFill>
                  <a:schemeClr val="bg1"/>
                </a:solidFill>
              </a:rPr>
            </a:br>
            <a:r>
              <a:rPr lang="en-US" sz="1200" noProof="0" dirty="0">
                <a:solidFill>
                  <a:schemeClr val="bg1"/>
                </a:solidFill>
              </a:rPr>
              <a:t>healthcare</a:t>
            </a:r>
          </a:p>
        </p:txBody>
      </p:sp>
      <p:sp>
        <p:nvSpPr>
          <p:cNvPr id="40" name="Rectangle: Rounded Corners 39">
            <a:extLst>
              <a:ext uri="{FF2B5EF4-FFF2-40B4-BE49-F238E27FC236}">
                <a16:creationId xmlns:a16="http://schemas.microsoft.com/office/drawing/2014/main" id="{AA6CB325-F498-00F7-3E50-77070868DD8F}"/>
              </a:ext>
            </a:extLst>
          </p:cNvPr>
          <p:cNvSpPr/>
          <p:nvPr/>
        </p:nvSpPr>
        <p:spPr>
          <a:xfrm>
            <a:off x="6200364" y="6045292"/>
            <a:ext cx="3569356" cy="57320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u="none" strike="noStrike" kern="1200" cap="all" spc="200" normalizeH="0" noProof="0" dirty="0">
                <a:ln>
                  <a:noFill/>
                </a:ln>
                <a:solidFill>
                  <a:schemeClr val="tx1"/>
                </a:solidFill>
                <a:effectLst/>
                <a:uLnTx/>
                <a:uFillTx/>
                <a:latin typeface="Arial" panose="020B0604020202020204"/>
                <a:ea typeface="+mn-ea"/>
                <a:cs typeface="+mn-cs"/>
              </a:rPr>
              <a:t>Select an item to learn more</a:t>
            </a:r>
            <a:endParaRPr kumimoji="0" lang="en-US" sz="110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41" name="Isosceles Triangle 40">
            <a:extLst>
              <a:ext uri="{FF2B5EF4-FFF2-40B4-BE49-F238E27FC236}">
                <a16:creationId xmlns:a16="http://schemas.microsoft.com/office/drawing/2014/main" id="{3E12CD6C-20A5-9FCE-78EA-533BA64C12AF}"/>
              </a:ext>
            </a:extLst>
          </p:cNvPr>
          <p:cNvSpPr/>
          <p:nvPr/>
        </p:nvSpPr>
        <p:spPr>
          <a:xfrm>
            <a:off x="7869580" y="5991851"/>
            <a:ext cx="233034" cy="20089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cxnSp>
        <p:nvCxnSpPr>
          <p:cNvPr id="44" name="Straight Connector 43">
            <a:extLst>
              <a:ext uri="{FF2B5EF4-FFF2-40B4-BE49-F238E27FC236}">
                <a16:creationId xmlns:a16="http://schemas.microsoft.com/office/drawing/2014/main" id="{531D3830-7759-F465-6D6F-0789C2DEC660}"/>
              </a:ext>
            </a:extLst>
          </p:cNvPr>
          <p:cNvCxnSpPr>
            <a:cxnSpLocks/>
          </p:cNvCxnSpPr>
          <p:nvPr/>
        </p:nvCxnSpPr>
        <p:spPr>
          <a:xfrm>
            <a:off x="3905250" y="5133975"/>
            <a:ext cx="8277225" cy="0"/>
          </a:xfrm>
          <a:prstGeom prst="line">
            <a:avLst/>
          </a:prstGeom>
          <a:ln w="63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92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D82ED-8651-42E1-9660-7BD6E276D955}"/>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7AB8D359-8EAD-D45E-E80B-968E46A3D766}"/>
              </a:ext>
            </a:extLst>
          </p:cNvPr>
          <p:cNvSpPr>
            <a:spLocks noGrp="1"/>
          </p:cNvSpPr>
          <p:nvPr>
            <p:ph type="title"/>
          </p:nvPr>
        </p:nvSpPr>
        <p:spPr>
          <a:xfrm>
            <a:off x="536575" y="414338"/>
            <a:ext cx="3154363" cy="5562600"/>
          </a:xfrm>
        </p:spPr>
        <p:txBody>
          <a:bodyPr/>
          <a:lstStyle/>
          <a:p>
            <a:r>
              <a:rPr lang="en-CA" dirty="0"/>
              <a:t>HCP weight bias impacts care</a:t>
            </a:r>
            <a:endParaRPr lang="en-US" noProof="0" dirty="0"/>
          </a:p>
        </p:txBody>
      </p:sp>
      <p:sp>
        <p:nvSpPr>
          <p:cNvPr id="3" name="Text Placeholder 2">
            <a:extLst>
              <a:ext uri="{FF2B5EF4-FFF2-40B4-BE49-F238E27FC236}">
                <a16:creationId xmlns:a16="http://schemas.microsoft.com/office/drawing/2014/main" id="{D53EF95E-B79D-61D3-6EB0-28C92BB7A4E5}"/>
              </a:ext>
            </a:extLst>
          </p:cNvPr>
          <p:cNvSpPr>
            <a:spLocks noGrp="1"/>
          </p:cNvSpPr>
          <p:nvPr>
            <p:ph type="body" sz="quarter" idx="13"/>
          </p:nvPr>
        </p:nvSpPr>
        <p:spPr>
          <a:xfrm>
            <a:off x="4006851" y="6449913"/>
            <a:ext cx="7425390" cy="324000"/>
          </a:xfrm>
        </p:spPr>
        <p:txBody>
          <a:bodyPr/>
          <a:lstStyle/>
          <a:p>
            <a:br>
              <a:rPr lang="en-US" noProof="0" dirty="0"/>
            </a:br>
            <a:br>
              <a:rPr lang="en-US" dirty="0"/>
            </a:br>
            <a:r>
              <a:rPr lang="en-US"/>
              <a:t>HCP, healthcare professional.</a:t>
            </a:r>
            <a:br>
              <a:rPr lang="en-US" dirty="0"/>
            </a:br>
            <a:r>
              <a:rPr lang="en-US"/>
              <a:t>Westbury S et al. Curr </a:t>
            </a:r>
            <a:r>
              <a:rPr lang="en-US" err="1"/>
              <a:t>Obes</a:t>
            </a:r>
            <a:r>
              <a:rPr lang="en-US"/>
              <a:t> Rep 2023;12:10–23.</a:t>
            </a:r>
          </a:p>
        </p:txBody>
      </p:sp>
      <p:grpSp>
        <p:nvGrpSpPr>
          <p:cNvPr id="6" name="Group 5">
            <a:extLst>
              <a:ext uri="{FF2B5EF4-FFF2-40B4-BE49-F238E27FC236}">
                <a16:creationId xmlns:a16="http://schemas.microsoft.com/office/drawing/2014/main" id="{B0EC23E5-B4EB-35A2-03A3-28B97A1A37D6}"/>
              </a:ext>
            </a:extLst>
          </p:cNvPr>
          <p:cNvGrpSpPr/>
          <p:nvPr/>
        </p:nvGrpSpPr>
        <p:grpSpPr>
          <a:xfrm>
            <a:off x="4030980" y="647065"/>
            <a:ext cx="2103120" cy="2103120"/>
            <a:chOff x="3447539" y="456017"/>
            <a:chExt cx="2103120" cy="2103120"/>
          </a:xfrm>
        </p:grpSpPr>
        <p:sp>
          <p:nvSpPr>
            <p:cNvPr id="7" name="Oval 6">
              <a:extLst>
                <a:ext uri="{FF2B5EF4-FFF2-40B4-BE49-F238E27FC236}">
                  <a16:creationId xmlns:a16="http://schemas.microsoft.com/office/drawing/2014/main" id="{5B427795-9A8B-69ED-2966-39F0D60F2294}"/>
                </a:ext>
              </a:extLst>
            </p:cNvPr>
            <p:cNvSpPr/>
            <p:nvPr/>
          </p:nvSpPr>
          <p:spPr>
            <a:xfrm>
              <a:off x="3447539" y="456017"/>
              <a:ext cx="2103120" cy="2103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8" name="Graphic 7">
              <a:extLst>
                <a:ext uri="{FF2B5EF4-FFF2-40B4-BE49-F238E27FC236}">
                  <a16:creationId xmlns:a16="http://schemas.microsoft.com/office/drawing/2014/main" id="{F0A36792-7C82-BEA8-B6AD-9CF35BA48D92}"/>
                </a:ext>
              </a:extLst>
            </p:cNvPr>
            <p:cNvPicPr>
              <a:picLocks noChangeAspect="1"/>
            </p:cNvPicPr>
            <p:nvPr/>
          </p:nvPicPr>
          <p:blipFill>
            <a:blip r:embed="rId3">
              <a:extLst>
                <a:ext uri="{96DAC541-7B7A-43D3-8B79-37D633B846F1}">
                  <asvg:svgBlip xmlns:asvg="http://schemas.microsoft.com/office/drawing/2016/SVG/main" r:embed="rId4"/>
                </a:ext>
              </a:extLst>
            </a:blip>
            <a:srcRect l="19" r="19"/>
            <a:stretch/>
          </p:blipFill>
          <p:spPr>
            <a:xfrm>
              <a:off x="3771128" y="763665"/>
              <a:ext cx="1455244" cy="1455810"/>
            </a:xfrm>
            <a:prstGeom prst="rect">
              <a:avLst/>
            </a:prstGeom>
          </p:spPr>
        </p:pic>
      </p:grpSp>
      <p:sp>
        <p:nvSpPr>
          <p:cNvPr id="10" name="TextBox 9">
            <a:extLst>
              <a:ext uri="{FF2B5EF4-FFF2-40B4-BE49-F238E27FC236}">
                <a16:creationId xmlns:a16="http://schemas.microsoft.com/office/drawing/2014/main" id="{D272D99D-E77B-ACC3-9953-72B1B3537E83}"/>
              </a:ext>
            </a:extLst>
          </p:cNvPr>
          <p:cNvSpPr txBox="1"/>
          <p:nvPr/>
        </p:nvSpPr>
        <p:spPr>
          <a:xfrm>
            <a:off x="6233312" y="882129"/>
            <a:ext cx="5491963" cy="1754326"/>
          </a:xfrm>
          <a:prstGeom prst="rect">
            <a:avLst/>
          </a:prstGeom>
          <a:noFill/>
        </p:spPr>
        <p:txBody>
          <a:bodyPr wrap="square">
            <a:spAutoFit/>
          </a:bodyPr>
          <a:lstStyle/>
          <a:p>
            <a:pPr marR="0" lvl="0" algn="l" defTabSz="1219170" rtl="0" eaLnBrk="1" fontAlgn="auto" latinLnBrk="0" hangingPunct="1">
              <a:lnSpc>
                <a:spcPct val="100000"/>
              </a:lnSpc>
              <a:spcBef>
                <a:spcPts val="0"/>
              </a:spcBef>
              <a:spcAft>
                <a:spcPts val="1200"/>
              </a:spcAft>
              <a:buClrTx/>
              <a:buSzTx/>
              <a:tabLst/>
              <a:defRPr/>
            </a:pPr>
            <a:r>
              <a:rPr lang="en-US" sz="1800" noProof="0" dirty="0">
                <a:solidFill>
                  <a:schemeClr val="accent1"/>
                </a:solidFill>
              </a:rPr>
              <a:t>For people with obesity, misconceptions of </a:t>
            </a:r>
            <a:r>
              <a:rPr lang="en-US" sz="1800" b="1" noProof="0" dirty="0">
                <a:solidFill>
                  <a:schemeClr val="accent1"/>
                </a:solidFill>
              </a:rPr>
              <a:t>low competency</a:t>
            </a:r>
            <a:r>
              <a:rPr lang="en-US" sz="1800" noProof="0" dirty="0">
                <a:solidFill>
                  <a:schemeClr val="accent1"/>
                </a:solidFill>
              </a:rPr>
              <a:t>, </a:t>
            </a:r>
            <a:r>
              <a:rPr lang="en-US" sz="1800" b="1" noProof="0" dirty="0">
                <a:solidFill>
                  <a:schemeClr val="accent1"/>
                </a:solidFill>
              </a:rPr>
              <a:t>slow thinking</a:t>
            </a:r>
            <a:r>
              <a:rPr lang="en-US" sz="1800" noProof="0" dirty="0">
                <a:solidFill>
                  <a:schemeClr val="accent1"/>
                </a:solidFill>
              </a:rPr>
              <a:t>, </a:t>
            </a:r>
            <a:r>
              <a:rPr lang="en-US" sz="1800" b="1" noProof="0" dirty="0">
                <a:solidFill>
                  <a:schemeClr val="accent1"/>
                </a:solidFill>
              </a:rPr>
              <a:t>poor role models</a:t>
            </a:r>
            <a:r>
              <a:rPr lang="en-US" sz="1800" noProof="0" dirty="0">
                <a:solidFill>
                  <a:schemeClr val="accent1"/>
                </a:solidFill>
              </a:rPr>
              <a:t>, and </a:t>
            </a:r>
            <a:r>
              <a:rPr lang="en-US" sz="1800" b="1" noProof="0" dirty="0">
                <a:solidFill>
                  <a:schemeClr val="accent1"/>
                </a:solidFill>
              </a:rPr>
              <a:t>weak self-discipline </a:t>
            </a:r>
            <a:r>
              <a:rPr lang="en-US" sz="1800" noProof="0" dirty="0">
                <a:solidFill>
                  <a:schemeClr val="accent1"/>
                </a:solidFill>
              </a:rPr>
              <a:t>can </a:t>
            </a:r>
            <a:r>
              <a:rPr kumimoji="0" lang="en-US" sz="1800" i="0" u="none" strike="noStrike" kern="1200" cap="none" spc="0" normalizeH="0" baseline="0" noProof="0" dirty="0">
                <a:ln>
                  <a:noFill/>
                </a:ln>
                <a:solidFill>
                  <a:schemeClr val="accent1"/>
                </a:solidFill>
                <a:effectLst/>
                <a:uLnTx/>
                <a:uFillTx/>
                <a:ea typeface="+mn-ea"/>
                <a:cs typeface="+mn-cs"/>
              </a:rPr>
              <a:t>lead to </a:t>
            </a:r>
            <a:r>
              <a:rPr kumimoji="0" lang="en-US" sz="1800" b="1" i="0" u="none" strike="noStrike" kern="1200" cap="none" spc="0" normalizeH="0" baseline="0" noProof="0" dirty="0">
                <a:ln>
                  <a:noFill/>
                </a:ln>
                <a:solidFill>
                  <a:schemeClr val="accent1"/>
                </a:solidFill>
                <a:effectLst/>
                <a:uLnTx/>
                <a:uFillTx/>
                <a:ea typeface="+mn-ea"/>
                <a:cs typeface="+mn-cs"/>
              </a:rPr>
              <a:t>fewer promotions</a:t>
            </a:r>
            <a:r>
              <a:rPr kumimoji="0" lang="en-US" sz="1800" i="0" u="none" strike="noStrike" kern="1200" cap="none" spc="0" normalizeH="0" baseline="0" noProof="0" dirty="0">
                <a:ln>
                  <a:noFill/>
                </a:ln>
                <a:solidFill>
                  <a:schemeClr val="accent1"/>
                </a:solidFill>
                <a:effectLst/>
                <a:uLnTx/>
                <a:uFillTx/>
                <a:ea typeface="+mn-ea"/>
                <a:cs typeface="+mn-cs"/>
              </a:rPr>
              <a:t>, </a:t>
            </a:r>
            <a:r>
              <a:rPr kumimoji="0" lang="en-US" sz="1800" b="1" i="0" u="none" strike="noStrike" kern="1200" cap="none" spc="0" normalizeH="0" baseline="0" noProof="0" dirty="0">
                <a:ln>
                  <a:noFill/>
                </a:ln>
                <a:solidFill>
                  <a:schemeClr val="accent1"/>
                </a:solidFill>
                <a:effectLst/>
                <a:uLnTx/>
                <a:uFillTx/>
                <a:ea typeface="+mn-ea"/>
                <a:cs typeface="+mn-cs"/>
              </a:rPr>
              <a:t>wage inequities</a:t>
            </a:r>
            <a:r>
              <a:rPr kumimoji="0" lang="en-US" sz="1800" i="0" u="none" strike="noStrike" kern="1200" cap="none" spc="0" normalizeH="0" baseline="0" noProof="0" dirty="0">
                <a:ln>
                  <a:noFill/>
                </a:ln>
                <a:solidFill>
                  <a:schemeClr val="accent1"/>
                </a:solidFill>
                <a:effectLst/>
                <a:uLnTx/>
                <a:uFillTx/>
                <a:ea typeface="+mn-ea"/>
                <a:cs typeface="+mn-cs"/>
              </a:rPr>
              <a:t>, and </a:t>
            </a:r>
            <a:r>
              <a:rPr kumimoji="0" lang="en-US" sz="1800" b="1" i="0" u="none" strike="noStrike" kern="1200" cap="none" spc="0" normalizeH="0" baseline="0" noProof="0" dirty="0">
                <a:ln>
                  <a:noFill/>
                </a:ln>
                <a:solidFill>
                  <a:schemeClr val="accent1"/>
                </a:solidFill>
                <a:effectLst/>
                <a:uLnTx/>
                <a:uFillTx/>
                <a:ea typeface="+mn-ea"/>
                <a:cs typeface="+mn-cs"/>
              </a:rPr>
              <a:t>wrongful job terminations</a:t>
            </a:r>
            <a:r>
              <a:rPr kumimoji="0" lang="en-US" sz="1800" i="0" u="none" strike="noStrike" kern="1200" cap="none" spc="0" normalizeH="0" baseline="0" noProof="0" dirty="0">
                <a:ln>
                  <a:noFill/>
                </a:ln>
                <a:solidFill>
                  <a:schemeClr val="accent1"/>
                </a:solidFill>
                <a:effectLst/>
                <a:uLnTx/>
                <a:uFillTx/>
                <a:ea typeface="+mn-ea"/>
                <a:cs typeface="+mn-cs"/>
              </a:rPr>
              <a:t>, resulting in </a:t>
            </a:r>
            <a:r>
              <a:rPr kumimoji="0" lang="en-US" sz="1800" b="1" i="0" u="none" strike="noStrike" kern="1200" cap="none" spc="0" normalizeH="0" baseline="0" noProof="0" dirty="0">
                <a:ln>
                  <a:noFill/>
                </a:ln>
                <a:solidFill>
                  <a:schemeClr val="accent1"/>
                </a:solidFill>
                <a:effectLst/>
                <a:uLnTx/>
                <a:uFillTx/>
                <a:ea typeface="+mn-ea"/>
                <a:cs typeface="+mn-cs"/>
              </a:rPr>
              <a:t>less access to healthcare</a:t>
            </a:r>
            <a:endParaRPr kumimoji="0" lang="en-US" sz="1800" i="0" u="none" strike="noStrike" kern="1200" cap="none" spc="0" normalizeH="0" baseline="0" noProof="0" dirty="0">
              <a:ln>
                <a:noFill/>
              </a:ln>
              <a:solidFill>
                <a:schemeClr val="accent1"/>
              </a:solidFill>
              <a:effectLst/>
              <a:uLnTx/>
              <a:uFillTx/>
              <a:ea typeface="+mn-ea"/>
              <a:cs typeface="+mn-cs"/>
            </a:endParaRPr>
          </a:p>
        </p:txBody>
      </p:sp>
      <p:grpSp>
        <p:nvGrpSpPr>
          <p:cNvPr id="11" name="Group 10">
            <a:extLst>
              <a:ext uri="{FF2B5EF4-FFF2-40B4-BE49-F238E27FC236}">
                <a16:creationId xmlns:a16="http://schemas.microsoft.com/office/drawing/2014/main" id="{D0E8FA9B-39EC-9870-90EB-E01205EABF8B}"/>
              </a:ext>
            </a:extLst>
          </p:cNvPr>
          <p:cNvGrpSpPr/>
          <p:nvPr/>
        </p:nvGrpSpPr>
        <p:grpSpPr>
          <a:xfrm>
            <a:off x="9579896" y="2980690"/>
            <a:ext cx="2103120" cy="2103120"/>
            <a:chOff x="3447539" y="456017"/>
            <a:chExt cx="2103120" cy="2103120"/>
          </a:xfrm>
        </p:grpSpPr>
        <p:sp>
          <p:nvSpPr>
            <p:cNvPr id="13" name="Oval 12">
              <a:extLst>
                <a:ext uri="{FF2B5EF4-FFF2-40B4-BE49-F238E27FC236}">
                  <a16:creationId xmlns:a16="http://schemas.microsoft.com/office/drawing/2014/main" id="{5027FA4E-0AA7-388F-8B39-C89BF1E20100}"/>
                </a:ext>
              </a:extLst>
            </p:cNvPr>
            <p:cNvSpPr/>
            <p:nvPr/>
          </p:nvSpPr>
          <p:spPr>
            <a:xfrm>
              <a:off x="3447539" y="456017"/>
              <a:ext cx="2103120" cy="21031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pic>
          <p:nvPicPr>
            <p:cNvPr id="14" name="Graphic 13">
              <a:extLst>
                <a:ext uri="{FF2B5EF4-FFF2-40B4-BE49-F238E27FC236}">
                  <a16:creationId xmlns:a16="http://schemas.microsoft.com/office/drawing/2014/main" id="{9FEA668F-98D6-7CAF-2611-B0AE7B1088A0}"/>
                </a:ext>
              </a:extLst>
            </p:cNvPr>
            <p:cNvPicPr>
              <a:picLocks noChangeAspect="1"/>
            </p:cNvPicPr>
            <p:nvPr/>
          </p:nvPicPr>
          <p:blipFill>
            <a:blip r:embed="rId5">
              <a:extLst>
                <a:ext uri="{96DAC541-7B7A-43D3-8B79-37D633B846F1}">
                  <asvg:svgBlip xmlns:asvg="http://schemas.microsoft.com/office/drawing/2016/SVG/main" r:embed="rId6"/>
                </a:ext>
              </a:extLst>
            </a:blip>
            <a:srcRect l="19" r="19"/>
            <a:stretch/>
          </p:blipFill>
          <p:spPr>
            <a:xfrm>
              <a:off x="3771128" y="695085"/>
              <a:ext cx="1455244" cy="1455810"/>
            </a:xfrm>
            <a:prstGeom prst="rect">
              <a:avLst/>
            </a:prstGeom>
          </p:spPr>
        </p:pic>
      </p:grpSp>
      <p:sp>
        <p:nvSpPr>
          <p:cNvPr id="15" name="TextBox 14">
            <a:extLst>
              <a:ext uri="{FF2B5EF4-FFF2-40B4-BE49-F238E27FC236}">
                <a16:creationId xmlns:a16="http://schemas.microsoft.com/office/drawing/2014/main" id="{EC04A0DF-FFFB-8C2C-0E36-600BCF45938C}"/>
              </a:ext>
            </a:extLst>
          </p:cNvPr>
          <p:cNvSpPr txBox="1"/>
          <p:nvPr/>
        </p:nvSpPr>
        <p:spPr>
          <a:xfrm>
            <a:off x="4133588" y="3540790"/>
            <a:ext cx="5267587" cy="1554272"/>
          </a:xfrm>
          <a:prstGeom prst="rect">
            <a:avLst/>
          </a:prstGeom>
          <a:noFill/>
        </p:spPr>
        <p:txBody>
          <a:bodyPr wrap="square" anchor="ctr">
            <a:spAutoFit/>
          </a:bodyPr>
          <a:lstStyle/>
          <a:p>
            <a:pPr lvl="0" algn="r" defTabSz="1219170">
              <a:spcBef>
                <a:spcPts val="1200"/>
              </a:spcBef>
              <a:defRPr/>
            </a:pPr>
            <a:r>
              <a:rPr lang="en-US" noProof="0" dirty="0">
                <a:ea typeface="Times New Roman" panose="02020603050405020304" pitchFamily="18" charset="0"/>
              </a:rPr>
              <a:t>Weight bias is a significant</a:t>
            </a:r>
            <a:r>
              <a:rPr lang="en-US" b="1" noProof="0" dirty="0">
                <a:ea typeface="Times New Roman" panose="02020603050405020304" pitchFamily="18" charset="0"/>
              </a:rPr>
              <a:t> barrier </a:t>
            </a:r>
            <a:br>
              <a:rPr lang="en-US" noProof="0" dirty="0">
                <a:ea typeface="Times New Roman" panose="02020603050405020304" pitchFamily="18" charset="0"/>
              </a:rPr>
            </a:br>
            <a:r>
              <a:rPr lang="en-US" noProof="0" dirty="0">
                <a:ea typeface="Times New Roman" panose="02020603050405020304" pitchFamily="18" charset="0"/>
              </a:rPr>
              <a:t>to </a:t>
            </a:r>
            <a:r>
              <a:rPr lang="en-US" b="1" noProof="0" dirty="0">
                <a:ea typeface="Times New Roman" panose="02020603050405020304" pitchFamily="18" charset="0"/>
              </a:rPr>
              <a:t>healthcare utilization</a:t>
            </a:r>
          </a:p>
          <a:p>
            <a:pPr lvl="0" algn="r" defTabSz="1219170">
              <a:spcBef>
                <a:spcPts val="600"/>
              </a:spcBef>
              <a:defRPr/>
            </a:pPr>
            <a:r>
              <a:rPr lang="en-US" noProof="0" dirty="0">
                <a:ea typeface="Times New Roman" panose="02020603050405020304" pitchFamily="18" charset="0"/>
              </a:rPr>
              <a:t>People with obesity are </a:t>
            </a:r>
            <a:r>
              <a:rPr lang="en-US" b="1" noProof="0" dirty="0">
                <a:ea typeface="Times New Roman" panose="02020603050405020304" pitchFamily="18" charset="0"/>
              </a:rPr>
              <a:t>less likely to schedule</a:t>
            </a:r>
            <a:r>
              <a:rPr lang="en-US" noProof="0" dirty="0">
                <a:ea typeface="Times New Roman" panose="02020603050405020304" pitchFamily="18" charset="0"/>
              </a:rPr>
              <a:t> healthcare encounters and are </a:t>
            </a:r>
            <a:r>
              <a:rPr lang="en-US" b="1" noProof="0" dirty="0">
                <a:ea typeface="Times New Roman" panose="02020603050405020304" pitchFamily="18" charset="0"/>
              </a:rPr>
              <a:t>3x </a:t>
            </a:r>
            <a:r>
              <a:rPr lang="en-US" noProof="0" dirty="0">
                <a:ea typeface="Times New Roman" panose="02020603050405020304" pitchFamily="18" charset="0"/>
              </a:rPr>
              <a:t>more likely to report being </a:t>
            </a:r>
            <a:r>
              <a:rPr lang="en-US" b="1" noProof="0" dirty="0">
                <a:ea typeface="Times New Roman" panose="02020603050405020304" pitchFamily="18" charset="0"/>
              </a:rPr>
              <a:t>denied healthcare</a:t>
            </a:r>
            <a:endParaRPr lang="en-US" b="1" noProof="0" dirty="0"/>
          </a:p>
        </p:txBody>
      </p:sp>
      <p:grpSp>
        <p:nvGrpSpPr>
          <p:cNvPr id="21" name="Group 20">
            <a:extLst>
              <a:ext uri="{FF2B5EF4-FFF2-40B4-BE49-F238E27FC236}">
                <a16:creationId xmlns:a16="http://schemas.microsoft.com/office/drawing/2014/main" id="{6C262E9B-38B1-7B65-65D5-D9FF4D4A945D}"/>
              </a:ext>
            </a:extLst>
          </p:cNvPr>
          <p:cNvGrpSpPr/>
          <p:nvPr/>
        </p:nvGrpSpPr>
        <p:grpSpPr>
          <a:xfrm rot="5400000">
            <a:off x="7703738" y="2717488"/>
            <a:ext cx="372988" cy="311540"/>
            <a:chOff x="3066241" y="2824634"/>
            <a:chExt cx="473093" cy="395156"/>
          </a:xfrm>
        </p:grpSpPr>
        <p:sp>
          <p:nvSpPr>
            <p:cNvPr id="23" name="Isosceles Triangle 22">
              <a:extLst>
                <a:ext uri="{FF2B5EF4-FFF2-40B4-BE49-F238E27FC236}">
                  <a16:creationId xmlns:a16="http://schemas.microsoft.com/office/drawing/2014/main" id="{8795DDC6-27A1-A31B-981A-11653F613E8F}"/>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4" name="Isosceles Triangle 23">
              <a:extLst>
                <a:ext uri="{FF2B5EF4-FFF2-40B4-BE49-F238E27FC236}">
                  <a16:creationId xmlns:a16="http://schemas.microsoft.com/office/drawing/2014/main" id="{CB29494F-8CC3-7FF9-9C25-764DEE799992}"/>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32" name="Group 31">
            <a:extLst>
              <a:ext uri="{FF2B5EF4-FFF2-40B4-BE49-F238E27FC236}">
                <a16:creationId xmlns:a16="http://schemas.microsoft.com/office/drawing/2014/main" id="{59D32B7A-5926-5523-F614-067C20EBE232}"/>
              </a:ext>
            </a:extLst>
          </p:cNvPr>
          <p:cNvGrpSpPr/>
          <p:nvPr/>
        </p:nvGrpSpPr>
        <p:grpSpPr>
          <a:xfrm rot="5400000">
            <a:off x="7703738" y="3189928"/>
            <a:ext cx="372988" cy="311540"/>
            <a:chOff x="3066241" y="2824634"/>
            <a:chExt cx="473093" cy="395156"/>
          </a:xfrm>
        </p:grpSpPr>
        <p:sp>
          <p:nvSpPr>
            <p:cNvPr id="40" name="Isosceles Triangle 39">
              <a:extLst>
                <a:ext uri="{FF2B5EF4-FFF2-40B4-BE49-F238E27FC236}">
                  <a16:creationId xmlns:a16="http://schemas.microsoft.com/office/drawing/2014/main" id="{9D8FDD55-A999-30C5-0A53-21FE4EC4C9F9}"/>
                </a:ext>
              </a:extLst>
            </p:cNvPr>
            <p:cNvSpPr/>
            <p:nvPr/>
          </p:nvSpPr>
          <p:spPr>
            <a:xfrm rot="5400000">
              <a:off x="3038988" y="2851887"/>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41" name="Isosceles Triangle 40">
              <a:extLst>
                <a:ext uri="{FF2B5EF4-FFF2-40B4-BE49-F238E27FC236}">
                  <a16:creationId xmlns:a16="http://schemas.microsoft.com/office/drawing/2014/main" id="{F6FFDAC7-9BCE-2A93-320D-DF928D46BB81}"/>
                </a:ext>
              </a:extLst>
            </p:cNvPr>
            <p:cNvSpPr/>
            <p:nvPr/>
          </p:nvSpPr>
          <p:spPr>
            <a:xfrm rot="5400000">
              <a:off x="3171431" y="2851887"/>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sp>
        <p:nvSpPr>
          <p:cNvPr id="42" name="Rectangle: Rounded Corners 41">
            <a:extLst>
              <a:ext uri="{FF2B5EF4-FFF2-40B4-BE49-F238E27FC236}">
                <a16:creationId xmlns:a16="http://schemas.microsoft.com/office/drawing/2014/main" id="{0FF28B84-4DF8-361F-B5EC-ECF59AC03D96}"/>
              </a:ext>
            </a:extLst>
          </p:cNvPr>
          <p:cNvSpPr/>
          <p:nvPr/>
        </p:nvSpPr>
        <p:spPr>
          <a:xfrm>
            <a:off x="6200364" y="6045292"/>
            <a:ext cx="3569356" cy="57320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u="none" strike="noStrike" kern="1200" cap="all" spc="200" normalizeH="0" noProof="0" dirty="0">
                <a:ln>
                  <a:noFill/>
                </a:ln>
                <a:solidFill>
                  <a:schemeClr val="tx1"/>
                </a:solidFill>
                <a:effectLst/>
                <a:uLnTx/>
                <a:uFillTx/>
                <a:latin typeface="Arial" panose="020B0604020202020204"/>
                <a:ea typeface="+mn-ea"/>
                <a:cs typeface="+mn-cs"/>
              </a:rPr>
              <a:t>Select an item to learn more</a:t>
            </a:r>
            <a:endParaRPr kumimoji="0" lang="en-US" sz="110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43" name="Isosceles Triangle 42">
            <a:extLst>
              <a:ext uri="{FF2B5EF4-FFF2-40B4-BE49-F238E27FC236}">
                <a16:creationId xmlns:a16="http://schemas.microsoft.com/office/drawing/2014/main" id="{D6734BBB-6AD5-8DD4-7282-A69616042855}"/>
              </a:ext>
            </a:extLst>
          </p:cNvPr>
          <p:cNvSpPr/>
          <p:nvPr/>
        </p:nvSpPr>
        <p:spPr>
          <a:xfrm>
            <a:off x="7869580" y="5991851"/>
            <a:ext cx="233034" cy="20089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44" name="TextBox 43">
            <a:hlinkClick r:id="rId7" action="ppaction://hlinksldjump"/>
            <a:extLst>
              <a:ext uri="{FF2B5EF4-FFF2-40B4-BE49-F238E27FC236}">
                <a16:creationId xmlns:a16="http://schemas.microsoft.com/office/drawing/2014/main" id="{F0DA790F-2647-BBF3-62C9-A1604BAB08D2}"/>
              </a:ext>
            </a:extLst>
          </p:cNvPr>
          <p:cNvSpPr txBox="1"/>
          <p:nvPr/>
        </p:nvSpPr>
        <p:spPr>
          <a:xfrm>
            <a:off x="4562163" y="5242830"/>
            <a:ext cx="2230704" cy="662670"/>
          </a:xfrm>
          <a:prstGeom prst="roundRect">
            <a:avLst>
              <a:gd name="adj" fmla="val 50000"/>
            </a:avLst>
          </a:prstGeom>
          <a:solidFill>
            <a:schemeClr val="tx1"/>
          </a:solidFill>
        </p:spPr>
        <p:txBody>
          <a:bodyPr wrap="square" lIns="0" tIns="0" rIns="0" bIns="0" anchor="ctr">
            <a:noAutofit/>
          </a:bodyPr>
          <a:lstStyle/>
          <a:p>
            <a:pPr algn="ctr"/>
            <a:r>
              <a:rPr lang="en-US" sz="1200" b="1" noProof="0" dirty="0">
                <a:solidFill>
                  <a:schemeClr val="bg1"/>
                </a:solidFill>
              </a:rPr>
              <a:t>Access to </a:t>
            </a:r>
            <a:br>
              <a:rPr lang="en-US" sz="1200" b="1" noProof="0" dirty="0">
                <a:solidFill>
                  <a:schemeClr val="bg1"/>
                </a:solidFill>
              </a:rPr>
            </a:br>
            <a:r>
              <a:rPr lang="en-US" sz="1200" b="1" noProof="0" dirty="0">
                <a:solidFill>
                  <a:schemeClr val="bg1"/>
                </a:solidFill>
              </a:rPr>
              <a:t>healthcare</a:t>
            </a:r>
            <a:endParaRPr lang="en-US" sz="1200" b="1" i="1" noProof="0" dirty="0">
              <a:solidFill>
                <a:schemeClr val="bg1"/>
              </a:solidFill>
            </a:endParaRPr>
          </a:p>
        </p:txBody>
      </p:sp>
      <p:sp>
        <p:nvSpPr>
          <p:cNvPr id="45" name="TextBox 44">
            <a:hlinkClick r:id="rId8" action="ppaction://hlinksldjump"/>
            <a:extLst>
              <a:ext uri="{FF2B5EF4-FFF2-40B4-BE49-F238E27FC236}">
                <a16:creationId xmlns:a16="http://schemas.microsoft.com/office/drawing/2014/main" id="{6AD0484E-5767-C5AD-24C2-5671C3BF3688}"/>
              </a:ext>
            </a:extLst>
          </p:cNvPr>
          <p:cNvSpPr txBox="1">
            <a:spLocks/>
          </p:cNvSpPr>
          <p:nvPr/>
        </p:nvSpPr>
        <p:spPr>
          <a:xfrm>
            <a:off x="6881850" y="5242830"/>
            <a:ext cx="2230704" cy="662670"/>
          </a:xfrm>
          <a:prstGeom prst="roundRect">
            <a:avLst>
              <a:gd name="adj" fmla="val 50000"/>
            </a:avLst>
          </a:prstGeom>
          <a:solidFill>
            <a:schemeClr val="bg2"/>
          </a:solidFill>
        </p:spPr>
        <p:txBody>
          <a:bodyPr wrap="square" lIns="0" tIns="0" rIns="0" bIns="0" anchor="ctr">
            <a:noAutofit/>
          </a:bodyPr>
          <a:lstStyle/>
          <a:p>
            <a:pPr algn="ctr"/>
            <a:r>
              <a:rPr lang="en-US" sz="1200" noProof="0" dirty="0">
                <a:solidFill>
                  <a:schemeClr val="bg1"/>
                </a:solidFill>
              </a:rPr>
              <a:t>Quality of healthcare provision</a:t>
            </a:r>
          </a:p>
        </p:txBody>
      </p:sp>
      <p:sp>
        <p:nvSpPr>
          <p:cNvPr id="46" name="TextBox 45">
            <a:hlinkClick r:id="rId9" action="ppaction://hlinksldjump"/>
            <a:extLst>
              <a:ext uri="{FF2B5EF4-FFF2-40B4-BE49-F238E27FC236}">
                <a16:creationId xmlns:a16="http://schemas.microsoft.com/office/drawing/2014/main" id="{6D078032-1428-A243-958F-0C7576442224}"/>
              </a:ext>
            </a:extLst>
          </p:cNvPr>
          <p:cNvSpPr txBox="1">
            <a:spLocks/>
          </p:cNvSpPr>
          <p:nvPr/>
        </p:nvSpPr>
        <p:spPr>
          <a:xfrm>
            <a:off x="9201537" y="5242830"/>
            <a:ext cx="2230704" cy="662670"/>
          </a:xfrm>
          <a:prstGeom prst="roundRect">
            <a:avLst>
              <a:gd name="adj" fmla="val 50000"/>
            </a:avLst>
          </a:prstGeom>
          <a:solidFill>
            <a:schemeClr val="bg2"/>
          </a:solidFill>
        </p:spPr>
        <p:txBody>
          <a:bodyPr wrap="square" lIns="0" tIns="0" rIns="0" bIns="0" anchor="ctr">
            <a:noAutofit/>
          </a:bodyPr>
          <a:lstStyle/>
          <a:p>
            <a:pPr algn="ctr"/>
            <a:r>
              <a:rPr lang="en-US" sz="1200" noProof="0" dirty="0">
                <a:solidFill>
                  <a:schemeClr val="bg1"/>
                </a:solidFill>
              </a:rPr>
              <a:t>Seeking </a:t>
            </a:r>
            <a:br>
              <a:rPr lang="en-US" sz="1200" noProof="0" dirty="0">
                <a:solidFill>
                  <a:schemeClr val="bg1"/>
                </a:solidFill>
              </a:rPr>
            </a:br>
            <a:r>
              <a:rPr lang="en-US" sz="1200" noProof="0" dirty="0">
                <a:solidFill>
                  <a:schemeClr val="bg1"/>
                </a:solidFill>
              </a:rPr>
              <a:t>healthcare</a:t>
            </a:r>
          </a:p>
        </p:txBody>
      </p:sp>
      <p:sp>
        <p:nvSpPr>
          <p:cNvPr id="49" name="Rectangle 48">
            <a:hlinkClick r:id="rId10" action="ppaction://hlinksldjump"/>
            <a:extLst>
              <a:ext uri="{FF2B5EF4-FFF2-40B4-BE49-F238E27FC236}">
                <a16:creationId xmlns:a16="http://schemas.microsoft.com/office/drawing/2014/main" id="{7D940413-544E-6295-B127-65E2193BE84B}"/>
              </a:ext>
            </a:extLst>
          </p:cNvPr>
          <p:cNvSpPr/>
          <p:nvPr/>
        </p:nvSpPr>
        <p:spPr>
          <a:xfrm>
            <a:off x="0" y="2171700"/>
            <a:ext cx="3810000" cy="2114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cxnSp>
        <p:nvCxnSpPr>
          <p:cNvPr id="52" name="Straight Connector 51">
            <a:extLst>
              <a:ext uri="{FF2B5EF4-FFF2-40B4-BE49-F238E27FC236}">
                <a16:creationId xmlns:a16="http://schemas.microsoft.com/office/drawing/2014/main" id="{000FE312-0F29-07C3-7827-FB0C9D7EF2D6}"/>
              </a:ext>
            </a:extLst>
          </p:cNvPr>
          <p:cNvCxnSpPr>
            <a:cxnSpLocks/>
          </p:cNvCxnSpPr>
          <p:nvPr/>
        </p:nvCxnSpPr>
        <p:spPr>
          <a:xfrm>
            <a:off x="3905250" y="5133975"/>
            <a:ext cx="8277225" cy="0"/>
          </a:xfrm>
          <a:prstGeom prst="line">
            <a:avLst/>
          </a:prstGeom>
          <a:ln w="63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35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WER_USER_CONTEXTUAL_SHAPES_AGENDA_DESIGNER" val="{&quot;Divider1&quot;:{&quot;Title&quot;:{&quot;AutoShapeType&quot;:1,&quot;Visible&quot;:-1,&quot;LockAspectRatio&quot;:0,&quot;CanUpdateAdjustments&quot;:true,&quot;Adjustment1&quot;:-1.0,&quot;Adjustment2&quot;:-1.0,&quot;CanManagePosition&quot;:true,&quot;Left&quot;:240.0,&quot;Top&quot;:216.0,&quot;Width&quot;:700.0,&quot;Height&quot;:108.0,&quot;Rotation&quot;:-1.0,&quot;TextFrame2AutoSize&quot;:1,&quot;TextFrame2TextRangeFontName&quot;:&quot;&quot;,&quot;TextFrameMarginTop&quot;:0.0,&quot;TextFrameMarginLeft&quot;:0.0,&quot;TextFrameMarginRight&quot;:0.0,&quot;TextFrameMarginBottom&quot;:0.0,&quot;TextFrameWordWrap&quot;:-1,&quot;TextFrameTextRangeFontSize&quot;:30.0,&quot;TextFrameTextRangeFontColorHexa&quot;:&quot;#001965&quot;,&quot;TextFrameTextRangeFontBold&quot;:0,&quot;TextFrameTextRangeFontItalic&quot;:0,&quot;TextFrameTextRangeFontUnderline&quot;:0,&quot;TextFrameVerticalAnchor&quot;:1,&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Number&quot;:{&quot;AutoShapeType&quot;:1,&quot;Visible&quot;:-1,&quot;LockAspectRatio&quot;:0,&quot;CanUpdateAdjustments&quot;:true,&quot;Adjustment1&quot;:-1.0,&quot;Adjustment2&quot;:-1.0,&quot;CanManagePosition&quot;:true,&quot;Left&quot;:115.2,&quot;Top&quot;:216.0,&quot;Width&quot;:81.0,&quot;Height&quot;:81.0,&quot;Rotation&quot;:-1.0,&quot;TextFrame2AutoSize&quot;:0,&quot;TextFrame2TextRangeFontName&quot;:&quot;&quot;,&quot;TextFrameMarginTop&quot;:0.0,&quot;TextFrameMarginLeft&quot;:0.0,&quot;TextFrameMarginRight&quot;:0.0,&quot;TextFrameMarginBottom&quot;:0.0,&quot;TextFrameWordWrap&quot;:0,&quot;TextFrameTextRangeFontSize&quot;:30.0,&quot;TextFrameTextRangeFontColorHexa&quot;:&quot;#FFFFFF&quot;,&quot;TextFrameTextRangeFontBold&quot;:0,&quot;TextFrameTextRangeFontItalic&quot;:0,&quot;TextFrameTextRangeFontUnderline&quot;:0,&quot;TextFrameVerticalAnchor&quot;:3,&quot;TextFrameHorizontalAnchor&quot;:2,&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true},&quot;Line&quot;:{&quot;AutoShapeType&quot;:1,&quot;Visible&quot;:-1,&quot;LockAspectRatio&quot;:0,&quot;CanUpdateAdjustments&quot;:true,&quot;Adjustment1&quot;:-1.0,&quot;Adjustment2&quot;:-1.0,&quot;CanManagePosition&quot;:true,&quot;Left&quot;:240.0,&quot;Top&quot;:331.0,&quot;Width&quot;:700.0,&quot;Height&quot;:0.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0.0,&quot;LineDashStyle&quot;:1,&quot;LineEndArrowheadStyle&quot;:1,&quot;LineBeginArrowheadStyle&quot;:1,&quot;ShouldSendToBack&quot;:false,&quot;NeedsApplyToAll&quot;:false}},&quot;TableOfContent1&quot;:{&quot;MarginLeft&quot;:76.8,&quot;MarginRight&quot;:76.79999,&quot;MarginTop&quot;:86.4,&quot;MarginBottom&quot;:21.599975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Back&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true,&quot;NeedsApplyToAll&quot;:false},&quot;Inactive&quot;:{&quot;AutoShapeType&quot;:1,&quot;Visible&quot;:0,&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CoverPage&quot;:{&quot;AutoShapeType&quot;:1,&quot;Visible&quot;:0,&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Number&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D9D9D9&quot;,&quot;FillTransparency&quot;:0.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TableOfContent3&quot;:{&quot;MarginLeft&quot;:76.8,&quot;MarginRight&quot;:76.8,&quot;MarginTop&quot;:86.4,&quot;MarginBottom&quot;:21.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Lin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quot;TableOfContent4&quot;:{&quot;MarginLeft&quot;:76.8,&quot;MarginRight&quot;:76.8,&quot;MarginTop&quot;:86.4,&quot;MarginBottom&quot;:21.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Arc&quot;:{&quot;AutoShapeType&quot;:25,&quot;Visible&quot;:-1,&quot;LockAspectRatio&quot;:0,&quot;CanUpdateAdjustments&quot;:fals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1_FORWARD Master Template">
  <a:themeElements>
    <a:clrScheme name="Custom 6">
      <a:dk1>
        <a:srgbClr val="001965"/>
      </a:dk1>
      <a:lt1>
        <a:srgbClr val="FFFFFF"/>
      </a:lt1>
      <a:dk2>
        <a:srgbClr val="001965"/>
      </a:dk2>
      <a:lt2>
        <a:srgbClr val="BEC0D0"/>
      </a:lt2>
      <a:accent1>
        <a:srgbClr val="2A918B"/>
      </a:accent1>
      <a:accent2>
        <a:srgbClr val="939AA7"/>
      </a:accent2>
      <a:accent3>
        <a:srgbClr val="3B97DE"/>
      </a:accent3>
      <a:accent4>
        <a:srgbClr val="005AD2"/>
      </a:accent4>
      <a:accent5>
        <a:srgbClr val="CCC5BD"/>
      </a:accent5>
      <a:accent6>
        <a:srgbClr val="EEA7BF"/>
      </a:accent6>
      <a:hlink>
        <a:srgbClr val="001965"/>
      </a:hlink>
      <a:folHlink>
        <a:srgbClr val="0019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D8D124E0800B41AC6992D4AE29DBB9" ma:contentTypeVersion="7" ma:contentTypeDescription="Create a new document." ma:contentTypeScope="" ma:versionID="ebda63115d353fdd9f538140f29f2121">
  <xsd:schema xmlns:xsd="http://www.w3.org/2001/XMLSchema" xmlns:xs="http://www.w3.org/2001/XMLSchema" xmlns:p="http://schemas.microsoft.com/office/2006/metadata/properties" xmlns:ns2="3d6b1136-a40e-46b2-9d95-1587dba324ed" targetNamespace="http://schemas.microsoft.com/office/2006/metadata/properties" ma:root="true" ma:fieldsID="0aca85efbb106e4c21e24b51e537fa18" ns2:_="">
    <xsd:import namespace="3d6b1136-a40e-46b2-9d95-1587dba324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b1136-a40e-46b2-9d95-1587dba32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F28F9D-D005-4CD8-A625-706B3BA6E3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6b1136-a40e-46b2-9d95-1587dba324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A78137-979B-4722-9C51-24558B5218AB}">
  <ds:schemaRefs>
    <ds:schemaRef ds:uri="http://schemas.microsoft.com/sharepoint/v3/contenttype/forms"/>
  </ds:schemaRefs>
</ds:datastoreItem>
</file>

<file path=customXml/itemProps3.xml><?xml version="1.0" encoding="utf-8"?>
<ds:datastoreItem xmlns:ds="http://schemas.openxmlformats.org/officeDocument/2006/customXml" ds:itemID="{E9786B1F-88E1-45A0-82F9-20D7FD34F087}">
  <ds:schemaRefs>
    <ds:schemaRef ds:uri="http://schemas.openxmlformats.org/package/2006/metadata/core-properties"/>
    <ds:schemaRef ds:uri="http://schemas.microsoft.com/office/infopath/2007/PartnerControls"/>
    <ds:schemaRef ds:uri="40bcddbf-5152-4ba4-91ea-bc5d864a028e"/>
    <ds:schemaRef ds:uri="http://www.w3.org/XML/1998/namespace"/>
    <ds:schemaRef ds:uri="http://purl.org/dc/terms/"/>
    <ds:schemaRef ds:uri="http://schemas.microsoft.com/office/2006/documentManagement/types"/>
    <ds:schemaRef ds:uri="http://schemas.microsoft.com/office/2006/metadata/properties"/>
    <ds:schemaRef ds:uri="1ff868c5-2c61-4494-a6ef-a5fad2181b1a"/>
    <ds:schemaRef ds:uri="http://purl.org/dc/dcmitype/"/>
    <ds:schemaRef ds:uri="http://purl.org/dc/elements/1.1/"/>
  </ds:schemaRefs>
</ds:datastoreItem>
</file>

<file path=docMetadata/LabelInfo.xml><?xml version="1.0" encoding="utf-8"?>
<clbl:labelList xmlns:clbl="http://schemas.microsoft.com/office/2020/mipLabelMetadata">
  <clbl:label id="{f743b317-4758-44cb-8b65-8b43e4619766}" enabled="1" method="Standard" siteId="{fdfed7bd-9f6a-44a1-b694-6e39c468c150}" removed="0"/>
</clbl:labelList>
</file>

<file path=docProps/app.xml><?xml version="1.0" encoding="utf-8"?>
<Properties xmlns="http://schemas.openxmlformats.org/officeDocument/2006/extended-properties" xmlns:vt="http://schemas.openxmlformats.org/officeDocument/2006/docPropsVTypes">
  <Template/>
  <TotalTime>7728</TotalTime>
  <Words>2949</Words>
  <Application>Microsoft Office PowerPoint</Application>
  <PresentationFormat>Widescreen</PresentationFormat>
  <Paragraphs>256</Paragraphs>
  <Slides>22</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Aptos</vt:lpstr>
      <vt:lpstr>Arial</vt:lpstr>
      <vt:lpstr>Arial</vt:lpstr>
      <vt:lpstr>Arial Nova Light</vt:lpstr>
      <vt:lpstr>Calibri</vt:lpstr>
      <vt:lpstr>Times New Roman</vt:lpstr>
      <vt:lpstr>1_FORWARD Master Template</vt:lpstr>
      <vt:lpstr>Acrobat Document</vt:lpstr>
      <vt:lpstr>PowerPoint Presentation</vt:lpstr>
      <vt:lpstr>PowerPoint Presentation</vt:lpstr>
      <vt:lpstr>Learning  outcomes</vt:lpstr>
      <vt:lpstr>Perception of obesity</vt:lpstr>
      <vt:lpstr>Perception of obesity</vt:lpstr>
      <vt:lpstr>Weight bias</vt:lpstr>
      <vt:lpstr>Implicit vs explicit bias1–3</vt:lpstr>
      <vt:lpstr>HCP weight bias impacts care</vt:lpstr>
      <vt:lpstr>HCP weight bias impacts care</vt:lpstr>
      <vt:lpstr>HCP weight bias impacts care</vt:lpstr>
      <vt:lpstr>HCP weight bias impacts care</vt:lpstr>
      <vt:lpstr>Weight stigma</vt:lpstr>
      <vt:lpstr>Patients who experience weight stigma have  both adverse behavioral and physiological effects</vt:lpstr>
      <vt:lpstr>Weight stigma impacts quality of care</vt:lpstr>
      <vt:lpstr>Potential impact of intersectionality with race and weight bias contributing to poor health outcomes</vt:lpstr>
      <vt:lpstr>Medical societies’ recommendations for addressing obesity</vt:lpstr>
      <vt:lpstr>Principles of language in obesity care</vt:lpstr>
      <vt:lpstr>Patient-centered strategies to mitigate  weight stigma and bias </vt:lpstr>
      <vt:lpstr>Clinical setting strategies to mitigate  weight stigma and bias</vt:lpstr>
      <vt:lpstr>Key  takeaways</vt:lpstr>
      <vt:lpstr>Assessments</vt:lpstr>
      <vt:lpstr>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SAYG (Samantha Yang)</dc:creator>
  <cp:lastModifiedBy>SAYG (Samantha Yang)</cp:lastModifiedBy>
  <cp:revision>216</cp:revision>
  <dcterms:created xsi:type="dcterms:W3CDTF">2022-03-01T17:08:55Z</dcterms:created>
  <dcterms:modified xsi:type="dcterms:W3CDTF">2026-03-06T17:54:00Z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0x0101009AD8D124E0800B41AC6992D4AE29DBB9</vt:lpwstr>
  </property>
  <property fmtid="{D5CDD505-2E9C-101B-9397-08002B2CF9AE}" pid="3" name="MediaServiceImageTags">
    <vt:lpwstr/>
  </property>
</Properties>
</file>