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4"/>
  </p:notesMasterIdLst>
  <p:sldIdLst>
    <p:sldId id="2147374507" r:id="rId5"/>
    <p:sldId id="2147374470" r:id="rId6"/>
    <p:sldId id="2147374549" r:id="rId7"/>
    <p:sldId id="2147374495" r:id="rId8"/>
    <p:sldId id="259" r:id="rId9"/>
    <p:sldId id="2147374501" r:id="rId10"/>
    <p:sldId id="2147374500" r:id="rId11"/>
    <p:sldId id="2147374504" r:id="rId12"/>
    <p:sldId id="260" r:id="rId13"/>
    <p:sldId id="262" r:id="rId14"/>
    <p:sldId id="2147374496" r:id="rId15"/>
    <p:sldId id="261" r:id="rId16"/>
    <p:sldId id="2147374505" r:id="rId17"/>
    <p:sldId id="2147374497" r:id="rId18"/>
    <p:sldId id="263" r:id="rId19"/>
    <p:sldId id="2147374503" r:id="rId20"/>
    <p:sldId id="264" r:id="rId21"/>
    <p:sldId id="2147374498" r:id="rId22"/>
    <p:sldId id="2134804947"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DCBE9A2F-9930-4AEF-9978-D45AE46A45B9}">
          <p14:sldIdLst>
            <p14:sldId id="2147374507"/>
            <p14:sldId id="2147374470"/>
            <p14:sldId id="2147374549"/>
          </p14:sldIdLst>
        </p14:section>
        <p14:section name="Discussing obesity with patients" id="{BB3C35D5-088F-4BF9-8AD0-5CD5B97023C1}">
          <p14:sldIdLst>
            <p14:sldId id="2147374495"/>
            <p14:sldId id="259"/>
            <p14:sldId id="2147374501"/>
            <p14:sldId id="2147374500"/>
            <p14:sldId id="2147374504"/>
            <p14:sldId id="260"/>
            <p14:sldId id="262"/>
            <p14:sldId id="2147374496"/>
            <p14:sldId id="261"/>
            <p14:sldId id="2147374505"/>
            <p14:sldId id="2147374497"/>
            <p14:sldId id="263"/>
            <p14:sldId id="2147374503"/>
            <p14:sldId id="264"/>
            <p14:sldId id="2147374498"/>
          </p14:sldIdLst>
        </p14:section>
        <p14:section name="Key takeaways" id="{8A2605B8-E730-4081-8B8A-6B4B212621E8}">
          <p14:sldIdLst>
            <p14:sldId id="2134804947"/>
          </p14:sldIdLst>
        </p14:section>
      </p14:sectionLst>
    </p:ext>
    <p:ext uri="{EFAFB233-063F-42B5-8137-9DF3F51BA10A}">
      <p15:sldGuideLst xmlns:p15="http://schemas.microsoft.com/office/powerpoint/2012/main">
        <p15:guide id="10" orient="horz" pos="232" userDrawn="1">
          <p15:clr>
            <a:srgbClr val="A4A3A4"/>
          </p15:clr>
        </p15:guide>
        <p15:guide id="12" orient="horz" pos="3974" userDrawn="1">
          <p15:clr>
            <a:srgbClr val="A4A3A4"/>
          </p15:clr>
        </p15:guide>
        <p15:guide id="14" pos="3840" userDrawn="1">
          <p15:clr>
            <a:srgbClr val="A4A3A4"/>
          </p15:clr>
        </p15:guide>
        <p15:guide id="15" orient="horz" pos="2712" userDrawn="1">
          <p15:clr>
            <a:srgbClr val="A4A3A4"/>
          </p15:clr>
        </p15:guide>
        <p15:guide id="16" orient="horz" pos="2147" userDrawn="1">
          <p15:clr>
            <a:srgbClr val="A4A3A4"/>
          </p15:clr>
        </p15:guide>
        <p15:guide id="17" orient="horz" pos="1143" userDrawn="1">
          <p15:clr>
            <a:srgbClr val="A4A3A4"/>
          </p15:clr>
        </p15:guide>
        <p15:guide id="18" pos="7344" userDrawn="1">
          <p15:clr>
            <a:srgbClr val="A4A3A4"/>
          </p15:clr>
        </p15:guide>
        <p15:guide id="19" pos="236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BDB94521-57F1-29B4-4240-578F34024B2B}" name="Martha Downen" initials="MD" userId="S::martha@downenconsults.com::72ea58f5-a10c-443d-bdc1-dd7dddb558b6" providerId="AD"/>
  <p188:author id="{4FB6B23C-2DE5-4E5F-7817-723DFFC851D3}" name="CIR (Cindy Rockoff)" initials="C(R" userId="S::CIR@novonordisk.com::4625a6b0-1628-469a-af8c-a3929d32e6d3" providerId="AD"/>
  <p188:author id="{8065794B-1C42-C3EA-3DA3-523D35A5E89F}" name="mwcollabllc@gmail.com" initials="mw" userId="S::urn:spo:guest#mwcollabllc@gmail.com::" providerId="AD"/>
  <p188:author id="{7F3DA34C-8094-A8C2-2352-0016259BC8A2}" name="A Terry" initials="AT" userId="A Terry" providerId="None"/>
  <p188:author id="{473D5053-9AFB-3D66-95E5-FC4E6E84D316}" name="cornier@musc.edu" initials="co" userId="S::urn:spo:guest#cornier@musc.edu::" providerId="AD"/>
  <p188:author id="{5681AC69-2D96-BD7A-58A4-AF57D8298DE7}" name="BRSZ (Gabriel Smolarz)" initials="BS" userId="S::brsz_novonordisk.com#ext#@sixdegreesmed.com::fe3a2788-a25e-430b-ab55-086b4040e359" providerId="AD"/>
  <p188:author id="{53FB578E-439B-66BB-018F-8A201732EE8D}" name="LT (GS)" initials="LT" userId="LT (GS)" providerId="None"/>
  <p188:author id="{AD746296-9BAD-8EAB-FC46-97D0808E8ACD}" name="Robin Edwards" initials="RE" userId="275a01684d148080" providerId="Windows Live"/>
  <p188:author id="{DBC5319F-8119-722E-99E2-C96E7E0C77CE}" name="Nikta Tamashekan" initials="NT" userId="Nikta Tamashekan" providerId="None"/>
  <p188:author id="{660B61A7-3A8D-B6B9-3D5E-57B26B7F5813}" name="Six Degrees Medical " initials="SDM" userId="Six Degrees Medical " providerId="None"/>
  <p188:author id="{E260DECF-5D16-C129-D53D-9510B96293D3}" name="Melissa Lohmann" initials="ML" userId="1ab7e9b8f9dc23b1" providerId="Windows Live"/>
  <p188:author id="{C38856D3-27A9-77F2-4676-840C3EB4FE90}" name="jtir@novonordisk.com" initials="jt" userId="S::urn:spo:guest#jtir@novonordisk.com::" providerId="AD"/>
  <p188:author id="{43A959E2-2DDD-0507-DF1B-159094AA8C69}" name="LT" initials="LT" userId="LT" providerId="None"/>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0BB"/>
    <a:srgbClr val="2A918B"/>
    <a:srgbClr val="ED7D31"/>
    <a:srgbClr val="66687B"/>
    <a:srgbClr val="5B9BD5"/>
    <a:srgbClr val="FFFFFF"/>
    <a:srgbClr val="FE90E6"/>
    <a:srgbClr val="EC02BA"/>
    <a:srgbClr val="FD03C7"/>
    <a:srgbClr val="EA0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A05E8-B2A4-42DE-B901-DF33143CA5D5}" v="1" dt="2025-08-26T01:46:23.102"/>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7" autoAdjust="0"/>
    <p:restoredTop sz="86799" autoAdjust="0"/>
  </p:normalViewPr>
  <p:slideViewPr>
    <p:cSldViewPr snapToGrid="0">
      <p:cViewPr varScale="1">
        <p:scale>
          <a:sx n="84" d="100"/>
          <a:sy n="84" d="100"/>
        </p:scale>
        <p:origin x="836" y="280"/>
      </p:cViewPr>
      <p:guideLst>
        <p:guide orient="horz" pos="232"/>
        <p:guide orient="horz" pos="3974"/>
        <p:guide pos="3840"/>
        <p:guide orient="horz" pos="2712"/>
        <p:guide orient="horz" pos="2147"/>
        <p:guide orient="horz" pos="1143"/>
        <p:guide pos="7344"/>
        <p:guide pos="2365"/>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napToGrid="0" showGuides="1">
      <p:cViewPr varScale="1">
        <p:scale>
          <a:sx n="81" d="100"/>
          <a:sy n="81" d="100"/>
        </p:scale>
        <p:origin x="326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2025-11-05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3175">
            <a:solidFill>
              <a:schemeClr val="accent3"/>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45720" rIns="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136525" indent="-136525"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33375" indent="-19526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09588" indent="-166688"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693738" indent="-1841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850900" indent="-15081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a:t>
            </a:fld>
            <a:endParaRPr lang="en-CA"/>
          </a:p>
        </p:txBody>
      </p:sp>
    </p:spTree>
    <p:extLst>
      <p:ext uri="{BB962C8B-B14F-4D97-AF65-F5344CB8AC3E}">
        <p14:creationId xmlns:p14="http://schemas.microsoft.com/office/powerpoint/2010/main" val="453782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10</a:t>
            </a:fld>
            <a:endParaRPr lang="en-CA"/>
          </a:p>
        </p:txBody>
      </p:sp>
    </p:spTree>
    <p:extLst>
      <p:ext uri="{BB962C8B-B14F-4D97-AF65-F5344CB8AC3E}">
        <p14:creationId xmlns:p14="http://schemas.microsoft.com/office/powerpoint/2010/main" val="17157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C</a:t>
            </a:r>
            <a:r>
              <a:rPr lang="en-US" dirty="0"/>
              <a:t> (slide 9; </a:t>
            </a:r>
            <a:r>
              <a:rPr lang="en-US" sz="1200" dirty="0">
                <a:latin typeface="Arial" panose="020B0604020202020204" pitchFamily="34" charset="0"/>
                <a:ea typeface="Calibri" panose="020F0502020204030204" pitchFamily="34" charset="0"/>
                <a:cs typeface="Times New Roman" panose="02020603050405020304" pitchFamily="18" charset="0"/>
              </a:rPr>
              <a:t>other approaches show lack of empathy and compassion for the patient and uses insensitive language</a:t>
            </a:r>
            <a:r>
              <a:rPr lang="en-US" dirty="0"/>
              <a:t>) </a:t>
            </a:r>
          </a:p>
          <a:p>
            <a:endParaRPr lang="en-CA" dirty="0"/>
          </a:p>
        </p:txBody>
      </p:sp>
      <p:sp>
        <p:nvSpPr>
          <p:cNvPr id="4" name="Slide Number Placeholder 3"/>
          <p:cNvSpPr>
            <a:spLocks noGrp="1"/>
          </p:cNvSpPr>
          <p:nvPr>
            <p:ph type="sldNum" sz="quarter" idx="5"/>
          </p:nvPr>
        </p:nvSpPr>
        <p:spPr/>
        <p:txBody>
          <a:bodyPr/>
          <a:lstStyle/>
          <a:p>
            <a:fld id="{83696964-119A-4C87-92B3-6DE355C27AA2}" type="slidenum">
              <a:rPr lang="en-CA" smtClean="0"/>
              <a:t>11</a:t>
            </a:fld>
            <a:endParaRPr lang="en-CA"/>
          </a:p>
        </p:txBody>
      </p:sp>
    </p:spTree>
    <p:extLst>
      <p:ext uri="{BB962C8B-B14F-4D97-AF65-F5344CB8AC3E}">
        <p14:creationId xmlns:p14="http://schemas.microsoft.com/office/powerpoint/2010/main" val="547685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12</a:t>
            </a:fld>
            <a:endParaRPr lang="en-CA"/>
          </a:p>
        </p:txBody>
      </p:sp>
    </p:spTree>
    <p:extLst>
      <p:ext uri="{BB962C8B-B14F-4D97-AF65-F5344CB8AC3E}">
        <p14:creationId xmlns:p14="http://schemas.microsoft.com/office/powerpoint/2010/main" val="17121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13</a:t>
            </a:fld>
            <a:endParaRPr lang="en-CA"/>
          </a:p>
        </p:txBody>
      </p:sp>
    </p:spTree>
    <p:extLst>
      <p:ext uri="{BB962C8B-B14F-4D97-AF65-F5344CB8AC3E}">
        <p14:creationId xmlns:p14="http://schemas.microsoft.com/office/powerpoint/2010/main" val="50799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944" y="4400550"/>
            <a:ext cx="5486400" cy="3600450"/>
          </a:xfrm>
        </p:spPr>
        <p:txBody>
          <a:bodyPr/>
          <a:lstStyle/>
          <a:p>
            <a:pPr marL="0" indent="0">
              <a:buNone/>
            </a:pPr>
            <a:r>
              <a:rPr lang="en-US" b="1" dirty="0"/>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A</a:t>
            </a:r>
            <a:r>
              <a:rPr lang="en-US" dirty="0"/>
              <a:t>, </a:t>
            </a:r>
            <a:r>
              <a:rPr lang="en-US" b="1" dirty="0">
                <a:highlight>
                  <a:srgbClr val="FFFF00"/>
                </a:highlight>
              </a:rPr>
              <a:t>B</a:t>
            </a:r>
            <a:r>
              <a:rPr lang="en-US" dirty="0"/>
              <a:t>, </a:t>
            </a:r>
            <a:r>
              <a:rPr lang="en-US" b="1" dirty="0">
                <a:highlight>
                  <a:srgbClr val="FFFF00"/>
                </a:highlight>
              </a:rPr>
              <a:t>C</a:t>
            </a:r>
            <a:r>
              <a:rPr lang="en-US" dirty="0"/>
              <a:t>, </a:t>
            </a:r>
            <a:r>
              <a:rPr lang="en-US" b="1" dirty="0">
                <a:highlight>
                  <a:srgbClr val="FFFF00"/>
                </a:highlight>
              </a:rPr>
              <a:t>D</a:t>
            </a:r>
            <a:r>
              <a:rPr lang="en-US" dirty="0"/>
              <a:t>, and </a:t>
            </a:r>
            <a:r>
              <a:rPr lang="en-US" b="1" dirty="0">
                <a:highlight>
                  <a:srgbClr val="FFFF00"/>
                </a:highlight>
              </a:rPr>
              <a:t>E</a:t>
            </a:r>
            <a:r>
              <a:rPr lang="en-US" dirty="0"/>
              <a:t> (slides 12–13; all are factors that can be incorporated into patient conversations on obesity)</a:t>
            </a:r>
          </a:p>
        </p:txBody>
      </p:sp>
      <p:sp>
        <p:nvSpPr>
          <p:cNvPr id="4" name="Slide Number Placeholder 3"/>
          <p:cNvSpPr>
            <a:spLocks noGrp="1"/>
          </p:cNvSpPr>
          <p:nvPr>
            <p:ph type="sldNum" sz="quarter" idx="5"/>
          </p:nvPr>
        </p:nvSpPr>
        <p:spPr/>
        <p:txBody>
          <a:bodyPr/>
          <a:lstStyle/>
          <a:p>
            <a:fld id="{83696964-119A-4C87-92B3-6DE355C27AA2}" type="slidenum">
              <a:rPr lang="en-CA" smtClean="0"/>
              <a:t>14</a:t>
            </a:fld>
            <a:endParaRPr lang="en-CA"/>
          </a:p>
        </p:txBody>
      </p:sp>
    </p:spTree>
    <p:extLst>
      <p:ext uri="{BB962C8B-B14F-4D97-AF65-F5344CB8AC3E}">
        <p14:creationId xmlns:p14="http://schemas.microsoft.com/office/powerpoint/2010/main" val="64364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696964-119A-4C87-92B3-6DE355C27AA2}" type="slidenum">
              <a:rPr lang="en-CA" smtClean="0"/>
              <a:t>15</a:t>
            </a:fld>
            <a:endParaRPr lang="en-CA"/>
          </a:p>
        </p:txBody>
      </p:sp>
    </p:spTree>
    <p:extLst>
      <p:ext uri="{BB962C8B-B14F-4D97-AF65-F5344CB8AC3E}">
        <p14:creationId xmlns:p14="http://schemas.microsoft.com/office/powerpoint/2010/main" val="251485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16</a:t>
            </a:fld>
            <a:endParaRPr lang="en-CA"/>
          </a:p>
        </p:txBody>
      </p:sp>
    </p:spTree>
    <p:extLst>
      <p:ext uri="{BB962C8B-B14F-4D97-AF65-F5344CB8AC3E}">
        <p14:creationId xmlns:p14="http://schemas.microsoft.com/office/powerpoint/2010/main" val="358267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17</a:t>
            </a:fld>
            <a:endParaRPr lang="en-CA"/>
          </a:p>
        </p:txBody>
      </p:sp>
    </p:spTree>
    <p:extLst>
      <p:ext uri="{BB962C8B-B14F-4D97-AF65-F5344CB8AC3E}">
        <p14:creationId xmlns:p14="http://schemas.microsoft.com/office/powerpoint/2010/main" val="287819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Answer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a</a:t>
            </a:r>
            <a:r>
              <a:rPr lang="en-US" dirty="0"/>
              <a:t> (slide 17; patient should be involved in weight management discussions)</a:t>
            </a:r>
          </a:p>
          <a:p>
            <a:endParaRPr lang="en-CA" dirty="0"/>
          </a:p>
        </p:txBody>
      </p:sp>
      <p:sp>
        <p:nvSpPr>
          <p:cNvPr id="4" name="Slide Number Placeholder 3"/>
          <p:cNvSpPr>
            <a:spLocks noGrp="1"/>
          </p:cNvSpPr>
          <p:nvPr>
            <p:ph type="sldNum" sz="quarter" idx="5"/>
          </p:nvPr>
        </p:nvSpPr>
        <p:spPr/>
        <p:txBody>
          <a:bodyPr/>
          <a:lstStyle/>
          <a:p>
            <a:fld id="{83696964-119A-4C87-92B3-6DE355C27AA2}" type="slidenum">
              <a:rPr lang="en-CA" smtClean="0"/>
              <a:t>18</a:t>
            </a:fld>
            <a:endParaRPr lang="en-CA"/>
          </a:p>
        </p:txBody>
      </p:sp>
    </p:spTree>
    <p:extLst>
      <p:ext uri="{BB962C8B-B14F-4D97-AF65-F5344CB8AC3E}">
        <p14:creationId xmlns:p14="http://schemas.microsoft.com/office/powerpoint/2010/main" val="101518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19</a:t>
            </a:fld>
            <a:endParaRPr lang="en-CA"/>
          </a:p>
        </p:txBody>
      </p:sp>
    </p:spTree>
    <p:extLst>
      <p:ext uri="{BB962C8B-B14F-4D97-AF65-F5344CB8AC3E}">
        <p14:creationId xmlns:p14="http://schemas.microsoft.com/office/powerpoint/2010/main" val="400438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2</a:t>
            </a:fld>
            <a:endParaRPr lang="en-CA"/>
          </a:p>
        </p:txBody>
      </p:sp>
    </p:spTree>
    <p:extLst>
      <p:ext uri="{BB962C8B-B14F-4D97-AF65-F5344CB8AC3E}">
        <p14:creationId xmlns:p14="http://schemas.microsoft.com/office/powerpoint/2010/main" val="218229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196336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3696964-119A-4C87-92B3-6DE355C27AA2}" type="slidenum">
              <a:rPr lang="en-CA" smtClean="0"/>
              <a:t>4</a:t>
            </a:fld>
            <a:endParaRPr lang="en-CA"/>
          </a:p>
        </p:txBody>
      </p:sp>
    </p:spTree>
    <p:extLst>
      <p:ext uri="{BB962C8B-B14F-4D97-AF65-F5344CB8AC3E}">
        <p14:creationId xmlns:p14="http://schemas.microsoft.com/office/powerpoint/2010/main" val="116043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5</a:t>
            </a:fld>
            <a:endParaRPr lang="en-CA"/>
          </a:p>
        </p:txBody>
      </p:sp>
    </p:spTree>
    <p:extLst>
      <p:ext uri="{BB962C8B-B14F-4D97-AF65-F5344CB8AC3E}">
        <p14:creationId xmlns:p14="http://schemas.microsoft.com/office/powerpoint/2010/main" val="192757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6</a:t>
            </a:fld>
            <a:endParaRPr lang="en-CA"/>
          </a:p>
        </p:txBody>
      </p:sp>
    </p:spTree>
    <p:extLst>
      <p:ext uri="{BB962C8B-B14F-4D97-AF65-F5344CB8AC3E}">
        <p14:creationId xmlns:p14="http://schemas.microsoft.com/office/powerpoint/2010/main" val="13639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7</a:t>
            </a:fld>
            <a:endParaRPr lang="en-CA"/>
          </a:p>
        </p:txBody>
      </p:sp>
    </p:spTree>
    <p:extLst>
      <p:ext uri="{BB962C8B-B14F-4D97-AF65-F5344CB8AC3E}">
        <p14:creationId xmlns:p14="http://schemas.microsoft.com/office/powerpoint/2010/main" val="31074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1" dirty="0"/>
              <a:t>Answer key: </a:t>
            </a:r>
          </a:p>
          <a:p>
            <a:pPr marL="171450" indent="-171450">
              <a:buFont typeface="Arial" panose="020B0604020202020204" pitchFamily="34" charset="0"/>
              <a:buChar char="•"/>
            </a:pPr>
            <a:r>
              <a:rPr lang="en-CA" dirty="0"/>
              <a:t>Taking care of her granddaughter </a:t>
            </a:r>
          </a:p>
          <a:p>
            <a:pPr marL="171450" indent="-171450">
              <a:buFont typeface="Arial" panose="020B0604020202020204" pitchFamily="34" charset="0"/>
              <a:buChar char="•"/>
            </a:pPr>
            <a:r>
              <a:rPr lang="en-CA" dirty="0"/>
              <a:t>Reducing risk of another heart attack </a:t>
            </a:r>
          </a:p>
        </p:txBody>
      </p:sp>
      <p:sp>
        <p:nvSpPr>
          <p:cNvPr id="4" name="Slide Number Placeholder 3"/>
          <p:cNvSpPr>
            <a:spLocks noGrp="1"/>
          </p:cNvSpPr>
          <p:nvPr>
            <p:ph type="sldNum" sz="quarter" idx="5"/>
          </p:nvPr>
        </p:nvSpPr>
        <p:spPr/>
        <p:txBody>
          <a:bodyPr/>
          <a:lstStyle/>
          <a:p>
            <a:fld id="{83696964-119A-4C87-92B3-6DE355C27AA2}" type="slidenum">
              <a:rPr lang="en-CA" smtClean="0"/>
              <a:t>8</a:t>
            </a:fld>
            <a:endParaRPr lang="en-CA"/>
          </a:p>
        </p:txBody>
      </p:sp>
    </p:spTree>
    <p:extLst>
      <p:ext uri="{BB962C8B-B14F-4D97-AF65-F5344CB8AC3E}">
        <p14:creationId xmlns:p14="http://schemas.microsoft.com/office/powerpoint/2010/main" val="54689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9</a:t>
            </a:fld>
            <a:endParaRPr lang="en-CA"/>
          </a:p>
        </p:txBody>
      </p:sp>
    </p:spTree>
    <p:extLst>
      <p:ext uri="{BB962C8B-B14F-4D97-AF65-F5344CB8AC3E}">
        <p14:creationId xmlns:p14="http://schemas.microsoft.com/office/powerpoint/2010/main" val="464312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dirty="0"/>
              <a:t>Click to edit Master text styles</a:t>
            </a:r>
          </a:p>
        </p:txBody>
      </p:sp>
      <p:pic>
        <p:nvPicPr>
          <p:cNvPr id="9" name="Graphic 8">
            <a:extLst>
              <a:ext uri="{FF2B5EF4-FFF2-40B4-BE49-F238E27FC236}">
                <a16:creationId xmlns:a16="http://schemas.microsoft.com/office/drawing/2014/main" id="{A2AF1CFD-AE02-0374-C256-8623AFEB8A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374957">
            <a:off x="-1855487" y="-510205"/>
            <a:ext cx="6781800" cy="6045791"/>
          </a:xfrm>
          <a:prstGeom prst="rect">
            <a:avLst/>
          </a:prstGeom>
        </p:spPr>
      </p:pic>
      <p:pic>
        <p:nvPicPr>
          <p:cNvPr id="6" name="Graphic 5">
            <a:extLst>
              <a:ext uri="{FF2B5EF4-FFF2-40B4-BE49-F238E27FC236}">
                <a16:creationId xmlns:a16="http://schemas.microsoft.com/office/drawing/2014/main" id="{1AF858F4-2E2F-687C-3100-E80E896948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180768">
            <a:off x="6907079" y="2072980"/>
            <a:ext cx="6781800" cy="6045791"/>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E4638E65-9D5F-C9AB-B915-13A728C40B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112581360"/>
      </p:ext>
    </p:extLst>
  </p:cSld>
  <p:clrMapOvr>
    <a:masterClrMapping/>
  </p:clrMapOvr>
  <p:extLst>
    <p:ext uri="{DCECCB84-F9BA-43D5-87BE-67443E8EF086}">
      <p15:sldGuideLst xmlns:p15="http://schemas.microsoft.com/office/powerpoint/2012/main">
        <p15:guide id="1" pos="3840">
          <p15:clr>
            <a:srgbClr val="FBAE40"/>
          </p15:clr>
        </p15:guide>
        <p15:guide id="4" pos="74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dirty="0"/>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C0D68EB5-DC4C-A2E3-4B2A-C1078754E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3139358647"/>
      </p:ext>
    </p:extLst>
  </p:cSld>
  <p:clrMapOvr>
    <a:masterClrMapping/>
  </p:clrMapOvr>
  <p:extLst>
    <p:ext uri="{DCECCB84-F9BA-43D5-87BE-67443E8EF086}">
      <p15:sldGuideLst xmlns:p15="http://schemas.microsoft.com/office/powerpoint/2012/main">
        <p15:guide id="1" pos="3840">
          <p15:clr>
            <a:srgbClr val="FBAE40"/>
          </p15:clr>
        </p15:guide>
        <p15:guide id="3" pos="347">
          <p15:clr>
            <a:srgbClr val="FBAE40"/>
          </p15:clr>
        </p15:guide>
        <p15:guide id="4" pos="749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Text Placeholder 4">
            <a:extLst>
              <a:ext uri="{FF2B5EF4-FFF2-40B4-BE49-F238E27FC236}">
                <a16:creationId xmlns:a16="http://schemas.microsoft.com/office/drawing/2014/main" id="{1F551345-FF83-E4FA-DE22-CD97F31ECA69}"/>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53440276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5" name="Text Placeholder 4">
            <a:extLst>
              <a:ext uri="{FF2B5EF4-FFF2-40B4-BE49-F238E27FC236}">
                <a16:creationId xmlns:a16="http://schemas.microsoft.com/office/drawing/2014/main" id="{357EF66D-6895-F9D0-22EB-D34C38101672}"/>
              </a:ext>
            </a:extLst>
          </p:cNvPr>
          <p:cNvSpPr>
            <a:spLocks noGrp="1"/>
          </p:cNvSpPr>
          <p:nvPr>
            <p:ph type="body" sz="quarter" idx="14"/>
          </p:nvPr>
        </p:nvSpPr>
        <p:spPr>
          <a:xfrm>
            <a:off x="536240" y="1661160"/>
            <a:ext cx="10896000" cy="431516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4">
            <a:extLst>
              <a:ext uri="{FF2B5EF4-FFF2-40B4-BE49-F238E27FC236}">
                <a16:creationId xmlns:a16="http://schemas.microsoft.com/office/drawing/2014/main" id="{EC50018B-FCD9-2351-F61E-0B5208F85706}"/>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2450447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plit Layou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rot="10800000">
            <a:off x="5494020" y="-1"/>
            <a:ext cx="669798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5" name="Picture 4" descr="A black and white sign&#10;&#10;Description automatically generated with low confidence">
            <a:extLst>
              <a:ext uri="{FF2B5EF4-FFF2-40B4-BE49-F238E27FC236}">
                <a16:creationId xmlns:a16="http://schemas.microsoft.com/office/drawing/2014/main" id="{1B80BD61-E30F-2A95-C59D-CEDFE2294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24604"/>
            <a:ext cx="1368625" cy="385048"/>
          </a:xfrm>
          <a:prstGeom prst="rect">
            <a:avLst/>
          </a:prstGeom>
        </p:spPr>
      </p:pic>
      <p:sp>
        <p:nvSpPr>
          <p:cNvPr id="9" name="Text Placeholder 4">
            <a:extLst>
              <a:ext uri="{FF2B5EF4-FFF2-40B4-BE49-F238E27FC236}">
                <a16:creationId xmlns:a16="http://schemas.microsoft.com/office/drawing/2014/main" id="{BA02ACCB-FF32-050F-F2FD-3596172EA62D}"/>
              </a:ext>
            </a:extLst>
          </p:cNvPr>
          <p:cNvSpPr>
            <a:spLocks noGrp="1"/>
          </p:cNvSpPr>
          <p:nvPr>
            <p:ph type="body" sz="quarter" idx="13" hasCustomPrompt="1"/>
          </p:nvPr>
        </p:nvSpPr>
        <p:spPr>
          <a:xfrm>
            <a:off x="5854400" y="6401983"/>
            <a:ext cx="4893527" cy="324000"/>
          </a:xfrm>
        </p:spPr>
        <p:txBody>
          <a:bodyPr vert="horz" lIns="0" tIns="0" rIns="0" bIns="0" rtlCol="0" anchor="b">
            <a:noAutofit/>
          </a:bodyPr>
          <a:lstStyle>
            <a:lvl1pPr marL="0" indent="0">
              <a:buNone/>
              <a:defRPr lang="en-GB" sz="800" i="0" dirty="0">
                <a:solidFill>
                  <a:schemeClr val="bg1"/>
                </a:solidFill>
              </a:defRPr>
            </a:lvl1pPr>
          </a:lstStyle>
          <a:p>
            <a:pPr marL="269993" lvl="0" indent="-269993"/>
            <a:r>
              <a:rPr lang="en-GB"/>
              <a:t>Insert notes</a:t>
            </a:r>
          </a:p>
        </p:txBody>
      </p:sp>
      <p:pic>
        <p:nvPicPr>
          <p:cNvPr id="10" name="Picture 9" descr="A black and white sign&#10;&#10;Description automatically generated with low confidence">
            <a:extLst>
              <a:ext uri="{FF2B5EF4-FFF2-40B4-BE49-F238E27FC236}">
                <a16:creationId xmlns:a16="http://schemas.microsoft.com/office/drawing/2014/main" id="{0078288B-17C4-AEC1-5B44-26B83BFF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27" y="6339844"/>
            <a:ext cx="1368625" cy="385048"/>
          </a:xfrm>
          <a:prstGeom prst="rect">
            <a:avLst/>
          </a:prstGeom>
        </p:spPr>
      </p:pic>
      <p:sp>
        <p:nvSpPr>
          <p:cNvPr id="7" name="Rectangle: Rounded Corners 6">
            <a:extLst>
              <a:ext uri="{FF2B5EF4-FFF2-40B4-BE49-F238E27FC236}">
                <a16:creationId xmlns:a16="http://schemas.microsoft.com/office/drawing/2014/main" id="{D6C8C719-B309-F8CA-1C6B-FE8D4D1174A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8" name="Rectangle: Rounded Corners 7">
            <a:extLst>
              <a:ext uri="{FF2B5EF4-FFF2-40B4-BE49-F238E27FC236}">
                <a16:creationId xmlns:a16="http://schemas.microsoft.com/office/drawing/2014/main" id="{98689EAB-15B3-0AC9-D128-89430D7B8DBD}"/>
              </a:ext>
            </a:extLst>
          </p:cNvPr>
          <p:cNvSpPr/>
          <p:nvPr userDrawn="1"/>
        </p:nvSpPr>
        <p:spPr>
          <a:xfrm>
            <a:off x="9878993" y="102833"/>
            <a:ext cx="1669241" cy="4143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solidFill>
                  <a:schemeClr val="tx1"/>
                </a:solidFill>
              </a:rPr>
              <a:t>Communication​</a:t>
            </a:r>
          </a:p>
        </p:txBody>
      </p:sp>
    </p:spTree>
    <p:extLst>
      <p:ext uri="{BB962C8B-B14F-4D97-AF65-F5344CB8AC3E}">
        <p14:creationId xmlns:p14="http://schemas.microsoft.com/office/powerpoint/2010/main" val="38881418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557784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5854400" y="6401983"/>
            <a:ext cx="557784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11" name="Rectangle: Rounded Corners 10">
            <a:extLst>
              <a:ext uri="{FF2B5EF4-FFF2-40B4-BE49-F238E27FC236}">
                <a16:creationId xmlns:a16="http://schemas.microsoft.com/office/drawing/2014/main" id="{B2D39208-7BAA-723A-190E-AD49A59D476B}"/>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12" name="Rectangle: Rounded Corners 11">
            <a:extLst>
              <a:ext uri="{FF2B5EF4-FFF2-40B4-BE49-F238E27FC236}">
                <a16:creationId xmlns:a16="http://schemas.microsoft.com/office/drawing/2014/main" id="{54FE6FF7-725F-8578-C1CD-ABB94265D635}"/>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Communication​</a:t>
            </a:r>
          </a:p>
        </p:txBody>
      </p:sp>
    </p:spTree>
    <p:extLst>
      <p:ext uri="{BB962C8B-B14F-4D97-AF65-F5344CB8AC3E}">
        <p14:creationId xmlns:p14="http://schemas.microsoft.com/office/powerpoint/2010/main" val="41371714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Sli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38989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3154209" cy="5562000"/>
          </a:xfrm>
        </p:spPr>
        <p:txBody>
          <a:bodyPr anchor="ct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4006851" y="414320"/>
            <a:ext cx="742539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4006851" y="6401983"/>
            <a:ext cx="742539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dirty="0"/>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7" name="Rectangle: Rounded Corners 6">
            <a:extLst>
              <a:ext uri="{FF2B5EF4-FFF2-40B4-BE49-F238E27FC236}">
                <a16:creationId xmlns:a16="http://schemas.microsoft.com/office/drawing/2014/main" id="{3D30DCE8-21D7-4DA2-412B-7FD7F408476C}"/>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8" name="Rectangle: Rounded Corners 7">
            <a:extLst>
              <a:ext uri="{FF2B5EF4-FFF2-40B4-BE49-F238E27FC236}">
                <a16:creationId xmlns:a16="http://schemas.microsoft.com/office/drawing/2014/main" id="{857C3468-6887-B003-7C14-D04BB8188D2D}"/>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Communication​</a:t>
            </a:r>
          </a:p>
        </p:txBody>
      </p:sp>
    </p:spTree>
    <p:extLst>
      <p:ext uri="{BB962C8B-B14F-4D97-AF65-F5344CB8AC3E}">
        <p14:creationId xmlns:p14="http://schemas.microsoft.com/office/powerpoint/2010/main" val="118446805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9.xml"/><Relationship Id="rId21" Type="http://schemas.openxmlformats.org/officeDocument/2006/relationships/tags" Target="../tags/tag14.xml"/><Relationship Id="rId42" Type="http://schemas.openxmlformats.org/officeDocument/2006/relationships/tags" Target="../tags/tag35.xml"/><Relationship Id="rId47" Type="http://schemas.openxmlformats.org/officeDocument/2006/relationships/tags" Target="../tags/tag40.xml"/><Relationship Id="rId63" Type="http://schemas.openxmlformats.org/officeDocument/2006/relationships/tags" Target="../tags/tag56.xml"/><Relationship Id="rId68" Type="http://schemas.openxmlformats.org/officeDocument/2006/relationships/tags" Target="../tags/tag61.xml"/><Relationship Id="rId84" Type="http://schemas.openxmlformats.org/officeDocument/2006/relationships/tags" Target="../tags/tag77.xml"/><Relationship Id="rId89" Type="http://schemas.openxmlformats.org/officeDocument/2006/relationships/tags" Target="../tags/tag82.xml"/><Relationship Id="rId16" Type="http://schemas.openxmlformats.org/officeDocument/2006/relationships/tags" Target="../tags/tag9.xml"/><Relationship Id="rId11" Type="http://schemas.openxmlformats.org/officeDocument/2006/relationships/tags" Target="../tags/tag4.xml"/><Relationship Id="rId32" Type="http://schemas.openxmlformats.org/officeDocument/2006/relationships/tags" Target="../tags/tag25.xml"/><Relationship Id="rId37" Type="http://schemas.openxmlformats.org/officeDocument/2006/relationships/tags" Target="../tags/tag30.xml"/><Relationship Id="rId53" Type="http://schemas.openxmlformats.org/officeDocument/2006/relationships/tags" Target="../tags/tag46.xml"/><Relationship Id="rId58" Type="http://schemas.openxmlformats.org/officeDocument/2006/relationships/tags" Target="../tags/tag51.xml"/><Relationship Id="rId74" Type="http://schemas.openxmlformats.org/officeDocument/2006/relationships/tags" Target="../tags/tag67.xml"/><Relationship Id="rId79" Type="http://schemas.openxmlformats.org/officeDocument/2006/relationships/tags" Target="../tags/tag72.xml"/><Relationship Id="rId5" Type="http://schemas.openxmlformats.org/officeDocument/2006/relationships/slideLayout" Target="../slideLayouts/slideLayout5.xml"/><Relationship Id="rId90" Type="http://schemas.openxmlformats.org/officeDocument/2006/relationships/tags" Target="../tags/tag83.xml"/><Relationship Id="rId95" Type="http://schemas.openxmlformats.org/officeDocument/2006/relationships/tags" Target="../tags/tag88.xml"/><Relationship Id="rId22" Type="http://schemas.openxmlformats.org/officeDocument/2006/relationships/tags" Target="../tags/tag15.xml"/><Relationship Id="rId27" Type="http://schemas.openxmlformats.org/officeDocument/2006/relationships/tags" Target="../tags/tag20.xml"/><Relationship Id="rId43" Type="http://schemas.openxmlformats.org/officeDocument/2006/relationships/tags" Target="../tags/tag36.xml"/><Relationship Id="rId48" Type="http://schemas.openxmlformats.org/officeDocument/2006/relationships/tags" Target="../tags/tag41.xml"/><Relationship Id="rId64" Type="http://schemas.openxmlformats.org/officeDocument/2006/relationships/tags" Target="../tags/tag57.xml"/><Relationship Id="rId69" Type="http://schemas.openxmlformats.org/officeDocument/2006/relationships/tags" Target="../tags/tag62.xml"/><Relationship Id="rId80" Type="http://schemas.openxmlformats.org/officeDocument/2006/relationships/tags" Target="../tags/tag73.xml"/><Relationship Id="rId85" Type="http://schemas.openxmlformats.org/officeDocument/2006/relationships/tags" Target="../tags/tag78.xml"/><Relationship Id="rId3" Type="http://schemas.openxmlformats.org/officeDocument/2006/relationships/slideLayout" Target="../slideLayouts/slideLayout3.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33" Type="http://schemas.openxmlformats.org/officeDocument/2006/relationships/tags" Target="../tags/tag26.xml"/><Relationship Id="rId38" Type="http://schemas.openxmlformats.org/officeDocument/2006/relationships/tags" Target="../tags/tag31.xml"/><Relationship Id="rId46" Type="http://schemas.openxmlformats.org/officeDocument/2006/relationships/tags" Target="../tags/tag39.xml"/><Relationship Id="rId59" Type="http://schemas.openxmlformats.org/officeDocument/2006/relationships/tags" Target="../tags/tag52.xml"/><Relationship Id="rId67" Type="http://schemas.openxmlformats.org/officeDocument/2006/relationships/tags" Target="../tags/tag60.xml"/><Relationship Id="rId20" Type="http://schemas.openxmlformats.org/officeDocument/2006/relationships/tags" Target="../tags/tag13.xml"/><Relationship Id="rId41" Type="http://schemas.openxmlformats.org/officeDocument/2006/relationships/tags" Target="../tags/tag34.xml"/><Relationship Id="rId54" Type="http://schemas.openxmlformats.org/officeDocument/2006/relationships/tags" Target="../tags/tag47.xml"/><Relationship Id="rId62" Type="http://schemas.openxmlformats.org/officeDocument/2006/relationships/tags" Target="../tags/tag55.xml"/><Relationship Id="rId70" Type="http://schemas.openxmlformats.org/officeDocument/2006/relationships/tags" Target="../tags/tag63.xml"/><Relationship Id="rId75" Type="http://schemas.openxmlformats.org/officeDocument/2006/relationships/tags" Target="../tags/tag68.xml"/><Relationship Id="rId83" Type="http://schemas.openxmlformats.org/officeDocument/2006/relationships/tags" Target="../tags/tag76.xml"/><Relationship Id="rId88" Type="http://schemas.openxmlformats.org/officeDocument/2006/relationships/tags" Target="../tags/tag81.xml"/><Relationship Id="rId91" Type="http://schemas.openxmlformats.org/officeDocument/2006/relationships/tags" Target="../tags/tag84.xml"/><Relationship Id="rId96" Type="http://schemas.openxmlformats.org/officeDocument/2006/relationships/tags" Target="../tags/tag89.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tags" Target="../tags/tag21.xml"/><Relationship Id="rId36" Type="http://schemas.openxmlformats.org/officeDocument/2006/relationships/tags" Target="../tags/tag29.xml"/><Relationship Id="rId49" Type="http://schemas.openxmlformats.org/officeDocument/2006/relationships/tags" Target="../tags/tag42.xml"/><Relationship Id="rId57" Type="http://schemas.openxmlformats.org/officeDocument/2006/relationships/tags" Target="../tags/tag50.xml"/><Relationship Id="rId10" Type="http://schemas.openxmlformats.org/officeDocument/2006/relationships/tags" Target="../tags/tag3.xml"/><Relationship Id="rId31" Type="http://schemas.openxmlformats.org/officeDocument/2006/relationships/tags" Target="../tags/tag24.xml"/><Relationship Id="rId44" Type="http://schemas.openxmlformats.org/officeDocument/2006/relationships/tags" Target="../tags/tag37.xml"/><Relationship Id="rId52" Type="http://schemas.openxmlformats.org/officeDocument/2006/relationships/tags" Target="../tags/tag45.xml"/><Relationship Id="rId60" Type="http://schemas.openxmlformats.org/officeDocument/2006/relationships/tags" Target="../tags/tag53.xml"/><Relationship Id="rId65" Type="http://schemas.openxmlformats.org/officeDocument/2006/relationships/tags" Target="../tags/tag58.xml"/><Relationship Id="rId73" Type="http://schemas.openxmlformats.org/officeDocument/2006/relationships/tags" Target="../tags/tag66.xml"/><Relationship Id="rId78" Type="http://schemas.openxmlformats.org/officeDocument/2006/relationships/tags" Target="../tags/tag71.xml"/><Relationship Id="rId81" Type="http://schemas.openxmlformats.org/officeDocument/2006/relationships/tags" Target="../tags/tag74.xml"/><Relationship Id="rId86" Type="http://schemas.openxmlformats.org/officeDocument/2006/relationships/tags" Target="../tags/tag79.xml"/><Relationship Id="rId94" Type="http://schemas.openxmlformats.org/officeDocument/2006/relationships/tags" Target="../tags/tag87.xml"/><Relationship Id="rId4" Type="http://schemas.openxmlformats.org/officeDocument/2006/relationships/slideLayout" Target="../slideLayouts/slideLayout4.xml"/><Relationship Id="rId9" Type="http://schemas.openxmlformats.org/officeDocument/2006/relationships/tags" Target="../tags/tag2.xml"/><Relationship Id="rId13" Type="http://schemas.openxmlformats.org/officeDocument/2006/relationships/tags" Target="../tags/tag6.xml"/><Relationship Id="rId18" Type="http://schemas.openxmlformats.org/officeDocument/2006/relationships/tags" Target="../tags/tag11.xml"/><Relationship Id="rId39" Type="http://schemas.openxmlformats.org/officeDocument/2006/relationships/tags" Target="../tags/tag32.xml"/><Relationship Id="rId34" Type="http://schemas.openxmlformats.org/officeDocument/2006/relationships/tags" Target="../tags/tag27.xml"/><Relationship Id="rId50" Type="http://schemas.openxmlformats.org/officeDocument/2006/relationships/tags" Target="../tags/tag43.xml"/><Relationship Id="rId55" Type="http://schemas.openxmlformats.org/officeDocument/2006/relationships/tags" Target="../tags/tag48.xml"/><Relationship Id="rId76" Type="http://schemas.openxmlformats.org/officeDocument/2006/relationships/tags" Target="../tags/tag69.xml"/><Relationship Id="rId9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tags" Target="../tags/tag64.xml"/><Relationship Id="rId92" Type="http://schemas.openxmlformats.org/officeDocument/2006/relationships/tags" Target="../tags/tag85.xml"/><Relationship Id="rId2" Type="http://schemas.openxmlformats.org/officeDocument/2006/relationships/slideLayout" Target="../slideLayouts/slideLayout2.xml"/><Relationship Id="rId29" Type="http://schemas.openxmlformats.org/officeDocument/2006/relationships/tags" Target="../tags/tag22.xml"/><Relationship Id="rId24" Type="http://schemas.openxmlformats.org/officeDocument/2006/relationships/tags" Target="../tags/tag17.xml"/><Relationship Id="rId40" Type="http://schemas.openxmlformats.org/officeDocument/2006/relationships/tags" Target="../tags/tag33.xml"/><Relationship Id="rId45" Type="http://schemas.openxmlformats.org/officeDocument/2006/relationships/tags" Target="../tags/tag38.xml"/><Relationship Id="rId66" Type="http://schemas.openxmlformats.org/officeDocument/2006/relationships/tags" Target="../tags/tag59.xml"/><Relationship Id="rId87" Type="http://schemas.openxmlformats.org/officeDocument/2006/relationships/tags" Target="../tags/tag80.xml"/><Relationship Id="rId61" Type="http://schemas.openxmlformats.org/officeDocument/2006/relationships/tags" Target="../tags/tag54.xml"/><Relationship Id="rId82" Type="http://schemas.openxmlformats.org/officeDocument/2006/relationships/tags" Target="../tags/tag75.xml"/><Relationship Id="rId19" Type="http://schemas.openxmlformats.org/officeDocument/2006/relationships/tags" Target="../tags/tag12.xml"/><Relationship Id="rId14" Type="http://schemas.openxmlformats.org/officeDocument/2006/relationships/tags" Target="../tags/tag7.xml"/><Relationship Id="rId30" Type="http://schemas.openxmlformats.org/officeDocument/2006/relationships/tags" Target="../tags/tag23.xml"/><Relationship Id="rId35" Type="http://schemas.openxmlformats.org/officeDocument/2006/relationships/tags" Target="../tags/tag28.xml"/><Relationship Id="rId56" Type="http://schemas.openxmlformats.org/officeDocument/2006/relationships/tags" Target="../tags/tag49.xml"/><Relationship Id="rId77" Type="http://schemas.openxmlformats.org/officeDocument/2006/relationships/tags" Target="../tags/tag70.xml"/><Relationship Id="rId8" Type="http://schemas.openxmlformats.org/officeDocument/2006/relationships/theme" Target="../theme/theme1.xml"/><Relationship Id="rId51" Type="http://schemas.openxmlformats.org/officeDocument/2006/relationships/tags" Target="../tags/tag44.xml"/><Relationship Id="rId72" Type="http://schemas.openxmlformats.org/officeDocument/2006/relationships/tags" Target="../tags/tag65.xml"/><Relationship Id="rId93" Type="http://schemas.openxmlformats.org/officeDocument/2006/relationships/tags" Target="../tags/tag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E716778-85D8-27E3-0056-C61C45818908}"/>
              </a:ext>
            </a:extLst>
          </p:cNvPr>
          <p:cNvSpPr/>
          <p:nvPr userDrawn="1"/>
        </p:nvSpPr>
        <p:spPr>
          <a:xfrm>
            <a:off x="0" y="6443680"/>
            <a:ext cx="12192000" cy="414319"/>
          </a:xfrm>
          <a:prstGeom prst="rect">
            <a:avLst/>
          </a:prstGeom>
          <a:gradFill flip="none" rotWithShape="1">
            <a:gsLst>
              <a:gs pos="71600">
                <a:schemeClr val="tx1"/>
              </a:gs>
              <a:gs pos="0">
                <a:schemeClr val="tx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Text Placeholder 2"/>
          <p:cNvSpPr>
            <a:spLocks noGrp="1"/>
          </p:cNvSpPr>
          <p:nvPr>
            <p:ph type="body" idx="1"/>
          </p:nvPr>
        </p:nvSpPr>
        <p:spPr>
          <a:xfrm>
            <a:off x="536240" y="1661160"/>
            <a:ext cx="10896000" cy="431516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082209"/>
          </a:xfrm>
          <a:prstGeom prst="rect">
            <a:avLst/>
          </a:prstGeom>
        </p:spPr>
        <p:txBody>
          <a:bodyPr vert="horz" lIns="0" tIns="0" rIns="0" bIns="0" rtlCol="0" anchor="b"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9"/>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0"/>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1"/>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2"/>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3"/>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4"/>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15"/>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16"/>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17"/>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18"/>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19"/>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0"/>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1"/>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2"/>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3"/>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4"/>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25"/>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26"/>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27"/>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28"/>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29"/>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0"/>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1"/>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2"/>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3"/>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4"/>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35"/>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36"/>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37"/>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38"/>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39"/>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0"/>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1"/>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2"/>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3"/>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4"/>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45"/>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46"/>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47"/>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48"/>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49"/>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0"/>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1"/>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2"/>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3"/>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4"/>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55"/>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56"/>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57"/>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58"/>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59"/>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0"/>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1"/>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2"/>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3"/>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4"/>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65"/>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66"/>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67"/>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68"/>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69"/>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0"/>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1"/>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2"/>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3"/>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4"/>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75"/>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76"/>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77"/>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78"/>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79"/>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0"/>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1"/>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2"/>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3"/>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4"/>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85"/>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86"/>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87"/>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88"/>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89"/>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0"/>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1"/>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2"/>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3"/>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4"/>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95"/>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96"/>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cxnSp>
        <p:nvCxnSpPr>
          <p:cNvPr id="8" name="Straight Connector 7">
            <a:extLst>
              <a:ext uri="{FF2B5EF4-FFF2-40B4-BE49-F238E27FC236}">
                <a16:creationId xmlns:a16="http://schemas.microsoft.com/office/drawing/2014/main" id="{40343992-1AE0-73F4-85AF-D861DD270DD9}"/>
              </a:ext>
            </a:extLst>
          </p:cNvPr>
          <p:cNvCxnSpPr>
            <a:cxnSpLocks/>
          </p:cNvCxnSpPr>
          <p:nvPr userDrawn="1"/>
        </p:nvCxnSpPr>
        <p:spPr>
          <a:xfrm>
            <a:off x="0" y="1577187"/>
            <a:ext cx="12192000" cy="0"/>
          </a:xfrm>
          <a:prstGeom prst="line">
            <a:avLst/>
          </a:prstGeom>
          <a:ln w="19050">
            <a:gradFill>
              <a:gsLst>
                <a:gs pos="0">
                  <a:schemeClr val="tx2"/>
                </a:gs>
                <a:gs pos="83000">
                  <a:schemeClr val="tx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Picture 33" descr="A black and white sign&#10;&#10;Description automatically generated with low confidence">
            <a:extLst>
              <a:ext uri="{FF2B5EF4-FFF2-40B4-BE49-F238E27FC236}">
                <a16:creationId xmlns:a16="http://schemas.microsoft.com/office/drawing/2014/main" id="{F543F68A-4422-079A-7410-10658898C3F7}"/>
              </a:ext>
            </a:extLst>
          </p:cNvPr>
          <p:cNvPicPr>
            <a:picLocks noChangeAspect="1"/>
          </p:cNvPicPr>
          <p:nvPr userDrawn="1"/>
        </p:nvPicPr>
        <p:blipFill>
          <a:blip r:embed="rId97">
            <a:extLst>
              <a:ext uri="{28A0092B-C50C-407E-A947-70E740481C1C}">
                <a14:useLocalDpi xmlns:a14="http://schemas.microsoft.com/office/drawing/2010/main" val="0"/>
              </a:ext>
            </a:extLst>
          </a:blip>
          <a:stretch>
            <a:fillRect/>
          </a:stretch>
        </p:blipFill>
        <p:spPr>
          <a:xfrm>
            <a:off x="11007011" y="6506176"/>
            <a:ext cx="994493" cy="279790"/>
          </a:xfrm>
          <a:prstGeom prst="rect">
            <a:avLst/>
          </a:prstGeom>
        </p:spPr>
      </p:pic>
      <p:sp>
        <p:nvSpPr>
          <p:cNvPr id="2" name="Rectangle: Rounded Corners 1">
            <a:extLst>
              <a:ext uri="{FF2B5EF4-FFF2-40B4-BE49-F238E27FC236}">
                <a16:creationId xmlns:a16="http://schemas.microsoft.com/office/drawing/2014/main" id="{AB5BD523-09B7-359D-076D-A624A8C2CBC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Rectangle: Rounded Corners 8">
            <a:extLst>
              <a:ext uri="{FF2B5EF4-FFF2-40B4-BE49-F238E27FC236}">
                <a16:creationId xmlns:a16="http://schemas.microsoft.com/office/drawing/2014/main" id="{EA815159-38A3-A1F2-5D13-9A780579A251}"/>
              </a:ext>
            </a:extLst>
          </p:cNvPr>
          <p:cNvSpPr/>
          <p:nvPr userDrawn="1"/>
        </p:nvSpPr>
        <p:spPr>
          <a:xfrm>
            <a:off x="9878993" y="102833"/>
            <a:ext cx="1669241"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cap="all" spc="100" baseline="0" noProof="0" dirty="0"/>
              <a:t>Communication​</a:t>
            </a:r>
          </a:p>
        </p:txBody>
      </p:sp>
    </p:spTree>
    <p:extLst>
      <p:ext uri="{BB962C8B-B14F-4D97-AF65-F5344CB8AC3E}">
        <p14:creationId xmlns:p14="http://schemas.microsoft.com/office/powerpoint/2010/main" val="207475169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9" r:id="rId3"/>
    <p:sldLayoutId id="2147483802" r:id="rId4"/>
    <p:sldLayoutId id="2147483790" r:id="rId5"/>
    <p:sldLayoutId id="2147483791" r:id="rId6"/>
    <p:sldLayoutId id="2147483803" r:id="rId7"/>
  </p:sldLayoutIdLst>
  <p:hf sldNum="0" hdr="0" ftr="0" dt="0"/>
  <p:txStyles>
    <p:titleStyle>
      <a:lvl1pPr algn="l" defTabSz="914332"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hyperlink" Target="http://www.nhlbi.nih.gov/guidelines/obesity/ob_gdlns.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25.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26.svg"/><Relationship Id="rId9" Type="http://schemas.openxmlformats.org/officeDocument/2006/relationships/image" Target="../media/image39.png"/><Relationship Id="rId1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hyperlink" Target="https://www.ahrq.gov/ncepcr/tools/obesity/obpcp3.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ahrq.gov/ncepcr/tools/obesity/obpcp3.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6D9F9C57-87DA-40E4-ADAE-195D828081AA}"/>
              </a:ext>
            </a:extLst>
          </p:cNvPr>
          <p:cNvSpPr txBox="1">
            <a:spLocks/>
          </p:cNvSpPr>
          <p:nvPr/>
        </p:nvSpPr>
        <p:spPr>
          <a:xfrm>
            <a:off x="804438" y="1210635"/>
            <a:ext cx="9297921" cy="3944362"/>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a:defRPr/>
            </a:pPr>
            <a:endParaRPr kumimoji="0" lang="en-US" sz="6200" b="1" i="0" u="none" strike="noStrike" kern="1200" cap="none" spc="0" normalizeH="0" baseline="0" noProof="0" dirty="0">
              <a:ln>
                <a:noFill/>
              </a:ln>
              <a:solidFill>
                <a:srgbClr val="263C50"/>
              </a:solidFill>
              <a:effectLst/>
              <a:uLnTx/>
              <a:uFillTx/>
              <a:latin typeface="Arial" panose="020B0604020202020204" pitchFamily="34" charset="0"/>
              <a:ea typeface="+mn-ea"/>
              <a:cs typeface="+mn-cs"/>
            </a:endParaRPr>
          </a:p>
        </p:txBody>
      </p:sp>
      <p:sp>
        <p:nvSpPr>
          <p:cNvPr id="3" name="Text Placeholder 13">
            <a:extLst>
              <a:ext uri="{FF2B5EF4-FFF2-40B4-BE49-F238E27FC236}">
                <a16:creationId xmlns:a16="http://schemas.microsoft.com/office/drawing/2014/main" id="{5AFE945E-0110-4652-8549-C31691773A99}"/>
              </a:ext>
            </a:extLst>
          </p:cNvPr>
          <p:cNvSpPr txBox="1">
            <a:spLocks/>
          </p:cNvSpPr>
          <p:nvPr/>
        </p:nvSpPr>
        <p:spPr>
          <a:xfrm>
            <a:off x="821102" y="5252948"/>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263C50"/>
              </a:solidFill>
              <a:effectLst/>
              <a:uLnTx/>
              <a:uFillTx/>
              <a:latin typeface="Arial" panose="020B0604020202020204" pitchFamily="34" charset="0"/>
              <a:ea typeface="+mn-ea"/>
              <a:cs typeface="+mn-cs"/>
            </a:endParaRPr>
          </a:p>
        </p:txBody>
      </p:sp>
      <p:sp>
        <p:nvSpPr>
          <p:cNvPr id="10" name="Text Placeholder 9">
            <a:extLst>
              <a:ext uri="{FF2B5EF4-FFF2-40B4-BE49-F238E27FC236}">
                <a16:creationId xmlns:a16="http://schemas.microsoft.com/office/drawing/2014/main" id="{F73BA786-A711-4DB9-4723-27191A3BE7C9}"/>
              </a:ext>
            </a:extLst>
          </p:cNvPr>
          <p:cNvSpPr>
            <a:spLocks noGrp="1"/>
          </p:cNvSpPr>
          <p:nvPr>
            <p:ph type="body" sz="quarter" idx="10"/>
          </p:nvPr>
        </p:nvSpPr>
        <p:spPr>
          <a:xfrm>
            <a:off x="554036" y="1909763"/>
            <a:ext cx="8021927" cy="1814512"/>
          </a:xfrm>
        </p:spPr>
        <p:txBody>
          <a:bodyPr/>
          <a:lstStyle/>
          <a:p>
            <a:r>
              <a:rPr lang="en-US" noProof="0" dirty="0"/>
              <a:t>Communication in Obesity Care: </a:t>
            </a:r>
            <a:br>
              <a:rPr lang="en-US" noProof="0" dirty="0"/>
            </a:br>
            <a:r>
              <a:rPr lang="en-US" noProof="0" dirty="0"/>
              <a:t>With Patients, Family Members,</a:t>
            </a:r>
            <a:br>
              <a:rPr lang="en-US" noProof="0" dirty="0"/>
            </a:br>
            <a:r>
              <a:rPr lang="en-US" noProof="0" dirty="0"/>
              <a:t>and Healthcare Professionals​​</a:t>
            </a:r>
          </a:p>
        </p:txBody>
      </p:sp>
      <p:sp>
        <p:nvSpPr>
          <p:cNvPr id="12" name="Text Placeholder 11">
            <a:extLst>
              <a:ext uri="{FF2B5EF4-FFF2-40B4-BE49-F238E27FC236}">
                <a16:creationId xmlns:a16="http://schemas.microsoft.com/office/drawing/2014/main" id="{A53E672E-6CF8-EC29-6328-2F68332BC93D}"/>
              </a:ext>
            </a:extLst>
          </p:cNvPr>
          <p:cNvSpPr>
            <a:spLocks noGrp="1"/>
          </p:cNvSpPr>
          <p:nvPr>
            <p:ph type="body" sz="quarter" idx="11"/>
          </p:nvPr>
        </p:nvSpPr>
        <p:spPr>
          <a:xfrm>
            <a:off x="553980" y="3883932"/>
            <a:ext cx="5505508" cy="1655309"/>
          </a:xfrm>
        </p:spPr>
        <p:txBody>
          <a:bodyPr/>
          <a:lstStyle/>
          <a:p>
            <a:r>
              <a:rPr lang="en-US" noProof="0" dirty="0"/>
              <a:t>Module 5</a:t>
            </a:r>
          </a:p>
          <a:p>
            <a:endParaRPr lang="en-US" noProof="0" dirty="0"/>
          </a:p>
        </p:txBody>
      </p:sp>
    </p:spTree>
    <p:extLst>
      <p:ext uri="{BB962C8B-B14F-4D97-AF65-F5344CB8AC3E}">
        <p14:creationId xmlns:p14="http://schemas.microsoft.com/office/powerpoint/2010/main" val="227173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19CA-85C5-4165-83F0-9F22D9DDC773}"/>
              </a:ext>
            </a:extLst>
          </p:cNvPr>
          <p:cNvSpPr>
            <a:spLocks noGrp="1"/>
          </p:cNvSpPr>
          <p:nvPr>
            <p:ph type="title"/>
          </p:nvPr>
        </p:nvSpPr>
        <p:spPr>
          <a:xfrm>
            <a:off x="536240" y="414320"/>
            <a:ext cx="10896000" cy="1082209"/>
          </a:xfrm>
        </p:spPr>
        <p:txBody>
          <a:bodyPr/>
          <a:lstStyle/>
          <a:p>
            <a:r>
              <a:rPr lang="en-US" noProof="0" dirty="0"/>
              <a:t>Initiating weight management conversations </a:t>
            </a:r>
          </a:p>
        </p:txBody>
      </p:sp>
      <p:grpSp>
        <p:nvGrpSpPr>
          <p:cNvPr id="15" name="Group 14">
            <a:extLst>
              <a:ext uri="{FF2B5EF4-FFF2-40B4-BE49-F238E27FC236}">
                <a16:creationId xmlns:a16="http://schemas.microsoft.com/office/drawing/2014/main" id="{9C85505B-68F1-A2C3-048D-A84B4CF39053}"/>
              </a:ext>
            </a:extLst>
          </p:cNvPr>
          <p:cNvGrpSpPr/>
          <p:nvPr/>
        </p:nvGrpSpPr>
        <p:grpSpPr>
          <a:xfrm>
            <a:off x="818002" y="3051778"/>
            <a:ext cx="4531885" cy="2118362"/>
            <a:chOff x="6548403" y="1719776"/>
            <a:chExt cx="4531885" cy="2118362"/>
          </a:xfrm>
        </p:grpSpPr>
        <p:sp>
          <p:nvSpPr>
            <p:cNvPr id="16" name="Rectangle: Rounded Corners 15">
              <a:extLst>
                <a:ext uri="{FF2B5EF4-FFF2-40B4-BE49-F238E27FC236}">
                  <a16:creationId xmlns:a16="http://schemas.microsoft.com/office/drawing/2014/main" id="{9A1EB492-9DAD-287C-55B1-DEC60710222F}"/>
                </a:ext>
              </a:extLst>
            </p:cNvPr>
            <p:cNvSpPr/>
            <p:nvPr/>
          </p:nvSpPr>
          <p:spPr>
            <a:xfrm>
              <a:off x="6613923" y="2103120"/>
              <a:ext cx="4466365" cy="1475130"/>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7" name="TextBox 16">
              <a:extLst>
                <a:ext uri="{FF2B5EF4-FFF2-40B4-BE49-F238E27FC236}">
                  <a16:creationId xmlns:a16="http://schemas.microsoft.com/office/drawing/2014/main" id="{E4330F8B-B28C-5B03-4860-1A89727A09E2}"/>
                </a:ext>
              </a:extLst>
            </p:cNvPr>
            <p:cNvSpPr txBox="1"/>
            <p:nvPr/>
          </p:nvSpPr>
          <p:spPr>
            <a:xfrm>
              <a:off x="6561853" y="2191897"/>
              <a:ext cx="4514856" cy="1200329"/>
            </a:xfrm>
            <a:prstGeom prst="rect">
              <a:avLst/>
            </a:prstGeom>
            <a:noFill/>
          </p:spPr>
          <p:txBody>
            <a:bodyPr wrap="square">
              <a:spAutoFit/>
            </a:bodyPr>
            <a:lstStyle/>
            <a:p>
              <a:pPr algn="ctr"/>
              <a:r>
                <a:rPr lang="en-US" noProof="0" dirty="0"/>
                <a:t>“If we can review your previous results</a:t>
              </a:r>
              <a:br>
                <a:rPr lang="en-US" noProof="0" dirty="0"/>
              </a:br>
              <a:r>
                <a:rPr lang="en-US" noProof="0" dirty="0"/>
                <a:t>for a moment, I think it will be beneficial</a:t>
              </a:r>
              <a:br>
                <a:rPr lang="en-US" noProof="0" dirty="0"/>
              </a:br>
              <a:r>
                <a:rPr lang="en-US" noProof="0" dirty="0"/>
                <a:t>in our discussion and the impact of losing weight on your health.”</a:t>
              </a:r>
            </a:p>
          </p:txBody>
        </p:sp>
        <p:sp>
          <p:nvSpPr>
            <p:cNvPr id="18" name="Rectangle: Rounded Corners 17">
              <a:extLst>
                <a:ext uri="{FF2B5EF4-FFF2-40B4-BE49-F238E27FC236}">
                  <a16:creationId xmlns:a16="http://schemas.microsoft.com/office/drawing/2014/main" id="{CC165811-2DF9-FD74-E05F-31CF74D91CC6}"/>
                </a:ext>
              </a:extLst>
            </p:cNvPr>
            <p:cNvSpPr/>
            <p:nvPr/>
          </p:nvSpPr>
          <p:spPr>
            <a:xfrm>
              <a:off x="6561853" y="2057400"/>
              <a:ext cx="4466365" cy="1475130"/>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9" name="Graphic 18">
              <a:extLst>
                <a:ext uri="{FF2B5EF4-FFF2-40B4-BE49-F238E27FC236}">
                  <a16:creationId xmlns:a16="http://schemas.microsoft.com/office/drawing/2014/main" id="{7A25F8F6-8A9D-7ECC-73BD-B99BDD0D7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0" name="Graphic 19">
              <a:extLst>
                <a:ext uri="{FF2B5EF4-FFF2-40B4-BE49-F238E27FC236}">
                  <a16:creationId xmlns:a16="http://schemas.microsoft.com/office/drawing/2014/main" id="{AE93FFA3-A47E-A87A-95FB-4FDDEE1FCF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174504"/>
              <a:ext cx="663634" cy="663634"/>
            </a:xfrm>
            <a:prstGeom prst="rect">
              <a:avLst/>
            </a:prstGeom>
          </p:spPr>
        </p:pic>
      </p:grpSp>
      <p:grpSp>
        <p:nvGrpSpPr>
          <p:cNvPr id="23" name="Group 22">
            <a:extLst>
              <a:ext uri="{FF2B5EF4-FFF2-40B4-BE49-F238E27FC236}">
                <a16:creationId xmlns:a16="http://schemas.microsoft.com/office/drawing/2014/main" id="{70DF560F-1608-9AC5-1E50-152C4BD899FB}"/>
              </a:ext>
            </a:extLst>
          </p:cNvPr>
          <p:cNvGrpSpPr/>
          <p:nvPr/>
        </p:nvGrpSpPr>
        <p:grpSpPr>
          <a:xfrm>
            <a:off x="6828664" y="3051778"/>
            <a:ext cx="4531885" cy="2118362"/>
            <a:chOff x="6548403" y="1719776"/>
            <a:chExt cx="4531885" cy="2118362"/>
          </a:xfrm>
        </p:grpSpPr>
        <p:sp>
          <p:nvSpPr>
            <p:cNvPr id="24" name="Rectangle: Rounded Corners 23">
              <a:extLst>
                <a:ext uri="{FF2B5EF4-FFF2-40B4-BE49-F238E27FC236}">
                  <a16:creationId xmlns:a16="http://schemas.microsoft.com/office/drawing/2014/main" id="{E1E5217B-6C57-3EA3-0201-A5FD87131267}"/>
                </a:ext>
              </a:extLst>
            </p:cNvPr>
            <p:cNvSpPr/>
            <p:nvPr/>
          </p:nvSpPr>
          <p:spPr>
            <a:xfrm>
              <a:off x="6613923" y="2103120"/>
              <a:ext cx="4466365" cy="1475130"/>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5" name="TextBox 24">
              <a:extLst>
                <a:ext uri="{FF2B5EF4-FFF2-40B4-BE49-F238E27FC236}">
                  <a16:creationId xmlns:a16="http://schemas.microsoft.com/office/drawing/2014/main" id="{812562B6-64B3-6DB5-4AF2-B89972F1EC43}"/>
                </a:ext>
              </a:extLst>
            </p:cNvPr>
            <p:cNvSpPr txBox="1"/>
            <p:nvPr/>
          </p:nvSpPr>
          <p:spPr>
            <a:xfrm>
              <a:off x="6561853" y="2191897"/>
              <a:ext cx="4514856" cy="1200329"/>
            </a:xfrm>
            <a:prstGeom prst="rect">
              <a:avLst/>
            </a:prstGeom>
            <a:noFill/>
          </p:spPr>
          <p:txBody>
            <a:bodyPr wrap="square">
              <a:spAutoFit/>
            </a:bodyPr>
            <a:lstStyle/>
            <a:p>
              <a:pPr algn="ctr"/>
              <a:r>
                <a:rPr lang="en-US" noProof="0" dirty="0"/>
                <a:t>“Carrying excess weight can be a cause </a:t>
              </a:r>
              <a:br>
                <a:rPr lang="en-US" noProof="0" dirty="0"/>
              </a:br>
              <a:r>
                <a:rPr lang="en-US" noProof="0" dirty="0"/>
                <a:t>of some of your health concerns. </a:t>
              </a:r>
              <a:br>
                <a:rPr lang="en-US" noProof="0" dirty="0"/>
              </a:br>
              <a:r>
                <a:rPr lang="en-US" noProof="0" dirty="0"/>
                <a:t>Can we discuss how losing weight can improve your health?”</a:t>
              </a:r>
            </a:p>
          </p:txBody>
        </p:sp>
        <p:sp>
          <p:nvSpPr>
            <p:cNvPr id="26" name="Rectangle: Rounded Corners 25">
              <a:extLst>
                <a:ext uri="{FF2B5EF4-FFF2-40B4-BE49-F238E27FC236}">
                  <a16:creationId xmlns:a16="http://schemas.microsoft.com/office/drawing/2014/main" id="{5A18A73C-09C4-6CA1-1E8B-8B712BACDA29}"/>
                </a:ext>
              </a:extLst>
            </p:cNvPr>
            <p:cNvSpPr/>
            <p:nvPr/>
          </p:nvSpPr>
          <p:spPr>
            <a:xfrm>
              <a:off x="6561853" y="2057400"/>
              <a:ext cx="4466365" cy="1475130"/>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7" name="Graphic 26">
              <a:extLst>
                <a:ext uri="{FF2B5EF4-FFF2-40B4-BE49-F238E27FC236}">
                  <a16:creationId xmlns:a16="http://schemas.microsoft.com/office/drawing/2014/main" id="{2484F36E-35C2-2431-F18F-720F0BFB2F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8" name="Graphic 27">
              <a:extLst>
                <a:ext uri="{FF2B5EF4-FFF2-40B4-BE49-F238E27FC236}">
                  <a16:creationId xmlns:a16="http://schemas.microsoft.com/office/drawing/2014/main" id="{8B4F19BF-1971-F527-3C7D-1900EBDE29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174504"/>
              <a:ext cx="663634" cy="663634"/>
            </a:xfrm>
            <a:prstGeom prst="rect">
              <a:avLst/>
            </a:prstGeom>
          </p:spPr>
        </p:pic>
      </p:grpSp>
      <p:sp>
        <p:nvSpPr>
          <p:cNvPr id="33" name="Rectangle: Rounded Corners 32">
            <a:extLst>
              <a:ext uri="{FF2B5EF4-FFF2-40B4-BE49-F238E27FC236}">
                <a16:creationId xmlns:a16="http://schemas.microsoft.com/office/drawing/2014/main" id="{A56572D2-32C1-7861-6B80-674D8C62C917}"/>
              </a:ext>
            </a:extLst>
          </p:cNvPr>
          <p:cNvSpPr/>
          <p:nvPr/>
        </p:nvSpPr>
        <p:spPr>
          <a:xfrm>
            <a:off x="2033514" y="2318123"/>
            <a:ext cx="8329686" cy="59410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rPr>
              <a:t>Some examples of how your weight </a:t>
            </a:r>
            <a:br>
              <a:rPr lang="en-US" sz="1600" b="1" noProof="0" dirty="0">
                <a:solidFill>
                  <a:schemeClr val="bg1"/>
                </a:solidFill>
              </a:rPr>
            </a:br>
            <a:r>
              <a:rPr lang="en-US" sz="1600" b="1" noProof="0" dirty="0">
                <a:solidFill>
                  <a:schemeClr val="bg1"/>
                </a:solidFill>
              </a:rPr>
              <a:t>management conversations could start</a:t>
            </a:r>
          </a:p>
        </p:txBody>
      </p:sp>
      <p:sp>
        <p:nvSpPr>
          <p:cNvPr id="35" name="Oval 34">
            <a:extLst>
              <a:ext uri="{FF2B5EF4-FFF2-40B4-BE49-F238E27FC236}">
                <a16:creationId xmlns:a16="http://schemas.microsoft.com/office/drawing/2014/main" id="{D08D9CC5-C391-6A66-EADD-722BE775047F}"/>
              </a:ext>
            </a:extLst>
          </p:cNvPr>
          <p:cNvSpPr/>
          <p:nvPr/>
        </p:nvSpPr>
        <p:spPr>
          <a:xfrm>
            <a:off x="5499795" y="3552566"/>
            <a:ext cx="1194522" cy="119452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6" name="Graphic 35">
            <a:extLst>
              <a:ext uri="{FF2B5EF4-FFF2-40B4-BE49-F238E27FC236}">
                <a16:creationId xmlns:a16="http://schemas.microsoft.com/office/drawing/2014/main" id="{0A773E9F-5778-1652-ED33-5D12730C10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0492" y="3674891"/>
            <a:ext cx="913128" cy="913128"/>
          </a:xfrm>
          <a:prstGeom prst="rect">
            <a:avLst/>
          </a:prstGeom>
        </p:spPr>
      </p:pic>
    </p:spTree>
    <p:extLst>
      <p:ext uri="{BB962C8B-B14F-4D97-AF65-F5344CB8AC3E}">
        <p14:creationId xmlns:p14="http://schemas.microsoft.com/office/powerpoint/2010/main" val="75546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D0BF-7124-4144-8BCE-B2C36214475B}"/>
              </a:ext>
            </a:extLst>
          </p:cNvPr>
          <p:cNvSpPr>
            <a:spLocks noGrp="1"/>
          </p:cNvSpPr>
          <p:nvPr>
            <p:ph type="title"/>
          </p:nvPr>
        </p:nvSpPr>
        <p:spPr>
          <a:xfrm>
            <a:off x="536240" y="414320"/>
            <a:ext cx="10896000" cy="1082209"/>
          </a:xfrm>
        </p:spPr>
        <p:txBody>
          <a:bodyPr/>
          <a:lstStyle/>
          <a:p>
            <a:r>
              <a:rPr lang="en-US" noProof="0" dirty="0"/>
              <a:t>Initiating the conversation with Maria </a:t>
            </a:r>
          </a:p>
        </p:txBody>
      </p:sp>
      <p:sp>
        <p:nvSpPr>
          <p:cNvPr id="15" name="Text Placeholder 14">
            <a:extLst>
              <a:ext uri="{FF2B5EF4-FFF2-40B4-BE49-F238E27FC236}">
                <a16:creationId xmlns:a16="http://schemas.microsoft.com/office/drawing/2014/main" id="{7DEF3378-5C27-C2A5-A5A1-A4F2F5E00F4D}"/>
              </a:ext>
            </a:extLst>
          </p:cNvPr>
          <p:cNvSpPr>
            <a:spLocks noGrp="1"/>
          </p:cNvSpPr>
          <p:nvPr>
            <p:ph type="body" sz="quarter" idx="13"/>
          </p:nvPr>
        </p:nvSpPr>
        <p:spPr/>
        <p:txBody>
          <a:bodyPr/>
          <a:lstStyle/>
          <a:p>
            <a:endParaRPr lang="en-US" noProof="0" dirty="0"/>
          </a:p>
        </p:txBody>
      </p:sp>
      <p:sp>
        <p:nvSpPr>
          <p:cNvPr id="16" name="Rectangle 15">
            <a:extLst>
              <a:ext uri="{FF2B5EF4-FFF2-40B4-BE49-F238E27FC236}">
                <a16:creationId xmlns:a16="http://schemas.microsoft.com/office/drawing/2014/main" id="{38C23AA7-B85B-FD64-BE61-4891137B1A10}"/>
              </a:ext>
            </a:extLst>
          </p:cNvPr>
          <p:cNvSpPr/>
          <p:nvPr/>
        </p:nvSpPr>
        <p:spPr>
          <a:xfrm>
            <a:off x="965041" y="1819408"/>
            <a:ext cx="10261917" cy="39108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7" name="TextBox 16">
            <a:extLst>
              <a:ext uri="{FF2B5EF4-FFF2-40B4-BE49-F238E27FC236}">
                <a16:creationId xmlns:a16="http://schemas.microsoft.com/office/drawing/2014/main" id="{A655D6E5-77D4-1462-18D2-E19E97986377}"/>
              </a:ext>
            </a:extLst>
          </p:cNvPr>
          <p:cNvSpPr txBox="1"/>
          <p:nvPr/>
        </p:nvSpPr>
        <p:spPr>
          <a:xfrm>
            <a:off x="3759868" y="2163909"/>
            <a:ext cx="7323951" cy="571247"/>
          </a:xfrm>
          <a:prstGeom prst="rect">
            <a:avLst/>
          </a:prstGeom>
          <a:noFill/>
        </p:spPr>
        <p:txBody>
          <a:bodyPr wrap="square" lIns="0" tIns="0" rIns="0" bIns="0" anchor="t">
            <a:spAutoFit/>
          </a:bodyPr>
          <a:lstStyle/>
          <a:p>
            <a:pPr>
              <a:lnSpc>
                <a:spcPct val="107000"/>
              </a:lnSpc>
              <a:spcAft>
                <a:spcPts val="800"/>
              </a:spcAft>
            </a:pPr>
            <a:r>
              <a:rPr lang="en-US" noProof="0" dirty="0">
                <a:latin typeface="Arial" panose="020B0604020202020204" pitchFamily="34" charset="0"/>
                <a:cs typeface="Times New Roman" panose="02020603050405020304" pitchFamily="18" charset="0"/>
              </a:rPr>
              <a:t>What would be the </a:t>
            </a:r>
            <a:r>
              <a:rPr lang="en-US" b="1" noProof="0" dirty="0">
                <a:latin typeface="Arial" panose="020B0604020202020204" pitchFamily="34" charset="0"/>
                <a:cs typeface="Times New Roman" panose="02020603050405020304" pitchFamily="18" charset="0"/>
              </a:rPr>
              <a:t>BEST</a:t>
            </a:r>
            <a:r>
              <a:rPr lang="en-US" noProof="0" dirty="0">
                <a:latin typeface="Arial" panose="020B0604020202020204" pitchFamily="34" charset="0"/>
                <a:cs typeface="Times New Roman" panose="02020603050405020304" pitchFamily="18" charset="0"/>
              </a:rPr>
              <a:t> way to initiate the conversion with Maria in an empathetic, patient-centric, and unbiased way that is free of stigma?</a:t>
            </a:r>
            <a:endParaRPr lang="en-US" sz="1400" noProof="0" dirty="0">
              <a:ea typeface="Calibri" panose="020F0502020204030204" pitchFamily="34" charset="0"/>
              <a:cs typeface="Times New Roman"/>
            </a:endParaRPr>
          </a:p>
        </p:txBody>
      </p:sp>
      <p:grpSp>
        <p:nvGrpSpPr>
          <p:cNvPr id="18" name="Group 17">
            <a:extLst>
              <a:ext uri="{FF2B5EF4-FFF2-40B4-BE49-F238E27FC236}">
                <a16:creationId xmlns:a16="http://schemas.microsoft.com/office/drawing/2014/main" id="{2180A473-8A5C-A4D2-AB43-61D2370C78C0}"/>
              </a:ext>
            </a:extLst>
          </p:cNvPr>
          <p:cNvGrpSpPr/>
          <p:nvPr/>
        </p:nvGrpSpPr>
        <p:grpSpPr>
          <a:xfrm>
            <a:off x="1331652" y="1902267"/>
            <a:ext cx="2104968" cy="1138898"/>
            <a:chOff x="545148" y="1718578"/>
            <a:chExt cx="3403656" cy="1841556"/>
          </a:xfrm>
        </p:grpSpPr>
        <p:sp>
          <p:nvSpPr>
            <p:cNvPr id="19" name="Oval 18">
              <a:extLst>
                <a:ext uri="{FF2B5EF4-FFF2-40B4-BE49-F238E27FC236}">
                  <a16:creationId xmlns:a16="http://schemas.microsoft.com/office/drawing/2014/main" id="{EB131D54-F213-C838-8977-D312EA75CC76}"/>
                </a:ext>
              </a:extLst>
            </p:cNvPr>
            <p:cNvSpPr/>
            <p:nvPr/>
          </p:nvSpPr>
          <p:spPr>
            <a:xfrm>
              <a:off x="5451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0" name="Graphic 19">
              <a:extLst>
                <a:ext uri="{FF2B5EF4-FFF2-40B4-BE49-F238E27FC236}">
                  <a16:creationId xmlns:a16="http://schemas.microsoft.com/office/drawing/2014/main" id="{5A87C032-71B3-F314-E4A8-49D4ABE158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150" y="1802584"/>
              <a:ext cx="1575552" cy="1575552"/>
            </a:xfrm>
            <a:prstGeom prst="rect">
              <a:avLst/>
            </a:prstGeom>
          </p:spPr>
        </p:pic>
        <p:sp>
          <p:nvSpPr>
            <p:cNvPr id="21" name="Oval 20">
              <a:extLst>
                <a:ext uri="{FF2B5EF4-FFF2-40B4-BE49-F238E27FC236}">
                  <a16:creationId xmlns:a16="http://schemas.microsoft.com/office/drawing/2014/main" id="{8274D5CD-7718-4C47-CB24-20194E508011}"/>
                </a:ext>
              </a:extLst>
            </p:cNvPr>
            <p:cNvSpPr/>
            <p:nvPr/>
          </p:nvSpPr>
          <p:spPr>
            <a:xfrm>
              <a:off x="21072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2" name="Graphic 21">
              <a:extLst>
                <a:ext uri="{FF2B5EF4-FFF2-40B4-BE49-F238E27FC236}">
                  <a16:creationId xmlns:a16="http://schemas.microsoft.com/office/drawing/2014/main" id="{267C2074-7AA3-FFAC-9ED9-1EF504ED8CD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65994" y="1965293"/>
              <a:ext cx="1324063" cy="1324063"/>
            </a:xfrm>
            <a:prstGeom prst="rect">
              <a:avLst/>
            </a:prstGeom>
          </p:spPr>
        </p:pic>
      </p:grpSp>
      <p:sp>
        <p:nvSpPr>
          <p:cNvPr id="23" name="TextBox 22">
            <a:extLst>
              <a:ext uri="{FF2B5EF4-FFF2-40B4-BE49-F238E27FC236}">
                <a16:creationId xmlns:a16="http://schemas.microsoft.com/office/drawing/2014/main" id="{E7483244-9C54-3A1B-C631-D10515BF4140}"/>
              </a:ext>
            </a:extLst>
          </p:cNvPr>
          <p:cNvSpPr txBox="1"/>
          <p:nvPr/>
        </p:nvSpPr>
        <p:spPr>
          <a:xfrm>
            <a:off x="3650567" y="2896026"/>
            <a:ext cx="7520939" cy="2640531"/>
          </a:xfrm>
          <a:prstGeom prst="rect">
            <a:avLst/>
          </a:prstGeom>
          <a:noFill/>
        </p:spPr>
        <p:txBody>
          <a:bodyPr wrap="square" lIns="91440" tIns="45720" rIns="91440" bIns="45720" anchor="t">
            <a:spAutoFit/>
          </a:bodyPr>
          <a:lstStyle/>
          <a:p>
            <a:pPr marL="0" lvl="1">
              <a:lnSpc>
                <a:spcPct val="107000"/>
              </a:lnSpc>
              <a:spcBef>
                <a:spcPts val="0"/>
              </a:spcBef>
              <a:spcAft>
                <a:spcPts val="1800"/>
              </a:spcAft>
            </a:pPr>
            <a:r>
              <a:rPr lang="en-US" sz="1600" noProof="0" dirty="0">
                <a:latin typeface="Arial" panose="020B0604020202020204" pitchFamily="34" charset="0"/>
                <a:ea typeface="Calibri" panose="020F0502020204030204" pitchFamily="34" charset="0"/>
                <a:cs typeface="Times New Roman" panose="02020603050405020304" pitchFamily="18" charset="0"/>
              </a:rPr>
              <a:t>“Maria, I’m concerned that you have been gaining weight in the last few months. </a:t>
            </a:r>
            <a:br>
              <a:rPr lang="en-US" sz="1600" noProof="0" dirty="0">
                <a:latin typeface="Arial" panose="020B0604020202020204" pitchFamily="34" charset="0"/>
                <a:ea typeface="Calibri" panose="020F0502020204030204" pitchFamily="34" charset="0"/>
                <a:cs typeface="Times New Roman" panose="02020603050405020304" pitchFamily="18" charset="0"/>
              </a:rPr>
            </a:br>
            <a:r>
              <a:rPr lang="en-US" sz="1600" noProof="0" dirty="0">
                <a:latin typeface="Arial" panose="020B0604020202020204" pitchFamily="34" charset="0"/>
                <a:ea typeface="Calibri" panose="020F0502020204030204" pitchFamily="34" charset="0"/>
                <a:cs typeface="Times New Roman" panose="02020603050405020304" pitchFamily="18" charset="0"/>
              </a:rPr>
              <a:t>I would like you to lose some weight.”</a:t>
            </a:r>
          </a:p>
          <a:p>
            <a:pPr marL="0" lvl="1">
              <a:lnSpc>
                <a:spcPct val="107000"/>
              </a:lnSpc>
              <a:spcAft>
                <a:spcPts val="1800"/>
              </a:spcAft>
            </a:pPr>
            <a:r>
              <a:rPr lang="en-US" sz="1600" noProof="0" dirty="0">
                <a:latin typeface="Arial" panose="020B0604020202020204" pitchFamily="34" charset="0"/>
                <a:ea typeface="Calibri" panose="020F0502020204030204" pitchFamily="34" charset="0"/>
                <a:cs typeface="Times New Roman" panose="02020603050405020304" pitchFamily="18" charset="0"/>
              </a:rPr>
              <a:t>“Eating less and exercising more would make you lose weight, Maria.”</a:t>
            </a:r>
          </a:p>
          <a:p>
            <a:pPr marL="0" lvl="1">
              <a:lnSpc>
                <a:spcPct val="107000"/>
              </a:lnSpc>
              <a:spcAft>
                <a:spcPts val="1800"/>
              </a:spcAft>
            </a:pPr>
            <a:r>
              <a:rPr lang="en-US" sz="1600" noProof="0" dirty="0">
                <a:latin typeface="Arial"/>
                <a:ea typeface="Calibri" panose="020F0502020204030204" pitchFamily="34" charset="0"/>
                <a:cs typeface="Times New Roman"/>
              </a:rPr>
              <a:t>“I understand that you are interested in improving your health. Would it be alright to discuss your weight today, Maria?”</a:t>
            </a:r>
          </a:p>
          <a:p>
            <a:pPr marL="0" lvl="1">
              <a:lnSpc>
                <a:spcPct val="107000"/>
              </a:lnSpc>
              <a:spcAft>
                <a:spcPts val="1800"/>
              </a:spcAft>
            </a:pPr>
            <a:r>
              <a:rPr lang="en-US" sz="1600" noProof="0" dirty="0">
                <a:latin typeface="Arial"/>
                <a:ea typeface="Calibri" panose="020F0502020204030204" pitchFamily="34" charset="0"/>
                <a:cs typeface="Times New Roman"/>
              </a:rPr>
              <a:t>“We need to get you on a weight loss plan soon, Maria, because obesity is clearly </a:t>
            </a:r>
            <a:r>
              <a:rPr lang="en-US" sz="1600" dirty="0">
                <a:ea typeface="Calibri" panose="020F0502020204030204" pitchFamily="34" charset="0"/>
                <a:cs typeface="Times New Roman"/>
              </a:rPr>
              <a:t>running in your family.”</a:t>
            </a:r>
            <a:endParaRPr lang="en-US" sz="1600" noProof="0" dirty="0">
              <a:latin typeface="Arial" panose="020B0604020202020204" pitchFamily="34" charset="0"/>
              <a:ea typeface="Calibri" panose="020F050202020403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BAF0B80B-2F46-6E23-1AB5-2A932F280528}"/>
              </a:ext>
            </a:extLst>
          </p:cNvPr>
          <p:cNvSpPr/>
          <p:nvPr/>
        </p:nvSpPr>
        <p:spPr>
          <a:xfrm>
            <a:off x="3276600" y="2996797"/>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A</a:t>
            </a:r>
          </a:p>
        </p:txBody>
      </p:sp>
      <p:sp>
        <p:nvSpPr>
          <p:cNvPr id="29" name="Oval 28">
            <a:extLst>
              <a:ext uri="{FF2B5EF4-FFF2-40B4-BE49-F238E27FC236}">
                <a16:creationId xmlns:a16="http://schemas.microsoft.com/office/drawing/2014/main" id="{AD84764C-BB94-C172-9151-E5989B20CC45}"/>
              </a:ext>
            </a:extLst>
          </p:cNvPr>
          <p:cNvSpPr/>
          <p:nvPr/>
        </p:nvSpPr>
        <p:spPr>
          <a:xfrm>
            <a:off x="3276600" y="3618214"/>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B</a:t>
            </a:r>
          </a:p>
        </p:txBody>
      </p:sp>
      <p:sp>
        <p:nvSpPr>
          <p:cNvPr id="30" name="Oval 29">
            <a:extLst>
              <a:ext uri="{FF2B5EF4-FFF2-40B4-BE49-F238E27FC236}">
                <a16:creationId xmlns:a16="http://schemas.microsoft.com/office/drawing/2014/main" id="{83125813-B5F5-B382-EEA2-01A877D722A8}"/>
              </a:ext>
            </a:extLst>
          </p:cNvPr>
          <p:cNvSpPr/>
          <p:nvPr/>
        </p:nvSpPr>
        <p:spPr>
          <a:xfrm>
            <a:off x="3276600" y="4238981"/>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C</a:t>
            </a:r>
          </a:p>
        </p:txBody>
      </p:sp>
      <p:sp>
        <p:nvSpPr>
          <p:cNvPr id="31" name="Oval 30">
            <a:extLst>
              <a:ext uri="{FF2B5EF4-FFF2-40B4-BE49-F238E27FC236}">
                <a16:creationId xmlns:a16="http://schemas.microsoft.com/office/drawing/2014/main" id="{034C7647-2C97-03EE-26D1-301ABF196243}"/>
              </a:ext>
            </a:extLst>
          </p:cNvPr>
          <p:cNvSpPr/>
          <p:nvPr/>
        </p:nvSpPr>
        <p:spPr>
          <a:xfrm>
            <a:off x="3276600" y="4960267"/>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D</a:t>
            </a:r>
          </a:p>
        </p:txBody>
      </p:sp>
    </p:spTree>
    <p:extLst>
      <p:ext uri="{BB962C8B-B14F-4D97-AF65-F5344CB8AC3E}">
        <p14:creationId xmlns:p14="http://schemas.microsoft.com/office/powerpoint/2010/main" val="275931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AD98-F72F-4453-9D06-6000124029DF}"/>
              </a:ext>
            </a:extLst>
          </p:cNvPr>
          <p:cNvSpPr>
            <a:spLocks noGrp="1"/>
          </p:cNvSpPr>
          <p:nvPr>
            <p:ph type="title"/>
          </p:nvPr>
        </p:nvSpPr>
        <p:spPr>
          <a:xfrm>
            <a:off x="536240" y="414320"/>
            <a:ext cx="10896000" cy="1082209"/>
          </a:xfrm>
        </p:spPr>
        <p:txBody>
          <a:bodyPr/>
          <a:lstStyle/>
          <a:p>
            <a:r>
              <a:rPr lang="en-US" noProof="0" dirty="0"/>
              <a:t>Inform patients about health risks associated with obesity </a:t>
            </a:r>
          </a:p>
        </p:txBody>
      </p:sp>
      <p:sp>
        <p:nvSpPr>
          <p:cNvPr id="3" name="Text Placeholder 2">
            <a:extLst>
              <a:ext uri="{FF2B5EF4-FFF2-40B4-BE49-F238E27FC236}">
                <a16:creationId xmlns:a16="http://schemas.microsoft.com/office/drawing/2014/main" id="{CE03219E-9325-4843-BFF3-D84525369AE2}"/>
              </a:ext>
            </a:extLst>
          </p:cNvPr>
          <p:cNvSpPr>
            <a:spLocks noGrp="1"/>
          </p:cNvSpPr>
          <p:nvPr>
            <p:ph type="body" sz="quarter" idx="13"/>
          </p:nvPr>
        </p:nvSpPr>
        <p:spPr>
          <a:xfrm>
            <a:off x="536240" y="6020060"/>
            <a:ext cx="10896000" cy="324000"/>
          </a:xfrm>
        </p:spPr>
        <p:txBody>
          <a:bodyPr/>
          <a:lstStyle/>
          <a:p>
            <a:r>
              <a:rPr lang="en-US" noProof="0" dirty="0"/>
              <a:t>T2D, type 2 diabetes.</a:t>
            </a:r>
            <a:br>
              <a:rPr lang="en-US" noProof="0" dirty="0"/>
            </a:br>
            <a:r>
              <a:rPr lang="en-US" noProof="0" dirty="0"/>
              <a:t>1. Knowler WC et al. N Eng J Med 2002;346:393–403; 2. Wing RR et al. Diabetes Care 2011;34:1481–1486; 3. Dattilo AM et al. Am J Clin </a:t>
            </a:r>
            <a:r>
              <a:rPr lang="en-US" noProof="0" dirty="0" err="1"/>
              <a:t>Nutr</a:t>
            </a:r>
            <a:r>
              <a:rPr lang="en-US" noProof="0" dirty="0"/>
              <a:t> 1992;56:320–328; 4. Coggon D et al. Intl J </a:t>
            </a:r>
            <a:r>
              <a:rPr lang="en-US" noProof="0" dirty="0" err="1"/>
              <a:t>Obes</a:t>
            </a:r>
            <a:r>
              <a:rPr lang="en-US" noProof="0" dirty="0"/>
              <a:t> </a:t>
            </a:r>
            <a:r>
              <a:rPr lang="en-US" noProof="0" dirty="0" err="1"/>
              <a:t>Relat</a:t>
            </a:r>
            <a:r>
              <a:rPr lang="en-US" noProof="0" dirty="0"/>
              <a:t> </a:t>
            </a:r>
            <a:r>
              <a:rPr lang="en-US" noProof="0" dirty="0" err="1"/>
              <a:t>Metab</a:t>
            </a:r>
            <a:r>
              <a:rPr lang="en-US" noProof="0" dirty="0"/>
              <a:t> </a:t>
            </a:r>
            <a:r>
              <a:rPr lang="en-US" noProof="0" dirty="0" err="1"/>
              <a:t>Disord</a:t>
            </a:r>
            <a:r>
              <a:rPr lang="en-US" noProof="0" dirty="0"/>
              <a:t> 2001;25:622–627; </a:t>
            </a:r>
            <a:br>
              <a:rPr lang="en-US" noProof="0" dirty="0"/>
            </a:br>
            <a:r>
              <a:rPr lang="en-US" noProof="0" dirty="0"/>
              <a:t>5. Christensen R et al. Ann Rheum Dis 2007; 66:433–439; 6. </a:t>
            </a:r>
            <a:r>
              <a:rPr lang="en-US" noProof="0" dirty="0" err="1"/>
              <a:t>Zelber</a:t>
            </a:r>
            <a:r>
              <a:rPr lang="en-US" noProof="0" dirty="0"/>
              <a:t>-Sagi S et al. </a:t>
            </a:r>
            <a:r>
              <a:rPr lang="en-US" noProof="0" dirty="0" err="1"/>
              <a:t>Therap</a:t>
            </a:r>
            <a:r>
              <a:rPr lang="en-US" noProof="0" dirty="0"/>
              <a:t> Adv Gastroenterol 2016;9:392–407; 7. Glass LM et al. Dig Dis Sci 2015;60:1024–1030; 8. Must A et al. JAMA 1999;282:1523–1529; </a:t>
            </a:r>
            <a:br>
              <a:rPr lang="en-US" noProof="0" dirty="0"/>
            </a:br>
            <a:r>
              <a:rPr lang="en-US" noProof="0" dirty="0"/>
              <a:t>9. Seagle H et al. J Am Assoc 2009;109:330–346.</a:t>
            </a:r>
          </a:p>
        </p:txBody>
      </p:sp>
      <p:sp>
        <p:nvSpPr>
          <p:cNvPr id="4" name="Rectangle 3">
            <a:extLst>
              <a:ext uri="{FF2B5EF4-FFF2-40B4-BE49-F238E27FC236}">
                <a16:creationId xmlns:a16="http://schemas.microsoft.com/office/drawing/2014/main" id="{3210DC9E-3B49-42A0-99E8-53DB2F30E6CE}"/>
              </a:ext>
            </a:extLst>
          </p:cNvPr>
          <p:cNvSpPr/>
          <p:nvPr/>
        </p:nvSpPr>
        <p:spPr>
          <a:xfrm>
            <a:off x="2817451" y="1735330"/>
            <a:ext cx="3476846" cy="3903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2000" b="1" noProof="0" dirty="0">
                <a:solidFill>
                  <a:schemeClr val="tx1"/>
                </a:solidFill>
              </a:rPr>
              <a:t>Advise patients on:</a:t>
            </a:r>
            <a:r>
              <a:rPr lang="en-US" sz="2000" b="1" baseline="30000" noProof="0" dirty="0">
                <a:solidFill>
                  <a:schemeClr val="tx1"/>
                </a:solidFill>
              </a:rPr>
              <a:t>1–7</a:t>
            </a:r>
            <a:r>
              <a:rPr lang="en-US" sz="2000" b="1" noProof="0" dirty="0">
                <a:solidFill>
                  <a:schemeClr val="tx1"/>
                </a:solidFill>
              </a:rPr>
              <a:t> </a:t>
            </a:r>
          </a:p>
          <a:p>
            <a:pPr>
              <a:spcAft>
                <a:spcPts val="1800"/>
              </a:spcAft>
            </a:pPr>
            <a:r>
              <a:rPr lang="en-US" sz="2000" noProof="0" dirty="0">
                <a:solidFill>
                  <a:schemeClr val="tx1"/>
                </a:solidFill>
              </a:rPr>
              <a:t>A weight loss of </a:t>
            </a:r>
            <a:r>
              <a:rPr lang="en-US" sz="2000" b="1" noProof="0" dirty="0">
                <a:solidFill>
                  <a:schemeClr val="tx1"/>
                </a:solidFill>
              </a:rPr>
              <a:t>5%</a:t>
            </a:r>
            <a:r>
              <a:rPr lang="en-US" sz="2000" noProof="0" dirty="0">
                <a:solidFill>
                  <a:schemeClr val="tx1"/>
                </a:solidFill>
              </a:rPr>
              <a:t> having significant health benefits on comorbidities such as dyslipidemia, hypertension, and progression to T2D</a:t>
            </a:r>
          </a:p>
          <a:p>
            <a:pPr>
              <a:spcAft>
                <a:spcPts val="1800"/>
              </a:spcAft>
            </a:pPr>
            <a:r>
              <a:rPr lang="en-US" sz="2000" noProof="0" dirty="0">
                <a:solidFill>
                  <a:schemeClr val="tx1"/>
                </a:solidFill>
              </a:rPr>
              <a:t>A sustained weight loss of </a:t>
            </a:r>
            <a:br>
              <a:rPr lang="en-US" sz="2000" noProof="0" dirty="0">
                <a:solidFill>
                  <a:schemeClr val="tx1"/>
                </a:solidFill>
              </a:rPr>
            </a:br>
            <a:r>
              <a:rPr lang="en-US" sz="2000" b="1" noProof="0" dirty="0">
                <a:solidFill>
                  <a:schemeClr val="tx1"/>
                </a:solidFill>
              </a:rPr>
              <a:t>5–10% </a:t>
            </a:r>
            <a:r>
              <a:rPr lang="en-US" sz="2000" noProof="0" dirty="0">
                <a:solidFill>
                  <a:schemeClr val="tx1"/>
                </a:solidFill>
              </a:rPr>
              <a:t>or more further enhancing these benefits </a:t>
            </a:r>
          </a:p>
        </p:txBody>
      </p:sp>
      <p:grpSp>
        <p:nvGrpSpPr>
          <p:cNvPr id="15" name="Group 14">
            <a:extLst>
              <a:ext uri="{FF2B5EF4-FFF2-40B4-BE49-F238E27FC236}">
                <a16:creationId xmlns:a16="http://schemas.microsoft.com/office/drawing/2014/main" id="{41F10482-213F-E084-527A-1BF32CF0791C}"/>
              </a:ext>
            </a:extLst>
          </p:cNvPr>
          <p:cNvGrpSpPr/>
          <p:nvPr/>
        </p:nvGrpSpPr>
        <p:grpSpPr>
          <a:xfrm>
            <a:off x="6769609" y="1566441"/>
            <a:ext cx="4531885" cy="2118362"/>
            <a:chOff x="6548403" y="1719776"/>
            <a:chExt cx="4531885" cy="2118362"/>
          </a:xfrm>
        </p:grpSpPr>
        <p:sp>
          <p:nvSpPr>
            <p:cNvPr id="16" name="Rectangle: Rounded Corners 15">
              <a:extLst>
                <a:ext uri="{FF2B5EF4-FFF2-40B4-BE49-F238E27FC236}">
                  <a16:creationId xmlns:a16="http://schemas.microsoft.com/office/drawing/2014/main" id="{74BCBF0F-1563-9264-5F16-A78C151D8334}"/>
                </a:ext>
              </a:extLst>
            </p:cNvPr>
            <p:cNvSpPr/>
            <p:nvPr/>
          </p:nvSpPr>
          <p:spPr>
            <a:xfrm>
              <a:off x="6613923" y="2103120"/>
              <a:ext cx="4466365" cy="1475130"/>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7" name="TextBox 16">
              <a:extLst>
                <a:ext uri="{FF2B5EF4-FFF2-40B4-BE49-F238E27FC236}">
                  <a16:creationId xmlns:a16="http://schemas.microsoft.com/office/drawing/2014/main" id="{901AE1B7-6447-2B9C-E0B0-A4C96DD3E34B}"/>
                </a:ext>
              </a:extLst>
            </p:cNvPr>
            <p:cNvSpPr txBox="1"/>
            <p:nvPr/>
          </p:nvSpPr>
          <p:spPr>
            <a:xfrm>
              <a:off x="6561853" y="2275025"/>
              <a:ext cx="4514856" cy="1015663"/>
            </a:xfrm>
            <a:prstGeom prst="rect">
              <a:avLst/>
            </a:prstGeom>
            <a:noFill/>
          </p:spPr>
          <p:txBody>
            <a:bodyPr wrap="square">
              <a:spAutoFit/>
            </a:bodyPr>
            <a:lstStyle/>
            <a:p>
              <a:pPr algn="ctr"/>
              <a:r>
                <a:rPr lang="en-US" sz="1500" noProof="0" dirty="0"/>
                <a:t>“Because of your weight, you are at risk of developing several weight-related complications including diabetes. Your weight may also increase the risk of another heart attack.”</a:t>
              </a:r>
              <a:r>
                <a:rPr lang="en-US" sz="1500" baseline="30000" noProof="0" dirty="0"/>
                <a:t>8</a:t>
              </a:r>
            </a:p>
          </p:txBody>
        </p:sp>
        <p:sp>
          <p:nvSpPr>
            <p:cNvPr id="18" name="Rectangle: Rounded Corners 17">
              <a:extLst>
                <a:ext uri="{FF2B5EF4-FFF2-40B4-BE49-F238E27FC236}">
                  <a16:creationId xmlns:a16="http://schemas.microsoft.com/office/drawing/2014/main" id="{2259986D-1ECD-1114-2B73-14860F5C2E4C}"/>
                </a:ext>
              </a:extLst>
            </p:cNvPr>
            <p:cNvSpPr/>
            <p:nvPr/>
          </p:nvSpPr>
          <p:spPr>
            <a:xfrm>
              <a:off x="6561853" y="2057400"/>
              <a:ext cx="4466365" cy="1475130"/>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9" name="Graphic 18">
              <a:extLst>
                <a:ext uri="{FF2B5EF4-FFF2-40B4-BE49-F238E27FC236}">
                  <a16:creationId xmlns:a16="http://schemas.microsoft.com/office/drawing/2014/main" id="{ABF36D52-A0FC-9A48-75C4-1A2E6F76C0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0" name="Graphic 19">
              <a:extLst>
                <a:ext uri="{FF2B5EF4-FFF2-40B4-BE49-F238E27FC236}">
                  <a16:creationId xmlns:a16="http://schemas.microsoft.com/office/drawing/2014/main" id="{B2805D79-667A-C4AC-EC25-261BD5259A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174504"/>
              <a:ext cx="663634" cy="663634"/>
            </a:xfrm>
            <a:prstGeom prst="rect">
              <a:avLst/>
            </a:prstGeom>
          </p:spPr>
        </p:pic>
      </p:grpSp>
      <p:grpSp>
        <p:nvGrpSpPr>
          <p:cNvPr id="21" name="Group 20">
            <a:extLst>
              <a:ext uri="{FF2B5EF4-FFF2-40B4-BE49-F238E27FC236}">
                <a16:creationId xmlns:a16="http://schemas.microsoft.com/office/drawing/2014/main" id="{F4828FD8-D541-DD16-2BED-E4E669DB9727}"/>
              </a:ext>
            </a:extLst>
          </p:cNvPr>
          <p:cNvGrpSpPr/>
          <p:nvPr/>
        </p:nvGrpSpPr>
        <p:grpSpPr>
          <a:xfrm>
            <a:off x="6769609" y="3614316"/>
            <a:ext cx="4531885" cy="2118362"/>
            <a:chOff x="6548403" y="1719776"/>
            <a:chExt cx="4531885" cy="2118362"/>
          </a:xfrm>
        </p:grpSpPr>
        <p:sp>
          <p:nvSpPr>
            <p:cNvPr id="22" name="Rectangle: Rounded Corners 21">
              <a:extLst>
                <a:ext uri="{FF2B5EF4-FFF2-40B4-BE49-F238E27FC236}">
                  <a16:creationId xmlns:a16="http://schemas.microsoft.com/office/drawing/2014/main" id="{785102ED-F58C-FBD5-BD8C-C743172BB0E1}"/>
                </a:ext>
              </a:extLst>
            </p:cNvPr>
            <p:cNvSpPr/>
            <p:nvPr/>
          </p:nvSpPr>
          <p:spPr>
            <a:xfrm>
              <a:off x="6613923" y="2103120"/>
              <a:ext cx="4466365" cy="1475130"/>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3" name="TextBox 22">
              <a:extLst>
                <a:ext uri="{FF2B5EF4-FFF2-40B4-BE49-F238E27FC236}">
                  <a16:creationId xmlns:a16="http://schemas.microsoft.com/office/drawing/2014/main" id="{8F42568C-98FE-E144-88AB-2605D2DCF106}"/>
                </a:ext>
              </a:extLst>
            </p:cNvPr>
            <p:cNvSpPr txBox="1"/>
            <p:nvPr/>
          </p:nvSpPr>
          <p:spPr>
            <a:xfrm>
              <a:off x="6561853" y="2081065"/>
              <a:ext cx="4514856" cy="1477328"/>
            </a:xfrm>
            <a:prstGeom prst="rect">
              <a:avLst/>
            </a:prstGeom>
            <a:noFill/>
          </p:spPr>
          <p:txBody>
            <a:bodyPr wrap="square">
              <a:spAutoFit/>
            </a:bodyPr>
            <a:lstStyle/>
            <a:p>
              <a:pPr algn="ctr"/>
              <a:r>
                <a:rPr lang="en-US" sz="1500" noProof="0" dirty="0"/>
                <a:t>“With weight loss of as little as 5% you</a:t>
              </a:r>
              <a:br>
                <a:rPr lang="en-US" sz="1500" noProof="0" dirty="0"/>
              </a:br>
              <a:r>
                <a:rPr lang="en-US" sz="1500" noProof="0" dirty="0"/>
                <a:t>can significantly reduce your blood pressure and chances of developing diabetes. A sustained weight loss of 10–15% or more can further enhance these benefits and provide additional improvements to your health.”</a:t>
              </a:r>
              <a:r>
                <a:rPr lang="en-US" sz="1500" baseline="30000" noProof="0" dirty="0"/>
                <a:t>1–7,9</a:t>
              </a:r>
            </a:p>
          </p:txBody>
        </p:sp>
        <p:sp>
          <p:nvSpPr>
            <p:cNvPr id="24" name="Rectangle: Rounded Corners 23">
              <a:extLst>
                <a:ext uri="{FF2B5EF4-FFF2-40B4-BE49-F238E27FC236}">
                  <a16:creationId xmlns:a16="http://schemas.microsoft.com/office/drawing/2014/main" id="{8BA5B986-268C-7DCF-A730-6DE3D7B806B9}"/>
                </a:ext>
              </a:extLst>
            </p:cNvPr>
            <p:cNvSpPr/>
            <p:nvPr/>
          </p:nvSpPr>
          <p:spPr>
            <a:xfrm>
              <a:off x="6561853" y="2057400"/>
              <a:ext cx="4466365" cy="1475130"/>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5" name="Graphic 24">
              <a:extLst>
                <a:ext uri="{FF2B5EF4-FFF2-40B4-BE49-F238E27FC236}">
                  <a16:creationId xmlns:a16="http://schemas.microsoft.com/office/drawing/2014/main" id="{216E4116-FE13-63E5-E1DF-BE2F3CC24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6" name="Graphic 25">
              <a:extLst>
                <a:ext uri="{FF2B5EF4-FFF2-40B4-BE49-F238E27FC236}">
                  <a16:creationId xmlns:a16="http://schemas.microsoft.com/office/drawing/2014/main" id="{CFA11703-6AEC-1264-5569-B839262A47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174504"/>
              <a:ext cx="663634" cy="663634"/>
            </a:xfrm>
            <a:prstGeom prst="rect">
              <a:avLst/>
            </a:prstGeom>
          </p:spPr>
        </p:pic>
      </p:grpSp>
      <p:grpSp>
        <p:nvGrpSpPr>
          <p:cNvPr id="27" name="Group 26">
            <a:extLst>
              <a:ext uri="{FF2B5EF4-FFF2-40B4-BE49-F238E27FC236}">
                <a16:creationId xmlns:a16="http://schemas.microsoft.com/office/drawing/2014/main" id="{A52AC9C6-814A-69C0-7264-5D69F744E46E}"/>
              </a:ext>
            </a:extLst>
          </p:cNvPr>
          <p:cNvGrpSpPr/>
          <p:nvPr/>
        </p:nvGrpSpPr>
        <p:grpSpPr>
          <a:xfrm>
            <a:off x="603855" y="3117668"/>
            <a:ext cx="2104968" cy="1138898"/>
            <a:chOff x="545148" y="1718578"/>
            <a:chExt cx="3403656" cy="1841556"/>
          </a:xfrm>
        </p:grpSpPr>
        <p:sp>
          <p:nvSpPr>
            <p:cNvPr id="28" name="Oval 27">
              <a:extLst>
                <a:ext uri="{FF2B5EF4-FFF2-40B4-BE49-F238E27FC236}">
                  <a16:creationId xmlns:a16="http://schemas.microsoft.com/office/drawing/2014/main" id="{F6000A1F-B9BB-A22F-94D5-90F854DE85CA}"/>
                </a:ext>
              </a:extLst>
            </p:cNvPr>
            <p:cNvSpPr/>
            <p:nvPr/>
          </p:nvSpPr>
          <p:spPr>
            <a:xfrm>
              <a:off x="5451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9" name="Graphic 28">
              <a:extLst>
                <a:ext uri="{FF2B5EF4-FFF2-40B4-BE49-F238E27FC236}">
                  <a16:creationId xmlns:a16="http://schemas.microsoft.com/office/drawing/2014/main" id="{7A74D8F4-E2C7-6704-49FE-3B514BE5072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57156" y="1881591"/>
              <a:ext cx="1417540" cy="1417540"/>
            </a:xfrm>
            <a:prstGeom prst="rect">
              <a:avLst/>
            </a:prstGeom>
          </p:spPr>
        </p:pic>
        <p:sp>
          <p:nvSpPr>
            <p:cNvPr id="30" name="Oval 29">
              <a:extLst>
                <a:ext uri="{FF2B5EF4-FFF2-40B4-BE49-F238E27FC236}">
                  <a16:creationId xmlns:a16="http://schemas.microsoft.com/office/drawing/2014/main" id="{A912E6C0-4D7C-81EB-60E9-B0F733898CC8}"/>
                </a:ext>
              </a:extLst>
            </p:cNvPr>
            <p:cNvSpPr/>
            <p:nvPr/>
          </p:nvSpPr>
          <p:spPr>
            <a:xfrm>
              <a:off x="21072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1" name="Graphic 30">
              <a:extLst>
                <a:ext uri="{FF2B5EF4-FFF2-40B4-BE49-F238E27FC236}">
                  <a16:creationId xmlns:a16="http://schemas.microsoft.com/office/drawing/2014/main" id="{A6D37457-B3E0-8912-2530-58090D4D123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65994" y="1965293"/>
              <a:ext cx="1324063" cy="1324063"/>
            </a:xfrm>
            <a:prstGeom prst="rect">
              <a:avLst/>
            </a:prstGeom>
          </p:spPr>
        </p:pic>
      </p:grpSp>
    </p:spTree>
    <p:extLst>
      <p:ext uri="{BB962C8B-B14F-4D97-AF65-F5344CB8AC3E}">
        <p14:creationId xmlns:p14="http://schemas.microsoft.com/office/powerpoint/2010/main" val="403405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DCA5-5DE5-5BDC-E0E6-8BCA40438F5B}"/>
              </a:ext>
            </a:extLst>
          </p:cNvPr>
          <p:cNvSpPr/>
          <p:nvPr/>
        </p:nvSpPr>
        <p:spPr>
          <a:xfrm>
            <a:off x="-1" y="1983545"/>
            <a:ext cx="12192002" cy="37466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4ABC19CA-85C5-4165-83F0-9F22D9DDC773}"/>
              </a:ext>
            </a:extLst>
          </p:cNvPr>
          <p:cNvSpPr>
            <a:spLocks noGrp="1"/>
          </p:cNvSpPr>
          <p:nvPr>
            <p:ph type="title"/>
          </p:nvPr>
        </p:nvSpPr>
        <p:spPr>
          <a:xfrm>
            <a:off x="536240" y="414320"/>
            <a:ext cx="10896000" cy="1082209"/>
          </a:xfrm>
        </p:spPr>
        <p:txBody>
          <a:bodyPr/>
          <a:lstStyle/>
          <a:p>
            <a:r>
              <a:rPr lang="en-US" noProof="0" dirty="0"/>
              <a:t>Recognize that obesity is not the patient’s fault</a:t>
            </a:r>
          </a:p>
        </p:txBody>
      </p:sp>
      <p:sp>
        <p:nvSpPr>
          <p:cNvPr id="3" name="Text Placeholder 2">
            <a:extLst>
              <a:ext uri="{FF2B5EF4-FFF2-40B4-BE49-F238E27FC236}">
                <a16:creationId xmlns:a16="http://schemas.microsoft.com/office/drawing/2014/main" id="{2DCD6301-B583-4E32-B7B5-3C2FB773A641}"/>
              </a:ext>
            </a:extLst>
          </p:cNvPr>
          <p:cNvSpPr>
            <a:spLocks noGrp="1"/>
          </p:cNvSpPr>
          <p:nvPr>
            <p:ph type="body" sz="quarter" idx="13"/>
          </p:nvPr>
        </p:nvSpPr>
        <p:spPr>
          <a:xfrm>
            <a:off x="536240" y="6020060"/>
            <a:ext cx="10896000" cy="324000"/>
          </a:xfrm>
        </p:spPr>
        <p:txBody>
          <a:bodyPr/>
          <a:lstStyle/>
          <a:p>
            <a:r>
              <a:rPr lang="en-US" noProof="0" dirty="0"/>
              <a:t>1. National Institutes of Health. Clinical guidelines on the identification, evaluation, and treatment of overweight and obesity in adults. </a:t>
            </a:r>
            <a:r>
              <a:rPr lang="en-US" noProof="0" dirty="0">
                <a:hlinkClick r:id="rId3">
                  <a:extLst>
                    <a:ext uri="{A12FA001-AC4F-418D-AE19-62706E023703}">
                      <ahyp:hlinkClr xmlns:ahyp="http://schemas.microsoft.com/office/drawing/2018/hyperlinkcolor" val="tx"/>
                    </a:ext>
                  </a:extLst>
                </a:hlinkClick>
              </a:rPr>
              <a:t>http://www.nhlbi.nih.gov/guidelines/obesity/ob_gdlns.pdf</a:t>
            </a:r>
            <a:r>
              <a:rPr lang="en-US" noProof="0" dirty="0"/>
              <a:t>. Accessed </a:t>
            </a:r>
            <a:r>
              <a:rPr lang="en-US" dirty="0"/>
              <a:t>August 2025</a:t>
            </a:r>
            <a:r>
              <a:rPr lang="en-US" noProof="0" dirty="0"/>
              <a:t>.</a:t>
            </a:r>
          </a:p>
        </p:txBody>
      </p:sp>
      <p:sp>
        <p:nvSpPr>
          <p:cNvPr id="8" name="Rectangle 7">
            <a:extLst>
              <a:ext uri="{FF2B5EF4-FFF2-40B4-BE49-F238E27FC236}">
                <a16:creationId xmlns:a16="http://schemas.microsoft.com/office/drawing/2014/main" id="{96D2DF5F-586C-4166-B354-CA79124069BE}"/>
              </a:ext>
            </a:extLst>
          </p:cNvPr>
          <p:cNvSpPr/>
          <p:nvPr/>
        </p:nvSpPr>
        <p:spPr>
          <a:xfrm>
            <a:off x="3141980" y="4587862"/>
            <a:ext cx="8144329" cy="98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noProof="0" dirty="0">
                <a:solidFill>
                  <a:schemeClr val="tx1"/>
                </a:solidFill>
              </a:rPr>
              <a:t>Help the patient understand that body weight is influenced by many factors, including </a:t>
            </a:r>
            <a:r>
              <a:rPr lang="en-US" sz="2000" b="1" noProof="0" dirty="0">
                <a:solidFill>
                  <a:schemeClr val="tx1"/>
                </a:solidFill>
              </a:rPr>
              <a:t>genetics</a:t>
            </a:r>
            <a:r>
              <a:rPr lang="en-US" sz="2000" noProof="0" dirty="0">
                <a:solidFill>
                  <a:schemeClr val="tx1"/>
                </a:solidFill>
              </a:rPr>
              <a:t>, </a:t>
            </a:r>
            <a:r>
              <a:rPr lang="en-US" sz="2000" b="1" noProof="0" dirty="0">
                <a:solidFill>
                  <a:schemeClr val="tx1"/>
                </a:solidFill>
              </a:rPr>
              <a:t>environment</a:t>
            </a:r>
            <a:r>
              <a:rPr lang="en-US" sz="2000" noProof="0" dirty="0">
                <a:solidFill>
                  <a:schemeClr val="tx1"/>
                </a:solidFill>
              </a:rPr>
              <a:t>, and </a:t>
            </a:r>
            <a:r>
              <a:rPr lang="en-US" sz="2000" b="1" noProof="0" dirty="0">
                <a:solidFill>
                  <a:schemeClr val="tx1"/>
                </a:solidFill>
              </a:rPr>
              <a:t>hormones</a:t>
            </a:r>
            <a:r>
              <a:rPr lang="en-US" sz="2000" noProof="0" dirty="0">
                <a:solidFill>
                  <a:schemeClr val="tx1"/>
                </a:solidFill>
              </a:rPr>
              <a:t>, </a:t>
            </a:r>
            <a:r>
              <a:rPr lang="en-US" sz="2000" dirty="0">
                <a:solidFill>
                  <a:schemeClr val="tx1"/>
                </a:solidFill>
              </a:rPr>
              <a:t>which </a:t>
            </a:r>
            <a:r>
              <a:rPr lang="en-US" sz="2000" noProof="0" dirty="0">
                <a:solidFill>
                  <a:schemeClr val="tx1"/>
                </a:solidFill>
              </a:rPr>
              <a:t>is why losing weight and maintaining weight loss is challenging</a:t>
            </a:r>
            <a:r>
              <a:rPr lang="en-US" sz="2000" baseline="30000" noProof="0" dirty="0">
                <a:solidFill>
                  <a:schemeClr val="tx1"/>
                </a:solidFill>
              </a:rPr>
              <a:t>1</a:t>
            </a:r>
          </a:p>
        </p:txBody>
      </p:sp>
      <p:sp>
        <p:nvSpPr>
          <p:cNvPr id="4" name="Rectangle 3">
            <a:extLst>
              <a:ext uri="{FF2B5EF4-FFF2-40B4-BE49-F238E27FC236}">
                <a16:creationId xmlns:a16="http://schemas.microsoft.com/office/drawing/2014/main" id="{AF5C627D-7814-4076-A575-FC8D3EC12319}"/>
              </a:ext>
            </a:extLst>
          </p:cNvPr>
          <p:cNvSpPr/>
          <p:nvPr/>
        </p:nvSpPr>
        <p:spPr>
          <a:xfrm>
            <a:off x="3141980" y="2363477"/>
            <a:ext cx="8144329" cy="882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noProof="0" dirty="0">
                <a:solidFill>
                  <a:schemeClr val="tx1"/>
                </a:solidFill>
              </a:rPr>
              <a:t>Patients with obesity may feel frustrated, have feelings </a:t>
            </a:r>
            <a:br>
              <a:rPr lang="en-US" sz="2000" noProof="0" dirty="0">
                <a:solidFill>
                  <a:schemeClr val="tx1"/>
                </a:solidFill>
              </a:rPr>
            </a:br>
            <a:r>
              <a:rPr lang="en-US" sz="2000" noProof="0" dirty="0">
                <a:solidFill>
                  <a:schemeClr val="tx1"/>
                </a:solidFill>
              </a:rPr>
              <a:t>of failure and low self-esteem, and experience mental health problems</a:t>
            </a:r>
          </a:p>
        </p:txBody>
      </p:sp>
      <p:sp>
        <p:nvSpPr>
          <p:cNvPr id="9" name="Rectangle 8">
            <a:extLst>
              <a:ext uri="{FF2B5EF4-FFF2-40B4-BE49-F238E27FC236}">
                <a16:creationId xmlns:a16="http://schemas.microsoft.com/office/drawing/2014/main" id="{903DA05B-958F-43EE-8E33-2503FA23F0F0}"/>
              </a:ext>
            </a:extLst>
          </p:cNvPr>
          <p:cNvSpPr/>
          <p:nvPr/>
        </p:nvSpPr>
        <p:spPr>
          <a:xfrm>
            <a:off x="3141980" y="3475337"/>
            <a:ext cx="8144329" cy="882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noProof="0" dirty="0">
                <a:solidFill>
                  <a:schemeClr val="tx1"/>
                </a:solidFill>
              </a:rPr>
              <a:t>Explain that obesity is </a:t>
            </a:r>
            <a:r>
              <a:rPr lang="en-US" sz="2000" b="1" noProof="0" dirty="0">
                <a:solidFill>
                  <a:schemeClr val="tx1"/>
                </a:solidFill>
              </a:rPr>
              <a:t>not</a:t>
            </a:r>
            <a:r>
              <a:rPr lang="en-US" sz="2000" noProof="0" dirty="0">
                <a:solidFill>
                  <a:schemeClr val="tx1"/>
                </a:solidFill>
              </a:rPr>
              <a:t> the patient’s fault</a:t>
            </a:r>
          </a:p>
        </p:txBody>
      </p:sp>
      <p:sp>
        <p:nvSpPr>
          <p:cNvPr id="7" name="Title 1">
            <a:extLst>
              <a:ext uri="{FF2B5EF4-FFF2-40B4-BE49-F238E27FC236}">
                <a16:creationId xmlns:a16="http://schemas.microsoft.com/office/drawing/2014/main" id="{3FA4B51B-0B30-4053-E1F1-BD756F5D150B}"/>
              </a:ext>
            </a:extLst>
          </p:cNvPr>
          <p:cNvSpPr txBox="1">
            <a:spLocks/>
          </p:cNvSpPr>
          <p:nvPr/>
        </p:nvSpPr>
        <p:spPr>
          <a:xfrm>
            <a:off x="936171" y="1924466"/>
            <a:ext cx="10515600" cy="48305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noProof="0" dirty="0">
              <a:cs typeface="Arial"/>
            </a:endParaRPr>
          </a:p>
        </p:txBody>
      </p:sp>
      <p:sp>
        <p:nvSpPr>
          <p:cNvPr id="13" name="Rectangle: Rounded Corners 12">
            <a:extLst>
              <a:ext uri="{FF2B5EF4-FFF2-40B4-BE49-F238E27FC236}">
                <a16:creationId xmlns:a16="http://schemas.microsoft.com/office/drawing/2014/main" id="{545DA987-27B2-C2E7-4A03-9D2918D59895}"/>
              </a:ext>
            </a:extLst>
          </p:cNvPr>
          <p:cNvSpPr/>
          <p:nvPr/>
        </p:nvSpPr>
        <p:spPr>
          <a:xfrm>
            <a:off x="2934936" y="1737228"/>
            <a:ext cx="6388448" cy="4724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b="1" noProof="0" dirty="0">
                <a:cs typeface="Arial"/>
              </a:rPr>
              <a:t>Default to NO Fault</a:t>
            </a:r>
          </a:p>
        </p:txBody>
      </p:sp>
      <p:sp>
        <p:nvSpPr>
          <p:cNvPr id="14" name="Oval 13">
            <a:extLst>
              <a:ext uri="{FF2B5EF4-FFF2-40B4-BE49-F238E27FC236}">
                <a16:creationId xmlns:a16="http://schemas.microsoft.com/office/drawing/2014/main" id="{94FE024B-3C87-1E13-AB71-E2D3386A430A}"/>
              </a:ext>
            </a:extLst>
          </p:cNvPr>
          <p:cNvSpPr/>
          <p:nvPr/>
        </p:nvSpPr>
        <p:spPr>
          <a:xfrm>
            <a:off x="536575" y="3132340"/>
            <a:ext cx="1626578" cy="162657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5" name="Graphic 14">
            <a:extLst>
              <a:ext uri="{FF2B5EF4-FFF2-40B4-BE49-F238E27FC236}">
                <a16:creationId xmlns:a16="http://schemas.microsoft.com/office/drawing/2014/main" id="{A4F4DD96-85D9-6E96-BC1F-322CF26EA08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5116" y="3353440"/>
            <a:ext cx="1169496" cy="1169496"/>
          </a:xfrm>
          <a:prstGeom prst="rect">
            <a:avLst/>
          </a:prstGeom>
        </p:spPr>
      </p:pic>
      <p:sp>
        <p:nvSpPr>
          <p:cNvPr id="18" name="TextBox 17">
            <a:extLst>
              <a:ext uri="{FF2B5EF4-FFF2-40B4-BE49-F238E27FC236}">
                <a16:creationId xmlns:a16="http://schemas.microsoft.com/office/drawing/2014/main" id="{03D233FE-9714-9CDB-F0A5-DA2434D89275}"/>
              </a:ext>
            </a:extLst>
          </p:cNvPr>
          <p:cNvSpPr txBox="1"/>
          <p:nvPr/>
        </p:nvSpPr>
        <p:spPr>
          <a:xfrm>
            <a:off x="2427524" y="207292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20" name="Straight Connector 19">
            <a:extLst>
              <a:ext uri="{FF2B5EF4-FFF2-40B4-BE49-F238E27FC236}">
                <a16:creationId xmlns:a16="http://schemas.microsoft.com/office/drawing/2014/main" id="{D89008B4-2790-5284-E6BD-7D4F012B976E}"/>
              </a:ext>
            </a:extLst>
          </p:cNvPr>
          <p:cNvCxnSpPr>
            <a:cxnSpLocks/>
          </p:cNvCxnSpPr>
          <p:nvPr/>
        </p:nvCxnSpPr>
        <p:spPr>
          <a:xfrm>
            <a:off x="3052785" y="2422814"/>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75AB02D-A742-84DF-3887-F2239D391666}"/>
              </a:ext>
            </a:extLst>
          </p:cNvPr>
          <p:cNvSpPr txBox="1"/>
          <p:nvPr/>
        </p:nvSpPr>
        <p:spPr>
          <a:xfrm>
            <a:off x="2427524" y="3192334"/>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24" name="Straight Connector 23">
            <a:extLst>
              <a:ext uri="{FF2B5EF4-FFF2-40B4-BE49-F238E27FC236}">
                <a16:creationId xmlns:a16="http://schemas.microsoft.com/office/drawing/2014/main" id="{B525D070-C0DD-8E5B-8909-3BE0EB009A65}"/>
              </a:ext>
            </a:extLst>
          </p:cNvPr>
          <p:cNvCxnSpPr>
            <a:cxnSpLocks/>
          </p:cNvCxnSpPr>
          <p:nvPr/>
        </p:nvCxnSpPr>
        <p:spPr>
          <a:xfrm>
            <a:off x="3052785" y="3539852"/>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6F3F4C9-56AB-5373-332D-D671B4059752}"/>
              </a:ext>
            </a:extLst>
          </p:cNvPr>
          <p:cNvSpPr txBox="1"/>
          <p:nvPr/>
        </p:nvSpPr>
        <p:spPr>
          <a:xfrm>
            <a:off x="2427524" y="434983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28" name="Straight Connector 27">
            <a:extLst>
              <a:ext uri="{FF2B5EF4-FFF2-40B4-BE49-F238E27FC236}">
                <a16:creationId xmlns:a16="http://schemas.microsoft.com/office/drawing/2014/main" id="{4DDC9CA4-BCF3-E4ED-A161-F1ABB658E6C6}"/>
              </a:ext>
            </a:extLst>
          </p:cNvPr>
          <p:cNvCxnSpPr>
            <a:cxnSpLocks/>
          </p:cNvCxnSpPr>
          <p:nvPr/>
        </p:nvCxnSpPr>
        <p:spPr>
          <a:xfrm>
            <a:off x="3052785" y="469849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67FD-1104-4016-9F07-E3758179C6B6}"/>
              </a:ext>
            </a:extLst>
          </p:cNvPr>
          <p:cNvSpPr>
            <a:spLocks noGrp="1"/>
          </p:cNvSpPr>
          <p:nvPr>
            <p:ph type="title"/>
          </p:nvPr>
        </p:nvSpPr>
        <p:spPr>
          <a:xfrm>
            <a:off x="536240" y="414320"/>
            <a:ext cx="10896000" cy="1082209"/>
          </a:xfrm>
        </p:spPr>
        <p:txBody>
          <a:bodyPr/>
          <a:lstStyle/>
          <a:p>
            <a:r>
              <a:rPr lang="en-US" noProof="0" dirty="0"/>
              <a:t>Discussing obesity with Maria </a:t>
            </a:r>
          </a:p>
        </p:txBody>
      </p:sp>
      <p:sp>
        <p:nvSpPr>
          <p:cNvPr id="11" name="Text Placeholder 10">
            <a:extLst>
              <a:ext uri="{FF2B5EF4-FFF2-40B4-BE49-F238E27FC236}">
                <a16:creationId xmlns:a16="http://schemas.microsoft.com/office/drawing/2014/main" id="{193FC079-8D4B-CCC2-9272-091A591BCAF3}"/>
              </a:ext>
            </a:extLst>
          </p:cNvPr>
          <p:cNvSpPr>
            <a:spLocks noGrp="1"/>
          </p:cNvSpPr>
          <p:nvPr>
            <p:ph type="body" sz="quarter" idx="13"/>
          </p:nvPr>
        </p:nvSpPr>
        <p:spPr/>
        <p:txBody>
          <a:bodyPr/>
          <a:lstStyle/>
          <a:p>
            <a:endParaRPr lang="en-US" noProof="0" dirty="0"/>
          </a:p>
        </p:txBody>
      </p:sp>
      <p:sp>
        <p:nvSpPr>
          <p:cNvPr id="20" name="Rectangle 19">
            <a:extLst>
              <a:ext uri="{FF2B5EF4-FFF2-40B4-BE49-F238E27FC236}">
                <a16:creationId xmlns:a16="http://schemas.microsoft.com/office/drawing/2014/main" id="{31E05146-FB54-88EB-C182-2773EBF2C4E1}"/>
              </a:ext>
            </a:extLst>
          </p:cNvPr>
          <p:cNvSpPr/>
          <p:nvPr/>
        </p:nvSpPr>
        <p:spPr>
          <a:xfrm>
            <a:off x="965041" y="1819408"/>
            <a:ext cx="10261917" cy="39108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1" name="Text Placeholder 2">
            <a:extLst>
              <a:ext uri="{FF2B5EF4-FFF2-40B4-BE49-F238E27FC236}">
                <a16:creationId xmlns:a16="http://schemas.microsoft.com/office/drawing/2014/main" id="{A304FB28-CC09-3DEC-A11C-141487BDF922}"/>
              </a:ext>
            </a:extLst>
          </p:cNvPr>
          <p:cNvSpPr txBox="1">
            <a:spLocks/>
          </p:cNvSpPr>
          <p:nvPr/>
        </p:nvSpPr>
        <p:spPr>
          <a:xfrm>
            <a:off x="536240" y="5814320"/>
            <a:ext cx="10896000" cy="324000"/>
          </a:xfrm>
          <a:prstGeom prst="rect">
            <a:avLst/>
          </a:prstGeom>
        </p:spPr>
        <p:txBody>
          <a:bodyPr vert="horz" lIns="0" tIns="0" rIns="0" bIns="0" rtlCol="0" anchor="b">
            <a:noAutofit/>
          </a:bodyPr>
          <a:lstStyle>
            <a:lvl1pPr marL="0" indent="0" algn="l" defTabSz="914332" rtl="0" eaLnBrk="1" latinLnBrk="0" hangingPunct="1">
              <a:lnSpc>
                <a:spcPct val="100000"/>
              </a:lnSpc>
              <a:spcBef>
                <a:spcPts val="0"/>
              </a:spcBef>
              <a:spcAft>
                <a:spcPts val="600"/>
              </a:spcAft>
              <a:buFont typeface="Arial" panose="020B0604020202020204" pitchFamily="34" charset="0"/>
              <a:buNone/>
              <a:defRPr lang="en-GB" sz="800" i="0" kern="1200" dirty="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r>
              <a:rPr lang="en-US" noProof="0" dirty="0"/>
              <a:t>.</a:t>
            </a:r>
          </a:p>
        </p:txBody>
      </p:sp>
      <p:sp>
        <p:nvSpPr>
          <p:cNvPr id="22" name="TextBox 21">
            <a:extLst>
              <a:ext uri="{FF2B5EF4-FFF2-40B4-BE49-F238E27FC236}">
                <a16:creationId xmlns:a16="http://schemas.microsoft.com/office/drawing/2014/main" id="{F87CA68C-3958-CF46-9EFD-ED807437D830}"/>
              </a:ext>
            </a:extLst>
          </p:cNvPr>
          <p:cNvSpPr txBox="1"/>
          <p:nvPr/>
        </p:nvSpPr>
        <p:spPr>
          <a:xfrm>
            <a:off x="3651367" y="1921701"/>
            <a:ext cx="7323951" cy="959943"/>
          </a:xfrm>
          <a:prstGeom prst="rect">
            <a:avLst/>
          </a:prstGeom>
          <a:noFill/>
        </p:spPr>
        <p:txBody>
          <a:bodyPr wrap="square" lIns="91440" tIns="45720" rIns="91440" bIns="45720" anchor="t">
            <a:spAutoFit/>
          </a:bodyPr>
          <a:lstStyle/>
          <a:p>
            <a:pPr>
              <a:lnSpc>
                <a:spcPct val="107000"/>
              </a:lnSpc>
              <a:spcAft>
                <a:spcPts val="800"/>
              </a:spcAft>
            </a:pPr>
            <a:r>
              <a:rPr lang="en-US" noProof="0" dirty="0">
                <a:latin typeface="Arial" panose="020B0604020202020204" pitchFamily="34" charset="0"/>
                <a:cs typeface="Times New Roman" panose="02020603050405020304" pitchFamily="18" charset="0"/>
              </a:rPr>
              <a:t>After Maria agrees to discuss her weight with you, which of the following are factor(s) associated with obesity that you can incorporate into the conversation? Please select </a:t>
            </a:r>
            <a:r>
              <a:rPr lang="en-US" b="1" noProof="0" dirty="0">
                <a:latin typeface="Arial" panose="020B0604020202020204" pitchFamily="34" charset="0"/>
                <a:cs typeface="Times New Roman" panose="02020603050405020304" pitchFamily="18" charset="0"/>
              </a:rPr>
              <a:t>ALL</a:t>
            </a:r>
            <a:r>
              <a:rPr lang="en-US" noProof="0" dirty="0">
                <a:latin typeface="Arial" panose="020B0604020202020204" pitchFamily="34" charset="0"/>
                <a:cs typeface="Times New Roman" panose="02020603050405020304" pitchFamily="18" charset="0"/>
              </a:rPr>
              <a:t> that apply</a:t>
            </a:r>
          </a:p>
        </p:txBody>
      </p:sp>
      <p:grpSp>
        <p:nvGrpSpPr>
          <p:cNvPr id="23" name="Group 22">
            <a:extLst>
              <a:ext uri="{FF2B5EF4-FFF2-40B4-BE49-F238E27FC236}">
                <a16:creationId xmlns:a16="http://schemas.microsoft.com/office/drawing/2014/main" id="{DD675B2B-0621-0F33-F936-C07F7CF4FCCF}"/>
              </a:ext>
            </a:extLst>
          </p:cNvPr>
          <p:cNvGrpSpPr/>
          <p:nvPr/>
        </p:nvGrpSpPr>
        <p:grpSpPr>
          <a:xfrm>
            <a:off x="1331652" y="1902267"/>
            <a:ext cx="2104968" cy="1138898"/>
            <a:chOff x="545148" y="1718578"/>
            <a:chExt cx="3403656" cy="1841556"/>
          </a:xfrm>
        </p:grpSpPr>
        <p:sp>
          <p:nvSpPr>
            <p:cNvPr id="24" name="Oval 23">
              <a:extLst>
                <a:ext uri="{FF2B5EF4-FFF2-40B4-BE49-F238E27FC236}">
                  <a16:creationId xmlns:a16="http://schemas.microsoft.com/office/drawing/2014/main" id="{333C83C0-BDB8-1C99-DC29-7DAC8D6C5BE3}"/>
                </a:ext>
              </a:extLst>
            </p:cNvPr>
            <p:cNvSpPr/>
            <p:nvPr/>
          </p:nvSpPr>
          <p:spPr>
            <a:xfrm>
              <a:off x="5451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5" name="Graphic 24">
              <a:extLst>
                <a:ext uri="{FF2B5EF4-FFF2-40B4-BE49-F238E27FC236}">
                  <a16:creationId xmlns:a16="http://schemas.microsoft.com/office/drawing/2014/main" id="{5B4C0F3F-8088-4C26-4284-0C173C5A3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150" y="1802584"/>
              <a:ext cx="1575552" cy="1575552"/>
            </a:xfrm>
            <a:prstGeom prst="rect">
              <a:avLst/>
            </a:prstGeom>
          </p:spPr>
        </p:pic>
        <p:sp>
          <p:nvSpPr>
            <p:cNvPr id="26" name="Oval 25">
              <a:extLst>
                <a:ext uri="{FF2B5EF4-FFF2-40B4-BE49-F238E27FC236}">
                  <a16:creationId xmlns:a16="http://schemas.microsoft.com/office/drawing/2014/main" id="{6AEA1E44-5DD9-7CF2-3894-ABC1A081E768}"/>
                </a:ext>
              </a:extLst>
            </p:cNvPr>
            <p:cNvSpPr/>
            <p:nvPr/>
          </p:nvSpPr>
          <p:spPr>
            <a:xfrm>
              <a:off x="21072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7" name="Graphic 26">
              <a:extLst>
                <a:ext uri="{FF2B5EF4-FFF2-40B4-BE49-F238E27FC236}">
                  <a16:creationId xmlns:a16="http://schemas.microsoft.com/office/drawing/2014/main" id="{04668B0E-163A-1D73-C0A1-8817E8E3AAD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65994" y="1965293"/>
              <a:ext cx="1324063" cy="1324063"/>
            </a:xfrm>
            <a:prstGeom prst="rect">
              <a:avLst/>
            </a:prstGeom>
          </p:spPr>
        </p:pic>
      </p:grpSp>
      <p:sp>
        <p:nvSpPr>
          <p:cNvPr id="28" name="TextBox 27">
            <a:extLst>
              <a:ext uri="{FF2B5EF4-FFF2-40B4-BE49-F238E27FC236}">
                <a16:creationId xmlns:a16="http://schemas.microsoft.com/office/drawing/2014/main" id="{AB6A8009-4D24-E0FE-16F7-811B9E54D7B7}"/>
              </a:ext>
            </a:extLst>
          </p:cNvPr>
          <p:cNvSpPr txBox="1"/>
          <p:nvPr/>
        </p:nvSpPr>
        <p:spPr>
          <a:xfrm>
            <a:off x="3628507" y="2896026"/>
            <a:ext cx="7520939" cy="2738185"/>
          </a:xfrm>
          <a:prstGeom prst="rect">
            <a:avLst/>
          </a:prstGeom>
          <a:noFill/>
        </p:spPr>
        <p:txBody>
          <a:bodyPr wrap="square" lIns="91440" tIns="45720" rIns="91440" bIns="45720" anchor="t">
            <a:spAutoFit/>
          </a:bodyPr>
          <a:lstStyle/>
          <a:p>
            <a:pPr marL="22225" lvl="1">
              <a:lnSpc>
                <a:spcPct val="107000"/>
              </a:lnSpc>
              <a:spcBef>
                <a:spcPts val="0"/>
              </a:spcBef>
              <a:spcAft>
                <a:spcPts val="1600"/>
              </a:spcAft>
            </a:pPr>
            <a:r>
              <a:rPr lang="en-US" sz="1600" noProof="0" dirty="0">
                <a:latin typeface="Arial" panose="020B0604020202020204" pitchFamily="34" charset="0"/>
                <a:ea typeface="Calibri" panose="020F0502020204030204" pitchFamily="34" charset="0"/>
                <a:cs typeface="Times New Roman" panose="02020603050405020304" pitchFamily="18" charset="0"/>
              </a:rPr>
              <a:t>There is an increased risk of weight-related complications like coronary heart disease and diabetes​</a:t>
            </a:r>
          </a:p>
          <a:p>
            <a:pPr marL="22225" lvl="1">
              <a:lnSpc>
                <a:spcPct val="107000"/>
              </a:lnSpc>
              <a:spcBef>
                <a:spcPts val="0"/>
              </a:spcBef>
              <a:spcAft>
                <a:spcPts val="1600"/>
              </a:spcAft>
            </a:pPr>
            <a:r>
              <a:rPr lang="en-US" sz="1600" noProof="0" dirty="0">
                <a:latin typeface="Arial" panose="020B0604020202020204" pitchFamily="34" charset="0"/>
                <a:ea typeface="Calibri" panose="020F0502020204030204" pitchFamily="34" charset="0"/>
                <a:cs typeface="Times New Roman" panose="02020603050405020304" pitchFamily="18" charset="0"/>
              </a:rPr>
              <a:t>Significant benefits are demonstrated with only 5% decrease in weight​</a:t>
            </a:r>
          </a:p>
          <a:p>
            <a:pPr marL="22225" lvl="1">
              <a:lnSpc>
                <a:spcPct val="107000"/>
              </a:lnSpc>
              <a:spcBef>
                <a:spcPts val="0"/>
              </a:spcBef>
              <a:spcAft>
                <a:spcPts val="1600"/>
              </a:spcAft>
            </a:pPr>
            <a:r>
              <a:rPr lang="en-US" sz="1600" noProof="0" dirty="0">
                <a:latin typeface="Arial" panose="020B0604020202020204" pitchFamily="34" charset="0"/>
                <a:ea typeface="Calibri" panose="020F0502020204030204" pitchFamily="34" charset="0"/>
                <a:cs typeface="Times New Roman" panose="02020603050405020304" pitchFamily="18" charset="0"/>
              </a:rPr>
              <a:t>There are additional health improvements with &gt;5% weight loss​</a:t>
            </a:r>
          </a:p>
          <a:p>
            <a:pPr marL="22225" lvl="1">
              <a:lnSpc>
                <a:spcPct val="107000"/>
              </a:lnSpc>
              <a:spcBef>
                <a:spcPts val="0"/>
              </a:spcBef>
              <a:spcAft>
                <a:spcPts val="1600"/>
              </a:spcAft>
            </a:pPr>
            <a:r>
              <a:rPr lang="en-US" sz="1600" noProof="0" dirty="0">
                <a:latin typeface="Arial" panose="020B0604020202020204" pitchFamily="34" charset="0"/>
                <a:ea typeface="Calibri" panose="020F0502020204030204" pitchFamily="34" charset="0"/>
                <a:cs typeface="Times New Roman" panose="02020603050405020304" pitchFamily="18" charset="0"/>
              </a:rPr>
              <a:t>There is no fault or blame for Maria’s current weight </a:t>
            </a:r>
          </a:p>
          <a:p>
            <a:pPr marL="22225" lvl="1">
              <a:lnSpc>
                <a:spcPct val="107000"/>
              </a:lnSpc>
              <a:spcBef>
                <a:spcPts val="0"/>
              </a:spcBef>
              <a:spcAft>
                <a:spcPts val="1600"/>
              </a:spcAft>
            </a:pPr>
            <a:r>
              <a:rPr lang="en-US" sz="1600" noProof="0" dirty="0">
                <a:latin typeface="Arial" panose="020B0604020202020204" pitchFamily="34" charset="0"/>
                <a:ea typeface="Calibri" panose="020F0502020204030204" pitchFamily="34" charset="0"/>
                <a:cs typeface="Times New Roman" panose="02020603050405020304" pitchFamily="18" charset="0"/>
              </a:rPr>
              <a:t>Obesity is a complex condition that is associated with genetic, environmental, and hormonal factors​</a:t>
            </a:r>
          </a:p>
        </p:txBody>
      </p:sp>
      <p:sp>
        <p:nvSpPr>
          <p:cNvPr id="29" name="Oval 28">
            <a:extLst>
              <a:ext uri="{FF2B5EF4-FFF2-40B4-BE49-F238E27FC236}">
                <a16:creationId xmlns:a16="http://schemas.microsoft.com/office/drawing/2014/main" id="{C2ACDAD2-9287-3D81-F53C-0BC111418286}"/>
              </a:ext>
            </a:extLst>
          </p:cNvPr>
          <p:cNvSpPr/>
          <p:nvPr/>
        </p:nvSpPr>
        <p:spPr>
          <a:xfrm>
            <a:off x="3276600" y="2996797"/>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A</a:t>
            </a:r>
          </a:p>
        </p:txBody>
      </p:sp>
      <p:sp>
        <p:nvSpPr>
          <p:cNvPr id="30" name="Oval 29">
            <a:extLst>
              <a:ext uri="{FF2B5EF4-FFF2-40B4-BE49-F238E27FC236}">
                <a16:creationId xmlns:a16="http://schemas.microsoft.com/office/drawing/2014/main" id="{15078A2A-60CC-0EA7-A011-8640FDC621F5}"/>
              </a:ext>
            </a:extLst>
          </p:cNvPr>
          <p:cNvSpPr/>
          <p:nvPr/>
        </p:nvSpPr>
        <p:spPr>
          <a:xfrm>
            <a:off x="3276600" y="3583526"/>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B</a:t>
            </a:r>
          </a:p>
        </p:txBody>
      </p:sp>
      <p:sp>
        <p:nvSpPr>
          <p:cNvPr id="31" name="Oval 30">
            <a:extLst>
              <a:ext uri="{FF2B5EF4-FFF2-40B4-BE49-F238E27FC236}">
                <a16:creationId xmlns:a16="http://schemas.microsoft.com/office/drawing/2014/main" id="{68321697-753D-497D-1960-45C0B94E7E18}"/>
              </a:ext>
            </a:extLst>
          </p:cNvPr>
          <p:cNvSpPr/>
          <p:nvPr/>
        </p:nvSpPr>
        <p:spPr>
          <a:xfrm>
            <a:off x="3276600" y="4059864"/>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C</a:t>
            </a:r>
          </a:p>
        </p:txBody>
      </p:sp>
      <p:sp>
        <p:nvSpPr>
          <p:cNvPr id="32" name="Oval 31">
            <a:extLst>
              <a:ext uri="{FF2B5EF4-FFF2-40B4-BE49-F238E27FC236}">
                <a16:creationId xmlns:a16="http://schemas.microsoft.com/office/drawing/2014/main" id="{9D39BC27-25A6-A3A8-2579-6E63766C35E6}"/>
              </a:ext>
            </a:extLst>
          </p:cNvPr>
          <p:cNvSpPr/>
          <p:nvPr/>
        </p:nvSpPr>
        <p:spPr>
          <a:xfrm>
            <a:off x="3276600" y="4519270"/>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D</a:t>
            </a:r>
          </a:p>
        </p:txBody>
      </p:sp>
      <p:sp>
        <p:nvSpPr>
          <p:cNvPr id="33" name="Oval 32">
            <a:extLst>
              <a:ext uri="{FF2B5EF4-FFF2-40B4-BE49-F238E27FC236}">
                <a16:creationId xmlns:a16="http://schemas.microsoft.com/office/drawing/2014/main" id="{48EC6D18-7E7E-AE85-0410-1158EE537E65}"/>
              </a:ext>
            </a:extLst>
          </p:cNvPr>
          <p:cNvSpPr/>
          <p:nvPr/>
        </p:nvSpPr>
        <p:spPr>
          <a:xfrm>
            <a:off x="3276600" y="5106131"/>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E</a:t>
            </a:r>
          </a:p>
        </p:txBody>
      </p:sp>
    </p:spTree>
    <p:extLst>
      <p:ext uri="{BB962C8B-B14F-4D97-AF65-F5344CB8AC3E}">
        <p14:creationId xmlns:p14="http://schemas.microsoft.com/office/powerpoint/2010/main" val="171407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0AEDCAE8-29C1-D28F-B533-A069D459BD20}"/>
              </a:ext>
            </a:extLst>
          </p:cNvPr>
          <p:cNvSpPr/>
          <p:nvPr/>
        </p:nvSpPr>
        <p:spPr>
          <a:xfrm>
            <a:off x="1656995" y="1737228"/>
            <a:ext cx="8944330" cy="6249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b="1" noProof="0" dirty="0"/>
              <a:t>Once you have a good understanding of the patient’s weight journey </a:t>
            </a:r>
            <a:br>
              <a:rPr lang="en-US" b="1" noProof="0" dirty="0"/>
            </a:br>
            <a:r>
              <a:rPr lang="en-US" b="1" noProof="0" dirty="0"/>
              <a:t>so far, you can progress to discussing and setting goals together</a:t>
            </a:r>
          </a:p>
        </p:txBody>
      </p:sp>
      <p:grpSp>
        <p:nvGrpSpPr>
          <p:cNvPr id="23" name="Group 22">
            <a:extLst>
              <a:ext uri="{FF2B5EF4-FFF2-40B4-BE49-F238E27FC236}">
                <a16:creationId xmlns:a16="http://schemas.microsoft.com/office/drawing/2014/main" id="{C3D91BE7-2F63-4EF7-A7EE-226534421245}"/>
              </a:ext>
            </a:extLst>
          </p:cNvPr>
          <p:cNvGrpSpPr/>
          <p:nvPr/>
        </p:nvGrpSpPr>
        <p:grpSpPr>
          <a:xfrm>
            <a:off x="878042" y="4095848"/>
            <a:ext cx="4531885" cy="2118362"/>
            <a:chOff x="6548403" y="1719776"/>
            <a:chExt cx="4531885" cy="2118362"/>
          </a:xfrm>
        </p:grpSpPr>
        <p:sp>
          <p:nvSpPr>
            <p:cNvPr id="24" name="Rectangle: Rounded Corners 23">
              <a:extLst>
                <a:ext uri="{FF2B5EF4-FFF2-40B4-BE49-F238E27FC236}">
                  <a16:creationId xmlns:a16="http://schemas.microsoft.com/office/drawing/2014/main" id="{E16CADD4-408F-DDE6-D876-6788D90A7FB8}"/>
                </a:ext>
              </a:extLst>
            </p:cNvPr>
            <p:cNvSpPr/>
            <p:nvPr/>
          </p:nvSpPr>
          <p:spPr>
            <a:xfrm>
              <a:off x="6613923" y="2103120"/>
              <a:ext cx="4466365" cy="1475130"/>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5" name="TextBox 24">
              <a:extLst>
                <a:ext uri="{FF2B5EF4-FFF2-40B4-BE49-F238E27FC236}">
                  <a16:creationId xmlns:a16="http://schemas.microsoft.com/office/drawing/2014/main" id="{1E06726D-FDE6-40FF-B00E-D5D3DBD99959}"/>
                </a:ext>
              </a:extLst>
            </p:cNvPr>
            <p:cNvSpPr txBox="1"/>
            <p:nvPr/>
          </p:nvSpPr>
          <p:spPr>
            <a:xfrm>
              <a:off x="6561853" y="2579201"/>
              <a:ext cx="4514856" cy="646331"/>
            </a:xfrm>
            <a:prstGeom prst="rect">
              <a:avLst/>
            </a:prstGeom>
            <a:noFill/>
          </p:spPr>
          <p:txBody>
            <a:bodyPr wrap="square">
              <a:spAutoFit/>
            </a:bodyPr>
            <a:lstStyle/>
            <a:p>
              <a:pPr algn="ctr"/>
              <a:r>
                <a:rPr lang="en-US" noProof="0" dirty="0"/>
                <a:t>“What kind of changes would you be willing to start with?”</a:t>
              </a:r>
            </a:p>
          </p:txBody>
        </p:sp>
        <p:sp>
          <p:nvSpPr>
            <p:cNvPr id="26" name="Rectangle: Rounded Corners 25">
              <a:extLst>
                <a:ext uri="{FF2B5EF4-FFF2-40B4-BE49-F238E27FC236}">
                  <a16:creationId xmlns:a16="http://schemas.microsoft.com/office/drawing/2014/main" id="{F92ABDE8-611D-78ED-8BD3-7682AF5ABD9B}"/>
                </a:ext>
              </a:extLst>
            </p:cNvPr>
            <p:cNvSpPr/>
            <p:nvPr/>
          </p:nvSpPr>
          <p:spPr>
            <a:xfrm>
              <a:off x="6561853" y="2057400"/>
              <a:ext cx="4466365" cy="1475130"/>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7" name="Graphic 26">
              <a:extLst>
                <a:ext uri="{FF2B5EF4-FFF2-40B4-BE49-F238E27FC236}">
                  <a16:creationId xmlns:a16="http://schemas.microsoft.com/office/drawing/2014/main" id="{1DD33638-7118-0C22-6D3E-E82C41969E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8" name="Graphic 27">
              <a:extLst>
                <a:ext uri="{FF2B5EF4-FFF2-40B4-BE49-F238E27FC236}">
                  <a16:creationId xmlns:a16="http://schemas.microsoft.com/office/drawing/2014/main" id="{C3DADE2C-31AD-0526-E394-6CD02D868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174504"/>
              <a:ext cx="663634" cy="663634"/>
            </a:xfrm>
            <a:prstGeom prst="rect">
              <a:avLst/>
            </a:prstGeom>
          </p:spPr>
        </p:pic>
      </p:grpSp>
      <p:sp>
        <p:nvSpPr>
          <p:cNvPr id="2" name="Title 1">
            <a:extLst>
              <a:ext uri="{FF2B5EF4-FFF2-40B4-BE49-F238E27FC236}">
                <a16:creationId xmlns:a16="http://schemas.microsoft.com/office/drawing/2014/main" id="{3A641CAD-5FEA-4184-AAF4-AE90AB063D15}"/>
              </a:ext>
            </a:extLst>
          </p:cNvPr>
          <p:cNvSpPr>
            <a:spLocks noGrp="1"/>
          </p:cNvSpPr>
          <p:nvPr>
            <p:ph type="title"/>
          </p:nvPr>
        </p:nvSpPr>
        <p:spPr/>
        <p:txBody>
          <a:bodyPr/>
          <a:lstStyle/>
          <a:p>
            <a:r>
              <a:rPr lang="en-US" noProof="0" dirty="0"/>
              <a:t>Set realistic and attainable goals</a:t>
            </a:r>
          </a:p>
        </p:txBody>
      </p:sp>
      <p:sp>
        <p:nvSpPr>
          <p:cNvPr id="3" name="Text Placeholder 2">
            <a:extLst>
              <a:ext uri="{FF2B5EF4-FFF2-40B4-BE49-F238E27FC236}">
                <a16:creationId xmlns:a16="http://schemas.microsoft.com/office/drawing/2014/main" id="{D54E7C70-D6CD-4BEE-8728-02F9ED7D2087}"/>
              </a:ext>
            </a:extLst>
          </p:cNvPr>
          <p:cNvSpPr>
            <a:spLocks noGrp="1"/>
          </p:cNvSpPr>
          <p:nvPr>
            <p:ph type="body" sz="quarter" idx="13"/>
          </p:nvPr>
        </p:nvSpPr>
        <p:spPr/>
        <p:txBody>
          <a:bodyPr/>
          <a:lstStyle/>
          <a:p>
            <a:r>
              <a:rPr lang="en-US" noProof="0" dirty="0"/>
              <a:t>Vallis M et al. Can Fam Physician 2013;59:27</a:t>
            </a:r>
            <a:r>
              <a:rPr lang="en-US" noProof="0" dirty="0">
                <a:latin typeface="Arial" panose="020B0604020202020204" pitchFamily="34" charset="0"/>
                <a:cs typeface="Arial" panose="020B0604020202020204" pitchFamily="34" charset="0"/>
              </a:rPr>
              <a:t>–</a:t>
            </a:r>
            <a:r>
              <a:rPr lang="en-US" noProof="0" dirty="0"/>
              <a:t>31.</a:t>
            </a:r>
          </a:p>
        </p:txBody>
      </p:sp>
      <p:grpSp>
        <p:nvGrpSpPr>
          <p:cNvPr id="9" name="Group 8">
            <a:extLst>
              <a:ext uri="{FF2B5EF4-FFF2-40B4-BE49-F238E27FC236}">
                <a16:creationId xmlns:a16="http://schemas.microsoft.com/office/drawing/2014/main" id="{8ED7DB1B-B786-F671-108D-6F5082C36579}"/>
              </a:ext>
            </a:extLst>
          </p:cNvPr>
          <p:cNvGrpSpPr/>
          <p:nvPr/>
        </p:nvGrpSpPr>
        <p:grpSpPr>
          <a:xfrm>
            <a:off x="878042" y="2183098"/>
            <a:ext cx="4531885" cy="2118362"/>
            <a:chOff x="6548403" y="1719776"/>
            <a:chExt cx="4531885" cy="2118362"/>
          </a:xfrm>
        </p:grpSpPr>
        <p:sp>
          <p:nvSpPr>
            <p:cNvPr id="16" name="Rectangle: Rounded Corners 15">
              <a:extLst>
                <a:ext uri="{FF2B5EF4-FFF2-40B4-BE49-F238E27FC236}">
                  <a16:creationId xmlns:a16="http://schemas.microsoft.com/office/drawing/2014/main" id="{B77055E2-2335-9D13-CA04-567CCE88852F}"/>
                </a:ext>
              </a:extLst>
            </p:cNvPr>
            <p:cNvSpPr/>
            <p:nvPr/>
          </p:nvSpPr>
          <p:spPr>
            <a:xfrm>
              <a:off x="6613923" y="2103120"/>
              <a:ext cx="4466365" cy="1475130"/>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7" name="TextBox 16">
              <a:extLst>
                <a:ext uri="{FF2B5EF4-FFF2-40B4-BE49-F238E27FC236}">
                  <a16:creationId xmlns:a16="http://schemas.microsoft.com/office/drawing/2014/main" id="{BFB632D0-9F6E-372C-CF46-33548E604BEA}"/>
                </a:ext>
              </a:extLst>
            </p:cNvPr>
            <p:cNvSpPr txBox="1"/>
            <p:nvPr/>
          </p:nvSpPr>
          <p:spPr>
            <a:xfrm>
              <a:off x="6561853" y="2351917"/>
              <a:ext cx="4514856" cy="646331"/>
            </a:xfrm>
            <a:prstGeom prst="rect">
              <a:avLst/>
            </a:prstGeom>
            <a:noFill/>
          </p:spPr>
          <p:txBody>
            <a:bodyPr wrap="square">
              <a:spAutoFit/>
            </a:bodyPr>
            <a:lstStyle/>
            <a:p>
              <a:pPr algn="ctr"/>
              <a:r>
                <a:rPr lang="en-US" noProof="0" dirty="0"/>
                <a:t>“What are some reasonable goals you could set regarding your weight?”</a:t>
              </a:r>
            </a:p>
          </p:txBody>
        </p:sp>
        <p:sp>
          <p:nvSpPr>
            <p:cNvPr id="18" name="Rectangle: Rounded Corners 17">
              <a:extLst>
                <a:ext uri="{FF2B5EF4-FFF2-40B4-BE49-F238E27FC236}">
                  <a16:creationId xmlns:a16="http://schemas.microsoft.com/office/drawing/2014/main" id="{3C450F3D-6BEC-C900-2218-B5291E5C721F}"/>
                </a:ext>
              </a:extLst>
            </p:cNvPr>
            <p:cNvSpPr/>
            <p:nvPr/>
          </p:nvSpPr>
          <p:spPr>
            <a:xfrm>
              <a:off x="6561853" y="2057400"/>
              <a:ext cx="4466365" cy="1475130"/>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9" name="Graphic 18">
              <a:extLst>
                <a:ext uri="{FF2B5EF4-FFF2-40B4-BE49-F238E27FC236}">
                  <a16:creationId xmlns:a16="http://schemas.microsoft.com/office/drawing/2014/main" id="{F68256EE-9359-86E4-E13B-919F98E45B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0" name="Graphic 19">
              <a:extLst>
                <a:ext uri="{FF2B5EF4-FFF2-40B4-BE49-F238E27FC236}">
                  <a16:creationId xmlns:a16="http://schemas.microsoft.com/office/drawing/2014/main" id="{8A0984C2-0C40-DAD1-5CA3-BDD3D29957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174504"/>
              <a:ext cx="663634" cy="663634"/>
            </a:xfrm>
            <a:prstGeom prst="rect">
              <a:avLst/>
            </a:prstGeom>
          </p:spPr>
        </p:pic>
      </p:grpSp>
      <p:sp>
        <p:nvSpPr>
          <p:cNvPr id="21" name="Oval 20">
            <a:extLst>
              <a:ext uri="{FF2B5EF4-FFF2-40B4-BE49-F238E27FC236}">
                <a16:creationId xmlns:a16="http://schemas.microsoft.com/office/drawing/2014/main" id="{3C8BD8F6-29B9-F427-DA2B-20DFA1CD288D}"/>
              </a:ext>
            </a:extLst>
          </p:cNvPr>
          <p:cNvSpPr/>
          <p:nvPr/>
        </p:nvSpPr>
        <p:spPr>
          <a:xfrm>
            <a:off x="2546811" y="3637346"/>
            <a:ext cx="1194522" cy="119452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2" name="Graphic 21">
            <a:extLst>
              <a:ext uri="{FF2B5EF4-FFF2-40B4-BE49-F238E27FC236}">
                <a16:creationId xmlns:a16="http://schemas.microsoft.com/office/drawing/2014/main" id="{E6C77D62-88A6-8FD8-A141-9C475DAEF8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7508" y="3759671"/>
            <a:ext cx="913128" cy="913128"/>
          </a:xfrm>
          <a:prstGeom prst="rect">
            <a:avLst/>
          </a:prstGeom>
        </p:spPr>
      </p:pic>
      <p:sp>
        <p:nvSpPr>
          <p:cNvPr id="32" name="Rectangle: Rounded Corners 31">
            <a:extLst>
              <a:ext uri="{FF2B5EF4-FFF2-40B4-BE49-F238E27FC236}">
                <a16:creationId xmlns:a16="http://schemas.microsoft.com/office/drawing/2014/main" id="{3E85D324-84E6-C679-EBEF-F3F54DF8911E}"/>
              </a:ext>
            </a:extLst>
          </p:cNvPr>
          <p:cNvSpPr/>
          <p:nvPr/>
        </p:nvSpPr>
        <p:spPr>
          <a:xfrm>
            <a:off x="5705120" y="2522403"/>
            <a:ext cx="5953480" cy="9144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Start by eliciting </a:t>
            </a:r>
            <a:r>
              <a:rPr lang="en-US" b="1" i="1" noProof="0" dirty="0">
                <a:solidFill>
                  <a:schemeClr val="bg1"/>
                </a:solidFill>
              </a:rPr>
              <a:t>what</a:t>
            </a:r>
            <a:r>
              <a:rPr lang="en-US" sz="1600" noProof="0" dirty="0">
                <a:solidFill>
                  <a:schemeClr val="bg1"/>
                </a:solidFill>
              </a:rPr>
              <a:t> your patient’s goals are. By doing this, you can help them determine realistic and achievable targets</a:t>
            </a:r>
          </a:p>
        </p:txBody>
      </p:sp>
      <p:sp>
        <p:nvSpPr>
          <p:cNvPr id="33" name="Rectangle: Rounded Corners 32">
            <a:extLst>
              <a:ext uri="{FF2B5EF4-FFF2-40B4-BE49-F238E27FC236}">
                <a16:creationId xmlns:a16="http://schemas.microsoft.com/office/drawing/2014/main" id="{0E05BEEC-5B9A-7F5D-C89D-1BCF97ABE84B}"/>
              </a:ext>
            </a:extLst>
          </p:cNvPr>
          <p:cNvSpPr/>
          <p:nvPr/>
        </p:nvSpPr>
        <p:spPr>
          <a:xfrm>
            <a:off x="5705120" y="3767913"/>
            <a:ext cx="5953480" cy="9144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Explore </a:t>
            </a:r>
            <a:r>
              <a:rPr lang="en-US" b="1" i="1" noProof="0" dirty="0">
                <a:solidFill>
                  <a:schemeClr val="bg1"/>
                </a:solidFill>
              </a:rPr>
              <a:t>how</a:t>
            </a:r>
            <a:r>
              <a:rPr lang="en-US" sz="1600" noProof="0" dirty="0">
                <a:solidFill>
                  <a:schemeClr val="bg1"/>
                </a:solidFill>
              </a:rPr>
              <a:t> they will be able to achieve these goals. </a:t>
            </a:r>
            <a:br>
              <a:rPr lang="en-US" sz="1600" noProof="0" dirty="0">
                <a:solidFill>
                  <a:schemeClr val="bg1"/>
                </a:solidFill>
              </a:rPr>
            </a:br>
            <a:r>
              <a:rPr lang="en-US" sz="1600" noProof="0" dirty="0">
                <a:solidFill>
                  <a:schemeClr val="bg1"/>
                </a:solidFill>
              </a:rPr>
              <a:t>Next steps should be measurable and build on each </a:t>
            </a:r>
            <a:br>
              <a:rPr lang="en-US" sz="1600" noProof="0" dirty="0">
                <a:solidFill>
                  <a:schemeClr val="bg1"/>
                </a:solidFill>
              </a:rPr>
            </a:br>
            <a:r>
              <a:rPr lang="en-US" sz="1600" noProof="0" dirty="0">
                <a:solidFill>
                  <a:schemeClr val="bg1"/>
                </a:solidFill>
              </a:rPr>
              <a:t>other over time </a:t>
            </a:r>
          </a:p>
        </p:txBody>
      </p:sp>
      <p:sp>
        <p:nvSpPr>
          <p:cNvPr id="34" name="Rectangle: Rounded Corners 33">
            <a:extLst>
              <a:ext uri="{FF2B5EF4-FFF2-40B4-BE49-F238E27FC236}">
                <a16:creationId xmlns:a16="http://schemas.microsoft.com/office/drawing/2014/main" id="{A0D78082-AF27-B769-6BFF-FBBBBDA243E9}"/>
              </a:ext>
            </a:extLst>
          </p:cNvPr>
          <p:cNvSpPr/>
          <p:nvPr/>
        </p:nvSpPr>
        <p:spPr>
          <a:xfrm>
            <a:off x="5705120" y="5032673"/>
            <a:ext cx="5953480" cy="9144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Set realistic dates for </a:t>
            </a:r>
            <a:r>
              <a:rPr lang="en-US" b="1" i="1" noProof="0" dirty="0">
                <a:solidFill>
                  <a:schemeClr val="bg1"/>
                </a:solidFill>
              </a:rPr>
              <a:t>when</a:t>
            </a:r>
            <a:r>
              <a:rPr lang="en-US" sz="1600" noProof="0" dirty="0">
                <a:solidFill>
                  <a:schemeClr val="bg1"/>
                </a:solidFill>
              </a:rPr>
              <a:t> your patient will aim to achieve both their short- and long-term goals and set expectations that obesity management is a long-term process</a:t>
            </a:r>
            <a:endParaRPr lang="en-US" sz="1600" baseline="30000" noProof="0" dirty="0">
              <a:solidFill>
                <a:schemeClr val="bg1"/>
              </a:solidFill>
            </a:endParaRPr>
          </a:p>
        </p:txBody>
      </p:sp>
      <p:grpSp>
        <p:nvGrpSpPr>
          <p:cNvPr id="35" name="Group 34">
            <a:extLst>
              <a:ext uri="{FF2B5EF4-FFF2-40B4-BE49-F238E27FC236}">
                <a16:creationId xmlns:a16="http://schemas.microsoft.com/office/drawing/2014/main" id="{A61FC2B1-E68E-FCF1-4E84-5CF8A8CA228B}"/>
              </a:ext>
            </a:extLst>
          </p:cNvPr>
          <p:cNvGrpSpPr/>
          <p:nvPr/>
        </p:nvGrpSpPr>
        <p:grpSpPr>
          <a:xfrm rot="5400000">
            <a:off x="8445313" y="3392682"/>
            <a:ext cx="473093" cy="395156"/>
            <a:chOff x="7643086" y="3458435"/>
            <a:chExt cx="473093" cy="395156"/>
          </a:xfrm>
        </p:grpSpPr>
        <p:sp>
          <p:nvSpPr>
            <p:cNvPr id="36" name="Isosceles Triangle 35">
              <a:extLst>
                <a:ext uri="{FF2B5EF4-FFF2-40B4-BE49-F238E27FC236}">
                  <a16:creationId xmlns:a16="http://schemas.microsoft.com/office/drawing/2014/main" id="{A1C30D9A-1B8E-6F02-8628-2DA716F7DA36}"/>
                </a:ext>
              </a:extLst>
            </p:cNvPr>
            <p:cNvSpPr/>
            <p:nvPr/>
          </p:nvSpPr>
          <p:spPr>
            <a:xfrm rot="5400000">
              <a:off x="7615833" y="3485688"/>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7" name="Isosceles Triangle 36">
              <a:extLst>
                <a:ext uri="{FF2B5EF4-FFF2-40B4-BE49-F238E27FC236}">
                  <a16:creationId xmlns:a16="http://schemas.microsoft.com/office/drawing/2014/main" id="{2465755F-052B-7A17-96D7-483C364C026D}"/>
                </a:ext>
              </a:extLst>
            </p:cNvPr>
            <p:cNvSpPr/>
            <p:nvPr/>
          </p:nvSpPr>
          <p:spPr>
            <a:xfrm rot="5400000">
              <a:off x="7748276" y="3485688"/>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38" name="Group 37">
            <a:extLst>
              <a:ext uri="{FF2B5EF4-FFF2-40B4-BE49-F238E27FC236}">
                <a16:creationId xmlns:a16="http://schemas.microsoft.com/office/drawing/2014/main" id="{17397D13-31C0-39F0-A45E-4DAC6BA5B94D}"/>
              </a:ext>
            </a:extLst>
          </p:cNvPr>
          <p:cNvGrpSpPr/>
          <p:nvPr/>
        </p:nvGrpSpPr>
        <p:grpSpPr>
          <a:xfrm rot="5400000">
            <a:off x="8445313" y="4676692"/>
            <a:ext cx="473093" cy="395156"/>
            <a:chOff x="7643086" y="3458435"/>
            <a:chExt cx="473093" cy="395156"/>
          </a:xfrm>
        </p:grpSpPr>
        <p:sp>
          <p:nvSpPr>
            <p:cNvPr id="39" name="Isosceles Triangle 38">
              <a:extLst>
                <a:ext uri="{FF2B5EF4-FFF2-40B4-BE49-F238E27FC236}">
                  <a16:creationId xmlns:a16="http://schemas.microsoft.com/office/drawing/2014/main" id="{8416AA7E-FC7B-A20C-00EB-D9B7F5AE362E}"/>
                </a:ext>
              </a:extLst>
            </p:cNvPr>
            <p:cNvSpPr/>
            <p:nvPr/>
          </p:nvSpPr>
          <p:spPr>
            <a:xfrm rot="5400000">
              <a:off x="7615833" y="3485688"/>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0" name="Isosceles Triangle 39">
              <a:extLst>
                <a:ext uri="{FF2B5EF4-FFF2-40B4-BE49-F238E27FC236}">
                  <a16:creationId xmlns:a16="http://schemas.microsoft.com/office/drawing/2014/main" id="{CD2D42BF-112D-493E-1401-15D0DD128012}"/>
                </a:ext>
              </a:extLst>
            </p:cNvPr>
            <p:cNvSpPr/>
            <p:nvPr/>
          </p:nvSpPr>
          <p:spPr>
            <a:xfrm rot="5400000">
              <a:off x="7748276" y="3485688"/>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spTree>
    <p:extLst>
      <p:ext uri="{BB962C8B-B14F-4D97-AF65-F5344CB8AC3E}">
        <p14:creationId xmlns:p14="http://schemas.microsoft.com/office/powerpoint/2010/main" val="27648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B7A737-AA10-E3AA-FF17-8CB0CE6CB560}"/>
              </a:ext>
            </a:extLst>
          </p:cNvPr>
          <p:cNvSpPr/>
          <p:nvPr/>
        </p:nvSpPr>
        <p:spPr>
          <a:xfrm>
            <a:off x="6323598" y="1847992"/>
            <a:ext cx="4991099" cy="3878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1" name="Rectangle: Rounded Corners 30">
            <a:extLst>
              <a:ext uri="{FF2B5EF4-FFF2-40B4-BE49-F238E27FC236}">
                <a16:creationId xmlns:a16="http://schemas.microsoft.com/office/drawing/2014/main" id="{583C9DEB-3621-8205-DCF4-F7250A649FE3}"/>
              </a:ext>
            </a:extLst>
          </p:cNvPr>
          <p:cNvSpPr/>
          <p:nvPr/>
        </p:nvSpPr>
        <p:spPr>
          <a:xfrm>
            <a:off x="6613923" y="2103120"/>
            <a:ext cx="4466365" cy="1475130"/>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850F24FD-5DB0-4A77-9EF7-50F6388102CD}"/>
              </a:ext>
            </a:extLst>
          </p:cNvPr>
          <p:cNvSpPr>
            <a:spLocks noGrp="1"/>
          </p:cNvSpPr>
          <p:nvPr>
            <p:ph type="title"/>
          </p:nvPr>
        </p:nvSpPr>
        <p:spPr/>
        <p:txBody>
          <a:bodyPr/>
          <a:lstStyle/>
          <a:p>
            <a:r>
              <a:rPr lang="en-US" noProof="0" dirty="0"/>
              <a:t>Use the SMART framework to set goals </a:t>
            </a:r>
          </a:p>
        </p:txBody>
      </p:sp>
      <p:sp>
        <p:nvSpPr>
          <p:cNvPr id="3" name="Text Placeholder 2">
            <a:extLst>
              <a:ext uri="{FF2B5EF4-FFF2-40B4-BE49-F238E27FC236}">
                <a16:creationId xmlns:a16="http://schemas.microsoft.com/office/drawing/2014/main" id="{347AC3F8-0726-41F4-805D-9010124B4AD8}"/>
              </a:ext>
            </a:extLst>
          </p:cNvPr>
          <p:cNvSpPr>
            <a:spLocks noGrp="1"/>
          </p:cNvSpPr>
          <p:nvPr>
            <p:ph type="body" sz="quarter" idx="13"/>
          </p:nvPr>
        </p:nvSpPr>
        <p:spPr/>
        <p:txBody>
          <a:bodyPr/>
          <a:lstStyle/>
          <a:p>
            <a:r>
              <a:rPr lang="en-US" noProof="0" dirty="0"/>
              <a:t>O’Neill J, </a:t>
            </a:r>
            <a:r>
              <a:rPr lang="en-US" noProof="0" dirty="0" err="1"/>
              <a:t>Cozemius</a:t>
            </a:r>
            <a:r>
              <a:rPr lang="en-US" noProof="0" dirty="0"/>
              <a:t> A. </a:t>
            </a:r>
            <a:r>
              <a:rPr lang="en-US" i="1" noProof="0" dirty="0"/>
              <a:t>The Power of SMART Goals: Using Goals to Improve Student Learning. </a:t>
            </a:r>
            <a:r>
              <a:rPr lang="en-US" noProof="0" dirty="0"/>
              <a:t>Bloomington, IN: Solution Tree, 2005.</a:t>
            </a:r>
          </a:p>
        </p:txBody>
      </p:sp>
      <p:sp>
        <p:nvSpPr>
          <p:cNvPr id="7" name="Rectangle: Rounded Corners 6">
            <a:extLst>
              <a:ext uri="{FF2B5EF4-FFF2-40B4-BE49-F238E27FC236}">
                <a16:creationId xmlns:a16="http://schemas.microsoft.com/office/drawing/2014/main" id="{BE3870CA-64B6-4F40-98B7-3F0E28801351}"/>
              </a:ext>
            </a:extLst>
          </p:cNvPr>
          <p:cNvSpPr/>
          <p:nvPr/>
        </p:nvSpPr>
        <p:spPr>
          <a:xfrm>
            <a:off x="1534086" y="1974957"/>
            <a:ext cx="3505199" cy="607345"/>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noProof="0" dirty="0">
                <a:solidFill>
                  <a:schemeClr val="bg1"/>
                </a:solidFill>
              </a:rPr>
              <a:t>S</a:t>
            </a:r>
            <a:r>
              <a:rPr lang="en-US" sz="2400" noProof="0" dirty="0">
                <a:solidFill>
                  <a:schemeClr val="bg1"/>
                </a:solidFill>
              </a:rPr>
              <a:t>pecific</a:t>
            </a:r>
          </a:p>
        </p:txBody>
      </p:sp>
      <p:sp>
        <p:nvSpPr>
          <p:cNvPr id="8" name="Rectangle: Rounded Corners 7">
            <a:extLst>
              <a:ext uri="{FF2B5EF4-FFF2-40B4-BE49-F238E27FC236}">
                <a16:creationId xmlns:a16="http://schemas.microsoft.com/office/drawing/2014/main" id="{7CB311E1-3BEA-4A17-8CEB-1A0D8F6EE316}"/>
              </a:ext>
            </a:extLst>
          </p:cNvPr>
          <p:cNvSpPr/>
          <p:nvPr/>
        </p:nvSpPr>
        <p:spPr>
          <a:xfrm>
            <a:off x="1534085" y="2725328"/>
            <a:ext cx="3505199" cy="607345"/>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noProof="0" dirty="0">
                <a:solidFill>
                  <a:schemeClr val="bg1"/>
                </a:solidFill>
              </a:rPr>
              <a:t>M</a:t>
            </a:r>
            <a:r>
              <a:rPr lang="en-US" sz="2400" noProof="0" dirty="0">
                <a:solidFill>
                  <a:schemeClr val="bg1"/>
                </a:solidFill>
              </a:rPr>
              <a:t>easurable</a:t>
            </a:r>
          </a:p>
        </p:txBody>
      </p:sp>
      <p:sp>
        <p:nvSpPr>
          <p:cNvPr id="9" name="Rectangle: Rounded Corners 8">
            <a:extLst>
              <a:ext uri="{FF2B5EF4-FFF2-40B4-BE49-F238E27FC236}">
                <a16:creationId xmlns:a16="http://schemas.microsoft.com/office/drawing/2014/main" id="{E29F1065-A4DD-4437-8950-45B43BDA727F}"/>
              </a:ext>
            </a:extLst>
          </p:cNvPr>
          <p:cNvSpPr/>
          <p:nvPr/>
        </p:nvSpPr>
        <p:spPr>
          <a:xfrm>
            <a:off x="1534085" y="3475699"/>
            <a:ext cx="3505199" cy="607345"/>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noProof="0" dirty="0">
                <a:solidFill>
                  <a:schemeClr val="bg1"/>
                </a:solidFill>
              </a:rPr>
              <a:t>A</a:t>
            </a:r>
            <a:r>
              <a:rPr lang="en-US" sz="2400" noProof="0" dirty="0">
                <a:solidFill>
                  <a:schemeClr val="bg1"/>
                </a:solidFill>
              </a:rPr>
              <a:t>ttainable</a:t>
            </a:r>
          </a:p>
        </p:txBody>
      </p:sp>
      <p:sp>
        <p:nvSpPr>
          <p:cNvPr id="10" name="Rectangle: Rounded Corners 9">
            <a:extLst>
              <a:ext uri="{FF2B5EF4-FFF2-40B4-BE49-F238E27FC236}">
                <a16:creationId xmlns:a16="http://schemas.microsoft.com/office/drawing/2014/main" id="{24AC957D-84FE-40B7-B493-F9FCD9775ED4}"/>
              </a:ext>
            </a:extLst>
          </p:cNvPr>
          <p:cNvSpPr/>
          <p:nvPr/>
        </p:nvSpPr>
        <p:spPr>
          <a:xfrm>
            <a:off x="1534085" y="4226070"/>
            <a:ext cx="3505199" cy="607345"/>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noProof="0" dirty="0">
                <a:solidFill>
                  <a:schemeClr val="bg1"/>
                </a:solidFill>
              </a:rPr>
              <a:t>R</a:t>
            </a:r>
            <a:r>
              <a:rPr lang="en-US" sz="2400" noProof="0" dirty="0">
                <a:solidFill>
                  <a:schemeClr val="bg1"/>
                </a:solidFill>
              </a:rPr>
              <a:t>elevant </a:t>
            </a:r>
          </a:p>
        </p:txBody>
      </p:sp>
      <p:sp>
        <p:nvSpPr>
          <p:cNvPr id="11" name="Rectangle: Rounded Corners 10">
            <a:extLst>
              <a:ext uri="{FF2B5EF4-FFF2-40B4-BE49-F238E27FC236}">
                <a16:creationId xmlns:a16="http://schemas.microsoft.com/office/drawing/2014/main" id="{9C1AE5C3-E1D4-4300-ACD0-D6E29F166975}"/>
              </a:ext>
            </a:extLst>
          </p:cNvPr>
          <p:cNvSpPr/>
          <p:nvPr/>
        </p:nvSpPr>
        <p:spPr>
          <a:xfrm>
            <a:off x="1534085" y="4976440"/>
            <a:ext cx="3505199" cy="607345"/>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800" b="1" noProof="0" dirty="0">
                <a:solidFill>
                  <a:schemeClr val="bg1"/>
                </a:solidFill>
              </a:rPr>
              <a:t>T</a:t>
            </a:r>
            <a:r>
              <a:rPr lang="en-US" sz="2400" noProof="0" dirty="0">
                <a:solidFill>
                  <a:schemeClr val="bg1"/>
                </a:solidFill>
              </a:rPr>
              <a:t>ime-bound </a:t>
            </a:r>
          </a:p>
        </p:txBody>
      </p:sp>
      <p:grpSp>
        <p:nvGrpSpPr>
          <p:cNvPr id="14" name="Group 13">
            <a:extLst>
              <a:ext uri="{FF2B5EF4-FFF2-40B4-BE49-F238E27FC236}">
                <a16:creationId xmlns:a16="http://schemas.microsoft.com/office/drawing/2014/main" id="{B2A41571-62BF-B56A-0D5E-E3CE7E071522}"/>
              </a:ext>
            </a:extLst>
          </p:cNvPr>
          <p:cNvGrpSpPr/>
          <p:nvPr/>
        </p:nvGrpSpPr>
        <p:grpSpPr>
          <a:xfrm>
            <a:off x="7898503" y="3630680"/>
            <a:ext cx="1841556" cy="1841556"/>
            <a:chOff x="1842294" y="2183398"/>
            <a:chExt cx="1841556" cy="1841556"/>
          </a:xfrm>
        </p:grpSpPr>
        <p:sp>
          <p:nvSpPr>
            <p:cNvPr id="16" name="Oval 15">
              <a:extLst>
                <a:ext uri="{FF2B5EF4-FFF2-40B4-BE49-F238E27FC236}">
                  <a16:creationId xmlns:a16="http://schemas.microsoft.com/office/drawing/2014/main" id="{0C7E2C72-5D12-0649-47B9-BD042FB59C38}"/>
                </a:ext>
              </a:extLst>
            </p:cNvPr>
            <p:cNvSpPr/>
            <p:nvPr/>
          </p:nvSpPr>
          <p:spPr>
            <a:xfrm>
              <a:off x="1842294" y="218339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8" name="Freeform: Shape 17">
              <a:extLst>
                <a:ext uri="{FF2B5EF4-FFF2-40B4-BE49-F238E27FC236}">
                  <a16:creationId xmlns:a16="http://schemas.microsoft.com/office/drawing/2014/main" id="{9462A121-572C-BD94-39E3-A88321B60760}"/>
                </a:ext>
              </a:extLst>
            </p:cNvPr>
            <p:cNvSpPr/>
            <p:nvPr/>
          </p:nvSpPr>
          <p:spPr>
            <a:xfrm>
              <a:off x="2269466" y="2398543"/>
              <a:ext cx="986947" cy="1313116"/>
            </a:xfrm>
            <a:custGeom>
              <a:avLst/>
              <a:gdLst>
                <a:gd name="connsiteX0" fmla="*/ 986753 w 986947"/>
                <a:gd name="connsiteY0" fmla="*/ 897959 h 1313116"/>
                <a:gd name="connsiteX1" fmla="*/ 967846 w 986947"/>
                <a:gd name="connsiteY1" fmla="*/ 869599 h 1313116"/>
                <a:gd name="connsiteX2" fmla="*/ 829198 w 986947"/>
                <a:gd name="connsiteY2" fmla="*/ 780318 h 1313116"/>
                <a:gd name="connsiteX3" fmla="*/ 807140 w 986947"/>
                <a:gd name="connsiteY3" fmla="*/ 674230 h 1313116"/>
                <a:gd name="connsiteX4" fmla="*/ 817381 w 986947"/>
                <a:gd name="connsiteY4" fmla="*/ 622762 h 1313116"/>
                <a:gd name="connsiteX5" fmla="*/ 846003 w 986947"/>
                <a:gd name="connsiteY5" fmla="*/ 364372 h 1313116"/>
                <a:gd name="connsiteX6" fmla="*/ 846003 w 986947"/>
                <a:gd name="connsiteY6" fmla="*/ 349404 h 1313116"/>
                <a:gd name="connsiteX7" fmla="*/ 825784 w 986947"/>
                <a:gd name="connsiteY7" fmla="*/ 225198 h 1313116"/>
                <a:gd name="connsiteX8" fmla="*/ 687923 w 986947"/>
                <a:gd name="connsiteY8" fmla="*/ 56089 h 1313116"/>
                <a:gd name="connsiteX9" fmla="*/ 299024 w 986947"/>
                <a:gd name="connsiteY9" fmla="*/ 56089 h 1313116"/>
                <a:gd name="connsiteX10" fmla="*/ 161426 w 986947"/>
                <a:gd name="connsiteY10" fmla="*/ 225198 h 1313116"/>
                <a:gd name="connsiteX11" fmla="*/ 141207 w 986947"/>
                <a:gd name="connsiteY11" fmla="*/ 349404 h 1313116"/>
                <a:gd name="connsiteX12" fmla="*/ 141207 w 986947"/>
                <a:gd name="connsiteY12" fmla="*/ 364634 h 1313116"/>
                <a:gd name="connsiteX13" fmla="*/ 169829 w 986947"/>
                <a:gd name="connsiteY13" fmla="*/ 622762 h 1313116"/>
                <a:gd name="connsiteX14" fmla="*/ 179808 w 986947"/>
                <a:gd name="connsiteY14" fmla="*/ 673705 h 1313116"/>
                <a:gd name="connsiteX15" fmla="*/ 152498 w 986947"/>
                <a:gd name="connsiteY15" fmla="*/ 787670 h 1313116"/>
                <a:gd name="connsiteX16" fmla="*/ 19101 w 986947"/>
                <a:gd name="connsiteY16" fmla="*/ 869599 h 1313116"/>
                <a:gd name="connsiteX17" fmla="*/ 195 w 986947"/>
                <a:gd name="connsiteY17" fmla="*/ 897959 h 1313116"/>
                <a:gd name="connsiteX18" fmla="*/ 25141 w 986947"/>
                <a:gd name="connsiteY18" fmla="*/ 921067 h 1313116"/>
                <a:gd name="connsiteX19" fmla="*/ 132278 w 986947"/>
                <a:gd name="connsiteY19" fmla="*/ 925531 h 1313116"/>
                <a:gd name="connsiteX20" fmla="*/ 11749 w 986947"/>
                <a:gd name="connsiteY20" fmla="*/ 1179720 h 1313116"/>
                <a:gd name="connsiteX21" fmla="*/ 11749 w 986947"/>
                <a:gd name="connsiteY21" fmla="*/ 1286858 h 1313116"/>
                <a:gd name="connsiteX22" fmla="*/ 38008 w 986947"/>
                <a:gd name="connsiteY22" fmla="*/ 1313117 h 1313116"/>
                <a:gd name="connsiteX23" fmla="*/ 948414 w 986947"/>
                <a:gd name="connsiteY23" fmla="*/ 1313117 h 1313116"/>
                <a:gd name="connsiteX24" fmla="*/ 974674 w 986947"/>
                <a:gd name="connsiteY24" fmla="*/ 1286858 h 1313116"/>
                <a:gd name="connsiteX25" fmla="*/ 974674 w 986947"/>
                <a:gd name="connsiteY25" fmla="*/ 1179720 h 1313116"/>
                <a:gd name="connsiteX26" fmla="*/ 854144 w 986947"/>
                <a:gd name="connsiteY26" fmla="*/ 925531 h 1313116"/>
                <a:gd name="connsiteX27" fmla="*/ 961281 w 986947"/>
                <a:gd name="connsiteY27" fmla="*/ 921067 h 1313116"/>
                <a:gd name="connsiteX28" fmla="*/ 986753 w 986947"/>
                <a:gd name="connsiteY28" fmla="*/ 897959 h 1313116"/>
                <a:gd name="connsiteX29" fmla="*/ 194513 w 986947"/>
                <a:gd name="connsiteY29" fmla="*/ 819706 h 1313116"/>
                <a:gd name="connsiteX30" fmla="*/ 231801 w 986947"/>
                <a:gd name="connsiteY30" fmla="*/ 665040 h 1313116"/>
                <a:gd name="connsiteX31" fmla="*/ 221297 w 986947"/>
                <a:gd name="connsiteY31" fmla="*/ 611471 h 1313116"/>
                <a:gd name="connsiteX32" fmla="*/ 193725 w 986947"/>
                <a:gd name="connsiteY32" fmla="*/ 364634 h 1313116"/>
                <a:gd name="connsiteX33" fmla="*/ 193725 w 986947"/>
                <a:gd name="connsiteY33" fmla="*/ 349404 h 1313116"/>
                <a:gd name="connsiteX34" fmla="*/ 210793 w 986947"/>
                <a:gd name="connsiteY34" fmla="*/ 243054 h 1313116"/>
                <a:gd name="connsiteX35" fmla="*/ 323971 w 986947"/>
                <a:gd name="connsiteY35" fmla="*/ 102305 h 1313116"/>
                <a:gd name="connsiteX36" fmla="*/ 327647 w 986947"/>
                <a:gd name="connsiteY36" fmla="*/ 100204 h 1313116"/>
                <a:gd name="connsiteX37" fmla="*/ 662977 w 986947"/>
                <a:gd name="connsiteY37" fmla="*/ 102305 h 1313116"/>
                <a:gd name="connsiteX38" fmla="*/ 776154 w 986947"/>
                <a:gd name="connsiteY38" fmla="*/ 243054 h 1313116"/>
                <a:gd name="connsiteX39" fmla="*/ 793223 w 986947"/>
                <a:gd name="connsiteY39" fmla="*/ 349404 h 1313116"/>
                <a:gd name="connsiteX40" fmla="*/ 793223 w 986947"/>
                <a:gd name="connsiteY40" fmla="*/ 364634 h 1313116"/>
                <a:gd name="connsiteX41" fmla="*/ 765650 w 986947"/>
                <a:gd name="connsiteY41" fmla="*/ 611471 h 1313116"/>
                <a:gd name="connsiteX42" fmla="*/ 754884 w 986947"/>
                <a:gd name="connsiteY42" fmla="*/ 665565 h 1313116"/>
                <a:gd name="connsiteX43" fmla="*/ 785607 w 986947"/>
                <a:gd name="connsiteY43" fmla="*/ 810253 h 1313116"/>
                <a:gd name="connsiteX44" fmla="*/ 849680 w 986947"/>
                <a:gd name="connsiteY44" fmla="*/ 873275 h 1313116"/>
                <a:gd name="connsiteX45" fmla="*/ 780355 w 986947"/>
                <a:gd name="connsiteY45" fmla="*/ 876164 h 1313116"/>
                <a:gd name="connsiteX46" fmla="*/ 731251 w 986947"/>
                <a:gd name="connsiteY46" fmla="*/ 870124 h 1313116"/>
                <a:gd name="connsiteX47" fmla="*/ 593915 w 986947"/>
                <a:gd name="connsiteY47" fmla="*/ 697076 h 1313116"/>
                <a:gd name="connsiteX48" fmla="*/ 697376 w 986947"/>
                <a:gd name="connsiteY48" fmla="*/ 592039 h 1313116"/>
                <a:gd name="connsiteX49" fmla="*/ 736240 w 986947"/>
                <a:gd name="connsiteY49" fmla="*/ 389318 h 1313116"/>
                <a:gd name="connsiteX50" fmla="*/ 711556 w 986947"/>
                <a:gd name="connsiteY50" fmla="*/ 363584 h 1313116"/>
                <a:gd name="connsiteX51" fmla="*/ 481001 w 986947"/>
                <a:gd name="connsiteY51" fmla="*/ 242004 h 1313116"/>
                <a:gd name="connsiteX52" fmla="*/ 456842 w 986947"/>
                <a:gd name="connsiteY52" fmla="*/ 231763 h 1313116"/>
                <a:gd name="connsiteX53" fmla="*/ 435835 w 986947"/>
                <a:gd name="connsiteY53" fmla="*/ 247518 h 1313116"/>
                <a:gd name="connsiteX54" fmla="*/ 273553 w 986947"/>
                <a:gd name="connsiteY54" fmla="*/ 359120 h 1313116"/>
                <a:gd name="connsiteX55" fmla="*/ 250970 w 986947"/>
                <a:gd name="connsiteY55" fmla="*/ 384591 h 1313116"/>
                <a:gd name="connsiteX56" fmla="*/ 289834 w 986947"/>
                <a:gd name="connsiteY56" fmla="*/ 592039 h 1313116"/>
                <a:gd name="connsiteX57" fmla="*/ 393032 w 986947"/>
                <a:gd name="connsiteY57" fmla="*/ 700490 h 1313116"/>
                <a:gd name="connsiteX58" fmla="*/ 255697 w 986947"/>
                <a:gd name="connsiteY58" fmla="*/ 870387 h 1313116"/>
                <a:gd name="connsiteX59" fmla="*/ 206329 w 986947"/>
                <a:gd name="connsiteY59" fmla="*/ 876426 h 1313116"/>
                <a:gd name="connsiteX60" fmla="*/ 137005 w 986947"/>
                <a:gd name="connsiteY60" fmla="*/ 873538 h 1313116"/>
                <a:gd name="connsiteX61" fmla="*/ 194513 w 986947"/>
                <a:gd name="connsiteY61" fmla="*/ 819706 h 1313116"/>
                <a:gd name="connsiteX62" fmla="*/ 492292 w 986947"/>
                <a:gd name="connsiteY62" fmla="*/ 677119 h 1313116"/>
                <a:gd name="connsiteX63" fmla="*/ 335262 w 986947"/>
                <a:gd name="connsiteY63" fmla="*/ 565780 h 1313116"/>
                <a:gd name="connsiteX64" fmla="*/ 303488 w 986947"/>
                <a:gd name="connsiteY64" fmla="*/ 406912 h 1313116"/>
                <a:gd name="connsiteX65" fmla="*/ 465245 w 986947"/>
                <a:gd name="connsiteY65" fmla="*/ 302925 h 1313116"/>
                <a:gd name="connsiteX66" fmla="*/ 683197 w 986947"/>
                <a:gd name="connsiteY66" fmla="*/ 413477 h 1313116"/>
                <a:gd name="connsiteX67" fmla="*/ 651685 w 986947"/>
                <a:gd name="connsiteY67" fmla="*/ 565780 h 1313116"/>
                <a:gd name="connsiteX68" fmla="*/ 492292 w 986947"/>
                <a:gd name="connsiteY68" fmla="*/ 677119 h 1313116"/>
                <a:gd name="connsiteX69" fmla="*/ 487828 w 986947"/>
                <a:gd name="connsiteY69" fmla="*/ 729900 h 1313116"/>
                <a:gd name="connsiteX70" fmla="*/ 494918 w 986947"/>
                <a:gd name="connsiteY70" fmla="*/ 729637 h 1313116"/>
                <a:gd name="connsiteX71" fmla="*/ 543235 w 986947"/>
                <a:gd name="connsiteY71" fmla="*/ 720184 h 1313116"/>
                <a:gd name="connsiteX72" fmla="*/ 622275 w 986947"/>
                <a:gd name="connsiteY72" fmla="*/ 871174 h 1313116"/>
                <a:gd name="connsiteX73" fmla="*/ 493605 w 986947"/>
                <a:gd name="connsiteY73" fmla="*/ 976474 h 1313116"/>
                <a:gd name="connsiteX74" fmla="*/ 364935 w 986947"/>
                <a:gd name="connsiteY74" fmla="*/ 871174 h 1313116"/>
                <a:gd name="connsiteX75" fmla="*/ 443713 w 986947"/>
                <a:gd name="connsiteY75" fmla="*/ 723335 h 1313116"/>
                <a:gd name="connsiteX76" fmla="*/ 487828 w 986947"/>
                <a:gd name="connsiteY76" fmla="*/ 729900 h 1313116"/>
                <a:gd name="connsiteX77" fmla="*/ 922418 w 986947"/>
                <a:gd name="connsiteY77" fmla="*/ 1179983 h 1313116"/>
                <a:gd name="connsiteX78" fmla="*/ 922418 w 986947"/>
                <a:gd name="connsiteY78" fmla="*/ 1260861 h 1313116"/>
                <a:gd name="connsiteX79" fmla="*/ 64792 w 986947"/>
                <a:gd name="connsiteY79" fmla="*/ 1260861 h 1313116"/>
                <a:gd name="connsiteX80" fmla="*/ 64792 w 986947"/>
                <a:gd name="connsiteY80" fmla="*/ 1179983 h 1313116"/>
                <a:gd name="connsiteX81" fmla="*/ 228125 w 986947"/>
                <a:gd name="connsiteY81" fmla="*/ 927894 h 1313116"/>
                <a:gd name="connsiteX82" fmla="*/ 271715 w 986947"/>
                <a:gd name="connsiteY82" fmla="*/ 920542 h 1313116"/>
                <a:gd name="connsiteX83" fmla="*/ 318719 w 986947"/>
                <a:gd name="connsiteY83" fmla="*/ 901110 h 1313116"/>
                <a:gd name="connsiteX84" fmla="*/ 477062 w 986947"/>
                <a:gd name="connsiteY84" fmla="*/ 1030830 h 1313116"/>
                <a:gd name="connsiteX85" fmla="*/ 493605 w 986947"/>
                <a:gd name="connsiteY85" fmla="*/ 1036870 h 1313116"/>
                <a:gd name="connsiteX86" fmla="*/ 510148 w 986947"/>
                <a:gd name="connsiteY86" fmla="*/ 1030830 h 1313116"/>
                <a:gd name="connsiteX87" fmla="*/ 668491 w 986947"/>
                <a:gd name="connsiteY87" fmla="*/ 901110 h 1313116"/>
                <a:gd name="connsiteX88" fmla="*/ 715495 w 986947"/>
                <a:gd name="connsiteY88" fmla="*/ 920542 h 1313116"/>
                <a:gd name="connsiteX89" fmla="*/ 758823 w 986947"/>
                <a:gd name="connsiteY89" fmla="*/ 927894 h 1313116"/>
                <a:gd name="connsiteX90" fmla="*/ 922418 w 986947"/>
                <a:gd name="connsiteY90" fmla="*/ 1179983 h 13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86947" h="1313116">
                  <a:moveTo>
                    <a:pt x="986753" y="897959"/>
                  </a:moveTo>
                  <a:cubicBezTo>
                    <a:pt x="988328" y="885092"/>
                    <a:pt x="980188" y="873013"/>
                    <a:pt x="967846" y="869599"/>
                  </a:cubicBezTo>
                  <a:cubicBezTo>
                    <a:pt x="904562" y="851743"/>
                    <a:pt x="857820" y="821807"/>
                    <a:pt x="829198" y="780318"/>
                  </a:cubicBezTo>
                  <a:cubicBezTo>
                    <a:pt x="808453" y="750645"/>
                    <a:pt x="800838" y="712831"/>
                    <a:pt x="807140" y="674230"/>
                  </a:cubicBezTo>
                  <a:cubicBezTo>
                    <a:pt x="809766" y="657950"/>
                    <a:pt x="813442" y="640356"/>
                    <a:pt x="817381" y="622762"/>
                  </a:cubicBezTo>
                  <a:cubicBezTo>
                    <a:pt x="836550" y="536370"/>
                    <a:pt x="846003" y="449452"/>
                    <a:pt x="846003" y="364372"/>
                  </a:cubicBezTo>
                  <a:lnTo>
                    <a:pt x="846003" y="349404"/>
                  </a:lnTo>
                  <a:cubicBezTo>
                    <a:pt x="846003" y="303976"/>
                    <a:pt x="839176" y="262224"/>
                    <a:pt x="825784" y="225198"/>
                  </a:cubicBezTo>
                  <a:cubicBezTo>
                    <a:pt x="781143" y="102042"/>
                    <a:pt x="690024" y="56877"/>
                    <a:pt x="687923" y="56089"/>
                  </a:cubicBezTo>
                  <a:cubicBezTo>
                    <a:pt x="486515" y="-63128"/>
                    <a:pt x="318981" y="42697"/>
                    <a:pt x="299024" y="56089"/>
                  </a:cubicBezTo>
                  <a:cubicBezTo>
                    <a:pt x="284582" y="63704"/>
                    <a:pt x="202916" y="110971"/>
                    <a:pt x="161426" y="225198"/>
                  </a:cubicBezTo>
                  <a:cubicBezTo>
                    <a:pt x="148034" y="262224"/>
                    <a:pt x="141207" y="303976"/>
                    <a:pt x="141207" y="349404"/>
                  </a:cubicBezTo>
                  <a:lnTo>
                    <a:pt x="141207" y="364634"/>
                  </a:lnTo>
                  <a:cubicBezTo>
                    <a:pt x="141207" y="449452"/>
                    <a:pt x="150923" y="536370"/>
                    <a:pt x="169829" y="622762"/>
                  </a:cubicBezTo>
                  <a:cubicBezTo>
                    <a:pt x="173768" y="640093"/>
                    <a:pt x="177182" y="657687"/>
                    <a:pt x="179808" y="673705"/>
                  </a:cubicBezTo>
                  <a:cubicBezTo>
                    <a:pt x="186635" y="714670"/>
                    <a:pt x="176657" y="756159"/>
                    <a:pt x="152498" y="787670"/>
                  </a:cubicBezTo>
                  <a:cubicBezTo>
                    <a:pt x="123350" y="825221"/>
                    <a:pt x="78447" y="852793"/>
                    <a:pt x="19101" y="869599"/>
                  </a:cubicBezTo>
                  <a:cubicBezTo>
                    <a:pt x="6759" y="873013"/>
                    <a:pt x="-1381" y="885092"/>
                    <a:pt x="195" y="897959"/>
                  </a:cubicBezTo>
                  <a:cubicBezTo>
                    <a:pt x="1770" y="910826"/>
                    <a:pt x="12274" y="920542"/>
                    <a:pt x="25141" y="921067"/>
                  </a:cubicBezTo>
                  <a:lnTo>
                    <a:pt x="132278" y="925531"/>
                  </a:lnTo>
                  <a:cubicBezTo>
                    <a:pt x="57177" y="986978"/>
                    <a:pt x="11749" y="1079673"/>
                    <a:pt x="11749" y="1179720"/>
                  </a:cubicBezTo>
                  <a:lnTo>
                    <a:pt x="11749" y="1286858"/>
                  </a:lnTo>
                  <a:cubicBezTo>
                    <a:pt x="11749" y="1301300"/>
                    <a:pt x="23565" y="1313117"/>
                    <a:pt x="38008" y="1313117"/>
                  </a:cubicBezTo>
                  <a:lnTo>
                    <a:pt x="948414" y="1313117"/>
                  </a:lnTo>
                  <a:cubicBezTo>
                    <a:pt x="962857" y="1313117"/>
                    <a:pt x="974674" y="1301300"/>
                    <a:pt x="974674" y="1286858"/>
                  </a:cubicBezTo>
                  <a:lnTo>
                    <a:pt x="974674" y="1179720"/>
                  </a:lnTo>
                  <a:cubicBezTo>
                    <a:pt x="974674" y="1079673"/>
                    <a:pt x="929245" y="986978"/>
                    <a:pt x="854144" y="925531"/>
                  </a:cubicBezTo>
                  <a:lnTo>
                    <a:pt x="961281" y="921067"/>
                  </a:lnTo>
                  <a:cubicBezTo>
                    <a:pt x="974674" y="920542"/>
                    <a:pt x="985177" y="910826"/>
                    <a:pt x="986753" y="897959"/>
                  </a:cubicBezTo>
                  <a:close/>
                  <a:moveTo>
                    <a:pt x="194513" y="819706"/>
                  </a:moveTo>
                  <a:cubicBezTo>
                    <a:pt x="227599" y="776904"/>
                    <a:pt x="241254" y="720447"/>
                    <a:pt x="231801" y="665040"/>
                  </a:cubicBezTo>
                  <a:cubicBezTo>
                    <a:pt x="228912" y="648234"/>
                    <a:pt x="225236" y="629590"/>
                    <a:pt x="221297" y="611471"/>
                  </a:cubicBezTo>
                  <a:cubicBezTo>
                    <a:pt x="202916" y="528492"/>
                    <a:pt x="193725" y="445513"/>
                    <a:pt x="193725" y="364634"/>
                  </a:cubicBezTo>
                  <a:lnTo>
                    <a:pt x="193725" y="349404"/>
                  </a:lnTo>
                  <a:cubicBezTo>
                    <a:pt x="193725" y="310015"/>
                    <a:pt x="199502" y="274303"/>
                    <a:pt x="210793" y="243054"/>
                  </a:cubicBezTo>
                  <a:cubicBezTo>
                    <a:pt x="247819" y="140906"/>
                    <a:pt x="323445" y="102568"/>
                    <a:pt x="323971" y="102305"/>
                  </a:cubicBezTo>
                  <a:cubicBezTo>
                    <a:pt x="325284" y="101780"/>
                    <a:pt x="326597" y="100992"/>
                    <a:pt x="327647" y="100204"/>
                  </a:cubicBezTo>
                  <a:cubicBezTo>
                    <a:pt x="333949" y="95740"/>
                    <a:pt x="481001" y="-5095"/>
                    <a:pt x="662977" y="102305"/>
                  </a:cubicBezTo>
                  <a:cubicBezTo>
                    <a:pt x="663765" y="102568"/>
                    <a:pt x="739391" y="141169"/>
                    <a:pt x="776154" y="243054"/>
                  </a:cubicBezTo>
                  <a:cubicBezTo>
                    <a:pt x="787445" y="274303"/>
                    <a:pt x="793223" y="310015"/>
                    <a:pt x="793223" y="349404"/>
                  </a:cubicBezTo>
                  <a:lnTo>
                    <a:pt x="793223" y="364634"/>
                  </a:lnTo>
                  <a:cubicBezTo>
                    <a:pt x="793223" y="445775"/>
                    <a:pt x="784032" y="528754"/>
                    <a:pt x="765650" y="611471"/>
                  </a:cubicBezTo>
                  <a:cubicBezTo>
                    <a:pt x="761449" y="629852"/>
                    <a:pt x="757773" y="648496"/>
                    <a:pt x="754884" y="665565"/>
                  </a:cubicBezTo>
                  <a:cubicBezTo>
                    <a:pt x="746219" y="717821"/>
                    <a:pt x="756985" y="769289"/>
                    <a:pt x="785607" y="810253"/>
                  </a:cubicBezTo>
                  <a:cubicBezTo>
                    <a:pt x="802413" y="834674"/>
                    <a:pt x="823946" y="855682"/>
                    <a:pt x="849680" y="873275"/>
                  </a:cubicBezTo>
                  <a:lnTo>
                    <a:pt x="780355" y="876164"/>
                  </a:lnTo>
                  <a:cubicBezTo>
                    <a:pt x="762762" y="876951"/>
                    <a:pt x="746219" y="874851"/>
                    <a:pt x="731251" y="870124"/>
                  </a:cubicBezTo>
                  <a:cubicBezTo>
                    <a:pt x="602843" y="830210"/>
                    <a:pt x="593653" y="728587"/>
                    <a:pt x="593915" y="697076"/>
                  </a:cubicBezTo>
                  <a:cubicBezTo>
                    <a:pt x="638031" y="670292"/>
                    <a:pt x="674794" y="630903"/>
                    <a:pt x="697376" y="592039"/>
                  </a:cubicBezTo>
                  <a:cubicBezTo>
                    <a:pt x="738341" y="521402"/>
                    <a:pt x="736503" y="394570"/>
                    <a:pt x="736240" y="389318"/>
                  </a:cubicBezTo>
                  <a:cubicBezTo>
                    <a:pt x="735977" y="375663"/>
                    <a:pt x="725211" y="364372"/>
                    <a:pt x="711556" y="363584"/>
                  </a:cubicBezTo>
                  <a:cubicBezTo>
                    <a:pt x="567656" y="354656"/>
                    <a:pt x="481788" y="243054"/>
                    <a:pt x="481001" y="242004"/>
                  </a:cubicBezTo>
                  <a:cubicBezTo>
                    <a:pt x="475486" y="234389"/>
                    <a:pt x="466295" y="230450"/>
                    <a:pt x="456842" y="231763"/>
                  </a:cubicBezTo>
                  <a:cubicBezTo>
                    <a:pt x="447651" y="232813"/>
                    <a:pt x="439511" y="238853"/>
                    <a:pt x="435835" y="247518"/>
                  </a:cubicBezTo>
                  <a:cubicBezTo>
                    <a:pt x="400647" y="329447"/>
                    <a:pt x="318981" y="352818"/>
                    <a:pt x="273553" y="359120"/>
                  </a:cubicBezTo>
                  <a:cubicBezTo>
                    <a:pt x="260686" y="360958"/>
                    <a:pt x="251233" y="371724"/>
                    <a:pt x="250970" y="384591"/>
                  </a:cubicBezTo>
                  <a:cubicBezTo>
                    <a:pt x="250970" y="390106"/>
                    <a:pt x="248869" y="521139"/>
                    <a:pt x="289834" y="592039"/>
                  </a:cubicBezTo>
                  <a:cubicBezTo>
                    <a:pt x="313730" y="633266"/>
                    <a:pt x="350230" y="673968"/>
                    <a:pt x="393032" y="700490"/>
                  </a:cubicBezTo>
                  <a:cubicBezTo>
                    <a:pt x="392507" y="735414"/>
                    <a:pt x="379903" y="831786"/>
                    <a:pt x="255697" y="870387"/>
                  </a:cubicBezTo>
                  <a:cubicBezTo>
                    <a:pt x="240729" y="875113"/>
                    <a:pt x="224186" y="876951"/>
                    <a:pt x="206329" y="876426"/>
                  </a:cubicBezTo>
                  <a:lnTo>
                    <a:pt x="137005" y="873538"/>
                  </a:lnTo>
                  <a:cubicBezTo>
                    <a:pt x="159851" y="858045"/>
                    <a:pt x="178757" y="839926"/>
                    <a:pt x="194513" y="819706"/>
                  </a:cubicBezTo>
                  <a:close/>
                  <a:moveTo>
                    <a:pt x="492292" y="677119"/>
                  </a:moveTo>
                  <a:cubicBezTo>
                    <a:pt x="432159" y="680007"/>
                    <a:pt x="368611" y="623288"/>
                    <a:pt x="335262" y="565780"/>
                  </a:cubicBezTo>
                  <a:cubicBezTo>
                    <a:pt x="311891" y="525603"/>
                    <a:pt x="305064" y="450502"/>
                    <a:pt x="303488" y="406912"/>
                  </a:cubicBezTo>
                  <a:cubicBezTo>
                    <a:pt x="353381" y="396145"/>
                    <a:pt x="421655" y="369361"/>
                    <a:pt x="465245" y="302925"/>
                  </a:cubicBezTo>
                  <a:cubicBezTo>
                    <a:pt x="502271" y="339688"/>
                    <a:pt x="576847" y="399297"/>
                    <a:pt x="683197" y="413477"/>
                  </a:cubicBezTo>
                  <a:cubicBezTo>
                    <a:pt x="681621" y="455491"/>
                    <a:pt x="674531" y="526129"/>
                    <a:pt x="651685" y="565780"/>
                  </a:cubicBezTo>
                  <a:cubicBezTo>
                    <a:pt x="615710" y="628539"/>
                    <a:pt x="550062" y="674493"/>
                    <a:pt x="492292" y="677119"/>
                  </a:cubicBezTo>
                  <a:close/>
                  <a:moveTo>
                    <a:pt x="487828" y="729900"/>
                  </a:moveTo>
                  <a:cubicBezTo>
                    <a:pt x="490191" y="729900"/>
                    <a:pt x="492555" y="729900"/>
                    <a:pt x="494918" y="729637"/>
                  </a:cubicBezTo>
                  <a:cubicBezTo>
                    <a:pt x="511461" y="728850"/>
                    <a:pt x="527479" y="725173"/>
                    <a:pt x="543235" y="720184"/>
                  </a:cubicBezTo>
                  <a:cubicBezTo>
                    <a:pt x="547436" y="759835"/>
                    <a:pt x="564242" y="822595"/>
                    <a:pt x="622275" y="871174"/>
                  </a:cubicBezTo>
                  <a:lnTo>
                    <a:pt x="493605" y="976474"/>
                  </a:lnTo>
                  <a:lnTo>
                    <a:pt x="364935" y="871174"/>
                  </a:lnTo>
                  <a:cubicBezTo>
                    <a:pt x="421655" y="824170"/>
                    <a:pt x="438986" y="763249"/>
                    <a:pt x="443713" y="723335"/>
                  </a:cubicBezTo>
                  <a:cubicBezTo>
                    <a:pt x="458155" y="727537"/>
                    <a:pt x="472860" y="729900"/>
                    <a:pt x="487828" y="729900"/>
                  </a:cubicBezTo>
                  <a:close/>
                  <a:moveTo>
                    <a:pt x="922418" y="1179983"/>
                  </a:moveTo>
                  <a:lnTo>
                    <a:pt x="922418" y="1260861"/>
                  </a:lnTo>
                  <a:lnTo>
                    <a:pt x="64792" y="1260861"/>
                  </a:lnTo>
                  <a:lnTo>
                    <a:pt x="64792" y="1179983"/>
                  </a:lnTo>
                  <a:cubicBezTo>
                    <a:pt x="64792" y="1071007"/>
                    <a:pt x="128865" y="972535"/>
                    <a:pt x="228125" y="927894"/>
                  </a:cubicBezTo>
                  <a:cubicBezTo>
                    <a:pt x="243355" y="926844"/>
                    <a:pt x="258060" y="924743"/>
                    <a:pt x="271715" y="920542"/>
                  </a:cubicBezTo>
                  <a:cubicBezTo>
                    <a:pt x="289308" y="915027"/>
                    <a:pt x="304539" y="908462"/>
                    <a:pt x="318719" y="901110"/>
                  </a:cubicBezTo>
                  <a:lnTo>
                    <a:pt x="477062" y="1030830"/>
                  </a:lnTo>
                  <a:cubicBezTo>
                    <a:pt x="481788" y="1034769"/>
                    <a:pt x="487828" y="1036870"/>
                    <a:pt x="493605" y="1036870"/>
                  </a:cubicBezTo>
                  <a:cubicBezTo>
                    <a:pt x="499382" y="1036870"/>
                    <a:pt x="505422" y="1034769"/>
                    <a:pt x="510148" y="1030830"/>
                  </a:cubicBezTo>
                  <a:lnTo>
                    <a:pt x="668491" y="901110"/>
                  </a:lnTo>
                  <a:cubicBezTo>
                    <a:pt x="682671" y="908200"/>
                    <a:pt x="697902" y="915027"/>
                    <a:pt x="715495" y="920542"/>
                  </a:cubicBezTo>
                  <a:cubicBezTo>
                    <a:pt x="729150" y="924743"/>
                    <a:pt x="743855" y="926844"/>
                    <a:pt x="758823" y="927894"/>
                  </a:cubicBezTo>
                  <a:cubicBezTo>
                    <a:pt x="858345" y="972272"/>
                    <a:pt x="922418" y="1071007"/>
                    <a:pt x="922418" y="1179983"/>
                  </a:cubicBezTo>
                  <a:close/>
                </a:path>
              </a:pathLst>
            </a:custGeom>
            <a:solidFill>
              <a:schemeClr val="bg2">
                <a:lumMod val="20000"/>
                <a:lumOff val="80000"/>
              </a:schemeClr>
            </a:solidFill>
            <a:ln w="26194"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6615B4FB-D30E-B6F6-6730-3B975D46D148}"/>
                </a:ext>
              </a:extLst>
            </p:cNvPr>
            <p:cNvSpPr/>
            <p:nvPr/>
          </p:nvSpPr>
          <p:spPr>
            <a:xfrm>
              <a:off x="2910911" y="3476640"/>
              <a:ext cx="160443" cy="52518"/>
            </a:xfrm>
            <a:custGeom>
              <a:avLst/>
              <a:gdLst>
                <a:gd name="connsiteX0" fmla="*/ 134185 w 160443"/>
                <a:gd name="connsiteY0" fmla="*/ 0 h 52518"/>
                <a:gd name="connsiteX1" fmla="*/ 26259 w 160443"/>
                <a:gd name="connsiteY1" fmla="*/ 0 h 52518"/>
                <a:gd name="connsiteX2" fmla="*/ 0 w 160443"/>
                <a:gd name="connsiteY2" fmla="*/ 26259 h 52518"/>
                <a:gd name="connsiteX3" fmla="*/ 26259 w 160443"/>
                <a:gd name="connsiteY3" fmla="*/ 52518 h 52518"/>
                <a:gd name="connsiteX4" fmla="*/ 134185 w 160443"/>
                <a:gd name="connsiteY4" fmla="*/ 52518 h 52518"/>
                <a:gd name="connsiteX5" fmla="*/ 160444 w 160443"/>
                <a:gd name="connsiteY5" fmla="*/ 26259 h 52518"/>
                <a:gd name="connsiteX6" fmla="*/ 134185 w 160443"/>
                <a:gd name="connsiteY6" fmla="*/ 0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443" h="52518">
                  <a:moveTo>
                    <a:pt x="134185" y="0"/>
                  </a:moveTo>
                  <a:lnTo>
                    <a:pt x="26259" y="0"/>
                  </a:lnTo>
                  <a:cubicBezTo>
                    <a:pt x="11817" y="0"/>
                    <a:pt x="0" y="11817"/>
                    <a:pt x="0" y="26259"/>
                  </a:cubicBezTo>
                  <a:cubicBezTo>
                    <a:pt x="0" y="40702"/>
                    <a:pt x="11817" y="52518"/>
                    <a:pt x="26259" y="52518"/>
                  </a:cubicBezTo>
                  <a:lnTo>
                    <a:pt x="134185" y="52518"/>
                  </a:lnTo>
                  <a:cubicBezTo>
                    <a:pt x="148627" y="52518"/>
                    <a:pt x="160444" y="40702"/>
                    <a:pt x="160444" y="26259"/>
                  </a:cubicBezTo>
                  <a:cubicBezTo>
                    <a:pt x="160444" y="11817"/>
                    <a:pt x="148627" y="0"/>
                    <a:pt x="134185" y="0"/>
                  </a:cubicBezTo>
                  <a:close/>
                </a:path>
              </a:pathLst>
            </a:custGeom>
            <a:solidFill>
              <a:schemeClr val="bg2">
                <a:lumMod val="20000"/>
                <a:lumOff val="80000"/>
              </a:schemeClr>
            </a:solidFill>
            <a:ln w="26194" cap="flat">
              <a:noFill/>
              <a:prstDash val="solid"/>
              <a:miter/>
            </a:ln>
          </p:spPr>
          <p:txBody>
            <a:bodyPr rtlCol="0" anchor="ctr"/>
            <a:lstStyle/>
            <a:p>
              <a:endParaRPr lang="en-US" noProof="0" dirty="0"/>
            </a:p>
          </p:txBody>
        </p:sp>
      </p:grpSp>
      <p:sp>
        <p:nvSpPr>
          <p:cNvPr id="24" name="TextBox 23">
            <a:extLst>
              <a:ext uri="{FF2B5EF4-FFF2-40B4-BE49-F238E27FC236}">
                <a16:creationId xmlns:a16="http://schemas.microsoft.com/office/drawing/2014/main" id="{416B1B10-F9F3-35FD-1BC1-B5E4F54E908C}"/>
              </a:ext>
            </a:extLst>
          </p:cNvPr>
          <p:cNvSpPr txBox="1"/>
          <p:nvPr/>
        </p:nvSpPr>
        <p:spPr>
          <a:xfrm>
            <a:off x="6561853" y="2191897"/>
            <a:ext cx="4514856" cy="1200329"/>
          </a:xfrm>
          <a:prstGeom prst="rect">
            <a:avLst/>
          </a:prstGeom>
          <a:noFill/>
        </p:spPr>
        <p:txBody>
          <a:bodyPr wrap="square">
            <a:spAutoFit/>
          </a:bodyPr>
          <a:lstStyle/>
          <a:p>
            <a:pPr algn="ctr"/>
            <a:r>
              <a:rPr lang="en-US" noProof="0" dirty="0">
                <a:solidFill>
                  <a:schemeClr val="tx1"/>
                </a:solidFill>
              </a:rPr>
              <a:t>I will go on walks </a:t>
            </a:r>
            <a:r>
              <a:rPr lang="en-US" dirty="0"/>
              <a:t>around my </a:t>
            </a:r>
            <a:br>
              <a:rPr lang="en-US" dirty="0"/>
            </a:br>
            <a:r>
              <a:rPr lang="en-US" dirty="0"/>
              <a:t>neighborhood </a:t>
            </a:r>
            <a:r>
              <a:rPr lang="en-US" noProof="0" dirty="0">
                <a:solidFill>
                  <a:schemeClr val="tx1"/>
                </a:solidFill>
              </a:rPr>
              <a:t>on Mondays, Wednesdays, and Fridays for 30 minutes in order to lose 5 lbs by Thanksgiving</a:t>
            </a:r>
          </a:p>
        </p:txBody>
      </p:sp>
      <p:sp>
        <p:nvSpPr>
          <p:cNvPr id="27" name="Rectangle: Rounded Corners 26">
            <a:extLst>
              <a:ext uri="{FF2B5EF4-FFF2-40B4-BE49-F238E27FC236}">
                <a16:creationId xmlns:a16="http://schemas.microsoft.com/office/drawing/2014/main" id="{CF1B6CB5-ED92-2731-E95F-3523213A967A}"/>
              </a:ext>
            </a:extLst>
          </p:cNvPr>
          <p:cNvSpPr/>
          <p:nvPr/>
        </p:nvSpPr>
        <p:spPr>
          <a:xfrm>
            <a:off x="6561853" y="2057400"/>
            <a:ext cx="4466365" cy="1475130"/>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9" name="Graphic 28">
            <a:extLst>
              <a:ext uri="{FF2B5EF4-FFF2-40B4-BE49-F238E27FC236}">
                <a16:creationId xmlns:a16="http://schemas.microsoft.com/office/drawing/2014/main" id="{5A207313-9D93-5293-D579-7976A5A2F8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30" name="Graphic 29">
            <a:extLst>
              <a:ext uri="{FF2B5EF4-FFF2-40B4-BE49-F238E27FC236}">
                <a16:creationId xmlns:a16="http://schemas.microsoft.com/office/drawing/2014/main" id="{EFAD9B45-993B-8253-85BC-64C4C81AB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174504"/>
            <a:ext cx="663634" cy="663634"/>
          </a:xfrm>
          <a:prstGeom prst="rect">
            <a:avLst/>
          </a:prstGeom>
        </p:spPr>
      </p:pic>
      <p:pic>
        <p:nvPicPr>
          <p:cNvPr id="33" name="Graphic 32">
            <a:extLst>
              <a:ext uri="{FF2B5EF4-FFF2-40B4-BE49-F238E27FC236}">
                <a16:creationId xmlns:a16="http://schemas.microsoft.com/office/drawing/2014/main" id="{F5698293-4473-DE46-230A-592A765D7DE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959746" y="2056439"/>
            <a:ext cx="444382" cy="444380"/>
          </a:xfrm>
          <a:prstGeom prst="rect">
            <a:avLst/>
          </a:prstGeom>
        </p:spPr>
      </p:pic>
      <p:pic>
        <p:nvPicPr>
          <p:cNvPr id="34" name="Graphic 33">
            <a:extLst>
              <a:ext uri="{FF2B5EF4-FFF2-40B4-BE49-F238E27FC236}">
                <a16:creationId xmlns:a16="http://schemas.microsoft.com/office/drawing/2014/main" id="{E88EEE75-4DAA-FF41-1304-197774DA1527}"/>
              </a:ext>
            </a:extLst>
          </p:cNvPr>
          <p:cNvPicPr>
            <a:picLocks noChangeAspect="1"/>
          </p:cNvPicPr>
          <p:nvPr/>
        </p:nvPicPr>
        <p:blipFill>
          <a:blip r:embed="rId7">
            <a:extLst>
              <a:ext uri="{96DAC541-7B7A-43D3-8B79-37D633B846F1}">
                <asvg:svgBlip xmlns:asvg="http://schemas.microsoft.com/office/drawing/2016/SVG/main" r:embed="rId8"/>
              </a:ext>
            </a:extLst>
          </a:blip>
          <a:srcRect l="10" r="10"/>
          <a:stretch/>
        </p:blipFill>
        <p:spPr>
          <a:xfrm>
            <a:off x="1959739" y="2793722"/>
            <a:ext cx="444296" cy="444380"/>
          </a:xfrm>
          <a:prstGeom prst="rect">
            <a:avLst/>
          </a:prstGeom>
        </p:spPr>
      </p:pic>
      <p:pic>
        <p:nvPicPr>
          <p:cNvPr id="35" name="Graphic 34">
            <a:extLst>
              <a:ext uri="{FF2B5EF4-FFF2-40B4-BE49-F238E27FC236}">
                <a16:creationId xmlns:a16="http://schemas.microsoft.com/office/drawing/2014/main" id="{84E696C6-8856-4A1D-D04C-7BF82932F976}"/>
              </a:ext>
            </a:extLst>
          </p:cNvPr>
          <p:cNvPicPr>
            <a:picLocks noChangeAspect="1"/>
          </p:cNvPicPr>
          <p:nvPr/>
        </p:nvPicPr>
        <p:blipFill>
          <a:blip r:embed="rId9">
            <a:extLst>
              <a:ext uri="{96DAC541-7B7A-43D3-8B79-37D633B846F1}">
                <asvg:svgBlip xmlns:asvg="http://schemas.microsoft.com/office/drawing/2016/SVG/main" r:embed="rId10"/>
              </a:ext>
            </a:extLst>
          </a:blip>
          <a:srcRect l="14" r="14"/>
          <a:stretch/>
        </p:blipFill>
        <p:spPr>
          <a:xfrm>
            <a:off x="1959736" y="3554744"/>
            <a:ext cx="444254" cy="444380"/>
          </a:xfrm>
          <a:prstGeom prst="rect">
            <a:avLst/>
          </a:prstGeom>
        </p:spPr>
      </p:pic>
      <p:pic>
        <p:nvPicPr>
          <p:cNvPr id="36" name="Graphic 35">
            <a:extLst>
              <a:ext uri="{FF2B5EF4-FFF2-40B4-BE49-F238E27FC236}">
                <a16:creationId xmlns:a16="http://schemas.microsoft.com/office/drawing/2014/main" id="{62B7072C-9027-ACA4-9934-1EC924640E63}"/>
              </a:ext>
            </a:extLst>
          </p:cNvPr>
          <p:cNvPicPr>
            <a:picLocks noChangeAspect="1"/>
          </p:cNvPicPr>
          <p:nvPr/>
        </p:nvPicPr>
        <p:blipFill>
          <a:blip r:embed="rId11">
            <a:extLst>
              <a:ext uri="{96DAC541-7B7A-43D3-8B79-37D633B846F1}">
                <asvg:svgBlip xmlns:asvg="http://schemas.microsoft.com/office/drawing/2016/SVG/main" r:embed="rId12"/>
              </a:ext>
            </a:extLst>
          </a:blip>
          <a:srcRect l="10" r="10"/>
          <a:stretch/>
        </p:blipFill>
        <p:spPr>
          <a:xfrm>
            <a:off x="1959739" y="4307552"/>
            <a:ext cx="444296" cy="444380"/>
          </a:xfrm>
          <a:prstGeom prst="rect">
            <a:avLst/>
          </a:prstGeom>
        </p:spPr>
      </p:pic>
      <p:pic>
        <p:nvPicPr>
          <p:cNvPr id="37" name="Graphic 36">
            <a:extLst>
              <a:ext uri="{FF2B5EF4-FFF2-40B4-BE49-F238E27FC236}">
                <a16:creationId xmlns:a16="http://schemas.microsoft.com/office/drawing/2014/main" id="{C5489BE6-9734-A1A8-F494-4BAB0E1CD8F4}"/>
              </a:ext>
            </a:extLst>
          </p:cNvPr>
          <p:cNvPicPr>
            <a:picLocks noChangeAspect="1"/>
          </p:cNvPicPr>
          <p:nvPr/>
        </p:nvPicPr>
        <p:blipFill>
          <a:blip r:embed="rId13">
            <a:extLst>
              <a:ext uri="{96DAC541-7B7A-43D3-8B79-37D633B846F1}">
                <asvg:svgBlip xmlns:asvg="http://schemas.microsoft.com/office/drawing/2016/SVG/main" r:embed="rId14"/>
              </a:ext>
            </a:extLst>
          </a:blip>
          <a:srcRect l="17" r="17"/>
          <a:stretch/>
        </p:blipFill>
        <p:spPr>
          <a:xfrm>
            <a:off x="1959739" y="5057922"/>
            <a:ext cx="444225" cy="444380"/>
          </a:xfrm>
          <a:prstGeom prst="rect">
            <a:avLst/>
          </a:prstGeom>
        </p:spPr>
      </p:pic>
    </p:spTree>
    <p:extLst>
      <p:ext uri="{BB962C8B-B14F-4D97-AF65-F5344CB8AC3E}">
        <p14:creationId xmlns:p14="http://schemas.microsoft.com/office/powerpoint/2010/main" val="261142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2E0A-4710-4A7D-9715-01F4BB80C931}"/>
              </a:ext>
            </a:extLst>
          </p:cNvPr>
          <p:cNvSpPr>
            <a:spLocks noGrp="1"/>
          </p:cNvSpPr>
          <p:nvPr>
            <p:ph type="title"/>
          </p:nvPr>
        </p:nvSpPr>
        <p:spPr>
          <a:xfrm>
            <a:off x="536240" y="414320"/>
            <a:ext cx="10896000" cy="1082209"/>
          </a:xfrm>
        </p:spPr>
        <p:txBody>
          <a:bodyPr/>
          <a:lstStyle/>
          <a:p>
            <a:r>
              <a:rPr lang="en-US" noProof="0" dirty="0"/>
              <a:t>Communicating with family members </a:t>
            </a:r>
            <a:br>
              <a:rPr lang="en-US" noProof="0" dirty="0"/>
            </a:br>
            <a:r>
              <a:rPr lang="en-US" noProof="0" dirty="0"/>
              <a:t>and other healthcare professionals </a:t>
            </a:r>
          </a:p>
        </p:txBody>
      </p:sp>
      <p:sp>
        <p:nvSpPr>
          <p:cNvPr id="3" name="Text Placeholder 2">
            <a:extLst>
              <a:ext uri="{FF2B5EF4-FFF2-40B4-BE49-F238E27FC236}">
                <a16:creationId xmlns:a16="http://schemas.microsoft.com/office/drawing/2014/main" id="{95B19D06-3A04-47FC-84D7-91A53A9E563A}"/>
              </a:ext>
            </a:extLst>
          </p:cNvPr>
          <p:cNvSpPr>
            <a:spLocks noGrp="1"/>
          </p:cNvSpPr>
          <p:nvPr>
            <p:ph type="body" sz="quarter" idx="13"/>
          </p:nvPr>
        </p:nvSpPr>
        <p:spPr>
          <a:xfrm>
            <a:off x="536240" y="6020060"/>
            <a:ext cx="10896000" cy="324000"/>
          </a:xfrm>
        </p:spPr>
        <p:txBody>
          <a:bodyPr/>
          <a:lstStyle/>
          <a:p>
            <a:r>
              <a:rPr lang="en-US" noProof="0" dirty="0"/>
              <a:t>*Youth with a BMI ≥85th percentile, Black/African American, and Hispanic Latinx youth indicated a greater preference for their parents using the term “thick” to describe their body weight compared with those with lower body weight and/or identifying as White.</a:t>
            </a:r>
            <a:br>
              <a:rPr lang="en-US" noProof="0" dirty="0"/>
            </a:br>
            <a:r>
              <a:rPr lang="en-US" noProof="0" dirty="0"/>
              <a:t>1. Still C. Bariatric Times 2018;15:3; 2. Puhl RM et al. Pediatrics 2022;150:e2022058204; 3. Pearl RL et al. Ann </a:t>
            </a:r>
            <a:r>
              <a:rPr lang="en-US" noProof="0" dirty="0" err="1"/>
              <a:t>Behav</a:t>
            </a:r>
            <a:r>
              <a:rPr lang="en-US" noProof="0" dirty="0"/>
              <a:t> Med 2020;54:904–914; 4. Wang ML et al. Obesity (Silver Spring) 2014;22:1973–1980.</a:t>
            </a:r>
          </a:p>
        </p:txBody>
      </p:sp>
      <p:sp>
        <p:nvSpPr>
          <p:cNvPr id="4" name="Rectangle 3">
            <a:extLst>
              <a:ext uri="{FF2B5EF4-FFF2-40B4-BE49-F238E27FC236}">
                <a16:creationId xmlns:a16="http://schemas.microsoft.com/office/drawing/2014/main" id="{E5EF93A8-DEF4-464F-A0DB-1DA399BA7043}"/>
              </a:ext>
            </a:extLst>
          </p:cNvPr>
          <p:cNvSpPr/>
          <p:nvPr/>
        </p:nvSpPr>
        <p:spPr>
          <a:xfrm>
            <a:off x="536575" y="1921100"/>
            <a:ext cx="5474365" cy="369651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8A96FFC7-E620-4808-9A28-BB0086D8178C}"/>
              </a:ext>
            </a:extLst>
          </p:cNvPr>
          <p:cNvSpPr/>
          <p:nvPr/>
        </p:nvSpPr>
        <p:spPr>
          <a:xfrm>
            <a:off x="6181060" y="1921100"/>
            <a:ext cx="5439440" cy="2490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EA2034C-8835-4253-817A-FD55089C5CA6}"/>
              </a:ext>
            </a:extLst>
          </p:cNvPr>
          <p:cNvSpPr txBox="1"/>
          <p:nvPr/>
        </p:nvSpPr>
        <p:spPr>
          <a:xfrm>
            <a:off x="1682901" y="1973807"/>
            <a:ext cx="4228801" cy="276999"/>
          </a:xfrm>
          <a:prstGeom prst="rect">
            <a:avLst/>
          </a:prstGeom>
          <a:noFill/>
        </p:spPr>
        <p:txBody>
          <a:bodyPr wrap="square" lIns="0" tIns="0" rIns="0" bIns="0" rtlCol="0">
            <a:spAutoFit/>
          </a:bodyPr>
          <a:lstStyle/>
          <a:p>
            <a:r>
              <a:rPr lang="en-US" b="1" noProof="0" dirty="0"/>
              <a:t>Avoid stigmatizing or blaming words </a:t>
            </a:r>
          </a:p>
        </p:txBody>
      </p:sp>
      <p:sp>
        <p:nvSpPr>
          <p:cNvPr id="7" name="TextBox 6">
            <a:extLst>
              <a:ext uri="{FF2B5EF4-FFF2-40B4-BE49-F238E27FC236}">
                <a16:creationId xmlns:a16="http://schemas.microsoft.com/office/drawing/2014/main" id="{E3F9B635-8E64-4CB5-B266-845F2DB4B1EE}"/>
              </a:ext>
            </a:extLst>
          </p:cNvPr>
          <p:cNvSpPr txBox="1"/>
          <p:nvPr/>
        </p:nvSpPr>
        <p:spPr>
          <a:xfrm>
            <a:off x="1682901" y="2304193"/>
            <a:ext cx="4228801" cy="738664"/>
          </a:xfrm>
          <a:prstGeom prst="rect">
            <a:avLst/>
          </a:prstGeom>
          <a:noFill/>
        </p:spPr>
        <p:txBody>
          <a:bodyPr wrap="square" lIns="0" tIns="0" rIns="0" bIns="0" rtlCol="0">
            <a:spAutoFit/>
          </a:bodyPr>
          <a:lstStyle/>
          <a:p>
            <a:r>
              <a:rPr lang="en-US" sz="1600" noProof="0" dirty="0"/>
              <a:t>Avoid using words that are perceived negatively when talking to and about patients; replace them with other terms</a:t>
            </a:r>
            <a:r>
              <a:rPr lang="en-US" sz="1600" baseline="30000" noProof="0" dirty="0"/>
              <a:t>*,1,2</a:t>
            </a:r>
          </a:p>
        </p:txBody>
      </p:sp>
      <p:sp>
        <p:nvSpPr>
          <p:cNvPr id="49" name="TextBox 48">
            <a:extLst>
              <a:ext uri="{FF2B5EF4-FFF2-40B4-BE49-F238E27FC236}">
                <a16:creationId xmlns:a16="http://schemas.microsoft.com/office/drawing/2014/main" id="{9D0F59CE-5411-47BB-9865-8BB7832CB93E}"/>
              </a:ext>
            </a:extLst>
          </p:cNvPr>
          <p:cNvSpPr txBox="1"/>
          <p:nvPr/>
        </p:nvSpPr>
        <p:spPr>
          <a:xfrm>
            <a:off x="6367204" y="1973807"/>
            <a:ext cx="4731487" cy="276999"/>
          </a:xfrm>
          <a:prstGeom prst="rect">
            <a:avLst/>
          </a:prstGeom>
          <a:noFill/>
        </p:spPr>
        <p:txBody>
          <a:bodyPr wrap="square" lIns="0" tIns="0" rIns="0" bIns="0" rtlCol="0">
            <a:spAutoFit/>
          </a:bodyPr>
          <a:lstStyle/>
          <a:p>
            <a:r>
              <a:rPr lang="en-US" b="1" noProof="0" dirty="0"/>
              <a:t>Use patient-first language </a:t>
            </a:r>
          </a:p>
        </p:txBody>
      </p:sp>
      <p:sp>
        <p:nvSpPr>
          <p:cNvPr id="50" name="TextBox 49">
            <a:extLst>
              <a:ext uri="{FF2B5EF4-FFF2-40B4-BE49-F238E27FC236}">
                <a16:creationId xmlns:a16="http://schemas.microsoft.com/office/drawing/2014/main" id="{6A4A3F0F-CEBE-4FC7-9ABC-7B8871445A38}"/>
              </a:ext>
            </a:extLst>
          </p:cNvPr>
          <p:cNvSpPr txBox="1"/>
          <p:nvPr/>
        </p:nvSpPr>
        <p:spPr>
          <a:xfrm>
            <a:off x="6367204" y="2304193"/>
            <a:ext cx="4731487" cy="738664"/>
          </a:xfrm>
          <a:prstGeom prst="rect">
            <a:avLst/>
          </a:prstGeom>
          <a:noFill/>
        </p:spPr>
        <p:txBody>
          <a:bodyPr wrap="square" lIns="0" tIns="0" rIns="0" bIns="0" rtlCol="0">
            <a:spAutoFit/>
          </a:bodyPr>
          <a:lstStyle/>
          <a:p>
            <a:r>
              <a:rPr lang="en-US" sz="1600" noProof="0" dirty="0"/>
              <a:t>Allows the patient to be distinguished from their weight. Remember that people are not their disease when discussing obesity</a:t>
            </a:r>
            <a:r>
              <a:rPr lang="en-US" sz="1600" baseline="30000" noProof="0" dirty="0"/>
              <a:t>1</a:t>
            </a:r>
          </a:p>
        </p:txBody>
      </p:sp>
      <p:sp>
        <p:nvSpPr>
          <p:cNvPr id="26" name="Rectangle 25">
            <a:extLst>
              <a:ext uri="{FF2B5EF4-FFF2-40B4-BE49-F238E27FC236}">
                <a16:creationId xmlns:a16="http://schemas.microsoft.com/office/drawing/2014/main" id="{D551285F-620B-555A-F024-D808F7F68F1F}"/>
              </a:ext>
            </a:extLst>
          </p:cNvPr>
          <p:cNvSpPr/>
          <p:nvPr/>
        </p:nvSpPr>
        <p:spPr>
          <a:xfrm>
            <a:off x="6181060" y="4464244"/>
            <a:ext cx="5439440" cy="1151825"/>
          </a:xfrm>
          <a:prstGeom prst="rect">
            <a:avLst/>
          </a:prstGeom>
          <a:solidFill>
            <a:schemeClr val="bg2">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Weight stigma can adversely impact patients’ success with weight loss;</a:t>
            </a:r>
            <a:r>
              <a:rPr lang="en-US" sz="1600" baseline="30000" noProof="0" dirty="0">
                <a:solidFill>
                  <a:schemeClr val="tx1"/>
                </a:solidFill>
              </a:rPr>
              <a:t>3</a:t>
            </a:r>
            <a:r>
              <a:rPr lang="en-US" sz="1600" noProof="0" dirty="0">
                <a:solidFill>
                  <a:schemeClr val="tx1"/>
                </a:solidFill>
              </a:rPr>
              <a:t> therefore, </a:t>
            </a:r>
            <a:r>
              <a:rPr lang="en-US" sz="1600" b="1" noProof="0" dirty="0">
                <a:solidFill>
                  <a:schemeClr val="tx1"/>
                </a:solidFill>
              </a:rPr>
              <a:t>family and social</a:t>
            </a:r>
            <a:br>
              <a:rPr lang="en-US" sz="1600" b="1" noProof="0" dirty="0">
                <a:solidFill>
                  <a:schemeClr val="tx1"/>
                </a:solidFill>
              </a:rPr>
            </a:br>
            <a:r>
              <a:rPr lang="en-US" sz="1600" b="1" noProof="0" dirty="0">
                <a:solidFill>
                  <a:schemeClr val="tx1"/>
                </a:solidFill>
              </a:rPr>
              <a:t>support </a:t>
            </a:r>
            <a:r>
              <a:rPr lang="en-US" sz="1600" noProof="0" dirty="0">
                <a:solidFill>
                  <a:schemeClr val="tx1"/>
                </a:solidFill>
              </a:rPr>
              <a:t>for healthy eating and physical activity will improve weight management</a:t>
            </a:r>
            <a:r>
              <a:rPr lang="en-US" sz="1600" baseline="30000" noProof="0" dirty="0">
                <a:solidFill>
                  <a:schemeClr val="tx1"/>
                </a:solidFill>
              </a:rPr>
              <a:t>4</a:t>
            </a:r>
          </a:p>
        </p:txBody>
      </p:sp>
      <p:sp>
        <p:nvSpPr>
          <p:cNvPr id="40" name="TextBox 39">
            <a:extLst>
              <a:ext uri="{FF2B5EF4-FFF2-40B4-BE49-F238E27FC236}">
                <a16:creationId xmlns:a16="http://schemas.microsoft.com/office/drawing/2014/main" id="{82519402-7819-4946-840A-DDD61A9519A5}"/>
              </a:ext>
            </a:extLst>
          </p:cNvPr>
          <p:cNvSpPr txBox="1"/>
          <p:nvPr/>
        </p:nvSpPr>
        <p:spPr>
          <a:xfrm>
            <a:off x="1909506" y="4742464"/>
            <a:ext cx="2518787" cy="338554"/>
          </a:xfrm>
          <a:prstGeom prst="rect">
            <a:avLst/>
          </a:prstGeom>
          <a:noFill/>
        </p:spPr>
        <p:txBody>
          <a:bodyPr wrap="square" rtlCol="0">
            <a:spAutoFit/>
          </a:bodyPr>
          <a:lstStyle/>
          <a:p>
            <a:r>
              <a:rPr lang="en-US" sz="1600" noProof="0" dirty="0">
                <a:solidFill>
                  <a:schemeClr val="accent1"/>
                </a:solidFill>
              </a:rPr>
              <a:t>Unhealthy weight</a:t>
            </a:r>
          </a:p>
        </p:txBody>
      </p:sp>
      <p:sp>
        <p:nvSpPr>
          <p:cNvPr id="41" name="TextBox 40">
            <a:extLst>
              <a:ext uri="{FF2B5EF4-FFF2-40B4-BE49-F238E27FC236}">
                <a16:creationId xmlns:a16="http://schemas.microsoft.com/office/drawing/2014/main" id="{7291C386-192A-4777-B72B-737F47737ADE}"/>
              </a:ext>
            </a:extLst>
          </p:cNvPr>
          <p:cNvSpPr txBox="1"/>
          <p:nvPr/>
        </p:nvSpPr>
        <p:spPr>
          <a:xfrm>
            <a:off x="1909506" y="5128331"/>
            <a:ext cx="2518787" cy="338554"/>
          </a:xfrm>
          <a:prstGeom prst="rect">
            <a:avLst/>
          </a:prstGeom>
          <a:noFill/>
        </p:spPr>
        <p:txBody>
          <a:bodyPr wrap="square" rtlCol="0">
            <a:spAutoFit/>
          </a:bodyPr>
          <a:lstStyle/>
          <a:p>
            <a:r>
              <a:rPr lang="en-US" sz="1600" noProof="0" dirty="0">
                <a:solidFill>
                  <a:schemeClr val="accent1"/>
                </a:solidFill>
              </a:rPr>
              <a:t>High body mass index</a:t>
            </a:r>
          </a:p>
        </p:txBody>
      </p:sp>
      <p:sp>
        <p:nvSpPr>
          <p:cNvPr id="36" name="TextBox 35">
            <a:extLst>
              <a:ext uri="{FF2B5EF4-FFF2-40B4-BE49-F238E27FC236}">
                <a16:creationId xmlns:a16="http://schemas.microsoft.com/office/drawing/2014/main" id="{FD8C6522-84A6-4D6B-AE67-F84F6805D062}"/>
              </a:ext>
            </a:extLst>
          </p:cNvPr>
          <p:cNvSpPr txBox="1"/>
          <p:nvPr/>
        </p:nvSpPr>
        <p:spPr>
          <a:xfrm>
            <a:off x="1909506" y="3970728"/>
            <a:ext cx="2518787" cy="338554"/>
          </a:xfrm>
          <a:prstGeom prst="rect">
            <a:avLst/>
          </a:prstGeom>
          <a:noFill/>
        </p:spPr>
        <p:txBody>
          <a:bodyPr wrap="square" rtlCol="0">
            <a:spAutoFit/>
          </a:bodyPr>
          <a:lstStyle/>
          <a:p>
            <a:r>
              <a:rPr lang="en-US" sz="1600" noProof="0" dirty="0">
                <a:solidFill>
                  <a:schemeClr val="accent6">
                    <a:lumMod val="75000"/>
                  </a:schemeClr>
                </a:solidFill>
              </a:rPr>
              <a:t>Fat</a:t>
            </a:r>
          </a:p>
        </p:txBody>
      </p:sp>
      <p:sp>
        <p:nvSpPr>
          <p:cNvPr id="35" name="TextBox 34">
            <a:extLst>
              <a:ext uri="{FF2B5EF4-FFF2-40B4-BE49-F238E27FC236}">
                <a16:creationId xmlns:a16="http://schemas.microsoft.com/office/drawing/2014/main" id="{94ABE08C-2AA4-41CE-8CFA-3167A38C0E12}"/>
              </a:ext>
            </a:extLst>
          </p:cNvPr>
          <p:cNvSpPr txBox="1"/>
          <p:nvPr/>
        </p:nvSpPr>
        <p:spPr>
          <a:xfrm>
            <a:off x="1909506" y="3584860"/>
            <a:ext cx="2518787" cy="338554"/>
          </a:xfrm>
          <a:prstGeom prst="rect">
            <a:avLst/>
          </a:prstGeom>
          <a:noFill/>
        </p:spPr>
        <p:txBody>
          <a:bodyPr wrap="square" rtlCol="0">
            <a:spAutoFit/>
          </a:bodyPr>
          <a:lstStyle/>
          <a:p>
            <a:r>
              <a:rPr lang="en-US" sz="1600" noProof="0" dirty="0">
                <a:solidFill>
                  <a:schemeClr val="accent6">
                    <a:lumMod val="75000"/>
                  </a:schemeClr>
                </a:solidFill>
              </a:rPr>
              <a:t>Morbidly obese</a:t>
            </a:r>
          </a:p>
        </p:txBody>
      </p:sp>
      <p:sp>
        <p:nvSpPr>
          <p:cNvPr id="34" name="TextBox 33">
            <a:extLst>
              <a:ext uri="{FF2B5EF4-FFF2-40B4-BE49-F238E27FC236}">
                <a16:creationId xmlns:a16="http://schemas.microsoft.com/office/drawing/2014/main" id="{28655746-2A97-4E52-B4C7-1C75F356F845}"/>
              </a:ext>
            </a:extLst>
          </p:cNvPr>
          <p:cNvSpPr txBox="1"/>
          <p:nvPr/>
        </p:nvSpPr>
        <p:spPr>
          <a:xfrm>
            <a:off x="1909506" y="3198992"/>
            <a:ext cx="2518787" cy="338554"/>
          </a:xfrm>
          <a:prstGeom prst="rect">
            <a:avLst/>
          </a:prstGeom>
          <a:noFill/>
        </p:spPr>
        <p:txBody>
          <a:bodyPr wrap="square" rtlCol="0">
            <a:spAutoFit/>
          </a:bodyPr>
          <a:lstStyle/>
          <a:p>
            <a:r>
              <a:rPr lang="en-US" sz="1600" noProof="0" dirty="0">
                <a:solidFill>
                  <a:schemeClr val="accent6">
                    <a:lumMod val="75000"/>
                  </a:schemeClr>
                </a:solidFill>
              </a:rPr>
              <a:t>Obese</a:t>
            </a:r>
          </a:p>
        </p:txBody>
      </p:sp>
      <p:sp>
        <p:nvSpPr>
          <p:cNvPr id="9" name="TextBox 8">
            <a:extLst>
              <a:ext uri="{FF2B5EF4-FFF2-40B4-BE49-F238E27FC236}">
                <a16:creationId xmlns:a16="http://schemas.microsoft.com/office/drawing/2014/main" id="{F510F279-71B9-6801-A546-629B869143BF}"/>
              </a:ext>
            </a:extLst>
          </p:cNvPr>
          <p:cNvSpPr txBox="1"/>
          <p:nvPr/>
        </p:nvSpPr>
        <p:spPr>
          <a:xfrm>
            <a:off x="1909506" y="4356596"/>
            <a:ext cx="2518787" cy="338554"/>
          </a:xfrm>
          <a:prstGeom prst="rect">
            <a:avLst/>
          </a:prstGeom>
          <a:noFill/>
        </p:spPr>
        <p:txBody>
          <a:bodyPr wrap="square" rtlCol="0">
            <a:spAutoFit/>
          </a:bodyPr>
          <a:lstStyle/>
          <a:p>
            <a:r>
              <a:rPr lang="en-US" sz="1600" noProof="0" dirty="0">
                <a:solidFill>
                  <a:schemeClr val="accent6">
                    <a:lumMod val="75000"/>
                  </a:schemeClr>
                </a:solidFill>
              </a:rPr>
              <a:t>Large</a:t>
            </a:r>
          </a:p>
        </p:txBody>
      </p:sp>
      <p:grpSp>
        <p:nvGrpSpPr>
          <p:cNvPr id="57" name="Group 56">
            <a:extLst>
              <a:ext uri="{FF2B5EF4-FFF2-40B4-BE49-F238E27FC236}">
                <a16:creationId xmlns:a16="http://schemas.microsoft.com/office/drawing/2014/main" id="{0BB99805-0C7A-2AD4-BB6F-594E04D5AA66}"/>
              </a:ext>
            </a:extLst>
          </p:cNvPr>
          <p:cNvGrpSpPr/>
          <p:nvPr/>
        </p:nvGrpSpPr>
        <p:grpSpPr>
          <a:xfrm>
            <a:off x="658254" y="2009072"/>
            <a:ext cx="900382" cy="900382"/>
            <a:chOff x="536575" y="3132340"/>
            <a:chExt cx="1626578" cy="1626578"/>
          </a:xfrm>
        </p:grpSpPr>
        <p:sp>
          <p:nvSpPr>
            <p:cNvPr id="42" name="Oval 41">
              <a:extLst>
                <a:ext uri="{FF2B5EF4-FFF2-40B4-BE49-F238E27FC236}">
                  <a16:creationId xmlns:a16="http://schemas.microsoft.com/office/drawing/2014/main" id="{6C0F5DB2-F59F-8A08-2A2E-56959D0601F8}"/>
                </a:ext>
              </a:extLst>
            </p:cNvPr>
            <p:cNvSpPr/>
            <p:nvPr/>
          </p:nvSpPr>
          <p:spPr>
            <a:xfrm>
              <a:off x="536575" y="3132340"/>
              <a:ext cx="1626578" cy="162657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45" name="Graphic 44">
              <a:extLst>
                <a:ext uri="{FF2B5EF4-FFF2-40B4-BE49-F238E27FC236}">
                  <a16:creationId xmlns:a16="http://schemas.microsoft.com/office/drawing/2014/main" id="{54217A5A-C515-CFFB-01D7-EA688056ABF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5116" y="3353440"/>
              <a:ext cx="1169496" cy="1169496"/>
            </a:xfrm>
            <a:prstGeom prst="rect">
              <a:avLst/>
            </a:prstGeom>
          </p:spPr>
        </p:pic>
      </p:grpSp>
      <p:sp>
        <p:nvSpPr>
          <p:cNvPr id="58" name="Graphic 26">
            <a:extLst>
              <a:ext uri="{FF2B5EF4-FFF2-40B4-BE49-F238E27FC236}">
                <a16:creationId xmlns:a16="http://schemas.microsoft.com/office/drawing/2014/main" id="{D9698E7D-E852-9AE1-B956-054158178080}"/>
              </a:ext>
            </a:extLst>
          </p:cNvPr>
          <p:cNvSpPr/>
          <p:nvPr/>
        </p:nvSpPr>
        <p:spPr>
          <a:xfrm>
            <a:off x="1701079" y="5178703"/>
            <a:ext cx="246202" cy="246202"/>
          </a:xfrm>
          <a:custGeom>
            <a:avLst/>
            <a:gdLst>
              <a:gd name="connsiteX0" fmla="*/ 123101 w 246202"/>
              <a:gd name="connsiteY0" fmla="*/ 0 h 246202"/>
              <a:gd name="connsiteX1" fmla="*/ 0 w 246202"/>
              <a:gd name="connsiteY1" fmla="*/ 123101 h 246202"/>
              <a:gd name="connsiteX2" fmla="*/ 123101 w 246202"/>
              <a:gd name="connsiteY2" fmla="*/ 246203 h 246202"/>
              <a:gd name="connsiteX3" fmla="*/ 246203 w 246202"/>
              <a:gd name="connsiteY3" fmla="*/ 123101 h 246202"/>
              <a:gd name="connsiteX4" fmla="*/ 123101 w 246202"/>
              <a:gd name="connsiteY4" fmla="*/ 0 h 246202"/>
              <a:gd name="connsiteX5" fmla="*/ 191902 w 246202"/>
              <a:gd name="connsiteY5" fmla="*/ 90706 h 246202"/>
              <a:gd name="connsiteX6" fmla="*/ 113228 w 246202"/>
              <a:gd name="connsiteY6" fmla="*/ 168763 h 246202"/>
              <a:gd name="connsiteX7" fmla="*/ 96260 w 246202"/>
              <a:gd name="connsiteY7" fmla="*/ 169071 h 246202"/>
              <a:gd name="connsiteX8" fmla="*/ 54609 w 246202"/>
              <a:gd name="connsiteY8" fmla="*/ 131123 h 246202"/>
              <a:gd name="connsiteX9" fmla="*/ 53683 w 246202"/>
              <a:gd name="connsiteY9" fmla="*/ 113846 h 246202"/>
              <a:gd name="connsiteX10" fmla="*/ 70961 w 246202"/>
              <a:gd name="connsiteY10" fmla="*/ 113228 h 246202"/>
              <a:gd name="connsiteX11" fmla="*/ 103973 w 246202"/>
              <a:gd name="connsiteY11" fmla="*/ 143464 h 246202"/>
              <a:gd name="connsiteX12" fmla="*/ 174316 w 246202"/>
              <a:gd name="connsiteY12" fmla="*/ 73120 h 246202"/>
              <a:gd name="connsiteX13" fmla="*/ 191902 w 246202"/>
              <a:gd name="connsiteY13" fmla="*/ 73120 h 246202"/>
              <a:gd name="connsiteX14" fmla="*/ 191902 w 246202"/>
              <a:gd name="connsiteY14" fmla="*/ 90706 h 24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202" h="246202">
                <a:moveTo>
                  <a:pt x="123101" y="0"/>
                </a:moveTo>
                <a:cubicBezTo>
                  <a:pt x="55226" y="0"/>
                  <a:pt x="0" y="55226"/>
                  <a:pt x="0" y="123101"/>
                </a:cubicBezTo>
                <a:cubicBezTo>
                  <a:pt x="0" y="190977"/>
                  <a:pt x="55226" y="246203"/>
                  <a:pt x="123101" y="246203"/>
                </a:cubicBezTo>
                <a:cubicBezTo>
                  <a:pt x="190977" y="246203"/>
                  <a:pt x="246203" y="190977"/>
                  <a:pt x="246203" y="123101"/>
                </a:cubicBezTo>
                <a:cubicBezTo>
                  <a:pt x="246203" y="55226"/>
                  <a:pt x="190977" y="0"/>
                  <a:pt x="123101" y="0"/>
                </a:cubicBezTo>
                <a:close/>
                <a:moveTo>
                  <a:pt x="191902" y="90706"/>
                </a:moveTo>
                <a:lnTo>
                  <a:pt x="113228" y="168763"/>
                </a:lnTo>
                <a:cubicBezTo>
                  <a:pt x="108601" y="173391"/>
                  <a:pt x="101196" y="173699"/>
                  <a:pt x="96260" y="169071"/>
                </a:cubicBezTo>
                <a:lnTo>
                  <a:pt x="54609" y="131123"/>
                </a:lnTo>
                <a:cubicBezTo>
                  <a:pt x="49672" y="126495"/>
                  <a:pt x="49364" y="118782"/>
                  <a:pt x="53683" y="113846"/>
                </a:cubicBezTo>
                <a:cubicBezTo>
                  <a:pt x="58311" y="108909"/>
                  <a:pt x="66024" y="108601"/>
                  <a:pt x="70961" y="113228"/>
                </a:cubicBezTo>
                <a:lnTo>
                  <a:pt x="103973" y="143464"/>
                </a:lnTo>
                <a:lnTo>
                  <a:pt x="174316" y="73120"/>
                </a:lnTo>
                <a:cubicBezTo>
                  <a:pt x="179253" y="68184"/>
                  <a:pt x="186966" y="68184"/>
                  <a:pt x="191902" y="73120"/>
                </a:cubicBezTo>
                <a:cubicBezTo>
                  <a:pt x="196839" y="78057"/>
                  <a:pt x="196839" y="85770"/>
                  <a:pt x="191902" y="90706"/>
                </a:cubicBezTo>
                <a:close/>
              </a:path>
            </a:pathLst>
          </a:custGeom>
          <a:solidFill>
            <a:schemeClr val="accent1"/>
          </a:solidFill>
          <a:ln w="582" cap="flat">
            <a:noFill/>
            <a:prstDash val="solid"/>
            <a:miter/>
          </a:ln>
        </p:spPr>
        <p:txBody>
          <a:bodyPr rtlCol="0" anchor="ctr"/>
          <a:lstStyle/>
          <a:p>
            <a:endParaRPr lang="en-US" noProof="0" dirty="0"/>
          </a:p>
        </p:txBody>
      </p:sp>
      <p:sp>
        <p:nvSpPr>
          <p:cNvPr id="59" name="Graphic 28">
            <a:extLst>
              <a:ext uri="{FF2B5EF4-FFF2-40B4-BE49-F238E27FC236}">
                <a16:creationId xmlns:a16="http://schemas.microsoft.com/office/drawing/2014/main" id="{07BD4E36-87E3-A1E6-5E18-8D4282CC82B5}"/>
              </a:ext>
            </a:extLst>
          </p:cNvPr>
          <p:cNvSpPr/>
          <p:nvPr/>
        </p:nvSpPr>
        <p:spPr>
          <a:xfrm>
            <a:off x="1682901" y="3234054"/>
            <a:ext cx="282813" cy="282813"/>
          </a:xfrm>
          <a:custGeom>
            <a:avLst/>
            <a:gdLst>
              <a:gd name="connsiteX0" fmla="*/ 141407 w 282813"/>
              <a:gd name="connsiteY0" fmla="*/ 0 h 282813"/>
              <a:gd name="connsiteX1" fmla="*/ 0 w 282813"/>
              <a:gd name="connsiteY1" fmla="*/ 141407 h 282813"/>
              <a:gd name="connsiteX2" fmla="*/ 141407 w 282813"/>
              <a:gd name="connsiteY2" fmla="*/ 282814 h 282813"/>
              <a:gd name="connsiteX3" fmla="*/ 282814 w 282813"/>
              <a:gd name="connsiteY3" fmla="*/ 141407 h 282813"/>
              <a:gd name="connsiteX4" fmla="*/ 141407 w 282813"/>
              <a:gd name="connsiteY4" fmla="*/ 0 h 282813"/>
              <a:gd name="connsiteX5" fmla="*/ 195938 w 282813"/>
              <a:gd name="connsiteY5" fmla="*/ 177774 h 282813"/>
              <a:gd name="connsiteX6" fmla="*/ 196255 w 282813"/>
              <a:gd name="connsiteY6" fmla="*/ 195951 h 282813"/>
              <a:gd name="connsiteX7" fmla="*/ 178077 w 282813"/>
              <a:gd name="connsiteY7" fmla="*/ 196268 h 282813"/>
              <a:gd name="connsiteX8" fmla="*/ 177761 w 282813"/>
              <a:gd name="connsiteY8" fmla="*/ 195951 h 282813"/>
              <a:gd name="connsiteX9" fmla="*/ 141407 w 282813"/>
              <a:gd name="connsiteY9" fmla="*/ 159584 h 282813"/>
              <a:gd name="connsiteX10" fmla="*/ 105052 w 282813"/>
              <a:gd name="connsiteY10" fmla="*/ 195951 h 282813"/>
              <a:gd name="connsiteX11" fmla="*/ 86875 w 282813"/>
              <a:gd name="connsiteY11" fmla="*/ 195635 h 282813"/>
              <a:gd name="connsiteX12" fmla="*/ 86875 w 282813"/>
              <a:gd name="connsiteY12" fmla="*/ 177774 h 282813"/>
              <a:gd name="connsiteX13" fmla="*/ 123230 w 282813"/>
              <a:gd name="connsiteY13" fmla="*/ 141407 h 282813"/>
              <a:gd name="connsiteX14" fmla="*/ 86875 w 282813"/>
              <a:gd name="connsiteY14" fmla="*/ 105040 h 282813"/>
              <a:gd name="connsiteX15" fmla="*/ 86559 w 282813"/>
              <a:gd name="connsiteY15" fmla="*/ 86862 h 282813"/>
              <a:gd name="connsiteX16" fmla="*/ 104736 w 282813"/>
              <a:gd name="connsiteY16" fmla="*/ 86546 h 282813"/>
              <a:gd name="connsiteX17" fmla="*/ 105052 w 282813"/>
              <a:gd name="connsiteY17" fmla="*/ 86862 h 282813"/>
              <a:gd name="connsiteX18" fmla="*/ 141407 w 282813"/>
              <a:gd name="connsiteY18" fmla="*/ 123230 h 282813"/>
              <a:gd name="connsiteX19" fmla="*/ 177761 w 282813"/>
              <a:gd name="connsiteY19" fmla="*/ 86862 h 282813"/>
              <a:gd name="connsiteX20" fmla="*/ 195938 w 282813"/>
              <a:gd name="connsiteY20" fmla="*/ 86546 h 282813"/>
              <a:gd name="connsiteX21" fmla="*/ 196255 w 282813"/>
              <a:gd name="connsiteY21" fmla="*/ 104724 h 282813"/>
              <a:gd name="connsiteX22" fmla="*/ 195938 w 282813"/>
              <a:gd name="connsiteY22" fmla="*/ 105040 h 282813"/>
              <a:gd name="connsiteX23" fmla="*/ 159584 w 282813"/>
              <a:gd name="connsiteY23" fmla="*/ 141407 h 28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813" h="282813">
                <a:moveTo>
                  <a:pt x="141407" y="0"/>
                </a:moveTo>
                <a:cubicBezTo>
                  <a:pt x="63310" y="0"/>
                  <a:pt x="0" y="63310"/>
                  <a:pt x="0" y="141407"/>
                </a:cubicBezTo>
                <a:cubicBezTo>
                  <a:pt x="0" y="219503"/>
                  <a:pt x="63310" y="282814"/>
                  <a:pt x="141407" y="282814"/>
                </a:cubicBezTo>
                <a:cubicBezTo>
                  <a:pt x="219503" y="282814"/>
                  <a:pt x="282814" y="219503"/>
                  <a:pt x="282814" y="141407"/>
                </a:cubicBezTo>
                <a:cubicBezTo>
                  <a:pt x="282721" y="63348"/>
                  <a:pt x="219466" y="92"/>
                  <a:pt x="141407" y="0"/>
                </a:cubicBezTo>
                <a:close/>
                <a:moveTo>
                  <a:pt x="195938" y="177774"/>
                </a:moveTo>
                <a:cubicBezTo>
                  <a:pt x="201046" y="182707"/>
                  <a:pt x="201187" y="190844"/>
                  <a:pt x="196255" y="195951"/>
                </a:cubicBezTo>
                <a:cubicBezTo>
                  <a:pt x="191322" y="201059"/>
                  <a:pt x="183184" y="201200"/>
                  <a:pt x="178077" y="196268"/>
                </a:cubicBezTo>
                <a:cubicBezTo>
                  <a:pt x="177970" y="196163"/>
                  <a:pt x="177865" y="196058"/>
                  <a:pt x="177761" y="195951"/>
                </a:cubicBezTo>
                <a:lnTo>
                  <a:pt x="141407" y="159584"/>
                </a:lnTo>
                <a:lnTo>
                  <a:pt x="105052" y="195951"/>
                </a:lnTo>
                <a:cubicBezTo>
                  <a:pt x="99946" y="200884"/>
                  <a:pt x="91807" y="200742"/>
                  <a:pt x="86875" y="195635"/>
                </a:cubicBezTo>
                <a:cubicBezTo>
                  <a:pt x="82064" y="190654"/>
                  <a:pt x="82064" y="182755"/>
                  <a:pt x="86875" y="177774"/>
                </a:cubicBezTo>
                <a:lnTo>
                  <a:pt x="123230" y="141407"/>
                </a:lnTo>
                <a:lnTo>
                  <a:pt x="86875" y="105040"/>
                </a:lnTo>
                <a:cubicBezTo>
                  <a:pt x="81769" y="100107"/>
                  <a:pt x="81627" y="91969"/>
                  <a:pt x="86559" y="86862"/>
                </a:cubicBezTo>
                <a:cubicBezTo>
                  <a:pt x="91492" y="81756"/>
                  <a:pt x="99630" y="81614"/>
                  <a:pt x="104736" y="86546"/>
                </a:cubicBezTo>
                <a:cubicBezTo>
                  <a:pt x="104844" y="86650"/>
                  <a:pt x="104949" y="86755"/>
                  <a:pt x="105052" y="86862"/>
                </a:cubicBezTo>
                <a:lnTo>
                  <a:pt x="141407" y="123230"/>
                </a:lnTo>
                <a:lnTo>
                  <a:pt x="177761" y="86862"/>
                </a:lnTo>
                <a:cubicBezTo>
                  <a:pt x="182694" y="81756"/>
                  <a:pt x="190831" y="81614"/>
                  <a:pt x="195938" y="86546"/>
                </a:cubicBezTo>
                <a:cubicBezTo>
                  <a:pt x="201046" y="91479"/>
                  <a:pt x="201187" y="99617"/>
                  <a:pt x="196255" y="104724"/>
                </a:cubicBezTo>
                <a:cubicBezTo>
                  <a:pt x="196151" y="104831"/>
                  <a:pt x="196045" y="104936"/>
                  <a:pt x="195938" y="105040"/>
                </a:cubicBezTo>
                <a:lnTo>
                  <a:pt x="159584" y="141407"/>
                </a:lnTo>
                <a:close/>
              </a:path>
            </a:pathLst>
          </a:custGeom>
          <a:solidFill>
            <a:schemeClr val="accent6">
              <a:lumMod val="75000"/>
            </a:schemeClr>
          </a:solidFill>
          <a:ln w="12700" cap="flat">
            <a:noFill/>
            <a:prstDash val="solid"/>
            <a:miter/>
          </a:ln>
        </p:spPr>
        <p:txBody>
          <a:bodyPr rtlCol="0" anchor="ctr"/>
          <a:lstStyle/>
          <a:p>
            <a:endParaRPr lang="en-US" noProof="0" dirty="0"/>
          </a:p>
        </p:txBody>
      </p:sp>
      <p:sp>
        <p:nvSpPr>
          <p:cNvPr id="60" name="Graphic 29">
            <a:extLst>
              <a:ext uri="{FF2B5EF4-FFF2-40B4-BE49-F238E27FC236}">
                <a16:creationId xmlns:a16="http://schemas.microsoft.com/office/drawing/2014/main" id="{ED3B08E4-1149-C86B-A550-1028BE0669FA}"/>
              </a:ext>
            </a:extLst>
          </p:cNvPr>
          <p:cNvSpPr/>
          <p:nvPr/>
        </p:nvSpPr>
        <p:spPr>
          <a:xfrm>
            <a:off x="1682901" y="3613743"/>
            <a:ext cx="282813" cy="282813"/>
          </a:xfrm>
          <a:custGeom>
            <a:avLst/>
            <a:gdLst>
              <a:gd name="connsiteX0" fmla="*/ 141407 w 282813"/>
              <a:gd name="connsiteY0" fmla="*/ 0 h 282813"/>
              <a:gd name="connsiteX1" fmla="*/ 0 w 282813"/>
              <a:gd name="connsiteY1" fmla="*/ 141407 h 282813"/>
              <a:gd name="connsiteX2" fmla="*/ 141407 w 282813"/>
              <a:gd name="connsiteY2" fmla="*/ 282814 h 282813"/>
              <a:gd name="connsiteX3" fmla="*/ 282814 w 282813"/>
              <a:gd name="connsiteY3" fmla="*/ 141407 h 282813"/>
              <a:gd name="connsiteX4" fmla="*/ 141407 w 282813"/>
              <a:gd name="connsiteY4" fmla="*/ 0 h 282813"/>
              <a:gd name="connsiteX5" fmla="*/ 195938 w 282813"/>
              <a:gd name="connsiteY5" fmla="*/ 177774 h 282813"/>
              <a:gd name="connsiteX6" fmla="*/ 196255 w 282813"/>
              <a:gd name="connsiteY6" fmla="*/ 195951 h 282813"/>
              <a:gd name="connsiteX7" fmla="*/ 178077 w 282813"/>
              <a:gd name="connsiteY7" fmla="*/ 196268 h 282813"/>
              <a:gd name="connsiteX8" fmla="*/ 177761 w 282813"/>
              <a:gd name="connsiteY8" fmla="*/ 195951 h 282813"/>
              <a:gd name="connsiteX9" fmla="*/ 141407 w 282813"/>
              <a:gd name="connsiteY9" fmla="*/ 159584 h 282813"/>
              <a:gd name="connsiteX10" fmla="*/ 105052 w 282813"/>
              <a:gd name="connsiteY10" fmla="*/ 195951 h 282813"/>
              <a:gd name="connsiteX11" fmla="*/ 86875 w 282813"/>
              <a:gd name="connsiteY11" fmla="*/ 195635 h 282813"/>
              <a:gd name="connsiteX12" fmla="*/ 86875 w 282813"/>
              <a:gd name="connsiteY12" fmla="*/ 177774 h 282813"/>
              <a:gd name="connsiteX13" fmla="*/ 123230 w 282813"/>
              <a:gd name="connsiteY13" fmla="*/ 141407 h 282813"/>
              <a:gd name="connsiteX14" fmla="*/ 86875 w 282813"/>
              <a:gd name="connsiteY14" fmla="*/ 105040 h 282813"/>
              <a:gd name="connsiteX15" fmla="*/ 86559 w 282813"/>
              <a:gd name="connsiteY15" fmla="*/ 86862 h 282813"/>
              <a:gd name="connsiteX16" fmla="*/ 104736 w 282813"/>
              <a:gd name="connsiteY16" fmla="*/ 86546 h 282813"/>
              <a:gd name="connsiteX17" fmla="*/ 105052 w 282813"/>
              <a:gd name="connsiteY17" fmla="*/ 86862 h 282813"/>
              <a:gd name="connsiteX18" fmla="*/ 141407 w 282813"/>
              <a:gd name="connsiteY18" fmla="*/ 123230 h 282813"/>
              <a:gd name="connsiteX19" fmla="*/ 177761 w 282813"/>
              <a:gd name="connsiteY19" fmla="*/ 86862 h 282813"/>
              <a:gd name="connsiteX20" fmla="*/ 195938 w 282813"/>
              <a:gd name="connsiteY20" fmla="*/ 86546 h 282813"/>
              <a:gd name="connsiteX21" fmla="*/ 196255 w 282813"/>
              <a:gd name="connsiteY21" fmla="*/ 104724 h 282813"/>
              <a:gd name="connsiteX22" fmla="*/ 195938 w 282813"/>
              <a:gd name="connsiteY22" fmla="*/ 105040 h 282813"/>
              <a:gd name="connsiteX23" fmla="*/ 159584 w 282813"/>
              <a:gd name="connsiteY23" fmla="*/ 141407 h 28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813" h="282813">
                <a:moveTo>
                  <a:pt x="141407" y="0"/>
                </a:moveTo>
                <a:cubicBezTo>
                  <a:pt x="63310" y="0"/>
                  <a:pt x="0" y="63310"/>
                  <a:pt x="0" y="141407"/>
                </a:cubicBezTo>
                <a:cubicBezTo>
                  <a:pt x="0" y="219503"/>
                  <a:pt x="63310" y="282814"/>
                  <a:pt x="141407" y="282814"/>
                </a:cubicBezTo>
                <a:cubicBezTo>
                  <a:pt x="219503" y="282814"/>
                  <a:pt x="282814" y="219503"/>
                  <a:pt x="282814" y="141407"/>
                </a:cubicBezTo>
                <a:cubicBezTo>
                  <a:pt x="282721" y="63348"/>
                  <a:pt x="219466" y="92"/>
                  <a:pt x="141407" y="0"/>
                </a:cubicBezTo>
                <a:close/>
                <a:moveTo>
                  <a:pt x="195938" y="177774"/>
                </a:moveTo>
                <a:cubicBezTo>
                  <a:pt x="201046" y="182707"/>
                  <a:pt x="201187" y="190844"/>
                  <a:pt x="196255" y="195951"/>
                </a:cubicBezTo>
                <a:cubicBezTo>
                  <a:pt x="191322" y="201059"/>
                  <a:pt x="183184" y="201200"/>
                  <a:pt x="178077" y="196268"/>
                </a:cubicBezTo>
                <a:cubicBezTo>
                  <a:pt x="177970" y="196163"/>
                  <a:pt x="177865" y="196058"/>
                  <a:pt x="177761" y="195951"/>
                </a:cubicBezTo>
                <a:lnTo>
                  <a:pt x="141407" y="159584"/>
                </a:lnTo>
                <a:lnTo>
                  <a:pt x="105052" y="195951"/>
                </a:lnTo>
                <a:cubicBezTo>
                  <a:pt x="99946" y="200884"/>
                  <a:pt x="91807" y="200742"/>
                  <a:pt x="86875" y="195635"/>
                </a:cubicBezTo>
                <a:cubicBezTo>
                  <a:pt x="82064" y="190654"/>
                  <a:pt x="82064" y="182755"/>
                  <a:pt x="86875" y="177774"/>
                </a:cubicBezTo>
                <a:lnTo>
                  <a:pt x="123230" y="141407"/>
                </a:lnTo>
                <a:lnTo>
                  <a:pt x="86875" y="105040"/>
                </a:lnTo>
                <a:cubicBezTo>
                  <a:pt x="81769" y="100107"/>
                  <a:pt x="81627" y="91969"/>
                  <a:pt x="86559" y="86862"/>
                </a:cubicBezTo>
                <a:cubicBezTo>
                  <a:pt x="91492" y="81756"/>
                  <a:pt x="99630" y="81614"/>
                  <a:pt x="104736" y="86546"/>
                </a:cubicBezTo>
                <a:cubicBezTo>
                  <a:pt x="104844" y="86650"/>
                  <a:pt x="104949" y="86755"/>
                  <a:pt x="105052" y="86862"/>
                </a:cubicBezTo>
                <a:lnTo>
                  <a:pt x="141407" y="123230"/>
                </a:lnTo>
                <a:lnTo>
                  <a:pt x="177761" y="86862"/>
                </a:lnTo>
                <a:cubicBezTo>
                  <a:pt x="182694" y="81756"/>
                  <a:pt x="190831" y="81614"/>
                  <a:pt x="195938" y="86546"/>
                </a:cubicBezTo>
                <a:cubicBezTo>
                  <a:pt x="201046" y="91479"/>
                  <a:pt x="201187" y="99617"/>
                  <a:pt x="196255" y="104724"/>
                </a:cubicBezTo>
                <a:cubicBezTo>
                  <a:pt x="196151" y="104831"/>
                  <a:pt x="196045" y="104936"/>
                  <a:pt x="195938" y="105040"/>
                </a:cubicBezTo>
                <a:lnTo>
                  <a:pt x="159584" y="141407"/>
                </a:lnTo>
                <a:close/>
              </a:path>
            </a:pathLst>
          </a:custGeom>
          <a:solidFill>
            <a:schemeClr val="accent6">
              <a:lumMod val="75000"/>
            </a:schemeClr>
          </a:solidFill>
          <a:ln w="12700" cap="flat">
            <a:noFill/>
            <a:prstDash val="solid"/>
            <a:miter/>
          </a:ln>
        </p:spPr>
        <p:txBody>
          <a:bodyPr rtlCol="0" anchor="ctr"/>
          <a:lstStyle/>
          <a:p>
            <a:endParaRPr lang="en-US" noProof="0" dirty="0"/>
          </a:p>
        </p:txBody>
      </p:sp>
      <p:sp>
        <p:nvSpPr>
          <p:cNvPr id="61" name="Graphic 30">
            <a:extLst>
              <a:ext uri="{FF2B5EF4-FFF2-40B4-BE49-F238E27FC236}">
                <a16:creationId xmlns:a16="http://schemas.microsoft.com/office/drawing/2014/main" id="{7B655E22-485E-27F0-1952-322DC6A236DC}"/>
              </a:ext>
            </a:extLst>
          </p:cNvPr>
          <p:cNvSpPr/>
          <p:nvPr/>
        </p:nvSpPr>
        <p:spPr>
          <a:xfrm>
            <a:off x="1682901" y="3998486"/>
            <a:ext cx="282813" cy="282813"/>
          </a:xfrm>
          <a:custGeom>
            <a:avLst/>
            <a:gdLst>
              <a:gd name="connsiteX0" fmla="*/ 141407 w 282813"/>
              <a:gd name="connsiteY0" fmla="*/ 0 h 282813"/>
              <a:gd name="connsiteX1" fmla="*/ 0 w 282813"/>
              <a:gd name="connsiteY1" fmla="*/ 141407 h 282813"/>
              <a:gd name="connsiteX2" fmla="*/ 141407 w 282813"/>
              <a:gd name="connsiteY2" fmla="*/ 282814 h 282813"/>
              <a:gd name="connsiteX3" fmla="*/ 282814 w 282813"/>
              <a:gd name="connsiteY3" fmla="*/ 141407 h 282813"/>
              <a:gd name="connsiteX4" fmla="*/ 141407 w 282813"/>
              <a:gd name="connsiteY4" fmla="*/ 0 h 282813"/>
              <a:gd name="connsiteX5" fmla="*/ 195938 w 282813"/>
              <a:gd name="connsiteY5" fmla="*/ 177774 h 282813"/>
              <a:gd name="connsiteX6" fmla="*/ 196255 w 282813"/>
              <a:gd name="connsiteY6" fmla="*/ 195951 h 282813"/>
              <a:gd name="connsiteX7" fmla="*/ 178077 w 282813"/>
              <a:gd name="connsiteY7" fmla="*/ 196268 h 282813"/>
              <a:gd name="connsiteX8" fmla="*/ 177761 w 282813"/>
              <a:gd name="connsiteY8" fmla="*/ 195951 h 282813"/>
              <a:gd name="connsiteX9" fmla="*/ 141407 w 282813"/>
              <a:gd name="connsiteY9" fmla="*/ 159584 h 282813"/>
              <a:gd name="connsiteX10" fmla="*/ 105052 w 282813"/>
              <a:gd name="connsiteY10" fmla="*/ 195951 h 282813"/>
              <a:gd name="connsiteX11" fmla="*/ 86875 w 282813"/>
              <a:gd name="connsiteY11" fmla="*/ 195635 h 282813"/>
              <a:gd name="connsiteX12" fmla="*/ 86875 w 282813"/>
              <a:gd name="connsiteY12" fmla="*/ 177774 h 282813"/>
              <a:gd name="connsiteX13" fmla="*/ 123230 w 282813"/>
              <a:gd name="connsiteY13" fmla="*/ 141407 h 282813"/>
              <a:gd name="connsiteX14" fmla="*/ 86875 w 282813"/>
              <a:gd name="connsiteY14" fmla="*/ 105040 h 282813"/>
              <a:gd name="connsiteX15" fmla="*/ 86559 w 282813"/>
              <a:gd name="connsiteY15" fmla="*/ 86862 h 282813"/>
              <a:gd name="connsiteX16" fmla="*/ 104736 w 282813"/>
              <a:gd name="connsiteY16" fmla="*/ 86546 h 282813"/>
              <a:gd name="connsiteX17" fmla="*/ 105052 w 282813"/>
              <a:gd name="connsiteY17" fmla="*/ 86862 h 282813"/>
              <a:gd name="connsiteX18" fmla="*/ 141407 w 282813"/>
              <a:gd name="connsiteY18" fmla="*/ 123230 h 282813"/>
              <a:gd name="connsiteX19" fmla="*/ 177761 w 282813"/>
              <a:gd name="connsiteY19" fmla="*/ 86862 h 282813"/>
              <a:gd name="connsiteX20" fmla="*/ 195938 w 282813"/>
              <a:gd name="connsiteY20" fmla="*/ 86546 h 282813"/>
              <a:gd name="connsiteX21" fmla="*/ 196255 w 282813"/>
              <a:gd name="connsiteY21" fmla="*/ 104724 h 282813"/>
              <a:gd name="connsiteX22" fmla="*/ 195938 w 282813"/>
              <a:gd name="connsiteY22" fmla="*/ 105040 h 282813"/>
              <a:gd name="connsiteX23" fmla="*/ 159584 w 282813"/>
              <a:gd name="connsiteY23" fmla="*/ 141407 h 28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813" h="282813">
                <a:moveTo>
                  <a:pt x="141407" y="0"/>
                </a:moveTo>
                <a:cubicBezTo>
                  <a:pt x="63310" y="0"/>
                  <a:pt x="0" y="63310"/>
                  <a:pt x="0" y="141407"/>
                </a:cubicBezTo>
                <a:cubicBezTo>
                  <a:pt x="0" y="219503"/>
                  <a:pt x="63310" y="282814"/>
                  <a:pt x="141407" y="282814"/>
                </a:cubicBezTo>
                <a:cubicBezTo>
                  <a:pt x="219503" y="282814"/>
                  <a:pt x="282814" y="219503"/>
                  <a:pt x="282814" y="141407"/>
                </a:cubicBezTo>
                <a:cubicBezTo>
                  <a:pt x="282721" y="63348"/>
                  <a:pt x="219466" y="92"/>
                  <a:pt x="141407" y="0"/>
                </a:cubicBezTo>
                <a:close/>
                <a:moveTo>
                  <a:pt x="195938" y="177774"/>
                </a:moveTo>
                <a:cubicBezTo>
                  <a:pt x="201046" y="182707"/>
                  <a:pt x="201187" y="190844"/>
                  <a:pt x="196255" y="195951"/>
                </a:cubicBezTo>
                <a:cubicBezTo>
                  <a:pt x="191322" y="201059"/>
                  <a:pt x="183184" y="201200"/>
                  <a:pt x="178077" y="196268"/>
                </a:cubicBezTo>
                <a:cubicBezTo>
                  <a:pt x="177970" y="196163"/>
                  <a:pt x="177865" y="196058"/>
                  <a:pt x="177761" y="195951"/>
                </a:cubicBezTo>
                <a:lnTo>
                  <a:pt x="141407" y="159584"/>
                </a:lnTo>
                <a:lnTo>
                  <a:pt x="105052" y="195951"/>
                </a:lnTo>
                <a:cubicBezTo>
                  <a:pt x="99946" y="200884"/>
                  <a:pt x="91807" y="200742"/>
                  <a:pt x="86875" y="195635"/>
                </a:cubicBezTo>
                <a:cubicBezTo>
                  <a:pt x="82064" y="190654"/>
                  <a:pt x="82064" y="182755"/>
                  <a:pt x="86875" y="177774"/>
                </a:cubicBezTo>
                <a:lnTo>
                  <a:pt x="123230" y="141407"/>
                </a:lnTo>
                <a:lnTo>
                  <a:pt x="86875" y="105040"/>
                </a:lnTo>
                <a:cubicBezTo>
                  <a:pt x="81769" y="100107"/>
                  <a:pt x="81627" y="91969"/>
                  <a:pt x="86559" y="86862"/>
                </a:cubicBezTo>
                <a:cubicBezTo>
                  <a:pt x="91492" y="81756"/>
                  <a:pt x="99630" y="81614"/>
                  <a:pt x="104736" y="86546"/>
                </a:cubicBezTo>
                <a:cubicBezTo>
                  <a:pt x="104844" y="86650"/>
                  <a:pt x="104949" y="86755"/>
                  <a:pt x="105052" y="86862"/>
                </a:cubicBezTo>
                <a:lnTo>
                  <a:pt x="141407" y="123230"/>
                </a:lnTo>
                <a:lnTo>
                  <a:pt x="177761" y="86862"/>
                </a:lnTo>
                <a:cubicBezTo>
                  <a:pt x="182694" y="81756"/>
                  <a:pt x="190831" y="81614"/>
                  <a:pt x="195938" y="86546"/>
                </a:cubicBezTo>
                <a:cubicBezTo>
                  <a:pt x="201046" y="91479"/>
                  <a:pt x="201187" y="99617"/>
                  <a:pt x="196255" y="104724"/>
                </a:cubicBezTo>
                <a:cubicBezTo>
                  <a:pt x="196151" y="104831"/>
                  <a:pt x="196045" y="104936"/>
                  <a:pt x="195938" y="105040"/>
                </a:cubicBezTo>
                <a:lnTo>
                  <a:pt x="159584" y="141407"/>
                </a:lnTo>
                <a:close/>
              </a:path>
            </a:pathLst>
          </a:custGeom>
          <a:solidFill>
            <a:schemeClr val="accent6">
              <a:lumMod val="75000"/>
            </a:schemeClr>
          </a:solidFill>
          <a:ln w="12700" cap="flat">
            <a:noFill/>
            <a:prstDash val="solid"/>
            <a:miter/>
          </a:ln>
        </p:spPr>
        <p:txBody>
          <a:bodyPr rtlCol="0" anchor="ctr"/>
          <a:lstStyle/>
          <a:p>
            <a:endParaRPr lang="en-US" noProof="0" dirty="0"/>
          </a:p>
        </p:txBody>
      </p:sp>
      <p:sp>
        <p:nvSpPr>
          <p:cNvPr id="62" name="Graphic 31">
            <a:extLst>
              <a:ext uri="{FF2B5EF4-FFF2-40B4-BE49-F238E27FC236}">
                <a16:creationId xmlns:a16="http://schemas.microsoft.com/office/drawing/2014/main" id="{48CBBC11-DCD1-F4A5-F8A0-3A2FB61E51EB}"/>
              </a:ext>
            </a:extLst>
          </p:cNvPr>
          <p:cNvSpPr/>
          <p:nvPr/>
        </p:nvSpPr>
        <p:spPr>
          <a:xfrm>
            <a:off x="1682901" y="4378245"/>
            <a:ext cx="282813" cy="282813"/>
          </a:xfrm>
          <a:custGeom>
            <a:avLst/>
            <a:gdLst>
              <a:gd name="connsiteX0" fmla="*/ 141407 w 282813"/>
              <a:gd name="connsiteY0" fmla="*/ 0 h 282813"/>
              <a:gd name="connsiteX1" fmla="*/ 0 w 282813"/>
              <a:gd name="connsiteY1" fmla="*/ 141407 h 282813"/>
              <a:gd name="connsiteX2" fmla="*/ 141407 w 282813"/>
              <a:gd name="connsiteY2" fmla="*/ 282814 h 282813"/>
              <a:gd name="connsiteX3" fmla="*/ 282814 w 282813"/>
              <a:gd name="connsiteY3" fmla="*/ 141407 h 282813"/>
              <a:gd name="connsiteX4" fmla="*/ 141407 w 282813"/>
              <a:gd name="connsiteY4" fmla="*/ 0 h 282813"/>
              <a:gd name="connsiteX5" fmla="*/ 195938 w 282813"/>
              <a:gd name="connsiteY5" fmla="*/ 177774 h 282813"/>
              <a:gd name="connsiteX6" fmla="*/ 196255 w 282813"/>
              <a:gd name="connsiteY6" fmla="*/ 195951 h 282813"/>
              <a:gd name="connsiteX7" fmla="*/ 178077 w 282813"/>
              <a:gd name="connsiteY7" fmla="*/ 196268 h 282813"/>
              <a:gd name="connsiteX8" fmla="*/ 177761 w 282813"/>
              <a:gd name="connsiteY8" fmla="*/ 195951 h 282813"/>
              <a:gd name="connsiteX9" fmla="*/ 141407 w 282813"/>
              <a:gd name="connsiteY9" fmla="*/ 159584 h 282813"/>
              <a:gd name="connsiteX10" fmla="*/ 105052 w 282813"/>
              <a:gd name="connsiteY10" fmla="*/ 195951 h 282813"/>
              <a:gd name="connsiteX11" fmla="*/ 86875 w 282813"/>
              <a:gd name="connsiteY11" fmla="*/ 195635 h 282813"/>
              <a:gd name="connsiteX12" fmla="*/ 86875 w 282813"/>
              <a:gd name="connsiteY12" fmla="*/ 177774 h 282813"/>
              <a:gd name="connsiteX13" fmla="*/ 123230 w 282813"/>
              <a:gd name="connsiteY13" fmla="*/ 141407 h 282813"/>
              <a:gd name="connsiteX14" fmla="*/ 86875 w 282813"/>
              <a:gd name="connsiteY14" fmla="*/ 105040 h 282813"/>
              <a:gd name="connsiteX15" fmla="*/ 86559 w 282813"/>
              <a:gd name="connsiteY15" fmla="*/ 86862 h 282813"/>
              <a:gd name="connsiteX16" fmla="*/ 104736 w 282813"/>
              <a:gd name="connsiteY16" fmla="*/ 86546 h 282813"/>
              <a:gd name="connsiteX17" fmla="*/ 105052 w 282813"/>
              <a:gd name="connsiteY17" fmla="*/ 86862 h 282813"/>
              <a:gd name="connsiteX18" fmla="*/ 141407 w 282813"/>
              <a:gd name="connsiteY18" fmla="*/ 123230 h 282813"/>
              <a:gd name="connsiteX19" fmla="*/ 177761 w 282813"/>
              <a:gd name="connsiteY19" fmla="*/ 86862 h 282813"/>
              <a:gd name="connsiteX20" fmla="*/ 195938 w 282813"/>
              <a:gd name="connsiteY20" fmla="*/ 86546 h 282813"/>
              <a:gd name="connsiteX21" fmla="*/ 196255 w 282813"/>
              <a:gd name="connsiteY21" fmla="*/ 104724 h 282813"/>
              <a:gd name="connsiteX22" fmla="*/ 195938 w 282813"/>
              <a:gd name="connsiteY22" fmla="*/ 105040 h 282813"/>
              <a:gd name="connsiteX23" fmla="*/ 159584 w 282813"/>
              <a:gd name="connsiteY23" fmla="*/ 141407 h 28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813" h="282813">
                <a:moveTo>
                  <a:pt x="141407" y="0"/>
                </a:moveTo>
                <a:cubicBezTo>
                  <a:pt x="63310" y="0"/>
                  <a:pt x="0" y="63310"/>
                  <a:pt x="0" y="141407"/>
                </a:cubicBezTo>
                <a:cubicBezTo>
                  <a:pt x="0" y="219503"/>
                  <a:pt x="63310" y="282814"/>
                  <a:pt x="141407" y="282814"/>
                </a:cubicBezTo>
                <a:cubicBezTo>
                  <a:pt x="219503" y="282814"/>
                  <a:pt x="282814" y="219503"/>
                  <a:pt x="282814" y="141407"/>
                </a:cubicBezTo>
                <a:cubicBezTo>
                  <a:pt x="282721" y="63348"/>
                  <a:pt x="219466" y="92"/>
                  <a:pt x="141407" y="0"/>
                </a:cubicBezTo>
                <a:close/>
                <a:moveTo>
                  <a:pt x="195938" y="177774"/>
                </a:moveTo>
                <a:cubicBezTo>
                  <a:pt x="201046" y="182707"/>
                  <a:pt x="201187" y="190844"/>
                  <a:pt x="196255" y="195951"/>
                </a:cubicBezTo>
                <a:cubicBezTo>
                  <a:pt x="191322" y="201059"/>
                  <a:pt x="183184" y="201200"/>
                  <a:pt x="178077" y="196268"/>
                </a:cubicBezTo>
                <a:cubicBezTo>
                  <a:pt x="177970" y="196163"/>
                  <a:pt x="177865" y="196058"/>
                  <a:pt x="177761" y="195951"/>
                </a:cubicBezTo>
                <a:lnTo>
                  <a:pt x="141407" y="159584"/>
                </a:lnTo>
                <a:lnTo>
                  <a:pt x="105052" y="195951"/>
                </a:lnTo>
                <a:cubicBezTo>
                  <a:pt x="99946" y="200884"/>
                  <a:pt x="91807" y="200742"/>
                  <a:pt x="86875" y="195635"/>
                </a:cubicBezTo>
                <a:cubicBezTo>
                  <a:pt x="82064" y="190654"/>
                  <a:pt x="82064" y="182755"/>
                  <a:pt x="86875" y="177774"/>
                </a:cubicBezTo>
                <a:lnTo>
                  <a:pt x="123230" y="141407"/>
                </a:lnTo>
                <a:lnTo>
                  <a:pt x="86875" y="105040"/>
                </a:lnTo>
                <a:cubicBezTo>
                  <a:pt x="81769" y="100107"/>
                  <a:pt x="81627" y="91969"/>
                  <a:pt x="86559" y="86862"/>
                </a:cubicBezTo>
                <a:cubicBezTo>
                  <a:pt x="91492" y="81756"/>
                  <a:pt x="99630" y="81614"/>
                  <a:pt x="104736" y="86546"/>
                </a:cubicBezTo>
                <a:cubicBezTo>
                  <a:pt x="104844" y="86650"/>
                  <a:pt x="104949" y="86755"/>
                  <a:pt x="105052" y="86862"/>
                </a:cubicBezTo>
                <a:lnTo>
                  <a:pt x="141407" y="123230"/>
                </a:lnTo>
                <a:lnTo>
                  <a:pt x="177761" y="86862"/>
                </a:lnTo>
                <a:cubicBezTo>
                  <a:pt x="182694" y="81756"/>
                  <a:pt x="190831" y="81614"/>
                  <a:pt x="195938" y="86546"/>
                </a:cubicBezTo>
                <a:cubicBezTo>
                  <a:pt x="201046" y="91479"/>
                  <a:pt x="201187" y="99617"/>
                  <a:pt x="196255" y="104724"/>
                </a:cubicBezTo>
                <a:cubicBezTo>
                  <a:pt x="196151" y="104831"/>
                  <a:pt x="196045" y="104936"/>
                  <a:pt x="195938" y="105040"/>
                </a:cubicBezTo>
                <a:lnTo>
                  <a:pt x="159584" y="141407"/>
                </a:lnTo>
                <a:close/>
              </a:path>
            </a:pathLst>
          </a:custGeom>
          <a:solidFill>
            <a:schemeClr val="accent6">
              <a:lumMod val="75000"/>
            </a:schemeClr>
          </a:solidFill>
          <a:ln w="12700" cap="flat">
            <a:noFill/>
            <a:prstDash val="solid"/>
            <a:miter/>
          </a:ln>
        </p:spPr>
        <p:txBody>
          <a:bodyPr rtlCol="0" anchor="ctr"/>
          <a:lstStyle/>
          <a:p>
            <a:endParaRPr lang="en-US" noProof="0" dirty="0"/>
          </a:p>
        </p:txBody>
      </p:sp>
      <p:sp>
        <p:nvSpPr>
          <p:cNvPr id="63" name="Graphic 36">
            <a:extLst>
              <a:ext uri="{FF2B5EF4-FFF2-40B4-BE49-F238E27FC236}">
                <a16:creationId xmlns:a16="http://schemas.microsoft.com/office/drawing/2014/main" id="{44FF5A41-7B8B-98EB-51F3-FF4018927A7D}"/>
              </a:ext>
            </a:extLst>
          </p:cNvPr>
          <p:cNvSpPr/>
          <p:nvPr/>
        </p:nvSpPr>
        <p:spPr>
          <a:xfrm>
            <a:off x="1701079" y="4792908"/>
            <a:ext cx="246202" cy="246202"/>
          </a:xfrm>
          <a:custGeom>
            <a:avLst/>
            <a:gdLst>
              <a:gd name="connsiteX0" fmla="*/ 123101 w 246202"/>
              <a:gd name="connsiteY0" fmla="*/ 0 h 246202"/>
              <a:gd name="connsiteX1" fmla="*/ 0 w 246202"/>
              <a:gd name="connsiteY1" fmla="*/ 123101 h 246202"/>
              <a:gd name="connsiteX2" fmla="*/ 123101 w 246202"/>
              <a:gd name="connsiteY2" fmla="*/ 246203 h 246202"/>
              <a:gd name="connsiteX3" fmla="*/ 246203 w 246202"/>
              <a:gd name="connsiteY3" fmla="*/ 123101 h 246202"/>
              <a:gd name="connsiteX4" fmla="*/ 123101 w 246202"/>
              <a:gd name="connsiteY4" fmla="*/ 0 h 246202"/>
              <a:gd name="connsiteX5" fmla="*/ 191902 w 246202"/>
              <a:gd name="connsiteY5" fmla="*/ 90706 h 246202"/>
              <a:gd name="connsiteX6" fmla="*/ 113228 w 246202"/>
              <a:gd name="connsiteY6" fmla="*/ 168763 h 246202"/>
              <a:gd name="connsiteX7" fmla="*/ 96260 w 246202"/>
              <a:gd name="connsiteY7" fmla="*/ 169071 h 246202"/>
              <a:gd name="connsiteX8" fmla="*/ 54609 w 246202"/>
              <a:gd name="connsiteY8" fmla="*/ 131123 h 246202"/>
              <a:gd name="connsiteX9" fmla="*/ 53683 w 246202"/>
              <a:gd name="connsiteY9" fmla="*/ 113846 h 246202"/>
              <a:gd name="connsiteX10" fmla="*/ 70961 w 246202"/>
              <a:gd name="connsiteY10" fmla="*/ 113228 h 246202"/>
              <a:gd name="connsiteX11" fmla="*/ 103973 w 246202"/>
              <a:gd name="connsiteY11" fmla="*/ 143464 h 246202"/>
              <a:gd name="connsiteX12" fmla="*/ 174316 w 246202"/>
              <a:gd name="connsiteY12" fmla="*/ 73120 h 246202"/>
              <a:gd name="connsiteX13" fmla="*/ 191902 w 246202"/>
              <a:gd name="connsiteY13" fmla="*/ 73120 h 246202"/>
              <a:gd name="connsiteX14" fmla="*/ 191902 w 246202"/>
              <a:gd name="connsiteY14" fmla="*/ 90706 h 24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202" h="246202">
                <a:moveTo>
                  <a:pt x="123101" y="0"/>
                </a:moveTo>
                <a:cubicBezTo>
                  <a:pt x="55226" y="0"/>
                  <a:pt x="0" y="55226"/>
                  <a:pt x="0" y="123101"/>
                </a:cubicBezTo>
                <a:cubicBezTo>
                  <a:pt x="0" y="190977"/>
                  <a:pt x="55226" y="246203"/>
                  <a:pt x="123101" y="246203"/>
                </a:cubicBezTo>
                <a:cubicBezTo>
                  <a:pt x="190977" y="246203"/>
                  <a:pt x="246203" y="190977"/>
                  <a:pt x="246203" y="123101"/>
                </a:cubicBezTo>
                <a:cubicBezTo>
                  <a:pt x="246203" y="55226"/>
                  <a:pt x="190977" y="0"/>
                  <a:pt x="123101" y="0"/>
                </a:cubicBezTo>
                <a:close/>
                <a:moveTo>
                  <a:pt x="191902" y="90706"/>
                </a:moveTo>
                <a:lnTo>
                  <a:pt x="113228" y="168763"/>
                </a:lnTo>
                <a:cubicBezTo>
                  <a:pt x="108601" y="173391"/>
                  <a:pt x="101196" y="173699"/>
                  <a:pt x="96260" y="169071"/>
                </a:cubicBezTo>
                <a:lnTo>
                  <a:pt x="54609" y="131123"/>
                </a:lnTo>
                <a:cubicBezTo>
                  <a:pt x="49672" y="126495"/>
                  <a:pt x="49364" y="118782"/>
                  <a:pt x="53683" y="113846"/>
                </a:cubicBezTo>
                <a:cubicBezTo>
                  <a:pt x="58311" y="108909"/>
                  <a:pt x="66024" y="108601"/>
                  <a:pt x="70961" y="113228"/>
                </a:cubicBezTo>
                <a:lnTo>
                  <a:pt x="103973" y="143464"/>
                </a:lnTo>
                <a:lnTo>
                  <a:pt x="174316" y="73120"/>
                </a:lnTo>
                <a:cubicBezTo>
                  <a:pt x="179253" y="68184"/>
                  <a:pt x="186966" y="68184"/>
                  <a:pt x="191902" y="73120"/>
                </a:cubicBezTo>
                <a:cubicBezTo>
                  <a:pt x="196839" y="78057"/>
                  <a:pt x="196839" y="85770"/>
                  <a:pt x="191902" y="90706"/>
                </a:cubicBezTo>
                <a:close/>
              </a:path>
            </a:pathLst>
          </a:custGeom>
          <a:solidFill>
            <a:schemeClr val="accent1"/>
          </a:solidFill>
          <a:ln w="582" cap="flat">
            <a:noFill/>
            <a:prstDash val="solid"/>
            <a:miter/>
          </a:ln>
        </p:spPr>
        <p:txBody>
          <a:bodyPr rtlCol="0" anchor="ctr"/>
          <a:lstStyle/>
          <a:p>
            <a:endParaRPr lang="en-US" noProof="0" dirty="0"/>
          </a:p>
        </p:txBody>
      </p:sp>
      <p:sp>
        <p:nvSpPr>
          <p:cNvPr id="64" name="TextBox 63">
            <a:extLst>
              <a:ext uri="{FF2B5EF4-FFF2-40B4-BE49-F238E27FC236}">
                <a16:creationId xmlns:a16="http://schemas.microsoft.com/office/drawing/2014/main" id="{15272C0A-C3D7-E426-D809-D93A53CB70E4}"/>
              </a:ext>
            </a:extLst>
          </p:cNvPr>
          <p:cNvSpPr txBox="1"/>
          <p:nvPr/>
        </p:nvSpPr>
        <p:spPr>
          <a:xfrm>
            <a:off x="6589456" y="3970728"/>
            <a:ext cx="3901465" cy="338554"/>
          </a:xfrm>
          <a:prstGeom prst="rect">
            <a:avLst/>
          </a:prstGeom>
          <a:noFill/>
        </p:spPr>
        <p:txBody>
          <a:bodyPr wrap="square" rtlCol="0">
            <a:spAutoFit/>
          </a:bodyPr>
          <a:lstStyle/>
          <a:p>
            <a:r>
              <a:rPr lang="en-US" sz="1600" noProof="0" dirty="0">
                <a:solidFill>
                  <a:schemeClr val="accent1"/>
                </a:solidFill>
              </a:rPr>
              <a:t>Patients affected by obesity</a:t>
            </a:r>
          </a:p>
        </p:txBody>
      </p:sp>
      <p:sp>
        <p:nvSpPr>
          <p:cNvPr id="65" name="TextBox 64">
            <a:extLst>
              <a:ext uri="{FF2B5EF4-FFF2-40B4-BE49-F238E27FC236}">
                <a16:creationId xmlns:a16="http://schemas.microsoft.com/office/drawing/2014/main" id="{D01200E0-2041-A7E5-D060-DBE9FF25A7EF}"/>
              </a:ext>
            </a:extLst>
          </p:cNvPr>
          <p:cNvSpPr txBox="1"/>
          <p:nvPr/>
        </p:nvSpPr>
        <p:spPr>
          <a:xfrm>
            <a:off x="6589456" y="3584860"/>
            <a:ext cx="2518787" cy="338554"/>
          </a:xfrm>
          <a:prstGeom prst="rect">
            <a:avLst/>
          </a:prstGeom>
          <a:noFill/>
        </p:spPr>
        <p:txBody>
          <a:bodyPr wrap="square" rtlCol="0">
            <a:spAutoFit/>
          </a:bodyPr>
          <a:lstStyle/>
          <a:p>
            <a:r>
              <a:rPr lang="en-US" sz="1600" noProof="0" dirty="0">
                <a:solidFill>
                  <a:schemeClr val="accent1"/>
                </a:solidFill>
              </a:rPr>
              <a:t>Patients with obesity</a:t>
            </a:r>
          </a:p>
        </p:txBody>
      </p:sp>
      <p:sp>
        <p:nvSpPr>
          <p:cNvPr id="66" name="TextBox 65">
            <a:extLst>
              <a:ext uri="{FF2B5EF4-FFF2-40B4-BE49-F238E27FC236}">
                <a16:creationId xmlns:a16="http://schemas.microsoft.com/office/drawing/2014/main" id="{E6423B5B-9931-259F-A5C9-3B1314C6C28D}"/>
              </a:ext>
            </a:extLst>
          </p:cNvPr>
          <p:cNvSpPr txBox="1"/>
          <p:nvPr/>
        </p:nvSpPr>
        <p:spPr>
          <a:xfrm>
            <a:off x="6589456" y="3198992"/>
            <a:ext cx="2518787" cy="338554"/>
          </a:xfrm>
          <a:prstGeom prst="rect">
            <a:avLst/>
          </a:prstGeom>
          <a:noFill/>
        </p:spPr>
        <p:txBody>
          <a:bodyPr wrap="square" rtlCol="0">
            <a:spAutoFit/>
          </a:bodyPr>
          <a:lstStyle/>
          <a:p>
            <a:r>
              <a:rPr lang="en-US" sz="1600" noProof="0" dirty="0">
                <a:solidFill>
                  <a:schemeClr val="accent6">
                    <a:lumMod val="75000"/>
                  </a:schemeClr>
                </a:solidFill>
              </a:rPr>
              <a:t>Obese</a:t>
            </a:r>
          </a:p>
        </p:txBody>
      </p:sp>
      <p:sp>
        <p:nvSpPr>
          <p:cNvPr id="67" name="Graphic 28">
            <a:extLst>
              <a:ext uri="{FF2B5EF4-FFF2-40B4-BE49-F238E27FC236}">
                <a16:creationId xmlns:a16="http://schemas.microsoft.com/office/drawing/2014/main" id="{BA1D38AE-1823-883B-F01A-791AAEF04FEE}"/>
              </a:ext>
            </a:extLst>
          </p:cNvPr>
          <p:cNvSpPr/>
          <p:nvPr/>
        </p:nvSpPr>
        <p:spPr>
          <a:xfrm>
            <a:off x="6362851" y="3234054"/>
            <a:ext cx="282813" cy="282813"/>
          </a:xfrm>
          <a:custGeom>
            <a:avLst/>
            <a:gdLst>
              <a:gd name="connsiteX0" fmla="*/ 141407 w 282813"/>
              <a:gd name="connsiteY0" fmla="*/ 0 h 282813"/>
              <a:gd name="connsiteX1" fmla="*/ 0 w 282813"/>
              <a:gd name="connsiteY1" fmla="*/ 141407 h 282813"/>
              <a:gd name="connsiteX2" fmla="*/ 141407 w 282813"/>
              <a:gd name="connsiteY2" fmla="*/ 282814 h 282813"/>
              <a:gd name="connsiteX3" fmla="*/ 282814 w 282813"/>
              <a:gd name="connsiteY3" fmla="*/ 141407 h 282813"/>
              <a:gd name="connsiteX4" fmla="*/ 141407 w 282813"/>
              <a:gd name="connsiteY4" fmla="*/ 0 h 282813"/>
              <a:gd name="connsiteX5" fmla="*/ 195938 w 282813"/>
              <a:gd name="connsiteY5" fmla="*/ 177774 h 282813"/>
              <a:gd name="connsiteX6" fmla="*/ 196255 w 282813"/>
              <a:gd name="connsiteY6" fmla="*/ 195951 h 282813"/>
              <a:gd name="connsiteX7" fmla="*/ 178077 w 282813"/>
              <a:gd name="connsiteY7" fmla="*/ 196268 h 282813"/>
              <a:gd name="connsiteX8" fmla="*/ 177761 w 282813"/>
              <a:gd name="connsiteY8" fmla="*/ 195951 h 282813"/>
              <a:gd name="connsiteX9" fmla="*/ 141407 w 282813"/>
              <a:gd name="connsiteY9" fmla="*/ 159584 h 282813"/>
              <a:gd name="connsiteX10" fmla="*/ 105052 w 282813"/>
              <a:gd name="connsiteY10" fmla="*/ 195951 h 282813"/>
              <a:gd name="connsiteX11" fmla="*/ 86875 w 282813"/>
              <a:gd name="connsiteY11" fmla="*/ 195635 h 282813"/>
              <a:gd name="connsiteX12" fmla="*/ 86875 w 282813"/>
              <a:gd name="connsiteY12" fmla="*/ 177774 h 282813"/>
              <a:gd name="connsiteX13" fmla="*/ 123230 w 282813"/>
              <a:gd name="connsiteY13" fmla="*/ 141407 h 282813"/>
              <a:gd name="connsiteX14" fmla="*/ 86875 w 282813"/>
              <a:gd name="connsiteY14" fmla="*/ 105040 h 282813"/>
              <a:gd name="connsiteX15" fmla="*/ 86559 w 282813"/>
              <a:gd name="connsiteY15" fmla="*/ 86862 h 282813"/>
              <a:gd name="connsiteX16" fmla="*/ 104736 w 282813"/>
              <a:gd name="connsiteY16" fmla="*/ 86546 h 282813"/>
              <a:gd name="connsiteX17" fmla="*/ 105052 w 282813"/>
              <a:gd name="connsiteY17" fmla="*/ 86862 h 282813"/>
              <a:gd name="connsiteX18" fmla="*/ 141407 w 282813"/>
              <a:gd name="connsiteY18" fmla="*/ 123230 h 282813"/>
              <a:gd name="connsiteX19" fmla="*/ 177761 w 282813"/>
              <a:gd name="connsiteY19" fmla="*/ 86862 h 282813"/>
              <a:gd name="connsiteX20" fmla="*/ 195938 w 282813"/>
              <a:gd name="connsiteY20" fmla="*/ 86546 h 282813"/>
              <a:gd name="connsiteX21" fmla="*/ 196255 w 282813"/>
              <a:gd name="connsiteY21" fmla="*/ 104724 h 282813"/>
              <a:gd name="connsiteX22" fmla="*/ 195938 w 282813"/>
              <a:gd name="connsiteY22" fmla="*/ 105040 h 282813"/>
              <a:gd name="connsiteX23" fmla="*/ 159584 w 282813"/>
              <a:gd name="connsiteY23" fmla="*/ 141407 h 28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813" h="282813">
                <a:moveTo>
                  <a:pt x="141407" y="0"/>
                </a:moveTo>
                <a:cubicBezTo>
                  <a:pt x="63310" y="0"/>
                  <a:pt x="0" y="63310"/>
                  <a:pt x="0" y="141407"/>
                </a:cubicBezTo>
                <a:cubicBezTo>
                  <a:pt x="0" y="219503"/>
                  <a:pt x="63310" y="282814"/>
                  <a:pt x="141407" y="282814"/>
                </a:cubicBezTo>
                <a:cubicBezTo>
                  <a:pt x="219503" y="282814"/>
                  <a:pt x="282814" y="219503"/>
                  <a:pt x="282814" y="141407"/>
                </a:cubicBezTo>
                <a:cubicBezTo>
                  <a:pt x="282721" y="63348"/>
                  <a:pt x="219466" y="92"/>
                  <a:pt x="141407" y="0"/>
                </a:cubicBezTo>
                <a:close/>
                <a:moveTo>
                  <a:pt x="195938" y="177774"/>
                </a:moveTo>
                <a:cubicBezTo>
                  <a:pt x="201046" y="182707"/>
                  <a:pt x="201187" y="190844"/>
                  <a:pt x="196255" y="195951"/>
                </a:cubicBezTo>
                <a:cubicBezTo>
                  <a:pt x="191322" y="201059"/>
                  <a:pt x="183184" y="201200"/>
                  <a:pt x="178077" y="196268"/>
                </a:cubicBezTo>
                <a:cubicBezTo>
                  <a:pt x="177970" y="196163"/>
                  <a:pt x="177865" y="196058"/>
                  <a:pt x="177761" y="195951"/>
                </a:cubicBezTo>
                <a:lnTo>
                  <a:pt x="141407" y="159584"/>
                </a:lnTo>
                <a:lnTo>
                  <a:pt x="105052" y="195951"/>
                </a:lnTo>
                <a:cubicBezTo>
                  <a:pt x="99946" y="200884"/>
                  <a:pt x="91807" y="200742"/>
                  <a:pt x="86875" y="195635"/>
                </a:cubicBezTo>
                <a:cubicBezTo>
                  <a:pt x="82064" y="190654"/>
                  <a:pt x="82064" y="182755"/>
                  <a:pt x="86875" y="177774"/>
                </a:cubicBezTo>
                <a:lnTo>
                  <a:pt x="123230" y="141407"/>
                </a:lnTo>
                <a:lnTo>
                  <a:pt x="86875" y="105040"/>
                </a:lnTo>
                <a:cubicBezTo>
                  <a:pt x="81769" y="100107"/>
                  <a:pt x="81627" y="91969"/>
                  <a:pt x="86559" y="86862"/>
                </a:cubicBezTo>
                <a:cubicBezTo>
                  <a:pt x="91492" y="81756"/>
                  <a:pt x="99630" y="81614"/>
                  <a:pt x="104736" y="86546"/>
                </a:cubicBezTo>
                <a:cubicBezTo>
                  <a:pt x="104844" y="86650"/>
                  <a:pt x="104949" y="86755"/>
                  <a:pt x="105052" y="86862"/>
                </a:cubicBezTo>
                <a:lnTo>
                  <a:pt x="141407" y="123230"/>
                </a:lnTo>
                <a:lnTo>
                  <a:pt x="177761" y="86862"/>
                </a:lnTo>
                <a:cubicBezTo>
                  <a:pt x="182694" y="81756"/>
                  <a:pt x="190831" y="81614"/>
                  <a:pt x="195938" y="86546"/>
                </a:cubicBezTo>
                <a:cubicBezTo>
                  <a:pt x="201046" y="91479"/>
                  <a:pt x="201187" y="99617"/>
                  <a:pt x="196255" y="104724"/>
                </a:cubicBezTo>
                <a:cubicBezTo>
                  <a:pt x="196151" y="104831"/>
                  <a:pt x="196045" y="104936"/>
                  <a:pt x="195938" y="105040"/>
                </a:cubicBezTo>
                <a:lnTo>
                  <a:pt x="159584" y="141407"/>
                </a:lnTo>
                <a:close/>
              </a:path>
            </a:pathLst>
          </a:custGeom>
          <a:solidFill>
            <a:schemeClr val="accent6">
              <a:lumMod val="75000"/>
            </a:schemeClr>
          </a:solidFill>
          <a:ln w="12700" cap="flat">
            <a:noFill/>
            <a:prstDash val="solid"/>
            <a:miter/>
          </a:ln>
        </p:spPr>
        <p:txBody>
          <a:bodyPr rtlCol="0" anchor="ctr"/>
          <a:lstStyle/>
          <a:p>
            <a:endParaRPr lang="en-US" noProof="0" dirty="0"/>
          </a:p>
        </p:txBody>
      </p:sp>
      <p:sp>
        <p:nvSpPr>
          <p:cNvPr id="70" name="Graphic 26">
            <a:extLst>
              <a:ext uri="{FF2B5EF4-FFF2-40B4-BE49-F238E27FC236}">
                <a16:creationId xmlns:a16="http://schemas.microsoft.com/office/drawing/2014/main" id="{E1721C1D-B095-940D-2BCA-4870F9F85C89}"/>
              </a:ext>
            </a:extLst>
          </p:cNvPr>
          <p:cNvSpPr/>
          <p:nvPr/>
        </p:nvSpPr>
        <p:spPr>
          <a:xfrm>
            <a:off x="6379759" y="4018082"/>
            <a:ext cx="246202" cy="246202"/>
          </a:xfrm>
          <a:custGeom>
            <a:avLst/>
            <a:gdLst>
              <a:gd name="connsiteX0" fmla="*/ 123101 w 246202"/>
              <a:gd name="connsiteY0" fmla="*/ 0 h 246202"/>
              <a:gd name="connsiteX1" fmla="*/ 0 w 246202"/>
              <a:gd name="connsiteY1" fmla="*/ 123101 h 246202"/>
              <a:gd name="connsiteX2" fmla="*/ 123101 w 246202"/>
              <a:gd name="connsiteY2" fmla="*/ 246203 h 246202"/>
              <a:gd name="connsiteX3" fmla="*/ 246203 w 246202"/>
              <a:gd name="connsiteY3" fmla="*/ 123101 h 246202"/>
              <a:gd name="connsiteX4" fmla="*/ 123101 w 246202"/>
              <a:gd name="connsiteY4" fmla="*/ 0 h 246202"/>
              <a:gd name="connsiteX5" fmla="*/ 191902 w 246202"/>
              <a:gd name="connsiteY5" fmla="*/ 90706 h 246202"/>
              <a:gd name="connsiteX6" fmla="*/ 113228 w 246202"/>
              <a:gd name="connsiteY6" fmla="*/ 168763 h 246202"/>
              <a:gd name="connsiteX7" fmla="*/ 96260 w 246202"/>
              <a:gd name="connsiteY7" fmla="*/ 169071 h 246202"/>
              <a:gd name="connsiteX8" fmla="*/ 54609 w 246202"/>
              <a:gd name="connsiteY8" fmla="*/ 131123 h 246202"/>
              <a:gd name="connsiteX9" fmla="*/ 53683 w 246202"/>
              <a:gd name="connsiteY9" fmla="*/ 113846 h 246202"/>
              <a:gd name="connsiteX10" fmla="*/ 70961 w 246202"/>
              <a:gd name="connsiteY10" fmla="*/ 113228 h 246202"/>
              <a:gd name="connsiteX11" fmla="*/ 103973 w 246202"/>
              <a:gd name="connsiteY11" fmla="*/ 143464 h 246202"/>
              <a:gd name="connsiteX12" fmla="*/ 174316 w 246202"/>
              <a:gd name="connsiteY12" fmla="*/ 73120 h 246202"/>
              <a:gd name="connsiteX13" fmla="*/ 191902 w 246202"/>
              <a:gd name="connsiteY13" fmla="*/ 73120 h 246202"/>
              <a:gd name="connsiteX14" fmla="*/ 191902 w 246202"/>
              <a:gd name="connsiteY14" fmla="*/ 90706 h 24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202" h="246202">
                <a:moveTo>
                  <a:pt x="123101" y="0"/>
                </a:moveTo>
                <a:cubicBezTo>
                  <a:pt x="55226" y="0"/>
                  <a:pt x="0" y="55226"/>
                  <a:pt x="0" y="123101"/>
                </a:cubicBezTo>
                <a:cubicBezTo>
                  <a:pt x="0" y="190977"/>
                  <a:pt x="55226" y="246203"/>
                  <a:pt x="123101" y="246203"/>
                </a:cubicBezTo>
                <a:cubicBezTo>
                  <a:pt x="190977" y="246203"/>
                  <a:pt x="246203" y="190977"/>
                  <a:pt x="246203" y="123101"/>
                </a:cubicBezTo>
                <a:cubicBezTo>
                  <a:pt x="246203" y="55226"/>
                  <a:pt x="190977" y="0"/>
                  <a:pt x="123101" y="0"/>
                </a:cubicBezTo>
                <a:close/>
                <a:moveTo>
                  <a:pt x="191902" y="90706"/>
                </a:moveTo>
                <a:lnTo>
                  <a:pt x="113228" y="168763"/>
                </a:lnTo>
                <a:cubicBezTo>
                  <a:pt x="108601" y="173391"/>
                  <a:pt x="101196" y="173699"/>
                  <a:pt x="96260" y="169071"/>
                </a:cubicBezTo>
                <a:lnTo>
                  <a:pt x="54609" y="131123"/>
                </a:lnTo>
                <a:cubicBezTo>
                  <a:pt x="49672" y="126495"/>
                  <a:pt x="49364" y="118782"/>
                  <a:pt x="53683" y="113846"/>
                </a:cubicBezTo>
                <a:cubicBezTo>
                  <a:pt x="58311" y="108909"/>
                  <a:pt x="66024" y="108601"/>
                  <a:pt x="70961" y="113228"/>
                </a:cubicBezTo>
                <a:lnTo>
                  <a:pt x="103973" y="143464"/>
                </a:lnTo>
                <a:lnTo>
                  <a:pt x="174316" y="73120"/>
                </a:lnTo>
                <a:cubicBezTo>
                  <a:pt x="179253" y="68184"/>
                  <a:pt x="186966" y="68184"/>
                  <a:pt x="191902" y="73120"/>
                </a:cubicBezTo>
                <a:cubicBezTo>
                  <a:pt x="196839" y="78057"/>
                  <a:pt x="196839" y="85770"/>
                  <a:pt x="191902" y="90706"/>
                </a:cubicBezTo>
                <a:close/>
              </a:path>
            </a:pathLst>
          </a:custGeom>
          <a:solidFill>
            <a:schemeClr val="accent1"/>
          </a:solidFill>
          <a:ln w="582" cap="flat">
            <a:noFill/>
            <a:prstDash val="solid"/>
            <a:miter/>
          </a:ln>
        </p:spPr>
        <p:txBody>
          <a:bodyPr rtlCol="0" anchor="ctr"/>
          <a:lstStyle/>
          <a:p>
            <a:endParaRPr lang="en-US" noProof="0" dirty="0"/>
          </a:p>
        </p:txBody>
      </p:sp>
      <p:sp>
        <p:nvSpPr>
          <p:cNvPr id="71" name="Graphic 36">
            <a:extLst>
              <a:ext uri="{FF2B5EF4-FFF2-40B4-BE49-F238E27FC236}">
                <a16:creationId xmlns:a16="http://schemas.microsoft.com/office/drawing/2014/main" id="{FDA95CE6-8551-A658-742A-52ABD0AC16E9}"/>
              </a:ext>
            </a:extLst>
          </p:cNvPr>
          <p:cNvSpPr/>
          <p:nvPr/>
        </p:nvSpPr>
        <p:spPr>
          <a:xfrm>
            <a:off x="6379759" y="3632287"/>
            <a:ext cx="246202" cy="246202"/>
          </a:xfrm>
          <a:custGeom>
            <a:avLst/>
            <a:gdLst>
              <a:gd name="connsiteX0" fmla="*/ 123101 w 246202"/>
              <a:gd name="connsiteY0" fmla="*/ 0 h 246202"/>
              <a:gd name="connsiteX1" fmla="*/ 0 w 246202"/>
              <a:gd name="connsiteY1" fmla="*/ 123101 h 246202"/>
              <a:gd name="connsiteX2" fmla="*/ 123101 w 246202"/>
              <a:gd name="connsiteY2" fmla="*/ 246203 h 246202"/>
              <a:gd name="connsiteX3" fmla="*/ 246203 w 246202"/>
              <a:gd name="connsiteY3" fmla="*/ 123101 h 246202"/>
              <a:gd name="connsiteX4" fmla="*/ 123101 w 246202"/>
              <a:gd name="connsiteY4" fmla="*/ 0 h 246202"/>
              <a:gd name="connsiteX5" fmla="*/ 191902 w 246202"/>
              <a:gd name="connsiteY5" fmla="*/ 90706 h 246202"/>
              <a:gd name="connsiteX6" fmla="*/ 113228 w 246202"/>
              <a:gd name="connsiteY6" fmla="*/ 168763 h 246202"/>
              <a:gd name="connsiteX7" fmla="*/ 96260 w 246202"/>
              <a:gd name="connsiteY7" fmla="*/ 169071 h 246202"/>
              <a:gd name="connsiteX8" fmla="*/ 54609 w 246202"/>
              <a:gd name="connsiteY8" fmla="*/ 131123 h 246202"/>
              <a:gd name="connsiteX9" fmla="*/ 53683 w 246202"/>
              <a:gd name="connsiteY9" fmla="*/ 113846 h 246202"/>
              <a:gd name="connsiteX10" fmla="*/ 70961 w 246202"/>
              <a:gd name="connsiteY10" fmla="*/ 113228 h 246202"/>
              <a:gd name="connsiteX11" fmla="*/ 103973 w 246202"/>
              <a:gd name="connsiteY11" fmla="*/ 143464 h 246202"/>
              <a:gd name="connsiteX12" fmla="*/ 174316 w 246202"/>
              <a:gd name="connsiteY12" fmla="*/ 73120 h 246202"/>
              <a:gd name="connsiteX13" fmla="*/ 191902 w 246202"/>
              <a:gd name="connsiteY13" fmla="*/ 73120 h 246202"/>
              <a:gd name="connsiteX14" fmla="*/ 191902 w 246202"/>
              <a:gd name="connsiteY14" fmla="*/ 90706 h 24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202" h="246202">
                <a:moveTo>
                  <a:pt x="123101" y="0"/>
                </a:moveTo>
                <a:cubicBezTo>
                  <a:pt x="55226" y="0"/>
                  <a:pt x="0" y="55226"/>
                  <a:pt x="0" y="123101"/>
                </a:cubicBezTo>
                <a:cubicBezTo>
                  <a:pt x="0" y="190977"/>
                  <a:pt x="55226" y="246203"/>
                  <a:pt x="123101" y="246203"/>
                </a:cubicBezTo>
                <a:cubicBezTo>
                  <a:pt x="190977" y="246203"/>
                  <a:pt x="246203" y="190977"/>
                  <a:pt x="246203" y="123101"/>
                </a:cubicBezTo>
                <a:cubicBezTo>
                  <a:pt x="246203" y="55226"/>
                  <a:pt x="190977" y="0"/>
                  <a:pt x="123101" y="0"/>
                </a:cubicBezTo>
                <a:close/>
                <a:moveTo>
                  <a:pt x="191902" y="90706"/>
                </a:moveTo>
                <a:lnTo>
                  <a:pt x="113228" y="168763"/>
                </a:lnTo>
                <a:cubicBezTo>
                  <a:pt x="108601" y="173391"/>
                  <a:pt x="101196" y="173699"/>
                  <a:pt x="96260" y="169071"/>
                </a:cubicBezTo>
                <a:lnTo>
                  <a:pt x="54609" y="131123"/>
                </a:lnTo>
                <a:cubicBezTo>
                  <a:pt x="49672" y="126495"/>
                  <a:pt x="49364" y="118782"/>
                  <a:pt x="53683" y="113846"/>
                </a:cubicBezTo>
                <a:cubicBezTo>
                  <a:pt x="58311" y="108909"/>
                  <a:pt x="66024" y="108601"/>
                  <a:pt x="70961" y="113228"/>
                </a:cubicBezTo>
                <a:lnTo>
                  <a:pt x="103973" y="143464"/>
                </a:lnTo>
                <a:lnTo>
                  <a:pt x="174316" y="73120"/>
                </a:lnTo>
                <a:cubicBezTo>
                  <a:pt x="179253" y="68184"/>
                  <a:pt x="186966" y="68184"/>
                  <a:pt x="191902" y="73120"/>
                </a:cubicBezTo>
                <a:cubicBezTo>
                  <a:pt x="196839" y="78057"/>
                  <a:pt x="196839" y="85770"/>
                  <a:pt x="191902" y="90706"/>
                </a:cubicBezTo>
                <a:close/>
              </a:path>
            </a:pathLst>
          </a:custGeom>
          <a:solidFill>
            <a:schemeClr val="accent1"/>
          </a:solidFill>
          <a:ln w="582"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1196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A1FF824-B169-5774-3F5A-D8A442D205A2}"/>
              </a:ext>
            </a:extLst>
          </p:cNvPr>
          <p:cNvSpPr/>
          <p:nvPr/>
        </p:nvSpPr>
        <p:spPr>
          <a:xfrm>
            <a:off x="965041" y="1819408"/>
            <a:ext cx="10261917" cy="39108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EDF766EA-2CAA-4F04-9330-81C65DE22CA8}"/>
              </a:ext>
            </a:extLst>
          </p:cNvPr>
          <p:cNvSpPr>
            <a:spLocks noGrp="1"/>
          </p:cNvSpPr>
          <p:nvPr>
            <p:ph type="title"/>
          </p:nvPr>
        </p:nvSpPr>
        <p:spPr/>
        <p:txBody>
          <a:bodyPr/>
          <a:lstStyle/>
          <a:p>
            <a:r>
              <a:rPr lang="en-US" noProof="0" dirty="0"/>
              <a:t>Setting goals with Maria and her family members </a:t>
            </a:r>
          </a:p>
        </p:txBody>
      </p:sp>
      <p:sp>
        <p:nvSpPr>
          <p:cNvPr id="3" name="Text Placeholder 2">
            <a:extLst>
              <a:ext uri="{FF2B5EF4-FFF2-40B4-BE49-F238E27FC236}">
                <a16:creationId xmlns:a16="http://schemas.microsoft.com/office/drawing/2014/main" id="{B699B321-BAB0-4894-80B8-4387C6CFC4BC}"/>
              </a:ext>
            </a:extLst>
          </p:cNvPr>
          <p:cNvSpPr>
            <a:spLocks noGrp="1"/>
          </p:cNvSpPr>
          <p:nvPr>
            <p:ph type="body" sz="quarter" idx="13"/>
          </p:nvPr>
        </p:nvSpPr>
        <p:spPr/>
        <p:txBody>
          <a:bodyPr/>
          <a:lstStyle/>
          <a:p>
            <a:r>
              <a:rPr lang="en-US" noProof="0" dirty="0"/>
              <a:t>.</a:t>
            </a:r>
          </a:p>
        </p:txBody>
      </p:sp>
      <p:sp>
        <p:nvSpPr>
          <p:cNvPr id="4" name="TextBox 3">
            <a:extLst>
              <a:ext uri="{FF2B5EF4-FFF2-40B4-BE49-F238E27FC236}">
                <a16:creationId xmlns:a16="http://schemas.microsoft.com/office/drawing/2014/main" id="{3B060971-160C-4705-8B5E-15FF78B45F1C}"/>
              </a:ext>
            </a:extLst>
          </p:cNvPr>
          <p:cNvSpPr txBox="1"/>
          <p:nvPr/>
        </p:nvSpPr>
        <p:spPr>
          <a:xfrm>
            <a:off x="3985261" y="2172126"/>
            <a:ext cx="6294119" cy="1056379"/>
          </a:xfrm>
          <a:prstGeom prst="rect">
            <a:avLst/>
          </a:prstGeom>
          <a:noFill/>
        </p:spPr>
        <p:txBody>
          <a:bodyPr wrap="square" lIns="91440" tIns="45720" rIns="91440" bIns="45720" anchor="t">
            <a:spAutoFit/>
          </a:bodyPr>
          <a:lstStyle/>
          <a:p>
            <a:pPr>
              <a:lnSpc>
                <a:spcPct val="107000"/>
              </a:lnSpc>
              <a:spcAft>
                <a:spcPts val="800"/>
              </a:spcAft>
            </a:pPr>
            <a:r>
              <a:rPr lang="en-US" sz="2000" noProof="0" dirty="0">
                <a:latin typeface="Arial"/>
                <a:cs typeface="Times New Roman"/>
              </a:rPr>
              <a:t>Which of the following is the </a:t>
            </a:r>
            <a:r>
              <a:rPr lang="en-US" sz="2000" b="1" noProof="0" dirty="0">
                <a:latin typeface="Arial"/>
                <a:cs typeface="Times New Roman"/>
              </a:rPr>
              <a:t>BEST</a:t>
            </a:r>
            <a:r>
              <a:rPr lang="en-US" sz="2000" noProof="0" dirty="0">
                <a:latin typeface="Arial"/>
                <a:cs typeface="Times New Roman"/>
              </a:rPr>
              <a:t> example of discussing weight management with Maria and her partner Nick?​ </a:t>
            </a:r>
            <a:r>
              <a:rPr lang="en-US" sz="2000" noProof="0" dirty="0">
                <a:latin typeface="Arial" panose="020B0604020202020204" pitchFamily="34" charset="0"/>
                <a:cs typeface="Times New Roman" panose="02020603050405020304" pitchFamily="18" charset="0"/>
              </a:rPr>
              <a:t>Please select </a:t>
            </a:r>
            <a:r>
              <a:rPr lang="en-US" sz="2000" b="1" noProof="0" dirty="0">
                <a:latin typeface="Arial" panose="020B0604020202020204" pitchFamily="34" charset="0"/>
                <a:cs typeface="Times New Roman" panose="02020603050405020304" pitchFamily="18" charset="0"/>
              </a:rPr>
              <a:t>ALL</a:t>
            </a:r>
            <a:r>
              <a:rPr lang="en-US" sz="2000" noProof="0" dirty="0">
                <a:latin typeface="Arial" panose="020B0604020202020204" pitchFamily="34" charset="0"/>
                <a:cs typeface="Times New Roman" panose="02020603050405020304" pitchFamily="18" charset="0"/>
              </a:rPr>
              <a:t> that apply</a:t>
            </a:r>
            <a:endParaRPr lang="en-US" sz="2000" noProof="0" dirty="0">
              <a:latin typeface="Arial"/>
              <a:cs typeface="Times New Roman"/>
            </a:endParaRPr>
          </a:p>
        </p:txBody>
      </p:sp>
      <p:grpSp>
        <p:nvGrpSpPr>
          <p:cNvPr id="13" name="Group 12">
            <a:extLst>
              <a:ext uri="{FF2B5EF4-FFF2-40B4-BE49-F238E27FC236}">
                <a16:creationId xmlns:a16="http://schemas.microsoft.com/office/drawing/2014/main" id="{B3E51793-6A60-2E39-120E-435D21CA6DE7}"/>
              </a:ext>
            </a:extLst>
          </p:cNvPr>
          <p:cNvGrpSpPr/>
          <p:nvPr/>
        </p:nvGrpSpPr>
        <p:grpSpPr>
          <a:xfrm>
            <a:off x="1727892" y="2130867"/>
            <a:ext cx="2104968" cy="1138898"/>
            <a:chOff x="545148" y="1718578"/>
            <a:chExt cx="3403656" cy="1841556"/>
          </a:xfrm>
        </p:grpSpPr>
        <p:sp>
          <p:nvSpPr>
            <p:cNvPr id="7" name="Oval 6">
              <a:extLst>
                <a:ext uri="{FF2B5EF4-FFF2-40B4-BE49-F238E27FC236}">
                  <a16:creationId xmlns:a16="http://schemas.microsoft.com/office/drawing/2014/main" id="{E39C63B7-3D5F-8A92-9C91-67743BDE2E42}"/>
                </a:ext>
              </a:extLst>
            </p:cNvPr>
            <p:cNvSpPr/>
            <p:nvPr/>
          </p:nvSpPr>
          <p:spPr>
            <a:xfrm>
              <a:off x="5451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8" name="Graphic 7">
              <a:extLst>
                <a:ext uri="{FF2B5EF4-FFF2-40B4-BE49-F238E27FC236}">
                  <a16:creationId xmlns:a16="http://schemas.microsoft.com/office/drawing/2014/main" id="{53535B13-DB2A-68DA-B4E9-DE0420E63F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150" y="1802584"/>
              <a:ext cx="1575552" cy="1575552"/>
            </a:xfrm>
            <a:prstGeom prst="rect">
              <a:avLst/>
            </a:prstGeom>
          </p:spPr>
        </p:pic>
        <p:sp>
          <p:nvSpPr>
            <p:cNvPr id="9" name="Oval 8">
              <a:extLst>
                <a:ext uri="{FF2B5EF4-FFF2-40B4-BE49-F238E27FC236}">
                  <a16:creationId xmlns:a16="http://schemas.microsoft.com/office/drawing/2014/main" id="{55D1C93C-161E-35FE-D5BE-1FE0EBE2DF84}"/>
                </a:ext>
              </a:extLst>
            </p:cNvPr>
            <p:cNvSpPr/>
            <p:nvPr/>
          </p:nvSpPr>
          <p:spPr>
            <a:xfrm>
              <a:off x="2107248" y="171857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6" name="Graphic 15">
              <a:extLst>
                <a:ext uri="{FF2B5EF4-FFF2-40B4-BE49-F238E27FC236}">
                  <a16:creationId xmlns:a16="http://schemas.microsoft.com/office/drawing/2014/main" id="{70AE0564-612C-349A-3270-3C226DA7272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407084" y="2006386"/>
              <a:ext cx="1241883" cy="1241876"/>
            </a:xfrm>
            <a:prstGeom prst="rect">
              <a:avLst/>
            </a:prstGeom>
          </p:spPr>
        </p:pic>
      </p:grpSp>
      <p:sp>
        <p:nvSpPr>
          <p:cNvPr id="12" name="TextBox 11">
            <a:extLst>
              <a:ext uri="{FF2B5EF4-FFF2-40B4-BE49-F238E27FC236}">
                <a16:creationId xmlns:a16="http://schemas.microsoft.com/office/drawing/2014/main" id="{4DE996C2-0C47-D1D3-72A5-0523AB724ACB}"/>
              </a:ext>
            </a:extLst>
          </p:cNvPr>
          <p:cNvSpPr txBox="1"/>
          <p:nvPr/>
        </p:nvSpPr>
        <p:spPr>
          <a:xfrm>
            <a:off x="4546370" y="3315126"/>
            <a:ext cx="5806439" cy="2310697"/>
          </a:xfrm>
          <a:prstGeom prst="rect">
            <a:avLst/>
          </a:prstGeom>
          <a:noFill/>
        </p:spPr>
        <p:txBody>
          <a:bodyPr wrap="square" lIns="91440" tIns="45720" rIns="91440" bIns="45720" anchor="t">
            <a:spAutoFit/>
          </a:bodyPr>
          <a:lstStyle/>
          <a:p>
            <a:pPr marL="22225" lvl="1">
              <a:lnSpc>
                <a:spcPct val="107000"/>
              </a:lnSpc>
              <a:spcBef>
                <a:spcPts val="0"/>
              </a:spcBef>
              <a:spcAft>
                <a:spcPts val="1200"/>
              </a:spcAft>
            </a:pPr>
            <a:r>
              <a:rPr lang="en-US" noProof="0" dirty="0">
                <a:latin typeface="Arial" panose="020B0604020202020204" pitchFamily="34" charset="0"/>
                <a:ea typeface="Calibri" panose="020F0502020204030204" pitchFamily="34" charset="0"/>
                <a:cs typeface="Times New Roman" panose="02020603050405020304" pitchFamily="18" charset="0"/>
              </a:rPr>
              <a:t>Ask for Maria’s and Nick’s input on her weight loss journey so far </a:t>
            </a:r>
          </a:p>
          <a:p>
            <a:pPr marL="22225" lvl="1">
              <a:lnSpc>
                <a:spcPct val="107000"/>
              </a:lnSpc>
              <a:spcBef>
                <a:spcPts val="0"/>
              </a:spcBef>
              <a:spcAft>
                <a:spcPts val="1200"/>
              </a:spcAft>
            </a:pPr>
            <a:r>
              <a:rPr lang="en-US" noProof="0" dirty="0">
                <a:latin typeface="Arial" panose="020B0604020202020204" pitchFamily="34" charset="0"/>
                <a:ea typeface="Calibri" panose="020F0502020204030204" pitchFamily="34" charset="0"/>
                <a:cs typeface="Times New Roman" panose="02020603050405020304" pitchFamily="18" charset="0"/>
              </a:rPr>
              <a:t>Refer to Maria as obese ​</a:t>
            </a:r>
          </a:p>
          <a:p>
            <a:pPr marL="22225" lvl="1">
              <a:lnSpc>
                <a:spcPct val="107000"/>
              </a:lnSpc>
              <a:spcBef>
                <a:spcPts val="0"/>
              </a:spcBef>
              <a:spcAft>
                <a:spcPts val="1200"/>
              </a:spcAft>
            </a:pPr>
            <a:r>
              <a:rPr lang="en-US" noProof="0" dirty="0">
                <a:latin typeface="Arial" panose="020B0604020202020204" pitchFamily="34" charset="0"/>
                <a:ea typeface="Calibri" panose="020F0502020204030204" pitchFamily="34" charset="0"/>
                <a:cs typeface="Times New Roman" panose="02020603050405020304" pitchFamily="18" charset="0"/>
              </a:rPr>
              <a:t>Set a specific weight loss goal at 3 months in accordance with clinical guidelines </a:t>
            </a:r>
          </a:p>
          <a:p>
            <a:pPr marL="22225" lvl="1">
              <a:lnSpc>
                <a:spcPct val="107000"/>
              </a:lnSpc>
              <a:spcBef>
                <a:spcPts val="0"/>
              </a:spcBef>
              <a:spcAft>
                <a:spcPts val="1200"/>
              </a:spcAft>
            </a:pPr>
            <a:r>
              <a:rPr lang="en-US" noProof="0" dirty="0">
                <a:latin typeface="Arial" panose="020B0604020202020204" pitchFamily="34" charset="0"/>
                <a:ea typeface="Calibri" panose="020F0502020204030204" pitchFamily="34" charset="0"/>
                <a:cs typeface="Times New Roman" panose="02020603050405020304" pitchFamily="18" charset="0"/>
              </a:rPr>
              <a:t>Ask Nick how he lost weight</a:t>
            </a:r>
          </a:p>
        </p:txBody>
      </p:sp>
      <p:sp>
        <p:nvSpPr>
          <p:cNvPr id="17" name="Oval 16">
            <a:extLst>
              <a:ext uri="{FF2B5EF4-FFF2-40B4-BE49-F238E27FC236}">
                <a16:creationId xmlns:a16="http://schemas.microsoft.com/office/drawing/2014/main" id="{E373463F-DDDE-7BF7-75A1-C4F5AE8E564C}"/>
              </a:ext>
            </a:extLst>
          </p:cNvPr>
          <p:cNvSpPr/>
          <p:nvPr/>
        </p:nvSpPr>
        <p:spPr>
          <a:xfrm>
            <a:off x="4129421" y="3450857"/>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A</a:t>
            </a:r>
          </a:p>
        </p:txBody>
      </p:sp>
      <p:sp>
        <p:nvSpPr>
          <p:cNvPr id="18" name="Oval 17">
            <a:extLst>
              <a:ext uri="{FF2B5EF4-FFF2-40B4-BE49-F238E27FC236}">
                <a16:creationId xmlns:a16="http://schemas.microsoft.com/office/drawing/2014/main" id="{E63CA427-CA53-8AD9-7273-D9C5BD967373}"/>
              </a:ext>
            </a:extLst>
          </p:cNvPr>
          <p:cNvSpPr/>
          <p:nvPr/>
        </p:nvSpPr>
        <p:spPr>
          <a:xfrm>
            <a:off x="4129421" y="4053440"/>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B</a:t>
            </a:r>
          </a:p>
        </p:txBody>
      </p:sp>
      <p:sp>
        <p:nvSpPr>
          <p:cNvPr id="19" name="Oval 18">
            <a:extLst>
              <a:ext uri="{FF2B5EF4-FFF2-40B4-BE49-F238E27FC236}">
                <a16:creationId xmlns:a16="http://schemas.microsoft.com/office/drawing/2014/main" id="{C9EDE118-35B4-9876-02ED-D73244F30C6B}"/>
              </a:ext>
            </a:extLst>
          </p:cNvPr>
          <p:cNvSpPr/>
          <p:nvPr/>
        </p:nvSpPr>
        <p:spPr>
          <a:xfrm>
            <a:off x="4129421" y="4627414"/>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C</a:t>
            </a:r>
          </a:p>
        </p:txBody>
      </p:sp>
      <p:sp>
        <p:nvSpPr>
          <p:cNvPr id="20" name="Oval 19">
            <a:extLst>
              <a:ext uri="{FF2B5EF4-FFF2-40B4-BE49-F238E27FC236}">
                <a16:creationId xmlns:a16="http://schemas.microsoft.com/office/drawing/2014/main" id="{06C72CBB-D4B8-3E88-DF4A-6BFA34E13AFF}"/>
              </a:ext>
            </a:extLst>
          </p:cNvPr>
          <p:cNvSpPr/>
          <p:nvPr/>
        </p:nvSpPr>
        <p:spPr>
          <a:xfrm>
            <a:off x="4129421" y="5224309"/>
            <a:ext cx="393894" cy="3938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noProof="0" dirty="0"/>
              <a:t>D</a:t>
            </a:r>
          </a:p>
        </p:txBody>
      </p:sp>
    </p:spTree>
    <p:extLst>
      <p:ext uri="{BB962C8B-B14F-4D97-AF65-F5344CB8AC3E}">
        <p14:creationId xmlns:p14="http://schemas.microsoft.com/office/powerpoint/2010/main" val="283151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a:xfrm>
            <a:off x="536240" y="414320"/>
            <a:ext cx="4630120" cy="5562000"/>
          </a:xfrm>
        </p:spPr>
        <p:txBody>
          <a:bodyPr/>
          <a:lstStyle/>
          <a:p>
            <a:r>
              <a:rPr lang="en-US" noProof="0" dirty="0"/>
              <a:t>Key </a:t>
            </a:r>
            <a:br>
              <a:rPr lang="en-US" noProof="0" dirty="0"/>
            </a:br>
            <a:r>
              <a:rPr lang="en-US" noProof="0" dirty="0"/>
              <a:t>takeaways</a:t>
            </a:r>
          </a:p>
        </p:txBody>
      </p:sp>
      <p:grpSp>
        <p:nvGrpSpPr>
          <p:cNvPr id="8" name="Group 7">
            <a:extLst>
              <a:ext uri="{FF2B5EF4-FFF2-40B4-BE49-F238E27FC236}">
                <a16:creationId xmlns:a16="http://schemas.microsoft.com/office/drawing/2014/main" id="{A4ED853D-DE4C-D27E-0FCA-4BDF75BB361C}"/>
              </a:ext>
            </a:extLst>
          </p:cNvPr>
          <p:cNvGrpSpPr/>
          <p:nvPr/>
        </p:nvGrpSpPr>
        <p:grpSpPr>
          <a:xfrm>
            <a:off x="5754924" y="993429"/>
            <a:ext cx="6395514" cy="1341521"/>
            <a:chOff x="6045868" y="351790"/>
            <a:chExt cx="6395514" cy="1341521"/>
          </a:xfrm>
        </p:grpSpPr>
        <p:sp>
          <p:nvSpPr>
            <p:cNvPr id="27" name="TextBox 26">
              <a:extLst>
                <a:ext uri="{FF2B5EF4-FFF2-40B4-BE49-F238E27FC236}">
                  <a16:creationId xmlns:a16="http://schemas.microsoft.com/office/drawing/2014/main" id="{6CC146A2-1795-7DA0-FBF4-8788E3307765}"/>
                </a:ext>
              </a:extLst>
            </p:cNvPr>
            <p:cNvSpPr txBox="1"/>
            <p:nvPr/>
          </p:nvSpPr>
          <p:spPr>
            <a:xfrm>
              <a:off x="6045868" y="351790"/>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sp>
          <p:nvSpPr>
            <p:cNvPr id="31" name="TextBox 30">
              <a:extLst>
                <a:ext uri="{FF2B5EF4-FFF2-40B4-BE49-F238E27FC236}">
                  <a16:creationId xmlns:a16="http://schemas.microsoft.com/office/drawing/2014/main" id="{1BCE273C-16B5-F91D-3DE6-05DBA9E8BAE1}"/>
                </a:ext>
              </a:extLst>
            </p:cNvPr>
            <p:cNvSpPr txBox="1"/>
            <p:nvPr/>
          </p:nvSpPr>
          <p:spPr>
            <a:xfrm>
              <a:off x="6696074" y="624571"/>
              <a:ext cx="5745308" cy="923330"/>
            </a:xfrm>
            <a:prstGeom prst="rect">
              <a:avLst/>
            </a:prstGeom>
            <a:noFill/>
          </p:spPr>
          <p:txBody>
            <a:bodyPr wrap="square">
              <a:spAutoFit/>
            </a:bodyPr>
            <a:lstStyle/>
            <a:p>
              <a:r>
                <a:rPr lang="en-US" noProof="0" dirty="0">
                  <a:cs typeface="Arial"/>
                </a:rPr>
                <a:t>Patients are </a:t>
              </a:r>
              <a:r>
                <a:rPr lang="en-US" b="1" noProof="0" dirty="0">
                  <a:cs typeface="Arial"/>
                </a:rPr>
                <a:t>more likely </a:t>
              </a:r>
              <a:r>
                <a:rPr lang="en-US" noProof="0" dirty="0">
                  <a:cs typeface="Arial"/>
                </a:rPr>
                <a:t>to attempt weight loss when clinicians employ an </a:t>
              </a:r>
              <a:r>
                <a:rPr lang="en-US" b="1" noProof="0" dirty="0">
                  <a:cs typeface="Arial"/>
                </a:rPr>
                <a:t>empathetic approach </a:t>
              </a:r>
              <a:r>
                <a:rPr lang="en-US" noProof="0" dirty="0">
                  <a:cs typeface="Arial"/>
                </a:rPr>
                <a:t>and techniques consistent with </a:t>
              </a:r>
              <a:r>
                <a:rPr lang="en-US" b="1" noProof="0" dirty="0">
                  <a:cs typeface="Arial"/>
                </a:rPr>
                <a:t>motivational interviewing</a:t>
              </a:r>
            </a:p>
          </p:txBody>
        </p:sp>
        <p:cxnSp>
          <p:nvCxnSpPr>
            <p:cNvPr id="48" name="Straight Connector 47">
              <a:extLst>
                <a:ext uri="{FF2B5EF4-FFF2-40B4-BE49-F238E27FC236}">
                  <a16:creationId xmlns:a16="http://schemas.microsoft.com/office/drawing/2014/main" id="{F47E75C6-679E-FAF5-70D8-DEE7C61E2CAF}"/>
                </a:ext>
              </a:extLst>
            </p:cNvPr>
            <p:cNvCxnSpPr>
              <a:cxnSpLocks/>
            </p:cNvCxnSpPr>
            <p:nvPr/>
          </p:nvCxnSpPr>
          <p:spPr>
            <a:xfrm>
              <a:off x="6671129" y="70167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6922DD5-B80D-F4E7-32B1-DE8BE1673812}"/>
              </a:ext>
            </a:extLst>
          </p:cNvPr>
          <p:cNvGrpSpPr/>
          <p:nvPr/>
        </p:nvGrpSpPr>
        <p:grpSpPr>
          <a:xfrm>
            <a:off x="5754924" y="2196654"/>
            <a:ext cx="5736557" cy="1341521"/>
            <a:chOff x="6045868" y="1358262"/>
            <a:chExt cx="5736557" cy="1341521"/>
          </a:xfrm>
        </p:grpSpPr>
        <p:sp>
          <p:nvSpPr>
            <p:cNvPr id="32" name="TextBox 31">
              <a:extLst>
                <a:ext uri="{FF2B5EF4-FFF2-40B4-BE49-F238E27FC236}">
                  <a16:creationId xmlns:a16="http://schemas.microsoft.com/office/drawing/2014/main" id="{3FE40534-E142-C5D7-03D3-3D17CBE59E2A}"/>
                </a:ext>
              </a:extLst>
            </p:cNvPr>
            <p:cNvSpPr txBox="1"/>
            <p:nvPr/>
          </p:nvSpPr>
          <p:spPr>
            <a:xfrm>
              <a:off x="6045868" y="1358262"/>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sp>
          <p:nvSpPr>
            <p:cNvPr id="33" name="TextBox 32">
              <a:extLst>
                <a:ext uri="{FF2B5EF4-FFF2-40B4-BE49-F238E27FC236}">
                  <a16:creationId xmlns:a16="http://schemas.microsoft.com/office/drawing/2014/main" id="{2FD20888-AFC5-0D13-1ED4-C91224BC2B14}"/>
                </a:ext>
              </a:extLst>
            </p:cNvPr>
            <p:cNvSpPr txBox="1"/>
            <p:nvPr/>
          </p:nvSpPr>
          <p:spPr>
            <a:xfrm>
              <a:off x="6696075" y="1761272"/>
              <a:ext cx="5086350" cy="646331"/>
            </a:xfrm>
            <a:prstGeom prst="rect">
              <a:avLst/>
            </a:prstGeom>
            <a:noFill/>
          </p:spPr>
          <p:txBody>
            <a:bodyPr wrap="square">
              <a:spAutoFit/>
            </a:bodyPr>
            <a:lstStyle/>
            <a:p>
              <a:r>
                <a:rPr lang="en-US" noProof="0" dirty="0">
                  <a:cs typeface="Arial"/>
                </a:rPr>
                <a:t>The motivation to lose weight</a:t>
              </a:r>
              <a:br>
                <a:rPr lang="en-US" noProof="0" dirty="0">
                  <a:cs typeface="Arial"/>
                </a:rPr>
              </a:br>
              <a:r>
                <a:rPr lang="en-US" b="1" noProof="0" dirty="0">
                  <a:cs typeface="Arial"/>
                </a:rPr>
                <a:t>must come from patients </a:t>
              </a:r>
            </a:p>
          </p:txBody>
        </p:sp>
        <p:cxnSp>
          <p:nvCxnSpPr>
            <p:cNvPr id="50" name="Straight Connector 49">
              <a:extLst>
                <a:ext uri="{FF2B5EF4-FFF2-40B4-BE49-F238E27FC236}">
                  <a16:creationId xmlns:a16="http://schemas.microsoft.com/office/drawing/2014/main" id="{90ECF2F2-353A-306F-8A80-FFBDFB6A713D}"/>
                </a:ext>
              </a:extLst>
            </p:cNvPr>
            <p:cNvCxnSpPr>
              <a:cxnSpLocks/>
            </p:cNvCxnSpPr>
            <p:nvPr/>
          </p:nvCxnSpPr>
          <p:spPr>
            <a:xfrm>
              <a:off x="6671129" y="1705780"/>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F1843E-6E6C-D36C-8FA8-BE3A33A40ED6}"/>
              </a:ext>
            </a:extLst>
          </p:cNvPr>
          <p:cNvGrpSpPr/>
          <p:nvPr/>
        </p:nvGrpSpPr>
        <p:grpSpPr>
          <a:xfrm>
            <a:off x="5754924" y="3399879"/>
            <a:ext cx="5736557" cy="1341521"/>
            <a:chOff x="6045868" y="2698109"/>
            <a:chExt cx="5736557" cy="1341521"/>
          </a:xfrm>
        </p:grpSpPr>
        <p:sp>
          <p:nvSpPr>
            <p:cNvPr id="34" name="TextBox 33">
              <a:extLst>
                <a:ext uri="{FF2B5EF4-FFF2-40B4-BE49-F238E27FC236}">
                  <a16:creationId xmlns:a16="http://schemas.microsoft.com/office/drawing/2014/main" id="{6BBED6FF-46DF-FED9-1BD8-98FF471E6053}"/>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sp>
          <p:nvSpPr>
            <p:cNvPr id="35" name="TextBox 34">
              <a:extLst>
                <a:ext uri="{FF2B5EF4-FFF2-40B4-BE49-F238E27FC236}">
                  <a16:creationId xmlns:a16="http://schemas.microsoft.com/office/drawing/2014/main" id="{D4407CA0-0148-BA29-D883-3DAB054194FB}"/>
                </a:ext>
              </a:extLst>
            </p:cNvPr>
            <p:cNvSpPr txBox="1"/>
            <p:nvPr/>
          </p:nvSpPr>
          <p:spPr>
            <a:xfrm>
              <a:off x="6696075" y="3094207"/>
              <a:ext cx="5086350" cy="646331"/>
            </a:xfrm>
            <a:prstGeom prst="rect">
              <a:avLst/>
            </a:prstGeom>
            <a:noFill/>
          </p:spPr>
          <p:txBody>
            <a:bodyPr wrap="square">
              <a:spAutoFit/>
            </a:bodyPr>
            <a:lstStyle/>
            <a:p>
              <a:r>
                <a:rPr lang="en-US" noProof="0" dirty="0">
                  <a:cs typeface="Arial"/>
                </a:rPr>
                <a:t>Clinicians should </a:t>
              </a:r>
              <a:r>
                <a:rPr lang="en-US" b="1" noProof="0" dirty="0">
                  <a:cs typeface="Arial"/>
                </a:rPr>
                <a:t>assist patients </a:t>
              </a:r>
              <a:r>
                <a:rPr lang="en-US" noProof="0" dirty="0">
                  <a:cs typeface="Arial"/>
                </a:rPr>
                <a:t>in setting </a:t>
              </a:r>
              <a:r>
                <a:rPr lang="en-US" b="1" noProof="0" dirty="0">
                  <a:cs typeface="Arial"/>
                </a:rPr>
                <a:t>realistic</a:t>
              </a:r>
              <a:r>
                <a:rPr lang="en-US" noProof="0" dirty="0">
                  <a:cs typeface="Arial"/>
                </a:rPr>
                <a:t> and </a:t>
              </a:r>
              <a:r>
                <a:rPr lang="en-US" b="1" noProof="0" dirty="0">
                  <a:cs typeface="Arial"/>
                </a:rPr>
                <a:t>achievable</a:t>
              </a:r>
              <a:r>
                <a:rPr lang="en-US" noProof="0" dirty="0">
                  <a:cs typeface="Arial"/>
                </a:rPr>
                <a:t> weight loss goals </a:t>
              </a:r>
            </a:p>
          </p:txBody>
        </p:sp>
        <p:cxnSp>
          <p:nvCxnSpPr>
            <p:cNvPr id="51" name="Straight Connector 50">
              <a:extLst>
                <a:ext uri="{FF2B5EF4-FFF2-40B4-BE49-F238E27FC236}">
                  <a16:creationId xmlns:a16="http://schemas.microsoft.com/office/drawing/2014/main" id="{85CCCBF1-BAFD-36D4-610C-D08A23DF77A2}"/>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8AAB57F-FA48-29FE-872F-E39AB1AE62A4}"/>
              </a:ext>
            </a:extLst>
          </p:cNvPr>
          <p:cNvGrpSpPr/>
          <p:nvPr/>
        </p:nvGrpSpPr>
        <p:grpSpPr>
          <a:xfrm>
            <a:off x="5754924" y="4603104"/>
            <a:ext cx="6049149" cy="1341521"/>
            <a:chOff x="6045868" y="4037956"/>
            <a:chExt cx="6049149" cy="1341521"/>
          </a:xfrm>
        </p:grpSpPr>
        <p:sp>
          <p:nvSpPr>
            <p:cNvPr id="36" name="TextBox 35">
              <a:extLst>
                <a:ext uri="{FF2B5EF4-FFF2-40B4-BE49-F238E27FC236}">
                  <a16:creationId xmlns:a16="http://schemas.microsoft.com/office/drawing/2014/main" id="{27677DDC-79D5-8D16-005A-7DFF40052823}"/>
                </a:ext>
              </a:extLst>
            </p:cNvPr>
            <p:cNvSpPr txBox="1"/>
            <p:nvPr/>
          </p:nvSpPr>
          <p:spPr>
            <a:xfrm>
              <a:off x="6045868" y="403795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sp>
          <p:nvSpPr>
            <p:cNvPr id="37" name="TextBox 36">
              <a:extLst>
                <a:ext uri="{FF2B5EF4-FFF2-40B4-BE49-F238E27FC236}">
                  <a16:creationId xmlns:a16="http://schemas.microsoft.com/office/drawing/2014/main" id="{3D8B1CEA-71E6-98BC-5740-5FD21EEB9944}"/>
                </a:ext>
              </a:extLst>
            </p:cNvPr>
            <p:cNvSpPr txBox="1"/>
            <p:nvPr/>
          </p:nvSpPr>
          <p:spPr>
            <a:xfrm>
              <a:off x="6696074" y="4304610"/>
              <a:ext cx="5398943" cy="923330"/>
            </a:xfrm>
            <a:prstGeom prst="rect">
              <a:avLst/>
            </a:prstGeom>
            <a:noFill/>
          </p:spPr>
          <p:txBody>
            <a:bodyPr wrap="square">
              <a:spAutoFit/>
            </a:bodyPr>
            <a:lstStyle/>
            <a:p>
              <a:r>
                <a:rPr lang="en-US" noProof="0" dirty="0">
                  <a:latin typeface="Arial" panose="020B0604020202020204" pitchFamily="34" charset="0"/>
                  <a:cs typeface="Arial" panose="020B0604020202020204" pitchFamily="34" charset="0"/>
                </a:rPr>
                <a:t>Avoid </a:t>
              </a:r>
              <a:r>
                <a:rPr lang="en-US" b="1" noProof="0" dirty="0">
                  <a:latin typeface="Arial" panose="020B0604020202020204" pitchFamily="34" charset="0"/>
                  <a:cs typeface="Arial" panose="020B0604020202020204" pitchFamily="34" charset="0"/>
                </a:rPr>
                <a:t>stigmatizing</a:t>
              </a:r>
              <a:r>
                <a:rPr lang="en-US" noProof="0" dirty="0">
                  <a:latin typeface="Arial" panose="020B0604020202020204" pitchFamily="34" charset="0"/>
                  <a:cs typeface="Arial" panose="020B0604020202020204" pitchFamily="34" charset="0"/>
                </a:rPr>
                <a:t> or </a:t>
              </a:r>
              <a:r>
                <a:rPr lang="en-US" b="1" noProof="0" dirty="0">
                  <a:latin typeface="Arial" panose="020B0604020202020204" pitchFamily="34" charset="0"/>
                  <a:cs typeface="Arial" panose="020B0604020202020204" pitchFamily="34" charset="0"/>
                </a:rPr>
                <a:t>blaming words </a:t>
              </a:r>
              <a:r>
                <a:rPr lang="en-US" noProof="0" dirty="0">
                  <a:latin typeface="Arial" panose="020B0604020202020204" pitchFamily="34" charset="0"/>
                  <a:cs typeface="Arial" panose="020B0604020202020204" pitchFamily="34" charset="0"/>
                </a:rPr>
                <a:t>and use </a:t>
              </a:r>
              <a:r>
                <a:rPr lang="en-US" b="1" noProof="0" dirty="0">
                  <a:latin typeface="Arial" panose="020B0604020202020204" pitchFamily="34" charset="0"/>
                  <a:cs typeface="Arial" panose="020B0604020202020204" pitchFamily="34" charset="0"/>
                </a:rPr>
                <a:t>patient-first language </a:t>
              </a:r>
              <a:r>
                <a:rPr lang="en-US" noProof="0" dirty="0">
                  <a:latin typeface="Arial" panose="020B0604020202020204" pitchFamily="34" charset="0"/>
                  <a:cs typeface="Arial" panose="020B0604020202020204" pitchFamily="34" charset="0"/>
                </a:rPr>
                <a:t>when communicating with patients and family members of those with obesity </a:t>
              </a:r>
            </a:p>
          </p:txBody>
        </p:sp>
        <p:cxnSp>
          <p:nvCxnSpPr>
            <p:cNvPr id="52" name="Straight Connector 51">
              <a:extLst>
                <a:ext uri="{FF2B5EF4-FFF2-40B4-BE49-F238E27FC236}">
                  <a16:creationId xmlns:a16="http://schemas.microsoft.com/office/drawing/2014/main" id="{A9918CF8-254D-CCA7-2B8E-AF8055ED8B40}"/>
                </a:ext>
              </a:extLst>
            </p:cNvPr>
            <p:cNvCxnSpPr>
              <a:cxnSpLocks/>
            </p:cNvCxnSpPr>
            <p:nvPr/>
          </p:nvCxnSpPr>
          <p:spPr>
            <a:xfrm>
              <a:off x="6671129" y="4397897"/>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10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8"/>
                                        </p:tgtEl>
                                        <p:attrNameLst>
                                          <p:attrName>ppt_x</p:attrName>
                                          <p:attrName>ppt_y</p:attrName>
                                        </p:attrNameLst>
                                      </p:cBhvr>
                                      <p:rCtr x="0" y="173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nodeType="withEffect">
                                  <p:stCondLst>
                                    <p:cond delay="0"/>
                                  </p:stCondLst>
                                  <p:childTnLst>
                                    <p:animMotion origin="layout" path="M -3.75E-6 -0.03472 L -3.75E-6 1.85185E-6 " pathEditMode="relative" rAng="0" ptsTypes="AA">
                                      <p:cBhvr>
                                        <p:cTn id="16" dur="500" fill="hold"/>
                                        <p:tgtEl>
                                          <p:spTgt spid="7"/>
                                        </p:tgtEl>
                                        <p:attrNameLst>
                                          <p:attrName>ppt_x</p:attrName>
                                          <p:attrName>ppt_y</p:attrName>
                                        </p:attrNameLst>
                                      </p:cBhvr>
                                      <p:rCtr x="0" y="173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42" presetClass="path" presetSubtype="0" decel="100000" fill="hold" nodeType="withEffect">
                                  <p:stCondLst>
                                    <p:cond delay="0"/>
                                  </p:stCondLst>
                                  <p:childTnLst>
                                    <p:animMotion origin="layout" path="M -3.75E-6 -0.03472 L -3.75E-6 1.85185E-6 " pathEditMode="relative" rAng="0" ptsTypes="AA">
                                      <p:cBhvr>
                                        <p:cTn id="23" dur="500" fill="hold"/>
                                        <p:tgtEl>
                                          <p:spTgt spid="5"/>
                                        </p:tgtEl>
                                        <p:attrNameLst>
                                          <p:attrName>ppt_x</p:attrName>
                                          <p:attrName>ppt_y</p:attrName>
                                        </p:attrNameLst>
                                      </p:cBhvr>
                                      <p:rCtr x="0" y="173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42" presetClass="path" presetSubtype="0" decel="100000" fill="hold" nodeType="withEffect">
                                  <p:stCondLst>
                                    <p:cond delay="0"/>
                                  </p:stCondLst>
                                  <p:childTnLst>
                                    <p:animMotion origin="layout" path="M -3.75E-6 -0.03472 L -3.75E-6 1.85185E-6 " pathEditMode="relative" rAng="0" ptsTypes="AA">
                                      <p:cBhvr>
                                        <p:cTn id="30" dur="500" fill="hold"/>
                                        <p:tgtEl>
                                          <p:spTgt spid="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Thank you for using the FORWARD: Focus on Obesity Education curriculum.</a:t>
            </a: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 </a:t>
            </a:r>
            <a:endPar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noProof="0" dirty="0">
                <a:solidFill>
                  <a:schemeClr val="tx2"/>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mn-cs"/>
              </a:rPr>
            </a:br>
            <a:endParaRPr kumimoji="0" lang="en-US" sz="1800" b="1" i="0" u="none" strike="noStrike" kern="1200" cap="none" spc="0" normalizeH="0" baseline="0" noProof="0" dirty="0">
              <a:ln>
                <a:noFill/>
              </a:ln>
              <a:solidFill>
                <a:schemeClr val="tx2"/>
              </a:solidFill>
              <a:effectLst/>
              <a:uLnTx/>
              <a:uFillTx/>
              <a:latin typeface="Arial"/>
              <a:ea typeface="+mn-ea"/>
              <a:cs typeface="Arial"/>
            </a:endParaRP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noProof="0" dirty="0">
                <a:latin typeface="Arial" panose="020B0604020202020204" pitchFamily="34" charset="0"/>
                <a:cs typeface="Arial" panose="020B0604020202020204" pitchFamily="34" charset="0"/>
              </a:rPr>
              <a:t>Content current as of August 2023</a:t>
            </a:r>
          </a:p>
        </p:txBody>
      </p:sp>
      <p:sp>
        <p:nvSpPr>
          <p:cNvPr id="5" name="TextBox 4">
            <a:extLst>
              <a:ext uri="{FF2B5EF4-FFF2-40B4-BE49-F238E27FC236}">
                <a16:creationId xmlns:a16="http://schemas.microsoft.com/office/drawing/2014/main" id="{6925C720-1345-4C66-E465-69FCFEF3477E}"/>
              </a:ext>
            </a:extLst>
          </p:cNvPr>
          <p:cNvSpPr txBox="1"/>
          <p:nvPr/>
        </p:nvSpPr>
        <p:spPr>
          <a:xfrm>
            <a:off x="3788485" y="6145316"/>
            <a:ext cx="4615031" cy="276999"/>
          </a:xfrm>
          <a:prstGeom prst="rect">
            <a:avLst/>
          </a:prstGeom>
          <a:noFill/>
        </p:spPr>
        <p:txBody>
          <a:bodyPr wrap="square" rtlCol="0">
            <a:spAutoFit/>
          </a:bodyPr>
          <a:lstStyle/>
          <a:p>
            <a:pPr algn="ctr"/>
            <a:r>
              <a:rPr lang="en-US" sz="1200" dirty="0">
                <a:solidFill>
                  <a:schemeClr val="tx2"/>
                </a:solidFill>
                <a:latin typeface="Arial" panose="020B0604020202020204" pitchFamily="34" charset="0"/>
                <a:cs typeface="Arial" panose="020B0604020202020204" pitchFamily="34" charset="0"/>
              </a:rPr>
              <a:t>Content current as of September 2025</a:t>
            </a:r>
          </a:p>
        </p:txBody>
      </p:sp>
      <p:grpSp>
        <p:nvGrpSpPr>
          <p:cNvPr id="15" name="Group 14">
            <a:extLst>
              <a:ext uri="{FF2B5EF4-FFF2-40B4-BE49-F238E27FC236}">
                <a16:creationId xmlns:a16="http://schemas.microsoft.com/office/drawing/2014/main" id="{7FE5DDCB-5FB5-D519-10A4-CD0C08E12D5B}"/>
              </a:ext>
            </a:extLst>
          </p:cNvPr>
          <p:cNvGrpSpPr/>
          <p:nvPr/>
        </p:nvGrpSpPr>
        <p:grpSpPr>
          <a:xfrm>
            <a:off x="4523650" y="4602787"/>
            <a:ext cx="3144701" cy="873068"/>
            <a:chOff x="4523650" y="4602787"/>
            <a:chExt cx="3144701" cy="873068"/>
          </a:xfrm>
        </p:grpSpPr>
        <p:grpSp>
          <p:nvGrpSpPr>
            <p:cNvPr id="8" name="Group 7">
              <a:extLst>
                <a:ext uri="{FF2B5EF4-FFF2-40B4-BE49-F238E27FC236}">
                  <a16:creationId xmlns:a16="http://schemas.microsoft.com/office/drawing/2014/main" id="{528BB9C7-4EDF-AC14-8098-0B77BB3D0672}"/>
                </a:ext>
              </a:extLst>
            </p:cNvPr>
            <p:cNvGrpSpPr/>
            <p:nvPr/>
          </p:nvGrpSpPr>
          <p:grpSpPr>
            <a:xfrm>
              <a:off x="4523650" y="4602787"/>
              <a:ext cx="3144701" cy="853112"/>
              <a:chOff x="4712365" y="4738255"/>
              <a:chExt cx="3144701" cy="853112"/>
            </a:xfrm>
          </p:grpSpPr>
          <p:sp>
            <p:nvSpPr>
              <p:cNvPr id="13" name="TextBox 12">
                <a:extLst>
                  <a:ext uri="{FF2B5EF4-FFF2-40B4-BE49-F238E27FC236}">
                    <a16:creationId xmlns:a16="http://schemas.microsoft.com/office/drawing/2014/main" id="{738B2536-5834-D85B-1A07-AA715B2ED814}"/>
                  </a:ext>
                </a:extLst>
              </p:cNvPr>
              <p:cNvSpPr txBox="1"/>
              <p:nvPr/>
            </p:nvSpPr>
            <p:spPr>
              <a:xfrm>
                <a:off x="4752976" y="5010923"/>
                <a:ext cx="19780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Double click </a:t>
                </a: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to view: </a:t>
                </a:r>
              </a:p>
            </p:txBody>
          </p:sp>
          <p:sp>
            <p:nvSpPr>
              <p:cNvPr id="14" name="Rectangle: Rounded Corners 13">
                <a:extLst>
                  <a:ext uri="{FF2B5EF4-FFF2-40B4-BE49-F238E27FC236}">
                    <a16:creationId xmlns:a16="http://schemas.microsoft.com/office/drawing/2014/main" id="{165F3D59-55E1-27FF-FB01-70E131E2F3AF}"/>
                  </a:ext>
                </a:extLst>
              </p:cNvPr>
              <p:cNvSpPr/>
              <p:nvPr/>
            </p:nvSpPr>
            <p:spPr>
              <a:xfrm>
                <a:off x="4712365" y="4738255"/>
                <a:ext cx="3144701" cy="853112"/>
              </a:xfrm>
              <a:prstGeom prst="roundRect">
                <a:avLst>
                  <a:gd name="adj" fmla="val 5000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aphicFrame>
          <p:nvGraphicFramePr>
            <p:cNvPr id="6" name="Object 5">
              <a:extLst>
                <a:ext uri="{FF2B5EF4-FFF2-40B4-BE49-F238E27FC236}">
                  <a16:creationId xmlns:a16="http://schemas.microsoft.com/office/drawing/2014/main" id="{54C68E1A-E463-2D6E-2C9D-650A44876B22}"/>
                </a:ext>
              </a:extLst>
            </p:cNvPr>
            <p:cNvGraphicFramePr>
              <a:graphicFrameLocks noChangeAspect="1"/>
            </p:cNvGraphicFramePr>
            <p:nvPr>
              <p:extLst>
                <p:ext uri="{D42A27DB-BD31-4B8C-83A1-F6EECF244321}">
                  <p14:modId xmlns:p14="http://schemas.microsoft.com/office/powerpoint/2010/main" val="936752061"/>
                </p:ext>
              </p:extLst>
            </p:nvPr>
          </p:nvGraphicFramePr>
          <p:xfrm>
            <a:off x="6542285" y="4685280"/>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4C68E1A-E463-2D6E-2C9D-650A44876B22}"/>
                            </a:ext>
                          </a:extLst>
                        </p:cNvPr>
                        <p:cNvPicPr/>
                        <p:nvPr/>
                      </p:nvPicPr>
                      <p:blipFill>
                        <a:blip r:embed="rId4"/>
                        <a:stretch>
                          <a:fillRect/>
                        </a:stretch>
                      </p:blipFill>
                      <p:spPr>
                        <a:xfrm>
                          <a:off x="6542285" y="4685280"/>
                          <a:ext cx="938212" cy="790575"/>
                        </a:xfrm>
                        <a:prstGeom prst="rect">
                          <a:avLst/>
                        </a:prstGeom>
                      </p:spPr>
                    </p:pic>
                  </p:oleObj>
                </mc:Fallback>
              </mc:AlternateContent>
            </a:graphicData>
          </a:graphic>
        </p:graphicFrame>
      </p:grpSp>
    </p:spTree>
    <p:extLst>
      <p:ext uri="{BB962C8B-B14F-4D97-AF65-F5344CB8AC3E}">
        <p14:creationId xmlns:p14="http://schemas.microsoft.com/office/powerpoint/2010/main" val="408836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a:xfrm>
            <a:off x="536575" y="414338"/>
            <a:ext cx="4629150" cy="5562600"/>
          </a:xfrm>
        </p:spPr>
        <p:txBody>
          <a:bodyPr/>
          <a:lstStyle/>
          <a:p>
            <a:r>
              <a:rPr lang="en-US" noProof="0" dirty="0"/>
              <a:t>Learning </a:t>
            </a:r>
            <a:br>
              <a:rPr lang="en-US" noProof="0" dirty="0"/>
            </a:br>
            <a:r>
              <a:rPr lang="en-US" noProof="0" dirty="0"/>
              <a:t>outcomes</a:t>
            </a:r>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a:xfrm>
            <a:off x="6096000" y="414320"/>
            <a:ext cx="5577840" cy="5562000"/>
          </a:xfrm>
        </p:spPr>
        <p:txBody>
          <a:bodyPr/>
          <a:lstStyle/>
          <a:p>
            <a:pPr marL="0" indent="0">
              <a:spcAft>
                <a:spcPts val="1800"/>
              </a:spcAft>
              <a:buNone/>
            </a:pPr>
            <a:r>
              <a:rPr lang="en-US" noProof="0" dirty="0"/>
              <a:t>After completing this module, </a:t>
            </a:r>
            <a:br>
              <a:rPr lang="en-US" noProof="0" dirty="0"/>
            </a:br>
            <a:r>
              <a:rPr lang="en-US" noProof="0" dirty="0"/>
              <a:t>the learner will be able to:</a:t>
            </a:r>
          </a:p>
          <a:p>
            <a:pPr marL="746125" lvl="1" indent="-6350">
              <a:spcAft>
                <a:spcPts val="1800"/>
              </a:spcAft>
              <a:buNone/>
            </a:pPr>
            <a:r>
              <a:rPr lang="en-US" noProof="0" dirty="0"/>
              <a:t>Use patient-centered, compassionate communication that is free of stigma and</a:t>
            </a:r>
            <a:br>
              <a:rPr lang="en-US" noProof="0" dirty="0"/>
            </a:br>
            <a:r>
              <a:rPr lang="en-US" noProof="0" dirty="0"/>
              <a:t>bias when treating individuals with obesity</a:t>
            </a:r>
            <a:br>
              <a:rPr lang="en-US" noProof="0" dirty="0"/>
            </a:br>
            <a:r>
              <a:rPr lang="en-US" noProof="0" dirty="0"/>
              <a:t>and their families</a:t>
            </a:r>
          </a:p>
          <a:p>
            <a:pPr marL="746125" lvl="1" indent="-6350">
              <a:spcAft>
                <a:spcPts val="1800"/>
              </a:spcAft>
              <a:buNone/>
            </a:pPr>
            <a:r>
              <a:rPr lang="en-US" noProof="0" dirty="0"/>
              <a:t>Display compassion, respect, ethical behavior and integrity towards patients and families living with obesity</a:t>
            </a:r>
          </a:p>
          <a:p>
            <a:pPr marL="746125" lvl="1" indent="-6350">
              <a:buNone/>
            </a:pPr>
            <a:br>
              <a:rPr lang="en-US" noProof="0" dirty="0"/>
            </a:br>
            <a:endParaRPr lang="en-US" noProof="0" dirty="0"/>
          </a:p>
          <a:p>
            <a:endParaRPr lang="en-US" noProof="0" dirty="0"/>
          </a:p>
        </p:txBody>
      </p:sp>
      <p:pic>
        <p:nvPicPr>
          <p:cNvPr id="21" name="Graphic 20">
            <a:extLst>
              <a:ext uri="{FF2B5EF4-FFF2-40B4-BE49-F238E27FC236}">
                <a16:creationId xmlns:a16="http://schemas.microsoft.com/office/drawing/2014/main" id="{C777F1D0-303A-1714-5227-F7C516DE4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1540" y="5455894"/>
            <a:ext cx="271325" cy="274759"/>
          </a:xfrm>
          <a:prstGeom prst="rect">
            <a:avLst/>
          </a:prstGeom>
        </p:spPr>
      </p:pic>
      <p:sp>
        <p:nvSpPr>
          <p:cNvPr id="22" name="TextBox 21">
            <a:extLst>
              <a:ext uri="{FF2B5EF4-FFF2-40B4-BE49-F238E27FC236}">
                <a16:creationId xmlns:a16="http://schemas.microsoft.com/office/drawing/2014/main" id="{E6F782F0-7BCA-E947-990A-3ED3582BD391}"/>
              </a:ext>
            </a:extLst>
          </p:cNvPr>
          <p:cNvSpPr txBox="1"/>
          <p:nvPr/>
        </p:nvSpPr>
        <p:spPr>
          <a:xfrm>
            <a:off x="6460790" y="5432691"/>
            <a:ext cx="3884930" cy="288147"/>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anchor="ctr" anchorCtr="0">
            <a:spAutoFit/>
          </a:bodyPr>
          <a:lstStyle/>
          <a:p>
            <a:pPr lvl="0"/>
            <a:r>
              <a:rPr lang="en-US" sz="1400" noProof="0" dirty="0"/>
              <a:t>Estimated time to complete: </a:t>
            </a:r>
            <a:r>
              <a:rPr lang="en-US" sz="1400" b="1" noProof="0" dirty="0"/>
              <a:t>20</a:t>
            </a:r>
            <a:r>
              <a:rPr lang="en-US" sz="1400" noProof="0" dirty="0"/>
              <a:t> min</a:t>
            </a:r>
          </a:p>
        </p:txBody>
      </p:sp>
      <p:cxnSp>
        <p:nvCxnSpPr>
          <p:cNvPr id="24" name="Straight Connector 23">
            <a:extLst>
              <a:ext uri="{FF2B5EF4-FFF2-40B4-BE49-F238E27FC236}">
                <a16:creationId xmlns:a16="http://schemas.microsoft.com/office/drawing/2014/main" id="{AB8AA1BB-710B-C3C6-78F2-2150D7961511}"/>
              </a:ext>
            </a:extLst>
          </p:cNvPr>
          <p:cNvCxnSpPr/>
          <p:nvPr/>
        </p:nvCxnSpPr>
        <p:spPr>
          <a:xfrm>
            <a:off x="6103920" y="52654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03D86D-1DAA-E76D-2509-2200952F7307}"/>
              </a:ext>
            </a:extLst>
          </p:cNvPr>
          <p:cNvCxnSpPr/>
          <p:nvPr/>
        </p:nvCxnSpPr>
        <p:spPr>
          <a:xfrm>
            <a:off x="6103920" y="58750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942F8F75-8D24-B7A0-4D81-7F4435FC2BF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2204407"/>
            <a:ext cx="683952" cy="683952"/>
          </a:xfrm>
          <a:prstGeom prst="rect">
            <a:avLst/>
          </a:prstGeom>
        </p:spPr>
      </p:pic>
      <p:pic>
        <p:nvPicPr>
          <p:cNvPr id="5" name="Graphic 4">
            <a:extLst>
              <a:ext uri="{FF2B5EF4-FFF2-40B4-BE49-F238E27FC236}">
                <a16:creationId xmlns:a16="http://schemas.microsoft.com/office/drawing/2014/main" id="{898D7D9B-5D59-0E6E-B098-1B7AA38EE3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3400469"/>
            <a:ext cx="683952" cy="683952"/>
          </a:xfrm>
          <a:prstGeom prst="rect">
            <a:avLst/>
          </a:prstGeom>
        </p:spPr>
      </p:pic>
    </p:spTree>
    <p:extLst>
      <p:ext uri="{BB962C8B-B14F-4D97-AF65-F5344CB8AC3E}">
        <p14:creationId xmlns:p14="http://schemas.microsoft.com/office/powerpoint/2010/main" val="356444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996EA78-CF1F-C175-22B0-D35AF6D423B2}"/>
              </a:ext>
            </a:extLst>
          </p:cNvPr>
          <p:cNvSpPr/>
          <p:nvPr/>
        </p:nvSpPr>
        <p:spPr>
          <a:xfrm>
            <a:off x="0" y="1918856"/>
            <a:ext cx="12192000" cy="361629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 name="Rectangle 3">
            <a:extLst>
              <a:ext uri="{FF2B5EF4-FFF2-40B4-BE49-F238E27FC236}">
                <a16:creationId xmlns:a16="http://schemas.microsoft.com/office/drawing/2014/main" id="{0B5BC639-CCA6-CD8C-8B48-E6E2F2EAE49D}"/>
              </a:ext>
            </a:extLst>
          </p:cNvPr>
          <p:cNvSpPr/>
          <p:nvPr/>
        </p:nvSpPr>
        <p:spPr>
          <a:xfrm>
            <a:off x="5156634" y="2071266"/>
            <a:ext cx="6501966" cy="3311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noProof="0" dirty="0">
              <a:solidFill>
                <a:schemeClr val="tx1"/>
              </a:solidFill>
              <a:latin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FAA81BD6-1C19-4B25-BC0F-F62A72589025}"/>
              </a:ext>
            </a:extLst>
          </p:cNvPr>
          <p:cNvSpPr>
            <a:spLocks noGrp="1"/>
          </p:cNvSpPr>
          <p:nvPr>
            <p:ph type="title"/>
          </p:nvPr>
        </p:nvSpPr>
        <p:spPr/>
        <p:txBody>
          <a:bodyPr/>
          <a:lstStyle/>
          <a:p>
            <a:r>
              <a:rPr lang="en-US" noProof="0" dirty="0"/>
              <a:t>Meet Maria </a:t>
            </a:r>
          </a:p>
        </p:txBody>
      </p:sp>
      <p:sp>
        <p:nvSpPr>
          <p:cNvPr id="5" name="Text Placeholder 4">
            <a:extLst>
              <a:ext uri="{FF2B5EF4-FFF2-40B4-BE49-F238E27FC236}">
                <a16:creationId xmlns:a16="http://schemas.microsoft.com/office/drawing/2014/main" id="{14677CC7-420F-9E30-B139-513ACE1595B3}"/>
              </a:ext>
            </a:extLst>
          </p:cNvPr>
          <p:cNvSpPr>
            <a:spLocks noGrp="1"/>
          </p:cNvSpPr>
          <p:nvPr>
            <p:ph type="body" sz="quarter" idx="13"/>
          </p:nvPr>
        </p:nvSpPr>
        <p:spPr/>
        <p:txBody>
          <a:bodyPr/>
          <a:lstStyle/>
          <a:p>
            <a:r>
              <a:rPr lang="en-US" noProof="0" dirty="0"/>
              <a:t>BMI, body mass index; HbA</a:t>
            </a:r>
            <a:r>
              <a:rPr lang="en-US" baseline="-25000" noProof="0" dirty="0"/>
              <a:t>1c</a:t>
            </a:r>
            <a:r>
              <a:rPr lang="en-US" noProof="0" dirty="0"/>
              <a:t>, glycated hemoglobin; LDL, low-density lipoprotein; MI, myocardial infarction. </a:t>
            </a:r>
          </a:p>
        </p:txBody>
      </p:sp>
      <p:sp>
        <p:nvSpPr>
          <p:cNvPr id="6" name="Rectangle 5">
            <a:extLst>
              <a:ext uri="{FF2B5EF4-FFF2-40B4-BE49-F238E27FC236}">
                <a16:creationId xmlns:a16="http://schemas.microsoft.com/office/drawing/2014/main" id="{FC1FA7AD-FEF6-44E3-8449-A8D5485DED60}"/>
              </a:ext>
            </a:extLst>
          </p:cNvPr>
          <p:cNvSpPr/>
          <p:nvPr/>
        </p:nvSpPr>
        <p:spPr>
          <a:xfrm>
            <a:off x="522289" y="2071266"/>
            <a:ext cx="4444566" cy="3311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b="1" noProof="0" dirty="0">
                <a:solidFill>
                  <a:schemeClr val="tx1"/>
                </a:solidFill>
                <a:latin typeface="Arial"/>
                <a:cs typeface="Times New Roman"/>
              </a:rPr>
              <a:t>Maria is a patient in your practice. After a routine physical and some blood work, you have set up an appointment to discuss the results with her. Maria arrives at your office with her partner, Nick.</a:t>
            </a:r>
            <a:endParaRPr lang="en-US" sz="1600" b="1" noProof="0" dirty="0">
              <a:solidFill>
                <a:schemeClr val="tx1"/>
              </a:solidFill>
              <a:latin typeface="Arial" panose="020B0604020202020204" pitchFamily="34" charset="0"/>
              <a:cs typeface="Times New Roman" panose="02020603050405020304" pitchFamily="18" charset="0"/>
            </a:endParaRPr>
          </a:p>
          <a:p>
            <a:endParaRPr lang="en-US" sz="1600" noProof="0" dirty="0">
              <a:solidFill>
                <a:schemeClr val="tx1"/>
              </a:solidFill>
              <a:latin typeface="Arial" panose="020B0604020202020204" pitchFamily="34" charset="0"/>
              <a:cs typeface="Times New Roman" panose="02020603050405020304" pitchFamily="18" charset="0"/>
            </a:endParaRPr>
          </a:p>
          <a:p>
            <a:r>
              <a:rPr lang="en-US" sz="1600" noProof="0" dirty="0">
                <a:solidFill>
                  <a:schemeClr val="tx1"/>
                </a:solidFill>
                <a:latin typeface="Arial"/>
                <a:cs typeface="Times New Roman"/>
              </a:rPr>
              <a:t>After discussing Maria’s most recent lab results, she expresses that she would like </a:t>
            </a:r>
            <a:br>
              <a:rPr lang="en-US" sz="1600" noProof="0" dirty="0">
                <a:solidFill>
                  <a:schemeClr val="tx1"/>
                </a:solidFill>
                <a:latin typeface="Arial"/>
                <a:cs typeface="Times New Roman"/>
              </a:rPr>
            </a:br>
            <a:r>
              <a:rPr lang="en-US" sz="1600" noProof="0" dirty="0">
                <a:solidFill>
                  <a:schemeClr val="tx1"/>
                </a:solidFill>
                <a:latin typeface="Arial"/>
                <a:cs typeface="Times New Roman"/>
              </a:rPr>
              <a:t>to reduce her risk of another heart attack because she provides care for her young granddaughter during the day. She is feeling guilt and shame for not taking better care </a:t>
            </a:r>
            <a:br>
              <a:rPr lang="en-US" sz="1600" noProof="0" dirty="0">
                <a:solidFill>
                  <a:schemeClr val="tx1"/>
                </a:solidFill>
                <a:latin typeface="Arial"/>
                <a:cs typeface="Times New Roman"/>
              </a:rPr>
            </a:br>
            <a:r>
              <a:rPr lang="en-US" sz="1600" noProof="0" dirty="0">
                <a:solidFill>
                  <a:schemeClr val="tx1"/>
                </a:solidFill>
                <a:latin typeface="Arial"/>
                <a:cs typeface="Times New Roman"/>
              </a:rPr>
              <a:t>of herself.</a:t>
            </a:r>
            <a:endParaRPr lang="en-US" sz="1600" noProof="0" dirty="0">
              <a:solidFill>
                <a:schemeClr val="tx1"/>
              </a:solidFill>
              <a:latin typeface="Arial" panose="020B0604020202020204" pitchFamily="34" charset="0"/>
              <a:cs typeface="Times New Roman" panose="02020603050405020304" pitchFamily="18" charset="0"/>
            </a:endParaRPr>
          </a:p>
        </p:txBody>
      </p:sp>
      <p:graphicFrame>
        <p:nvGraphicFramePr>
          <p:cNvPr id="19" name="Content Placeholder 50">
            <a:extLst>
              <a:ext uri="{FF2B5EF4-FFF2-40B4-BE49-F238E27FC236}">
                <a16:creationId xmlns:a16="http://schemas.microsoft.com/office/drawing/2014/main" id="{FA175FB6-DFF5-4027-8647-B2010EC49C98}"/>
              </a:ext>
            </a:extLst>
          </p:cNvPr>
          <p:cNvGraphicFramePr>
            <a:graphicFrameLocks/>
          </p:cNvGraphicFramePr>
          <p:nvPr>
            <p:extLst>
              <p:ext uri="{D42A27DB-BD31-4B8C-83A1-F6EECF244321}">
                <p14:modId xmlns:p14="http://schemas.microsoft.com/office/powerpoint/2010/main" val="1958602673"/>
              </p:ext>
            </p:extLst>
          </p:nvPr>
        </p:nvGraphicFramePr>
        <p:xfrm>
          <a:off x="6300023" y="2208418"/>
          <a:ext cx="5237207" cy="841248"/>
        </p:xfrm>
        <a:graphic>
          <a:graphicData uri="http://schemas.openxmlformats.org/drawingml/2006/table">
            <a:tbl>
              <a:tblPr bandRow="1">
                <a:tableStyleId>{0E3FDE45-AF77-4B5C-9715-49D594BDF05E}</a:tableStyleId>
              </a:tblPr>
              <a:tblGrid>
                <a:gridCol w="5237207">
                  <a:extLst>
                    <a:ext uri="{9D8B030D-6E8A-4147-A177-3AD203B41FA5}">
                      <a16:colId xmlns:a16="http://schemas.microsoft.com/office/drawing/2014/main" val="20000"/>
                    </a:ext>
                  </a:extLst>
                </a:gridCol>
              </a:tblGrid>
              <a:tr h="0">
                <a:tc>
                  <a:txBody>
                    <a:bodyPr/>
                    <a:lstStyle/>
                    <a:p>
                      <a:r>
                        <a:rPr lang="en-US" sz="1600" b="1" noProof="0" dirty="0">
                          <a:solidFill>
                            <a:schemeClr val="tx1"/>
                          </a:solidFill>
                        </a:rPr>
                        <a:t>Age: </a:t>
                      </a:r>
                      <a:r>
                        <a:rPr lang="en-US" sz="1600" noProof="0" dirty="0">
                          <a:solidFill>
                            <a:schemeClr val="tx1"/>
                          </a:solidFill>
                        </a:rPr>
                        <a:t>68 years old</a:t>
                      </a:r>
                    </a:p>
                  </a:txBody>
                  <a:tcPr marR="36576" marT="18288" marB="18288" anchor="ctr"/>
                </a:tc>
                <a:extLst>
                  <a:ext uri="{0D108BD9-81ED-4DB2-BD59-A6C34878D82A}">
                    <a16:rowId xmlns:a16="http://schemas.microsoft.com/office/drawing/2014/main" val="10000"/>
                  </a:ext>
                </a:extLst>
              </a:tr>
              <a:tr h="0">
                <a:tc>
                  <a:txBody>
                    <a:bodyPr/>
                    <a:lstStyle/>
                    <a:p>
                      <a:r>
                        <a:rPr lang="en-US" sz="1600" b="1" noProof="0" dirty="0">
                          <a:solidFill>
                            <a:schemeClr val="tx1"/>
                          </a:solidFill>
                        </a:rPr>
                        <a:t>Gender: </a:t>
                      </a:r>
                      <a:r>
                        <a:rPr lang="en-US" sz="1600" noProof="0" dirty="0">
                          <a:solidFill>
                            <a:schemeClr val="tx1"/>
                          </a:solidFill>
                        </a:rPr>
                        <a:t>Female</a:t>
                      </a:r>
                    </a:p>
                  </a:txBody>
                  <a:tcPr marR="36576" marT="18288" marB="18288" anchor="ctr"/>
                </a:tc>
                <a:extLst>
                  <a:ext uri="{0D108BD9-81ED-4DB2-BD59-A6C34878D82A}">
                    <a16:rowId xmlns:a16="http://schemas.microsoft.com/office/drawing/2014/main" val="10001"/>
                  </a:ext>
                </a:extLst>
              </a:tr>
              <a:tr h="0">
                <a:tc>
                  <a:txBody>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tx1"/>
                          </a:solidFill>
                          <a:effectLst/>
                          <a:uLnTx/>
                          <a:uFillTx/>
                        </a:rPr>
                        <a:t>Occupation: </a:t>
                      </a:r>
                      <a:r>
                        <a:rPr kumimoji="0" lang="en-US" sz="1600" b="0" u="none" strike="noStrike" kern="1200" cap="none" spc="0" normalizeH="0" baseline="0" noProof="0" dirty="0">
                          <a:ln>
                            <a:noFill/>
                          </a:ln>
                          <a:solidFill>
                            <a:schemeClr val="tx1"/>
                          </a:solidFill>
                          <a:effectLst/>
                          <a:uLnTx/>
                          <a:uFillTx/>
                        </a:rPr>
                        <a:t>Retired teacher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R="36576" marT="18288" marB="18288" anchor="ctr"/>
                </a:tc>
                <a:extLst>
                  <a:ext uri="{0D108BD9-81ED-4DB2-BD59-A6C34878D82A}">
                    <a16:rowId xmlns:a16="http://schemas.microsoft.com/office/drawing/2014/main" val="10002"/>
                  </a:ext>
                </a:extLst>
              </a:tr>
            </a:tbl>
          </a:graphicData>
        </a:graphic>
      </p:graphicFrame>
      <p:graphicFrame>
        <p:nvGraphicFramePr>
          <p:cNvPr id="20" name="Content Placeholder 50">
            <a:extLst>
              <a:ext uri="{FF2B5EF4-FFF2-40B4-BE49-F238E27FC236}">
                <a16:creationId xmlns:a16="http://schemas.microsoft.com/office/drawing/2014/main" id="{8DAB746D-9C03-41F0-B3EB-286D8D206E36}"/>
              </a:ext>
            </a:extLst>
          </p:cNvPr>
          <p:cNvGraphicFramePr>
            <a:graphicFrameLocks/>
          </p:cNvGraphicFramePr>
          <p:nvPr>
            <p:extLst>
              <p:ext uri="{D42A27DB-BD31-4B8C-83A1-F6EECF244321}">
                <p14:modId xmlns:p14="http://schemas.microsoft.com/office/powerpoint/2010/main" val="3275210616"/>
              </p:ext>
            </p:extLst>
          </p:nvPr>
        </p:nvGraphicFramePr>
        <p:xfrm>
          <a:off x="6300021" y="3706143"/>
          <a:ext cx="5237208" cy="1418680"/>
        </p:xfrm>
        <a:graphic>
          <a:graphicData uri="http://schemas.openxmlformats.org/drawingml/2006/table">
            <a:tbl>
              <a:tblPr bandRow="1">
                <a:tableStyleId>{0E3FDE45-AF77-4B5C-9715-49D594BDF05E}</a:tableStyleId>
              </a:tblPr>
              <a:tblGrid>
                <a:gridCol w="5237208">
                  <a:extLst>
                    <a:ext uri="{9D8B030D-6E8A-4147-A177-3AD203B41FA5}">
                      <a16:colId xmlns:a16="http://schemas.microsoft.com/office/drawing/2014/main" val="20001"/>
                    </a:ext>
                  </a:extLst>
                </a:gridCol>
              </a:tblGrid>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tx1"/>
                          </a:solidFill>
                          <a:effectLst/>
                          <a:uLnTx/>
                          <a:uFillTx/>
                        </a:rPr>
                        <a:t>BMI: </a:t>
                      </a:r>
                      <a:r>
                        <a:rPr kumimoji="0" lang="en-US" sz="1600" b="0" u="none" strike="noStrike" kern="1200" cap="none" spc="0" normalizeH="0" baseline="0" noProof="0" dirty="0">
                          <a:ln>
                            <a:noFill/>
                          </a:ln>
                          <a:solidFill>
                            <a:schemeClr val="tx1"/>
                          </a:solidFill>
                          <a:effectLst/>
                          <a:uLnTx/>
                          <a:uFillTx/>
                        </a:rPr>
                        <a:t>38 kg/m</a:t>
                      </a:r>
                      <a:r>
                        <a:rPr kumimoji="0" lang="en-US" sz="1600" b="0" u="none" strike="noStrike" kern="1200" cap="none" spc="0" normalizeH="0" baseline="30000" noProof="0" dirty="0">
                          <a:ln>
                            <a:noFill/>
                          </a:ln>
                          <a:solidFill>
                            <a:schemeClr val="tx1"/>
                          </a:solidFill>
                          <a:effectLst/>
                          <a:uLnTx/>
                          <a:uFillTx/>
                        </a:rPr>
                        <a:t>2</a:t>
                      </a:r>
                      <a:endParaRPr lang="en-US" sz="1600" noProof="0" dirty="0">
                        <a:solidFill>
                          <a:schemeClr val="tx1"/>
                        </a:solidFill>
                        <a:latin typeface="+mn-lt"/>
                      </a:endParaRPr>
                    </a:p>
                  </a:txBody>
                  <a:tcPr marL="74806" marR="74806" marT="19948" marB="19948" anchor="ctr"/>
                </a:tc>
                <a:extLst>
                  <a:ext uri="{0D108BD9-81ED-4DB2-BD59-A6C34878D82A}">
                    <a16:rowId xmlns:a16="http://schemas.microsoft.com/office/drawing/2014/main" val="10001"/>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noProof="0" dirty="0">
                          <a:solidFill>
                            <a:schemeClr val="tx1"/>
                          </a:solidFill>
                        </a:rPr>
                        <a:t>Medical history: </a:t>
                      </a:r>
                      <a:r>
                        <a:rPr lang="en-US" sz="1600" b="0" noProof="0" dirty="0">
                          <a:solidFill>
                            <a:schemeClr val="tx1"/>
                          </a:solidFill>
                        </a:rPr>
                        <a:t>Hypertension, MI 2 months ago </a:t>
                      </a:r>
                      <a:endParaRPr lang="en-US" sz="1600" b="0" noProof="0" dirty="0">
                        <a:solidFill>
                          <a:schemeClr val="tx1"/>
                        </a:solidFill>
                        <a:latin typeface="+mn-lt"/>
                      </a:endParaRPr>
                    </a:p>
                  </a:txBody>
                  <a:tcPr marL="74806" marR="74806" marT="19948" marB="19948" anchor="ctr"/>
                </a:tc>
                <a:extLst>
                  <a:ext uri="{0D108BD9-81ED-4DB2-BD59-A6C34878D82A}">
                    <a16:rowId xmlns:a16="http://schemas.microsoft.com/office/drawing/2014/main" val="404637329"/>
                  </a:ext>
                </a:extLst>
              </a:tr>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noProof="0" dirty="0">
                          <a:solidFill>
                            <a:schemeClr val="tx1"/>
                          </a:solidFill>
                        </a:rPr>
                        <a:t>Recent HbA</a:t>
                      </a:r>
                      <a:r>
                        <a:rPr lang="en-US" sz="1600" b="1" baseline="-25000" noProof="0" dirty="0">
                          <a:solidFill>
                            <a:schemeClr val="tx1"/>
                          </a:solidFill>
                        </a:rPr>
                        <a:t>1c</a:t>
                      </a:r>
                      <a:r>
                        <a:rPr lang="en-US" sz="1600" b="1" noProof="0" dirty="0">
                          <a:solidFill>
                            <a:schemeClr val="tx1"/>
                          </a:solidFill>
                        </a:rPr>
                        <a:t>: </a:t>
                      </a:r>
                      <a:r>
                        <a:rPr lang="en-US" sz="1600" b="0" noProof="0" dirty="0">
                          <a:solidFill>
                            <a:schemeClr val="tx1"/>
                          </a:solidFill>
                        </a:rPr>
                        <a:t>6.4% </a:t>
                      </a:r>
                      <a:r>
                        <a:rPr lang="en-US" sz="1600" b="1" noProof="0" dirty="0">
                          <a:solidFill>
                            <a:schemeClr val="tx1"/>
                          </a:solidFill>
                        </a:rPr>
                        <a:t>(prediabetes)</a:t>
                      </a:r>
                      <a:endParaRPr lang="en-US" sz="1600" b="1" noProof="0" dirty="0">
                        <a:solidFill>
                          <a:schemeClr val="tx1"/>
                        </a:solidFill>
                        <a:latin typeface="+mn-lt"/>
                      </a:endParaRPr>
                    </a:p>
                  </a:txBody>
                  <a:tcPr marL="74806" marR="74806" marT="19948" marB="19948" anchor="ctr"/>
                </a:tc>
                <a:extLst>
                  <a:ext uri="{0D108BD9-81ED-4DB2-BD59-A6C34878D82A}">
                    <a16:rowId xmlns:a16="http://schemas.microsoft.com/office/drawing/2014/main" val="2030142692"/>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noProof="0" dirty="0">
                          <a:solidFill>
                            <a:schemeClr val="tx1"/>
                          </a:solidFill>
                        </a:rPr>
                        <a:t>Recent LDL levels: </a:t>
                      </a:r>
                      <a:r>
                        <a:rPr lang="en-US" sz="1600" b="0" noProof="0" dirty="0">
                          <a:solidFill>
                            <a:schemeClr val="tx1"/>
                          </a:solidFill>
                        </a:rPr>
                        <a:t>141 mg/dL </a:t>
                      </a:r>
                      <a:r>
                        <a:rPr lang="en-US" sz="1600" b="1" noProof="0" dirty="0">
                          <a:solidFill>
                            <a:schemeClr val="tx1"/>
                          </a:solidFill>
                        </a:rPr>
                        <a:t>(high) </a:t>
                      </a:r>
                      <a:endParaRPr lang="en-US" sz="1600" b="1" noProof="0" dirty="0">
                        <a:solidFill>
                          <a:schemeClr val="tx1"/>
                        </a:solidFill>
                        <a:latin typeface="+mn-lt"/>
                      </a:endParaRPr>
                    </a:p>
                  </a:txBody>
                  <a:tcPr marL="74806" marR="74806" marT="19948" marB="19948" anchor="ctr"/>
                </a:tc>
                <a:extLst>
                  <a:ext uri="{0D108BD9-81ED-4DB2-BD59-A6C34878D82A}">
                    <a16:rowId xmlns:a16="http://schemas.microsoft.com/office/drawing/2014/main" val="2158120371"/>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noProof="0" dirty="0">
                          <a:solidFill>
                            <a:schemeClr val="tx1"/>
                          </a:solidFill>
                        </a:rPr>
                        <a:t>Family history: </a:t>
                      </a:r>
                      <a:r>
                        <a:rPr lang="en-US" sz="1600" b="0" noProof="0" dirty="0">
                          <a:solidFill>
                            <a:schemeClr val="tx1"/>
                          </a:solidFill>
                        </a:rPr>
                        <a:t>Diabetes and cardiovascular disease </a:t>
                      </a:r>
                      <a:endParaRPr lang="en-US" sz="1600" b="0" noProof="0" dirty="0">
                        <a:solidFill>
                          <a:schemeClr val="tx1"/>
                        </a:solidFill>
                        <a:latin typeface="+mn-lt"/>
                      </a:endParaRPr>
                    </a:p>
                  </a:txBody>
                  <a:tcPr marL="74806" marR="74806" marT="19948" marB="19948" anchor="ctr"/>
                </a:tc>
                <a:extLst>
                  <a:ext uri="{0D108BD9-81ED-4DB2-BD59-A6C34878D82A}">
                    <a16:rowId xmlns:a16="http://schemas.microsoft.com/office/drawing/2014/main" val="28479078"/>
                  </a:ext>
                </a:extLst>
              </a:tr>
            </a:tbl>
          </a:graphicData>
        </a:graphic>
      </p:graphicFrame>
      <p:sp>
        <p:nvSpPr>
          <p:cNvPr id="21" name="TextBox 20">
            <a:extLst>
              <a:ext uri="{FF2B5EF4-FFF2-40B4-BE49-F238E27FC236}">
                <a16:creationId xmlns:a16="http://schemas.microsoft.com/office/drawing/2014/main" id="{7806026B-7397-4AE2-BEBC-367D7E65A902}"/>
              </a:ext>
            </a:extLst>
          </p:cNvPr>
          <p:cNvSpPr txBox="1"/>
          <p:nvPr/>
        </p:nvSpPr>
        <p:spPr>
          <a:xfrm>
            <a:off x="6300021" y="3408363"/>
            <a:ext cx="3407038" cy="246221"/>
          </a:xfrm>
          <a:prstGeom prst="rect">
            <a:avLst/>
          </a:prstGeom>
          <a:noFill/>
        </p:spPr>
        <p:txBody>
          <a:bodyPr wrap="square" lIns="0" tIns="0" rIns="0" bIns="0" rtlCol="0">
            <a:spAutoFit/>
          </a:bodyPr>
          <a:lstStyle/>
          <a:p>
            <a:r>
              <a:rPr lang="en-US" sz="1600" b="1" noProof="0" dirty="0"/>
              <a:t>Clinical parameters </a:t>
            </a:r>
          </a:p>
        </p:txBody>
      </p:sp>
      <p:grpSp>
        <p:nvGrpSpPr>
          <p:cNvPr id="25" name="Group 24">
            <a:extLst>
              <a:ext uri="{FF2B5EF4-FFF2-40B4-BE49-F238E27FC236}">
                <a16:creationId xmlns:a16="http://schemas.microsoft.com/office/drawing/2014/main" id="{21EB2ED0-C38C-30FC-CB0C-912F54FB303C}"/>
              </a:ext>
            </a:extLst>
          </p:cNvPr>
          <p:cNvGrpSpPr/>
          <p:nvPr/>
        </p:nvGrpSpPr>
        <p:grpSpPr>
          <a:xfrm>
            <a:off x="5397532" y="2238505"/>
            <a:ext cx="781074" cy="781074"/>
            <a:chOff x="550861" y="1607127"/>
            <a:chExt cx="1246910" cy="1246910"/>
          </a:xfrm>
        </p:grpSpPr>
        <p:sp>
          <p:nvSpPr>
            <p:cNvPr id="22" name="Oval 21">
              <a:extLst>
                <a:ext uri="{FF2B5EF4-FFF2-40B4-BE49-F238E27FC236}">
                  <a16:creationId xmlns:a16="http://schemas.microsoft.com/office/drawing/2014/main" id="{A8D436D3-A0C3-F659-3E7B-C37580B4155C}"/>
                </a:ext>
              </a:extLst>
            </p:cNvPr>
            <p:cNvSpPr/>
            <p:nvPr/>
          </p:nvSpPr>
          <p:spPr>
            <a:xfrm>
              <a:off x="550861" y="1607127"/>
              <a:ext cx="1246910" cy="124691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4" name="Graphic 23">
              <a:extLst>
                <a:ext uri="{FF2B5EF4-FFF2-40B4-BE49-F238E27FC236}">
                  <a16:creationId xmlns:a16="http://schemas.microsoft.com/office/drawing/2014/main" id="{E766AC60-8C5B-657B-92F7-087F50197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16" y="1664007"/>
              <a:ext cx="1066800" cy="1066800"/>
            </a:xfrm>
            <a:prstGeom prst="rect">
              <a:avLst/>
            </a:prstGeom>
          </p:spPr>
        </p:pic>
      </p:grpSp>
      <p:grpSp>
        <p:nvGrpSpPr>
          <p:cNvPr id="3" name="Group 2">
            <a:extLst>
              <a:ext uri="{FF2B5EF4-FFF2-40B4-BE49-F238E27FC236}">
                <a16:creationId xmlns:a16="http://schemas.microsoft.com/office/drawing/2014/main" id="{B688A302-3F74-D5E6-59B9-B908C01EDE4C}"/>
              </a:ext>
            </a:extLst>
          </p:cNvPr>
          <p:cNvGrpSpPr/>
          <p:nvPr/>
        </p:nvGrpSpPr>
        <p:grpSpPr>
          <a:xfrm>
            <a:off x="5397532" y="3948746"/>
            <a:ext cx="781074" cy="781074"/>
            <a:chOff x="6110565" y="4071785"/>
            <a:chExt cx="781074" cy="781074"/>
          </a:xfrm>
        </p:grpSpPr>
        <p:sp>
          <p:nvSpPr>
            <p:cNvPr id="28" name="Oval 27">
              <a:extLst>
                <a:ext uri="{FF2B5EF4-FFF2-40B4-BE49-F238E27FC236}">
                  <a16:creationId xmlns:a16="http://schemas.microsoft.com/office/drawing/2014/main" id="{33EDC528-7696-3F51-F5C0-234D58B7E66A}"/>
                </a:ext>
              </a:extLst>
            </p:cNvPr>
            <p:cNvSpPr/>
            <p:nvPr/>
          </p:nvSpPr>
          <p:spPr>
            <a:xfrm>
              <a:off x="6110565" y="4071785"/>
              <a:ext cx="781074" cy="781074"/>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4" name="Graphic 33">
              <a:extLst>
                <a:ext uri="{FF2B5EF4-FFF2-40B4-BE49-F238E27FC236}">
                  <a16:creationId xmlns:a16="http://schemas.microsoft.com/office/drawing/2014/main" id="{6780E978-F1B3-3A12-FD3C-5222198DADE0}"/>
                </a:ext>
              </a:extLst>
            </p:cNvPr>
            <p:cNvPicPr>
              <a:picLocks noChangeAspect="1"/>
            </p:cNvPicPr>
            <p:nvPr/>
          </p:nvPicPr>
          <p:blipFill>
            <a:blip r:embed="rId5">
              <a:extLst>
                <a:ext uri="{96DAC541-7B7A-43D3-8B79-37D633B846F1}">
                  <asvg:svgBlip xmlns:asvg="http://schemas.microsoft.com/office/drawing/2016/SVG/main" r:embed="rId6"/>
                </a:ext>
              </a:extLst>
            </a:blip>
            <a:srcRect l="69" r="69"/>
            <a:stretch/>
          </p:blipFill>
          <p:spPr>
            <a:xfrm>
              <a:off x="6237509" y="4194009"/>
              <a:ext cx="526108" cy="526830"/>
            </a:xfrm>
            <a:prstGeom prst="rect">
              <a:avLst/>
            </a:prstGeom>
          </p:spPr>
        </p:pic>
      </p:grpSp>
    </p:spTree>
    <p:extLst>
      <p:ext uri="{BB962C8B-B14F-4D97-AF65-F5344CB8AC3E}">
        <p14:creationId xmlns:p14="http://schemas.microsoft.com/office/powerpoint/2010/main" val="256544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FD33E5C-24F8-0972-4B53-A167463E9AEC}"/>
              </a:ext>
            </a:extLst>
          </p:cNvPr>
          <p:cNvSpPr/>
          <p:nvPr/>
        </p:nvSpPr>
        <p:spPr>
          <a:xfrm>
            <a:off x="4458426" y="1814513"/>
            <a:ext cx="3275148" cy="37382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4" name="Title 3">
            <a:extLst>
              <a:ext uri="{FF2B5EF4-FFF2-40B4-BE49-F238E27FC236}">
                <a16:creationId xmlns:a16="http://schemas.microsoft.com/office/drawing/2014/main" id="{61E3EFF8-95D1-42AF-ACC7-30903356ECE8}"/>
              </a:ext>
            </a:extLst>
          </p:cNvPr>
          <p:cNvSpPr>
            <a:spLocks noGrp="1"/>
          </p:cNvSpPr>
          <p:nvPr>
            <p:ph type="title"/>
          </p:nvPr>
        </p:nvSpPr>
        <p:spPr/>
        <p:txBody>
          <a:bodyPr/>
          <a:lstStyle/>
          <a:p>
            <a:r>
              <a:rPr lang="en-US" noProof="0" dirty="0"/>
              <a:t>Discussing obesity with patients </a:t>
            </a:r>
          </a:p>
        </p:txBody>
      </p:sp>
      <p:sp>
        <p:nvSpPr>
          <p:cNvPr id="6" name="Text Placeholder 5">
            <a:extLst>
              <a:ext uri="{FF2B5EF4-FFF2-40B4-BE49-F238E27FC236}">
                <a16:creationId xmlns:a16="http://schemas.microsoft.com/office/drawing/2014/main" id="{52E62BD9-0707-A3A6-BC3D-C76AB3E25D52}"/>
              </a:ext>
            </a:extLst>
          </p:cNvPr>
          <p:cNvSpPr>
            <a:spLocks noGrp="1"/>
          </p:cNvSpPr>
          <p:nvPr>
            <p:ph type="body" sz="quarter" idx="13"/>
          </p:nvPr>
        </p:nvSpPr>
        <p:spPr/>
        <p:txBody>
          <a:bodyPr/>
          <a:lstStyle/>
          <a:p>
            <a:r>
              <a:rPr lang="en-US" noProof="0" dirty="0"/>
              <a:t>HCP, healthcare professional. </a:t>
            </a:r>
            <a:br>
              <a:rPr lang="en-US" noProof="0" dirty="0"/>
            </a:br>
            <a:r>
              <a:rPr lang="en-US" noProof="0" dirty="0"/>
              <a:t>1. Caterson I et al. Diabetes </a:t>
            </a:r>
            <a:r>
              <a:rPr lang="en-US" noProof="0" dirty="0" err="1"/>
              <a:t>Obes</a:t>
            </a:r>
            <a:r>
              <a:rPr lang="en-US" noProof="0" dirty="0"/>
              <a:t> </a:t>
            </a:r>
            <a:r>
              <a:rPr lang="en-US" noProof="0" dirty="0" err="1"/>
              <a:t>Metab</a:t>
            </a:r>
            <a:r>
              <a:rPr lang="en-US" noProof="0" dirty="0"/>
              <a:t> 2019:21:1914</a:t>
            </a:r>
            <a:r>
              <a:rPr lang="en-US" noProof="0" dirty="0">
                <a:cs typeface="Arial" panose="020B0604020202020204" pitchFamily="34" charset="0"/>
              </a:rPr>
              <a:t>–19</a:t>
            </a:r>
            <a:r>
              <a:rPr lang="en-US" noProof="0" dirty="0"/>
              <a:t>24; 2. </a:t>
            </a:r>
            <a:r>
              <a:rPr lang="en-US" noProof="0" dirty="0">
                <a:ea typeface="Calibri" panose="020F0502020204030204" pitchFamily="34" charset="0"/>
                <a:cs typeface="Arial" panose="020B0604020202020204" pitchFamily="34" charset="0"/>
              </a:rPr>
              <a:t>Lindberg CS et al. </a:t>
            </a:r>
            <a:r>
              <a:rPr lang="en-US" noProof="0" dirty="0" err="1">
                <a:ea typeface="Calibri" panose="020F0502020204030204" pitchFamily="34" charset="0"/>
                <a:cs typeface="Arial" panose="020B0604020202020204" pitchFamily="34" charset="0"/>
              </a:rPr>
              <a:t>Obes</a:t>
            </a:r>
            <a:r>
              <a:rPr lang="en-US" noProof="0" dirty="0">
                <a:ea typeface="Calibri" panose="020F0502020204030204" pitchFamily="34" charset="0"/>
                <a:cs typeface="Arial" panose="020B0604020202020204" pitchFamily="34" charset="0"/>
              </a:rPr>
              <a:t> Sci </a:t>
            </a:r>
            <a:r>
              <a:rPr lang="en-US" noProof="0" dirty="0" err="1">
                <a:ea typeface="Calibri" panose="020F0502020204030204" pitchFamily="34" charset="0"/>
                <a:cs typeface="Arial" panose="020B0604020202020204" pitchFamily="34" charset="0"/>
              </a:rPr>
              <a:t>Pract</a:t>
            </a:r>
            <a:r>
              <a:rPr lang="en-US" noProof="0" dirty="0">
                <a:ea typeface="Calibri" panose="020F0502020204030204" pitchFamily="34" charset="0"/>
                <a:cs typeface="Arial" panose="020B0604020202020204" pitchFamily="34" charset="0"/>
              </a:rPr>
              <a:t> 2023;9:548–570; 3. </a:t>
            </a:r>
            <a:r>
              <a:rPr lang="en-US" noProof="0" dirty="0"/>
              <a:t>Pollak K et al. J Fam </a:t>
            </a:r>
            <a:r>
              <a:rPr lang="en-US" noProof="0" dirty="0" err="1"/>
              <a:t>Pract</a:t>
            </a:r>
            <a:r>
              <a:rPr lang="en-US" noProof="0" dirty="0"/>
              <a:t> 2007:56:1031</a:t>
            </a:r>
            <a:r>
              <a:rPr lang="en-US" noProof="0" dirty="0">
                <a:cs typeface="Arial" panose="020B0604020202020204" pitchFamily="34" charset="0"/>
              </a:rPr>
              <a:t>–103</a:t>
            </a:r>
            <a:r>
              <a:rPr lang="en-US" noProof="0" dirty="0"/>
              <a:t>6.</a:t>
            </a:r>
          </a:p>
        </p:txBody>
      </p:sp>
      <p:sp>
        <p:nvSpPr>
          <p:cNvPr id="11" name="Rectangle 10">
            <a:extLst>
              <a:ext uri="{FF2B5EF4-FFF2-40B4-BE49-F238E27FC236}">
                <a16:creationId xmlns:a16="http://schemas.microsoft.com/office/drawing/2014/main" id="{F89F0831-47A2-4D11-B7AD-40C733D24A92}"/>
              </a:ext>
            </a:extLst>
          </p:cNvPr>
          <p:cNvSpPr/>
          <p:nvPr/>
        </p:nvSpPr>
        <p:spPr>
          <a:xfrm>
            <a:off x="741784" y="1814513"/>
            <a:ext cx="3476846" cy="37382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0" dirty="0">
                <a:solidFill>
                  <a:schemeClr val="tx1"/>
                </a:solidFill>
              </a:rPr>
              <a:t>The complex and sensitive nature of obesity can make conversations difficult to have with patients</a:t>
            </a:r>
            <a:r>
              <a:rPr lang="en-US" sz="2000" baseline="30000" noProof="0" dirty="0">
                <a:solidFill>
                  <a:schemeClr val="tx1"/>
                </a:solidFill>
              </a:rPr>
              <a:t>1–3</a:t>
            </a:r>
            <a:r>
              <a:rPr lang="en-US" sz="2000" noProof="0" dirty="0">
                <a:solidFill>
                  <a:schemeClr val="tx1"/>
                </a:solidFill>
              </a:rPr>
              <a:t> </a:t>
            </a:r>
          </a:p>
        </p:txBody>
      </p:sp>
      <p:sp>
        <p:nvSpPr>
          <p:cNvPr id="22" name="TextBox 21">
            <a:extLst>
              <a:ext uri="{FF2B5EF4-FFF2-40B4-BE49-F238E27FC236}">
                <a16:creationId xmlns:a16="http://schemas.microsoft.com/office/drawing/2014/main" id="{0651F085-AE38-4C9E-934D-0C4738A57466}"/>
              </a:ext>
            </a:extLst>
          </p:cNvPr>
          <p:cNvSpPr txBox="1"/>
          <p:nvPr/>
        </p:nvSpPr>
        <p:spPr>
          <a:xfrm>
            <a:off x="4586796" y="2750809"/>
            <a:ext cx="3018408" cy="2123658"/>
          </a:xfrm>
          <a:prstGeom prst="rect">
            <a:avLst/>
          </a:prstGeom>
          <a:noFill/>
        </p:spPr>
        <p:txBody>
          <a:bodyPr wrap="square" lIns="91440" tIns="45720" rIns="91440" bIns="45720" rtlCol="0" anchor="t">
            <a:spAutoFit/>
          </a:bodyPr>
          <a:lstStyle/>
          <a:p>
            <a:pPr algn="ctr"/>
            <a:r>
              <a:rPr lang="en-US" sz="3600" b="1" noProof="0" dirty="0">
                <a:solidFill>
                  <a:schemeClr val="accent1"/>
                </a:solidFill>
              </a:rPr>
              <a:t>2/3</a:t>
            </a:r>
            <a:r>
              <a:rPr lang="en-US" sz="1600" noProof="0" dirty="0">
                <a:solidFill>
                  <a:schemeClr val="accent1"/>
                </a:solidFill>
              </a:rPr>
              <a:t> </a:t>
            </a:r>
            <a:br>
              <a:rPr lang="en-US" sz="1600" noProof="0" dirty="0"/>
            </a:br>
            <a:r>
              <a:rPr lang="en-US" sz="1600" noProof="0" dirty="0">
                <a:solidFill>
                  <a:schemeClr val="accent1"/>
                </a:solidFill>
              </a:rPr>
              <a:t>of people living with obesity would like their HCPs to discuss their weight</a:t>
            </a:r>
            <a:r>
              <a:rPr lang="en-US" sz="1600" baseline="30000" noProof="0" dirty="0">
                <a:solidFill>
                  <a:schemeClr val="accent1"/>
                </a:solidFill>
              </a:rPr>
              <a:t>1</a:t>
            </a:r>
            <a:r>
              <a:rPr lang="en-US" sz="1600" noProof="0" dirty="0">
                <a:solidFill>
                  <a:schemeClr val="accent1"/>
                </a:solidFill>
              </a:rPr>
              <a:t> with</a:t>
            </a:r>
            <a:br>
              <a:rPr lang="en-US" sz="1600" noProof="0" dirty="0">
                <a:solidFill>
                  <a:schemeClr val="accent1"/>
                </a:solidFill>
              </a:rPr>
            </a:br>
            <a:r>
              <a:rPr lang="en-US" sz="1600" noProof="0" dirty="0">
                <a:solidFill>
                  <a:schemeClr val="accent1"/>
                </a:solidFill>
              </a:rPr>
              <a:t>a focus on problems/modifiable risk factors rather than the weight itself</a:t>
            </a:r>
            <a:r>
              <a:rPr lang="en-US" sz="1600" baseline="30000" noProof="0" dirty="0">
                <a:solidFill>
                  <a:schemeClr val="accent1"/>
                </a:solidFill>
              </a:rPr>
              <a:t>2</a:t>
            </a:r>
          </a:p>
        </p:txBody>
      </p:sp>
      <p:sp>
        <p:nvSpPr>
          <p:cNvPr id="23" name="Rectangle 22">
            <a:extLst>
              <a:ext uri="{FF2B5EF4-FFF2-40B4-BE49-F238E27FC236}">
                <a16:creationId xmlns:a16="http://schemas.microsoft.com/office/drawing/2014/main" id="{4F5815A2-B609-4E85-873B-BCE1B5605995}"/>
              </a:ext>
            </a:extLst>
          </p:cNvPr>
          <p:cNvSpPr/>
          <p:nvPr/>
        </p:nvSpPr>
        <p:spPr>
          <a:xfrm>
            <a:off x="7955394" y="1814513"/>
            <a:ext cx="3476846" cy="37382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 noProof="0" dirty="0">
                <a:solidFill>
                  <a:schemeClr val="tx1"/>
                </a:solidFill>
              </a:rPr>
              <a:t>Patients are more likely to attempt weight loss when HCPs employ an </a:t>
            </a:r>
            <a:r>
              <a:rPr lang="en-US" sz="2000" b="1" spc="-10" noProof="0" dirty="0">
                <a:solidFill>
                  <a:schemeClr val="tx1"/>
                </a:solidFill>
              </a:rPr>
              <a:t>empathetic approach </a:t>
            </a:r>
            <a:r>
              <a:rPr lang="en-US" sz="2000" spc="-10" noProof="0" dirty="0">
                <a:solidFill>
                  <a:schemeClr val="tx1"/>
                </a:solidFill>
              </a:rPr>
              <a:t>and other techniques consistent with shared decision-making</a:t>
            </a:r>
            <a:r>
              <a:rPr lang="en-US" sz="2000" spc="-10" baseline="30000" noProof="0" dirty="0">
                <a:solidFill>
                  <a:schemeClr val="tx1"/>
                </a:solidFill>
              </a:rPr>
              <a:t>2</a:t>
            </a:r>
            <a:r>
              <a:rPr lang="en-US" sz="2000" spc="-10" noProof="0" dirty="0">
                <a:solidFill>
                  <a:schemeClr val="tx1"/>
                </a:solidFill>
              </a:rPr>
              <a:t> and </a:t>
            </a:r>
            <a:r>
              <a:rPr lang="en-US" sz="2000" b="1" spc="-10" noProof="0" dirty="0">
                <a:solidFill>
                  <a:schemeClr val="tx1"/>
                </a:solidFill>
              </a:rPr>
              <a:t>motivational interviewing</a:t>
            </a:r>
            <a:r>
              <a:rPr lang="en-US" sz="2000" spc="-10" baseline="30000" noProof="0" dirty="0">
                <a:solidFill>
                  <a:schemeClr val="tx1"/>
                </a:solidFill>
              </a:rPr>
              <a:t>3</a:t>
            </a:r>
          </a:p>
        </p:txBody>
      </p:sp>
      <p:grpSp>
        <p:nvGrpSpPr>
          <p:cNvPr id="14" name="Group 13">
            <a:extLst>
              <a:ext uri="{FF2B5EF4-FFF2-40B4-BE49-F238E27FC236}">
                <a16:creationId xmlns:a16="http://schemas.microsoft.com/office/drawing/2014/main" id="{9D9634EB-6E59-3CA1-AB23-9F739C9A8DF6}"/>
              </a:ext>
            </a:extLst>
          </p:cNvPr>
          <p:cNvGrpSpPr/>
          <p:nvPr/>
        </p:nvGrpSpPr>
        <p:grpSpPr>
          <a:xfrm>
            <a:off x="5058297" y="2079107"/>
            <a:ext cx="2075406" cy="691802"/>
            <a:chOff x="5243946" y="2203333"/>
            <a:chExt cx="1704108" cy="568036"/>
          </a:xfrm>
        </p:grpSpPr>
        <p:pic>
          <p:nvPicPr>
            <p:cNvPr id="8" name="Graphic 7">
              <a:extLst>
                <a:ext uri="{FF2B5EF4-FFF2-40B4-BE49-F238E27FC236}">
                  <a16:creationId xmlns:a16="http://schemas.microsoft.com/office/drawing/2014/main" id="{8D36DC83-1C42-112A-78FE-65B5C0D36C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3946" y="2203333"/>
              <a:ext cx="568036" cy="568036"/>
            </a:xfrm>
            <a:prstGeom prst="rect">
              <a:avLst/>
            </a:prstGeom>
          </p:spPr>
        </p:pic>
        <p:pic>
          <p:nvPicPr>
            <p:cNvPr id="9" name="Graphic 8">
              <a:extLst>
                <a:ext uri="{FF2B5EF4-FFF2-40B4-BE49-F238E27FC236}">
                  <a16:creationId xmlns:a16="http://schemas.microsoft.com/office/drawing/2014/main" id="{92B41F93-18A1-9442-6153-23E5656ECC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1982" y="2203333"/>
              <a:ext cx="568036" cy="568036"/>
            </a:xfrm>
            <a:prstGeom prst="rect">
              <a:avLst/>
            </a:prstGeom>
          </p:spPr>
        </p:pic>
        <p:pic>
          <p:nvPicPr>
            <p:cNvPr id="12" name="Graphic 11">
              <a:extLst>
                <a:ext uri="{FF2B5EF4-FFF2-40B4-BE49-F238E27FC236}">
                  <a16:creationId xmlns:a16="http://schemas.microsoft.com/office/drawing/2014/main" id="{DBCB1D51-3C33-A7AD-628B-CF1AA5FC4B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0018" y="2203333"/>
              <a:ext cx="568036" cy="568036"/>
            </a:xfrm>
            <a:prstGeom prst="rect">
              <a:avLst/>
            </a:prstGeom>
          </p:spPr>
        </p:pic>
      </p:grpSp>
    </p:spTree>
    <p:extLst>
      <p:ext uri="{BB962C8B-B14F-4D97-AF65-F5344CB8AC3E}">
        <p14:creationId xmlns:p14="http://schemas.microsoft.com/office/powerpoint/2010/main" val="45789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EFA0D88-CD23-9AAE-E8E7-4B97B452586C}"/>
              </a:ext>
            </a:extLst>
          </p:cNvPr>
          <p:cNvSpPr/>
          <p:nvPr/>
        </p:nvSpPr>
        <p:spPr>
          <a:xfrm>
            <a:off x="0" y="1814512"/>
            <a:ext cx="12192000" cy="410622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FD4AA5B1-9021-4DB9-AB03-AFBA615F30E1}"/>
              </a:ext>
            </a:extLst>
          </p:cNvPr>
          <p:cNvSpPr>
            <a:spLocks noGrp="1"/>
          </p:cNvSpPr>
          <p:nvPr>
            <p:ph type="title"/>
          </p:nvPr>
        </p:nvSpPr>
        <p:spPr/>
        <p:txBody>
          <a:bodyPr/>
          <a:lstStyle/>
          <a:p>
            <a:r>
              <a:rPr lang="en-US" noProof="0" dirty="0"/>
              <a:t>Motivational interviewing </a:t>
            </a:r>
          </a:p>
        </p:txBody>
      </p:sp>
      <p:sp>
        <p:nvSpPr>
          <p:cNvPr id="36" name="Text Placeholder 35">
            <a:extLst>
              <a:ext uri="{FF2B5EF4-FFF2-40B4-BE49-F238E27FC236}">
                <a16:creationId xmlns:a16="http://schemas.microsoft.com/office/drawing/2014/main" id="{751344BA-4356-7FE6-0EF4-3F4FB6B14467}"/>
              </a:ext>
            </a:extLst>
          </p:cNvPr>
          <p:cNvSpPr>
            <a:spLocks noGrp="1"/>
          </p:cNvSpPr>
          <p:nvPr>
            <p:ph type="body" sz="quarter" idx="13"/>
          </p:nvPr>
        </p:nvSpPr>
        <p:spPr/>
        <p:txBody>
          <a:bodyPr/>
          <a:lstStyle/>
          <a:p>
            <a:r>
              <a:rPr lang="en-US" noProof="0" dirty="0"/>
              <a:t>1. </a:t>
            </a:r>
            <a:r>
              <a:rPr lang="en-US" noProof="0" dirty="0" err="1"/>
              <a:t>Resnicow</a:t>
            </a:r>
            <a:r>
              <a:rPr lang="en-US" noProof="0" dirty="0"/>
              <a:t> K et al. Int J </a:t>
            </a:r>
            <a:r>
              <a:rPr lang="en-US" noProof="0" dirty="0" err="1"/>
              <a:t>Behav</a:t>
            </a:r>
            <a:r>
              <a:rPr lang="en-US" noProof="0" dirty="0"/>
              <a:t> </a:t>
            </a:r>
            <a:r>
              <a:rPr lang="en-US" noProof="0" dirty="0" err="1"/>
              <a:t>Nutr</a:t>
            </a:r>
            <a:r>
              <a:rPr lang="en-US" noProof="0" dirty="0"/>
              <a:t> Phys Act 2012:9:19; 2. Agency for Healthcare Research and Quality (AHRQ). Integrating primary care practices and community-based resources to manage obesity. </a:t>
            </a:r>
            <a:br>
              <a:rPr lang="en-US" noProof="0" dirty="0"/>
            </a:br>
            <a:r>
              <a:rPr lang="en-US" noProof="0" dirty="0">
                <a:hlinkClick r:id="rId3">
                  <a:extLst>
                    <a:ext uri="{A12FA001-AC4F-418D-AE19-62706E023703}">
                      <ahyp:hlinkClr xmlns:ahyp="http://schemas.microsoft.com/office/drawing/2018/hyperlinkcolor" val="tx"/>
                    </a:ext>
                  </a:extLst>
                </a:hlinkClick>
              </a:rPr>
              <a:t>https://www.ahrq.gov/ncepcr/tools/obesity/obpcp3.html</a:t>
            </a:r>
            <a:r>
              <a:rPr lang="en-US" noProof="0" dirty="0"/>
              <a:t>. Accessed </a:t>
            </a:r>
            <a:r>
              <a:rPr lang="en-US" dirty="0"/>
              <a:t>August 2025</a:t>
            </a:r>
            <a:r>
              <a:rPr lang="en-US" noProof="0" dirty="0"/>
              <a:t>. </a:t>
            </a:r>
          </a:p>
        </p:txBody>
      </p:sp>
      <p:sp>
        <p:nvSpPr>
          <p:cNvPr id="11" name="TextBox 10">
            <a:extLst>
              <a:ext uri="{FF2B5EF4-FFF2-40B4-BE49-F238E27FC236}">
                <a16:creationId xmlns:a16="http://schemas.microsoft.com/office/drawing/2014/main" id="{FA16F8C8-5410-46C7-9C27-482E0ECCB903}"/>
              </a:ext>
            </a:extLst>
          </p:cNvPr>
          <p:cNvSpPr txBox="1"/>
          <p:nvPr/>
        </p:nvSpPr>
        <p:spPr>
          <a:xfrm>
            <a:off x="812483" y="2116477"/>
            <a:ext cx="796962" cy="400110"/>
          </a:xfrm>
          <a:prstGeom prst="rect">
            <a:avLst/>
          </a:prstGeom>
          <a:noFill/>
        </p:spPr>
        <p:txBody>
          <a:bodyPr wrap="square" rtlCol="0">
            <a:spAutoFit/>
          </a:bodyPr>
          <a:lstStyle/>
          <a:p>
            <a:r>
              <a:rPr lang="en-US" sz="2000" b="1" noProof="0" dirty="0"/>
              <a:t>ASK</a:t>
            </a:r>
          </a:p>
        </p:txBody>
      </p:sp>
      <p:sp>
        <p:nvSpPr>
          <p:cNvPr id="12" name="TextBox 11">
            <a:extLst>
              <a:ext uri="{FF2B5EF4-FFF2-40B4-BE49-F238E27FC236}">
                <a16:creationId xmlns:a16="http://schemas.microsoft.com/office/drawing/2014/main" id="{7F61B2C9-3AD4-426A-88DE-3A1B144EAEE6}"/>
              </a:ext>
            </a:extLst>
          </p:cNvPr>
          <p:cNvSpPr txBox="1"/>
          <p:nvPr/>
        </p:nvSpPr>
        <p:spPr>
          <a:xfrm>
            <a:off x="2730217" y="2116477"/>
            <a:ext cx="1107141" cy="400110"/>
          </a:xfrm>
          <a:prstGeom prst="rect">
            <a:avLst/>
          </a:prstGeom>
          <a:noFill/>
        </p:spPr>
        <p:txBody>
          <a:bodyPr wrap="square" rtlCol="0">
            <a:spAutoFit/>
          </a:bodyPr>
          <a:lstStyle/>
          <a:p>
            <a:r>
              <a:rPr lang="en-US" sz="2000" b="1" noProof="0" dirty="0"/>
              <a:t>LISTEN</a:t>
            </a:r>
          </a:p>
        </p:txBody>
      </p:sp>
      <p:sp>
        <p:nvSpPr>
          <p:cNvPr id="13" name="TextBox 12">
            <a:extLst>
              <a:ext uri="{FF2B5EF4-FFF2-40B4-BE49-F238E27FC236}">
                <a16:creationId xmlns:a16="http://schemas.microsoft.com/office/drawing/2014/main" id="{310FAD0B-55FF-436F-BC63-8ADDCB5ACEC6}"/>
              </a:ext>
            </a:extLst>
          </p:cNvPr>
          <p:cNvSpPr txBox="1"/>
          <p:nvPr/>
        </p:nvSpPr>
        <p:spPr>
          <a:xfrm>
            <a:off x="5113951" y="2116477"/>
            <a:ext cx="1440630" cy="400110"/>
          </a:xfrm>
          <a:prstGeom prst="rect">
            <a:avLst/>
          </a:prstGeom>
          <a:noFill/>
        </p:spPr>
        <p:txBody>
          <a:bodyPr wrap="square" rtlCol="0">
            <a:spAutoFit/>
          </a:bodyPr>
          <a:lstStyle/>
          <a:p>
            <a:r>
              <a:rPr lang="en-US" sz="2000" b="1" noProof="0" dirty="0"/>
              <a:t>REFLECT</a:t>
            </a:r>
          </a:p>
        </p:txBody>
      </p:sp>
      <p:sp>
        <p:nvSpPr>
          <p:cNvPr id="14" name="TextBox 13">
            <a:extLst>
              <a:ext uri="{FF2B5EF4-FFF2-40B4-BE49-F238E27FC236}">
                <a16:creationId xmlns:a16="http://schemas.microsoft.com/office/drawing/2014/main" id="{D4B74AB8-8BE2-4FAB-87DA-AF399CA99EE8}"/>
              </a:ext>
            </a:extLst>
          </p:cNvPr>
          <p:cNvSpPr txBox="1"/>
          <p:nvPr/>
        </p:nvSpPr>
        <p:spPr>
          <a:xfrm>
            <a:off x="7411362" y="2116477"/>
            <a:ext cx="1645025" cy="400110"/>
          </a:xfrm>
          <a:prstGeom prst="rect">
            <a:avLst/>
          </a:prstGeom>
          <a:noFill/>
        </p:spPr>
        <p:txBody>
          <a:bodyPr wrap="square" rtlCol="0">
            <a:spAutoFit/>
          </a:bodyPr>
          <a:lstStyle/>
          <a:p>
            <a:r>
              <a:rPr lang="en-US" sz="2000" b="1" noProof="0" dirty="0"/>
              <a:t>EMPATHIZE</a:t>
            </a:r>
          </a:p>
        </p:txBody>
      </p:sp>
      <p:sp>
        <p:nvSpPr>
          <p:cNvPr id="15" name="TextBox 14">
            <a:extLst>
              <a:ext uri="{FF2B5EF4-FFF2-40B4-BE49-F238E27FC236}">
                <a16:creationId xmlns:a16="http://schemas.microsoft.com/office/drawing/2014/main" id="{21C739CA-8B22-41D5-896D-9793DFE9F9A2}"/>
              </a:ext>
            </a:extLst>
          </p:cNvPr>
          <p:cNvSpPr txBox="1"/>
          <p:nvPr/>
        </p:nvSpPr>
        <p:spPr>
          <a:xfrm>
            <a:off x="9913168" y="2116477"/>
            <a:ext cx="1440631" cy="400110"/>
          </a:xfrm>
          <a:prstGeom prst="rect">
            <a:avLst/>
          </a:prstGeom>
          <a:noFill/>
        </p:spPr>
        <p:txBody>
          <a:bodyPr wrap="square" rtlCol="0">
            <a:spAutoFit/>
          </a:bodyPr>
          <a:lstStyle/>
          <a:p>
            <a:r>
              <a:rPr lang="en-US" sz="2000" b="1" noProof="0" dirty="0"/>
              <a:t>SUPPORT</a:t>
            </a:r>
          </a:p>
        </p:txBody>
      </p:sp>
      <p:grpSp>
        <p:nvGrpSpPr>
          <p:cNvPr id="25" name="Group 24">
            <a:extLst>
              <a:ext uri="{FF2B5EF4-FFF2-40B4-BE49-F238E27FC236}">
                <a16:creationId xmlns:a16="http://schemas.microsoft.com/office/drawing/2014/main" id="{EE18284B-0BCE-6429-FC7C-71CA9722022D}"/>
              </a:ext>
            </a:extLst>
          </p:cNvPr>
          <p:cNvGrpSpPr/>
          <p:nvPr/>
        </p:nvGrpSpPr>
        <p:grpSpPr>
          <a:xfrm>
            <a:off x="1860521" y="2143785"/>
            <a:ext cx="473093" cy="395156"/>
            <a:chOff x="7659022" y="3752888"/>
            <a:chExt cx="473093" cy="395156"/>
          </a:xfrm>
        </p:grpSpPr>
        <p:sp>
          <p:nvSpPr>
            <p:cNvPr id="23" name="Isosceles Triangle 22">
              <a:extLst>
                <a:ext uri="{FF2B5EF4-FFF2-40B4-BE49-F238E27FC236}">
                  <a16:creationId xmlns:a16="http://schemas.microsoft.com/office/drawing/2014/main" id="{E0F3A8DF-511C-50D7-1A5C-C8D703F060CE}"/>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4" name="Isosceles Triangle 23">
              <a:extLst>
                <a:ext uri="{FF2B5EF4-FFF2-40B4-BE49-F238E27FC236}">
                  <a16:creationId xmlns:a16="http://schemas.microsoft.com/office/drawing/2014/main" id="{A5BC79DF-BF8D-54D5-3413-39D95451E637}"/>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26" name="Group 25">
            <a:extLst>
              <a:ext uri="{FF2B5EF4-FFF2-40B4-BE49-F238E27FC236}">
                <a16:creationId xmlns:a16="http://schemas.microsoft.com/office/drawing/2014/main" id="{15BA3665-8E7C-F9A6-1DE2-E7E0E2758A68}"/>
              </a:ext>
            </a:extLst>
          </p:cNvPr>
          <p:cNvGrpSpPr/>
          <p:nvPr/>
        </p:nvGrpSpPr>
        <p:grpSpPr>
          <a:xfrm>
            <a:off x="4328940" y="2143785"/>
            <a:ext cx="473093" cy="395156"/>
            <a:chOff x="7659022" y="3752888"/>
            <a:chExt cx="473093" cy="395156"/>
          </a:xfrm>
        </p:grpSpPr>
        <p:sp>
          <p:nvSpPr>
            <p:cNvPr id="27" name="Isosceles Triangle 26">
              <a:extLst>
                <a:ext uri="{FF2B5EF4-FFF2-40B4-BE49-F238E27FC236}">
                  <a16:creationId xmlns:a16="http://schemas.microsoft.com/office/drawing/2014/main" id="{EB5899BB-DF85-86FC-2CF3-364AEBB85B7A}"/>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8" name="Isosceles Triangle 27">
              <a:extLst>
                <a:ext uri="{FF2B5EF4-FFF2-40B4-BE49-F238E27FC236}">
                  <a16:creationId xmlns:a16="http://schemas.microsoft.com/office/drawing/2014/main" id="{23F51E8D-27F2-F939-3CEE-B32EA58603C4}"/>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29" name="Group 28">
            <a:extLst>
              <a:ext uri="{FF2B5EF4-FFF2-40B4-BE49-F238E27FC236}">
                <a16:creationId xmlns:a16="http://schemas.microsoft.com/office/drawing/2014/main" id="{5ABA6461-E915-BFCE-1479-1D965DD64C2E}"/>
              </a:ext>
            </a:extLst>
          </p:cNvPr>
          <p:cNvGrpSpPr/>
          <p:nvPr/>
        </p:nvGrpSpPr>
        <p:grpSpPr>
          <a:xfrm>
            <a:off x="6797359" y="2143785"/>
            <a:ext cx="473093" cy="395156"/>
            <a:chOff x="7659022" y="3752888"/>
            <a:chExt cx="473093" cy="395156"/>
          </a:xfrm>
        </p:grpSpPr>
        <p:sp>
          <p:nvSpPr>
            <p:cNvPr id="30" name="Isosceles Triangle 29">
              <a:extLst>
                <a:ext uri="{FF2B5EF4-FFF2-40B4-BE49-F238E27FC236}">
                  <a16:creationId xmlns:a16="http://schemas.microsoft.com/office/drawing/2014/main" id="{A35519A3-66E8-1E02-9EBA-9E3A521A1B48}"/>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1" name="Isosceles Triangle 30">
              <a:extLst>
                <a:ext uri="{FF2B5EF4-FFF2-40B4-BE49-F238E27FC236}">
                  <a16:creationId xmlns:a16="http://schemas.microsoft.com/office/drawing/2014/main" id="{3F08B63A-8FEE-4AAB-EB4B-AF9544A8C93A}"/>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32" name="Group 31">
            <a:extLst>
              <a:ext uri="{FF2B5EF4-FFF2-40B4-BE49-F238E27FC236}">
                <a16:creationId xmlns:a16="http://schemas.microsoft.com/office/drawing/2014/main" id="{E3F2FF62-A042-2109-BC1F-E528B92A14DB}"/>
              </a:ext>
            </a:extLst>
          </p:cNvPr>
          <p:cNvGrpSpPr/>
          <p:nvPr/>
        </p:nvGrpSpPr>
        <p:grpSpPr>
          <a:xfrm>
            <a:off x="9265777" y="2143785"/>
            <a:ext cx="473093" cy="395156"/>
            <a:chOff x="7659022" y="3752888"/>
            <a:chExt cx="473093" cy="395156"/>
          </a:xfrm>
        </p:grpSpPr>
        <p:sp>
          <p:nvSpPr>
            <p:cNvPr id="33" name="Isosceles Triangle 32">
              <a:extLst>
                <a:ext uri="{FF2B5EF4-FFF2-40B4-BE49-F238E27FC236}">
                  <a16:creationId xmlns:a16="http://schemas.microsoft.com/office/drawing/2014/main" id="{5996F8A1-4CDA-79AB-7257-33CB3F75CAF6}"/>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4" name="Isosceles Triangle 33">
              <a:extLst>
                <a:ext uri="{FF2B5EF4-FFF2-40B4-BE49-F238E27FC236}">
                  <a16:creationId xmlns:a16="http://schemas.microsoft.com/office/drawing/2014/main" id="{900BF205-7063-56DA-38B3-4E381624E902}"/>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49" name="Group 48">
            <a:extLst>
              <a:ext uri="{FF2B5EF4-FFF2-40B4-BE49-F238E27FC236}">
                <a16:creationId xmlns:a16="http://schemas.microsoft.com/office/drawing/2014/main" id="{3F4D52B5-A910-1592-5F6B-881B009CCF86}"/>
              </a:ext>
            </a:extLst>
          </p:cNvPr>
          <p:cNvGrpSpPr/>
          <p:nvPr/>
        </p:nvGrpSpPr>
        <p:grpSpPr>
          <a:xfrm>
            <a:off x="1361919" y="2762407"/>
            <a:ext cx="9468162" cy="1122218"/>
            <a:chOff x="536240" y="2761715"/>
            <a:chExt cx="9468162" cy="1122218"/>
          </a:xfrm>
        </p:grpSpPr>
        <p:sp>
          <p:nvSpPr>
            <p:cNvPr id="4" name="Rectangle 3">
              <a:extLst>
                <a:ext uri="{FF2B5EF4-FFF2-40B4-BE49-F238E27FC236}">
                  <a16:creationId xmlns:a16="http://schemas.microsoft.com/office/drawing/2014/main" id="{9221ED78-8326-49CC-B3AA-290B9B2922EB}"/>
                </a:ext>
              </a:extLst>
            </p:cNvPr>
            <p:cNvSpPr/>
            <p:nvPr/>
          </p:nvSpPr>
          <p:spPr>
            <a:xfrm>
              <a:off x="1731818" y="2999461"/>
              <a:ext cx="8272584" cy="75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noProof="0" dirty="0">
                  <a:solidFill>
                    <a:schemeClr val="accent1"/>
                  </a:solidFill>
                </a:rPr>
                <a:t>Motivational interviewing is a collaborative, patient-centric form of </a:t>
              </a:r>
              <a:br>
                <a:rPr lang="en-US" b="1" noProof="0" dirty="0">
                  <a:solidFill>
                    <a:schemeClr val="accent1"/>
                  </a:solidFill>
                </a:rPr>
              </a:br>
              <a:r>
                <a:rPr lang="en-US" b="1" noProof="0" dirty="0">
                  <a:solidFill>
                    <a:schemeClr val="accent1"/>
                  </a:solidFill>
                </a:rPr>
                <a:t>guiding that elicits and strengthens motivation for change and involves:</a:t>
              </a:r>
              <a:r>
                <a:rPr lang="en-US" b="1" baseline="30000" noProof="0" dirty="0">
                  <a:solidFill>
                    <a:schemeClr val="accent1"/>
                  </a:solidFill>
                </a:rPr>
                <a:t>1,2</a:t>
              </a:r>
              <a:endParaRPr lang="en-US" b="1" noProof="0" dirty="0">
                <a:solidFill>
                  <a:schemeClr val="accent1"/>
                </a:solidFill>
              </a:endParaRPr>
            </a:p>
          </p:txBody>
        </p:sp>
        <p:sp>
          <p:nvSpPr>
            <p:cNvPr id="35" name="Oval 34">
              <a:extLst>
                <a:ext uri="{FF2B5EF4-FFF2-40B4-BE49-F238E27FC236}">
                  <a16:creationId xmlns:a16="http://schemas.microsoft.com/office/drawing/2014/main" id="{C142F22E-E616-7717-CEEE-2EFC4ABDE4B3}"/>
                </a:ext>
              </a:extLst>
            </p:cNvPr>
            <p:cNvSpPr/>
            <p:nvPr/>
          </p:nvSpPr>
          <p:spPr>
            <a:xfrm>
              <a:off x="536240" y="2761715"/>
              <a:ext cx="1122218" cy="112221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8" name="Graphic 37">
              <a:extLst>
                <a:ext uri="{FF2B5EF4-FFF2-40B4-BE49-F238E27FC236}">
                  <a16:creationId xmlns:a16="http://schemas.microsoft.com/office/drawing/2014/main" id="{7CC26BA8-4FCF-782D-29B9-8B06FB42CE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1942" y="2923768"/>
              <a:ext cx="830814" cy="830814"/>
            </a:xfrm>
            <a:prstGeom prst="rect">
              <a:avLst/>
            </a:prstGeom>
          </p:spPr>
        </p:pic>
      </p:grpSp>
      <p:sp>
        <p:nvSpPr>
          <p:cNvPr id="39" name="Rectangle: Rounded Corners 38">
            <a:extLst>
              <a:ext uri="{FF2B5EF4-FFF2-40B4-BE49-F238E27FC236}">
                <a16:creationId xmlns:a16="http://schemas.microsoft.com/office/drawing/2014/main" id="{FBC22FD7-70C1-EA54-2EF5-813A04584262}"/>
              </a:ext>
            </a:extLst>
          </p:cNvPr>
          <p:cNvSpPr/>
          <p:nvPr/>
        </p:nvSpPr>
        <p:spPr>
          <a:xfrm>
            <a:off x="965126" y="4047863"/>
            <a:ext cx="4708553" cy="424356"/>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Collaboration</a:t>
            </a:r>
          </a:p>
        </p:txBody>
      </p:sp>
      <p:sp>
        <p:nvSpPr>
          <p:cNvPr id="42" name="Rectangle: Rounded Corners 41">
            <a:extLst>
              <a:ext uri="{FF2B5EF4-FFF2-40B4-BE49-F238E27FC236}">
                <a16:creationId xmlns:a16="http://schemas.microsoft.com/office/drawing/2014/main" id="{97346741-DCF6-DBB4-5BBE-F7D146652F59}"/>
              </a:ext>
            </a:extLst>
          </p:cNvPr>
          <p:cNvSpPr/>
          <p:nvPr/>
        </p:nvSpPr>
        <p:spPr>
          <a:xfrm>
            <a:off x="965126" y="4595211"/>
            <a:ext cx="4708553" cy="424356"/>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Caring, non-judgmental language</a:t>
            </a:r>
          </a:p>
        </p:txBody>
      </p:sp>
      <p:sp>
        <p:nvSpPr>
          <p:cNvPr id="43" name="Rectangle: Rounded Corners 42">
            <a:extLst>
              <a:ext uri="{FF2B5EF4-FFF2-40B4-BE49-F238E27FC236}">
                <a16:creationId xmlns:a16="http://schemas.microsoft.com/office/drawing/2014/main" id="{7748E841-7437-F10A-DC20-E5CD024A5780}"/>
              </a:ext>
            </a:extLst>
          </p:cNvPr>
          <p:cNvSpPr/>
          <p:nvPr/>
        </p:nvSpPr>
        <p:spPr>
          <a:xfrm>
            <a:off x="965126" y="5187908"/>
            <a:ext cx="4708553" cy="424356"/>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Preserving the patient’s self-esteem</a:t>
            </a:r>
          </a:p>
        </p:txBody>
      </p:sp>
      <p:sp>
        <p:nvSpPr>
          <p:cNvPr id="44" name="Rectangle: Rounded Corners 43">
            <a:extLst>
              <a:ext uri="{FF2B5EF4-FFF2-40B4-BE49-F238E27FC236}">
                <a16:creationId xmlns:a16="http://schemas.microsoft.com/office/drawing/2014/main" id="{12FF3D74-7730-C52F-A48A-937974A4CB59}"/>
              </a:ext>
            </a:extLst>
          </p:cNvPr>
          <p:cNvSpPr/>
          <p:nvPr/>
        </p:nvSpPr>
        <p:spPr>
          <a:xfrm>
            <a:off x="6554581" y="4047863"/>
            <a:ext cx="4708553" cy="424356"/>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Patient autonomy</a:t>
            </a:r>
          </a:p>
        </p:txBody>
      </p:sp>
      <p:sp>
        <p:nvSpPr>
          <p:cNvPr id="45" name="Rectangle: Rounded Corners 44">
            <a:extLst>
              <a:ext uri="{FF2B5EF4-FFF2-40B4-BE49-F238E27FC236}">
                <a16:creationId xmlns:a16="http://schemas.microsoft.com/office/drawing/2014/main" id="{8D4D978D-DA00-BDA0-6B63-28E93748A64D}"/>
              </a:ext>
            </a:extLst>
          </p:cNvPr>
          <p:cNvSpPr/>
          <p:nvPr/>
        </p:nvSpPr>
        <p:spPr>
          <a:xfrm>
            <a:off x="6554581" y="4595211"/>
            <a:ext cx="4708553" cy="424356"/>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Active listening and empathetic responding</a:t>
            </a:r>
          </a:p>
        </p:txBody>
      </p:sp>
      <p:sp>
        <p:nvSpPr>
          <p:cNvPr id="46" name="Rectangle: Rounded Corners 45">
            <a:extLst>
              <a:ext uri="{FF2B5EF4-FFF2-40B4-BE49-F238E27FC236}">
                <a16:creationId xmlns:a16="http://schemas.microsoft.com/office/drawing/2014/main" id="{89A5676E-A19D-9931-7821-952B01068C29}"/>
              </a:ext>
            </a:extLst>
          </p:cNvPr>
          <p:cNvSpPr/>
          <p:nvPr/>
        </p:nvSpPr>
        <p:spPr>
          <a:xfrm>
            <a:off x="6554581" y="5187908"/>
            <a:ext cx="4708553" cy="424356"/>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noProof="0" dirty="0">
                <a:solidFill>
                  <a:schemeClr val="bg1"/>
                </a:solidFill>
              </a:rPr>
              <a:t>Eliciting the patient’s own goals and ideas first</a:t>
            </a:r>
          </a:p>
        </p:txBody>
      </p:sp>
    </p:spTree>
    <p:extLst>
      <p:ext uri="{BB962C8B-B14F-4D97-AF65-F5344CB8AC3E}">
        <p14:creationId xmlns:p14="http://schemas.microsoft.com/office/powerpoint/2010/main" val="194198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7FC468-D075-54A1-73D4-E6E2BC0E03B8}"/>
              </a:ext>
            </a:extLst>
          </p:cNvPr>
          <p:cNvSpPr/>
          <p:nvPr/>
        </p:nvSpPr>
        <p:spPr>
          <a:xfrm>
            <a:off x="4458426" y="1814513"/>
            <a:ext cx="3275148" cy="37382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60" name="Oval 59">
            <a:extLst>
              <a:ext uri="{FF2B5EF4-FFF2-40B4-BE49-F238E27FC236}">
                <a16:creationId xmlns:a16="http://schemas.microsoft.com/office/drawing/2014/main" id="{48D054D9-6D88-805D-CA2E-2B754FCF5116}"/>
              </a:ext>
            </a:extLst>
          </p:cNvPr>
          <p:cNvSpPr/>
          <p:nvPr/>
        </p:nvSpPr>
        <p:spPr>
          <a:xfrm>
            <a:off x="5562600" y="1935480"/>
            <a:ext cx="1066800" cy="10668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A7BF3602-1A8A-44C7-987A-E12B9BFC6F4D}"/>
              </a:ext>
            </a:extLst>
          </p:cNvPr>
          <p:cNvSpPr>
            <a:spLocks noGrp="1"/>
          </p:cNvSpPr>
          <p:nvPr>
            <p:ph type="title"/>
          </p:nvPr>
        </p:nvSpPr>
        <p:spPr>
          <a:xfrm>
            <a:off x="536240" y="414320"/>
            <a:ext cx="10896000" cy="1082209"/>
          </a:xfrm>
        </p:spPr>
        <p:txBody>
          <a:bodyPr/>
          <a:lstStyle/>
          <a:p>
            <a:r>
              <a:rPr lang="en-US" noProof="0" dirty="0"/>
              <a:t>Principles of motivational interviewing</a:t>
            </a:r>
            <a:r>
              <a:rPr lang="en-US" baseline="30000" noProof="0" dirty="0"/>
              <a:t>1,2</a:t>
            </a:r>
            <a:r>
              <a:rPr lang="en-US" noProof="0" dirty="0"/>
              <a:t> </a:t>
            </a:r>
          </a:p>
        </p:txBody>
      </p:sp>
      <p:sp>
        <p:nvSpPr>
          <p:cNvPr id="3" name="Text Placeholder 2">
            <a:extLst>
              <a:ext uri="{FF2B5EF4-FFF2-40B4-BE49-F238E27FC236}">
                <a16:creationId xmlns:a16="http://schemas.microsoft.com/office/drawing/2014/main" id="{21F0969B-C744-468A-B336-C1A3D4FB4BD1}"/>
              </a:ext>
            </a:extLst>
          </p:cNvPr>
          <p:cNvSpPr>
            <a:spLocks noGrp="1"/>
          </p:cNvSpPr>
          <p:nvPr>
            <p:ph type="body" sz="quarter" idx="13"/>
          </p:nvPr>
        </p:nvSpPr>
        <p:spPr>
          <a:xfrm>
            <a:off x="536240" y="6020060"/>
            <a:ext cx="10896000" cy="324000"/>
          </a:xfrm>
        </p:spPr>
        <p:txBody>
          <a:bodyPr/>
          <a:lstStyle/>
          <a:p>
            <a:r>
              <a:rPr lang="en-US" noProof="0" dirty="0"/>
              <a:t>1. </a:t>
            </a:r>
            <a:r>
              <a:rPr lang="en-US" noProof="0" dirty="0" err="1"/>
              <a:t>Resnicow</a:t>
            </a:r>
            <a:r>
              <a:rPr lang="en-US" noProof="0" dirty="0"/>
              <a:t> K et al. Int J </a:t>
            </a:r>
            <a:r>
              <a:rPr lang="en-US" noProof="0" dirty="0" err="1"/>
              <a:t>Behav</a:t>
            </a:r>
            <a:r>
              <a:rPr lang="en-US" noProof="0" dirty="0"/>
              <a:t> </a:t>
            </a:r>
            <a:r>
              <a:rPr lang="en-US" noProof="0" dirty="0" err="1"/>
              <a:t>Nutr</a:t>
            </a:r>
            <a:r>
              <a:rPr lang="en-US" noProof="0" dirty="0"/>
              <a:t> Phys Act 2012:9:19; 2. Agency for Healthcare Research and Quality (AHRQ). Integrating primary care practices and community-based resources to manage obesity. </a:t>
            </a:r>
            <a:br>
              <a:rPr lang="en-US" noProof="0" dirty="0"/>
            </a:br>
            <a:r>
              <a:rPr lang="en-US" noProof="0" dirty="0">
                <a:hlinkClick r:id="rId3">
                  <a:extLst>
                    <a:ext uri="{A12FA001-AC4F-418D-AE19-62706E023703}">
                      <ahyp:hlinkClr xmlns:ahyp="http://schemas.microsoft.com/office/drawing/2018/hyperlinkcolor" val="tx"/>
                    </a:ext>
                  </a:extLst>
                </a:hlinkClick>
              </a:rPr>
              <a:t>https://www.ahrq.gov/ncepcr/tools/obesity/obpcp3.html</a:t>
            </a:r>
            <a:r>
              <a:rPr lang="en-US" noProof="0" dirty="0"/>
              <a:t>. Accessed Au</a:t>
            </a:r>
            <a:r>
              <a:rPr lang="en-US" dirty="0"/>
              <a:t>gust 2025</a:t>
            </a:r>
            <a:r>
              <a:rPr lang="en-US" noProof="0" dirty="0"/>
              <a:t>. </a:t>
            </a:r>
          </a:p>
        </p:txBody>
      </p:sp>
      <p:sp>
        <p:nvSpPr>
          <p:cNvPr id="11" name="Rectangle 10">
            <a:extLst>
              <a:ext uri="{FF2B5EF4-FFF2-40B4-BE49-F238E27FC236}">
                <a16:creationId xmlns:a16="http://schemas.microsoft.com/office/drawing/2014/main" id="{BBA4DCF2-9C04-D574-C56E-AFED01F985D5}"/>
              </a:ext>
            </a:extLst>
          </p:cNvPr>
          <p:cNvSpPr/>
          <p:nvPr/>
        </p:nvSpPr>
        <p:spPr>
          <a:xfrm>
            <a:off x="741784" y="1814513"/>
            <a:ext cx="3476846" cy="37382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0" dirty="0">
                <a:solidFill>
                  <a:schemeClr val="tx1"/>
                </a:solidFill>
              </a:rPr>
              <a:t>The patient must see a </a:t>
            </a:r>
            <a:r>
              <a:rPr lang="en-US" sz="2000" b="1" noProof="0" dirty="0">
                <a:solidFill>
                  <a:schemeClr val="tx1"/>
                </a:solidFill>
              </a:rPr>
              <a:t>compelling need </a:t>
            </a:r>
            <a:br>
              <a:rPr lang="en-US" sz="2000" b="1" noProof="0" dirty="0">
                <a:solidFill>
                  <a:schemeClr val="tx1"/>
                </a:solidFill>
              </a:rPr>
            </a:br>
            <a:r>
              <a:rPr lang="en-US" sz="2000" noProof="0" dirty="0">
                <a:solidFill>
                  <a:schemeClr val="tx1"/>
                </a:solidFill>
              </a:rPr>
              <a:t>for change </a:t>
            </a:r>
            <a:endParaRPr lang="en-US" sz="2000" noProof="0" dirty="0">
              <a:solidFill>
                <a:schemeClr val="tx1"/>
              </a:solidFill>
              <a:cs typeface="Arial"/>
            </a:endParaRPr>
          </a:p>
          <a:p>
            <a:pPr algn="ctr"/>
            <a:endParaRPr lang="en-US" sz="2000" noProof="0" dirty="0">
              <a:solidFill>
                <a:schemeClr val="tx1"/>
              </a:solidFill>
            </a:endParaRPr>
          </a:p>
          <a:p>
            <a:pPr algn="ctr"/>
            <a:r>
              <a:rPr lang="en-US" sz="2000" noProof="0" dirty="0">
                <a:solidFill>
                  <a:schemeClr val="tx1"/>
                </a:solidFill>
              </a:rPr>
              <a:t>The patient must feel </a:t>
            </a:r>
            <a:r>
              <a:rPr lang="en-US" sz="2000" b="1" noProof="0" dirty="0">
                <a:solidFill>
                  <a:schemeClr val="tx1"/>
                </a:solidFill>
              </a:rPr>
              <a:t>confident</a:t>
            </a:r>
            <a:r>
              <a:rPr lang="en-US" sz="2000" noProof="0" dirty="0">
                <a:solidFill>
                  <a:schemeClr val="tx1"/>
                </a:solidFill>
              </a:rPr>
              <a:t> that they are</a:t>
            </a:r>
            <a:br>
              <a:rPr lang="en-US" sz="2000" noProof="0" dirty="0">
                <a:solidFill>
                  <a:schemeClr val="tx1"/>
                </a:solidFill>
              </a:rPr>
            </a:br>
            <a:r>
              <a:rPr lang="en-US" sz="2000" noProof="0" dirty="0">
                <a:solidFill>
                  <a:schemeClr val="tx1"/>
                </a:solidFill>
              </a:rPr>
              <a:t>able to do what is suggested and that the proposed change will help</a:t>
            </a:r>
            <a:endParaRPr lang="en-US" sz="2000" noProof="0" dirty="0">
              <a:solidFill>
                <a:schemeClr val="tx1"/>
              </a:solidFill>
              <a:cs typeface="Arial"/>
            </a:endParaRPr>
          </a:p>
        </p:txBody>
      </p:sp>
      <p:sp>
        <p:nvSpPr>
          <p:cNvPr id="12" name="TextBox 11">
            <a:extLst>
              <a:ext uri="{FF2B5EF4-FFF2-40B4-BE49-F238E27FC236}">
                <a16:creationId xmlns:a16="http://schemas.microsoft.com/office/drawing/2014/main" id="{E5544C18-6D62-D636-B7BA-12BEAEB93FC9}"/>
              </a:ext>
            </a:extLst>
          </p:cNvPr>
          <p:cNvSpPr txBox="1"/>
          <p:nvPr/>
        </p:nvSpPr>
        <p:spPr>
          <a:xfrm>
            <a:off x="4586796" y="3085810"/>
            <a:ext cx="3018408" cy="1938992"/>
          </a:xfrm>
          <a:prstGeom prst="rect">
            <a:avLst/>
          </a:prstGeom>
          <a:noFill/>
        </p:spPr>
        <p:txBody>
          <a:bodyPr wrap="square" lIns="91440" tIns="45720" rIns="91440" bIns="45720" rtlCol="0" anchor="t">
            <a:spAutoFit/>
          </a:bodyPr>
          <a:lstStyle/>
          <a:p>
            <a:pPr algn="ctr"/>
            <a:r>
              <a:rPr lang="en-US" sz="2000" b="1" noProof="0" dirty="0">
                <a:solidFill>
                  <a:schemeClr val="accent1"/>
                </a:solidFill>
              </a:rPr>
              <a:t>Interviewing patients to elicit their own internal motivating factors helps facilitate their decision-making process</a:t>
            </a:r>
          </a:p>
        </p:txBody>
      </p:sp>
      <p:sp>
        <p:nvSpPr>
          <p:cNvPr id="13" name="Rectangle 12">
            <a:extLst>
              <a:ext uri="{FF2B5EF4-FFF2-40B4-BE49-F238E27FC236}">
                <a16:creationId xmlns:a16="http://schemas.microsoft.com/office/drawing/2014/main" id="{14E4C87C-8B1F-D556-59A7-1FE6A8CE36D1}"/>
              </a:ext>
            </a:extLst>
          </p:cNvPr>
          <p:cNvSpPr/>
          <p:nvPr/>
        </p:nvSpPr>
        <p:spPr>
          <a:xfrm>
            <a:off x="7955394" y="1814513"/>
            <a:ext cx="3476846" cy="37382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noProof="0" dirty="0">
                <a:solidFill>
                  <a:schemeClr val="tx1"/>
                </a:solidFill>
              </a:rPr>
              <a:t>Fundamental assumption: </a:t>
            </a:r>
            <a:r>
              <a:rPr lang="en-US" sz="2000" noProof="0" dirty="0">
                <a:solidFill>
                  <a:schemeClr val="tx1"/>
                </a:solidFill>
              </a:rPr>
              <a:t>Building ongoing</a:t>
            </a:r>
            <a:br>
              <a:rPr lang="en-US" sz="2000" noProof="0" dirty="0">
                <a:solidFill>
                  <a:schemeClr val="tx1"/>
                </a:solidFill>
              </a:rPr>
            </a:br>
            <a:r>
              <a:rPr lang="en-US" sz="2000" noProof="0" dirty="0">
                <a:solidFill>
                  <a:schemeClr val="tx1"/>
                </a:solidFill>
              </a:rPr>
              <a:t>relationship and trust</a:t>
            </a:r>
          </a:p>
          <a:p>
            <a:pPr algn="ctr"/>
            <a:endParaRPr lang="en-US" sz="2000" noProof="0" dirty="0">
              <a:solidFill>
                <a:schemeClr val="tx1"/>
              </a:solidFill>
            </a:endParaRPr>
          </a:p>
          <a:p>
            <a:pPr algn="ctr"/>
            <a:r>
              <a:rPr lang="en-US" sz="2000" noProof="0" dirty="0">
                <a:solidFill>
                  <a:schemeClr val="tx1"/>
                </a:solidFill>
              </a:rPr>
              <a:t>Not motivating patients, </a:t>
            </a:r>
            <a:br>
              <a:rPr lang="en-US" sz="2000" noProof="0" dirty="0">
                <a:solidFill>
                  <a:schemeClr val="tx1"/>
                </a:solidFill>
              </a:rPr>
            </a:br>
            <a:r>
              <a:rPr lang="en-US" sz="2000" noProof="0" dirty="0">
                <a:solidFill>
                  <a:schemeClr val="tx1"/>
                </a:solidFill>
              </a:rPr>
              <a:t>but helping the patient</a:t>
            </a:r>
            <a:br>
              <a:rPr lang="en-US" sz="2000" noProof="0" dirty="0">
                <a:solidFill>
                  <a:schemeClr val="tx1"/>
                </a:solidFill>
              </a:rPr>
            </a:br>
            <a:r>
              <a:rPr lang="en-US" sz="2000" noProof="0" dirty="0">
                <a:solidFill>
                  <a:schemeClr val="tx1"/>
                </a:solidFill>
              </a:rPr>
              <a:t>get to their own internal motivation </a:t>
            </a:r>
          </a:p>
          <a:p>
            <a:pPr algn="ctr"/>
            <a:endParaRPr lang="en-US" sz="2000" noProof="0" dirty="0">
              <a:solidFill>
                <a:schemeClr val="tx1"/>
              </a:solidFill>
            </a:endParaRPr>
          </a:p>
          <a:p>
            <a:pPr algn="ctr"/>
            <a:r>
              <a:rPr lang="en-US" sz="2000" noProof="0" dirty="0">
                <a:solidFill>
                  <a:schemeClr val="tx1"/>
                </a:solidFill>
              </a:rPr>
              <a:t>Patient should do</a:t>
            </a:r>
            <a:br>
              <a:rPr lang="en-US" sz="2000" noProof="0" dirty="0">
                <a:solidFill>
                  <a:schemeClr val="tx1"/>
                </a:solidFill>
              </a:rPr>
            </a:br>
            <a:r>
              <a:rPr lang="en-US" sz="2000" noProof="0" dirty="0">
                <a:solidFill>
                  <a:schemeClr val="tx1"/>
                </a:solidFill>
              </a:rPr>
              <a:t>most of the talking </a:t>
            </a:r>
          </a:p>
        </p:txBody>
      </p:sp>
      <p:sp>
        <p:nvSpPr>
          <p:cNvPr id="54" name="Isosceles Triangle 53">
            <a:extLst>
              <a:ext uri="{FF2B5EF4-FFF2-40B4-BE49-F238E27FC236}">
                <a16:creationId xmlns:a16="http://schemas.microsoft.com/office/drawing/2014/main" id="{8F3C93E6-1967-7A4F-8F61-024B91E96283}"/>
              </a:ext>
            </a:extLst>
          </p:cNvPr>
          <p:cNvSpPr/>
          <p:nvPr/>
        </p:nvSpPr>
        <p:spPr>
          <a:xfrm rot="5400000">
            <a:off x="4086450" y="3485688"/>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55" name="Isosceles Triangle 54">
            <a:extLst>
              <a:ext uri="{FF2B5EF4-FFF2-40B4-BE49-F238E27FC236}">
                <a16:creationId xmlns:a16="http://schemas.microsoft.com/office/drawing/2014/main" id="{0AD3AA97-F531-3F1E-E107-7AFB215BA3D6}"/>
              </a:ext>
            </a:extLst>
          </p:cNvPr>
          <p:cNvSpPr/>
          <p:nvPr/>
        </p:nvSpPr>
        <p:spPr>
          <a:xfrm rot="5400000">
            <a:off x="4218893" y="3485688"/>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63" name="Group 62">
            <a:extLst>
              <a:ext uri="{FF2B5EF4-FFF2-40B4-BE49-F238E27FC236}">
                <a16:creationId xmlns:a16="http://schemas.microsoft.com/office/drawing/2014/main" id="{4639C696-C957-36F0-7AB7-DF925E308C16}"/>
              </a:ext>
            </a:extLst>
          </p:cNvPr>
          <p:cNvGrpSpPr/>
          <p:nvPr/>
        </p:nvGrpSpPr>
        <p:grpSpPr>
          <a:xfrm>
            <a:off x="7629232" y="3458435"/>
            <a:ext cx="473093" cy="395156"/>
            <a:chOff x="7643086" y="3458435"/>
            <a:chExt cx="473093" cy="395156"/>
          </a:xfrm>
        </p:grpSpPr>
        <p:sp>
          <p:nvSpPr>
            <p:cNvPr id="56" name="Isosceles Triangle 55">
              <a:extLst>
                <a:ext uri="{FF2B5EF4-FFF2-40B4-BE49-F238E27FC236}">
                  <a16:creationId xmlns:a16="http://schemas.microsoft.com/office/drawing/2014/main" id="{B1CF0594-9D08-0C83-F743-D5DA56192CB5}"/>
                </a:ext>
              </a:extLst>
            </p:cNvPr>
            <p:cNvSpPr/>
            <p:nvPr/>
          </p:nvSpPr>
          <p:spPr>
            <a:xfrm rot="5400000">
              <a:off x="7615833" y="3485688"/>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57" name="Isosceles Triangle 56">
              <a:extLst>
                <a:ext uri="{FF2B5EF4-FFF2-40B4-BE49-F238E27FC236}">
                  <a16:creationId xmlns:a16="http://schemas.microsoft.com/office/drawing/2014/main" id="{F95B1462-85FA-C918-2A53-2A60EABB7D84}"/>
                </a:ext>
              </a:extLst>
            </p:cNvPr>
            <p:cNvSpPr/>
            <p:nvPr/>
          </p:nvSpPr>
          <p:spPr>
            <a:xfrm rot="5400000">
              <a:off x="7748276" y="3485688"/>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pic>
        <p:nvPicPr>
          <p:cNvPr id="59" name="Graphic 58">
            <a:extLst>
              <a:ext uri="{FF2B5EF4-FFF2-40B4-BE49-F238E27FC236}">
                <a16:creationId xmlns:a16="http://schemas.microsoft.com/office/drawing/2014/main" id="{99512621-5C27-39F1-0FFB-AA2EF6174A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0240" y="2078396"/>
            <a:ext cx="731520" cy="731520"/>
          </a:xfrm>
          <a:prstGeom prst="rect">
            <a:avLst/>
          </a:prstGeom>
        </p:spPr>
      </p:pic>
    </p:spTree>
    <p:extLst>
      <p:ext uri="{BB962C8B-B14F-4D97-AF65-F5344CB8AC3E}">
        <p14:creationId xmlns:p14="http://schemas.microsoft.com/office/powerpoint/2010/main" val="274422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68AB-2CF9-4992-AEBD-6B7448EE6DD1}"/>
              </a:ext>
            </a:extLst>
          </p:cNvPr>
          <p:cNvSpPr>
            <a:spLocks noGrp="1"/>
          </p:cNvSpPr>
          <p:nvPr>
            <p:ph type="title"/>
          </p:nvPr>
        </p:nvSpPr>
        <p:spPr>
          <a:xfrm>
            <a:off x="536240" y="414320"/>
            <a:ext cx="10896000" cy="1082209"/>
          </a:xfrm>
        </p:spPr>
        <p:txBody>
          <a:bodyPr/>
          <a:lstStyle/>
          <a:p>
            <a:r>
              <a:rPr lang="en-US" noProof="0" dirty="0"/>
              <a:t>Maria’s motivation for weight loss </a:t>
            </a:r>
          </a:p>
        </p:txBody>
      </p:sp>
      <p:sp>
        <p:nvSpPr>
          <p:cNvPr id="4" name="TextBox 3">
            <a:extLst>
              <a:ext uri="{FF2B5EF4-FFF2-40B4-BE49-F238E27FC236}">
                <a16:creationId xmlns:a16="http://schemas.microsoft.com/office/drawing/2014/main" id="{EF93700E-6E9C-42A2-BD9A-48BBECC365A9}"/>
              </a:ext>
            </a:extLst>
          </p:cNvPr>
          <p:cNvSpPr txBox="1"/>
          <p:nvPr/>
        </p:nvSpPr>
        <p:spPr>
          <a:xfrm>
            <a:off x="3948906" y="2677200"/>
            <a:ext cx="6294119" cy="853952"/>
          </a:xfrm>
          <a:prstGeom prst="rect">
            <a:avLst/>
          </a:prstGeom>
          <a:noFill/>
        </p:spPr>
        <p:txBody>
          <a:bodyPr wrap="square" lIns="91440" tIns="45720" rIns="91440" bIns="45720" anchor="t">
            <a:spAutoFit/>
          </a:bodyPr>
          <a:lstStyle/>
          <a:p>
            <a:pPr>
              <a:lnSpc>
                <a:spcPct val="107000"/>
              </a:lnSpc>
              <a:spcAft>
                <a:spcPts val="800"/>
              </a:spcAft>
            </a:pPr>
            <a:r>
              <a:rPr lang="en-US" sz="2400" noProof="0" dirty="0">
                <a:latin typeface="Arial"/>
                <a:cs typeface="Times New Roman"/>
              </a:rPr>
              <a:t>List Maria’s top motivators to </a:t>
            </a:r>
            <a:r>
              <a:rPr lang="en-US" sz="2400" noProof="0" dirty="0">
                <a:latin typeface="Arial"/>
                <a:cs typeface="Arial"/>
              </a:rPr>
              <a:t>improve her health by</a:t>
            </a:r>
            <a:r>
              <a:rPr lang="en-US" sz="2400" noProof="0" dirty="0">
                <a:latin typeface="Arial"/>
                <a:cs typeface="Times New Roman"/>
              </a:rPr>
              <a:t> managing her weight below: </a:t>
            </a:r>
            <a:endParaRPr lang="en-US" sz="2400" noProof="0" dirty="0">
              <a:latin typeface="Arial" panose="020B060402020202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771E963E-CF18-1A72-9376-E32C46F381DD}"/>
              </a:ext>
            </a:extLst>
          </p:cNvPr>
          <p:cNvGrpSpPr/>
          <p:nvPr/>
        </p:nvGrpSpPr>
        <p:grpSpPr>
          <a:xfrm>
            <a:off x="1842294" y="2183398"/>
            <a:ext cx="1841556" cy="1841556"/>
            <a:chOff x="1842294" y="2183398"/>
            <a:chExt cx="1841556" cy="1841556"/>
          </a:xfrm>
        </p:grpSpPr>
        <p:sp>
          <p:nvSpPr>
            <p:cNvPr id="15" name="Oval 14">
              <a:extLst>
                <a:ext uri="{FF2B5EF4-FFF2-40B4-BE49-F238E27FC236}">
                  <a16:creationId xmlns:a16="http://schemas.microsoft.com/office/drawing/2014/main" id="{BBF9AD73-D384-3CEE-5C77-E6C870656154}"/>
                </a:ext>
              </a:extLst>
            </p:cNvPr>
            <p:cNvSpPr/>
            <p:nvPr/>
          </p:nvSpPr>
          <p:spPr>
            <a:xfrm>
              <a:off x="1842294" y="2183398"/>
              <a:ext cx="1841556" cy="1841556"/>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4" name="Freeform: Shape 23">
              <a:extLst>
                <a:ext uri="{FF2B5EF4-FFF2-40B4-BE49-F238E27FC236}">
                  <a16:creationId xmlns:a16="http://schemas.microsoft.com/office/drawing/2014/main" id="{4D1A68A4-399C-4F2D-15D5-38218B6806A4}"/>
                </a:ext>
              </a:extLst>
            </p:cNvPr>
            <p:cNvSpPr/>
            <p:nvPr/>
          </p:nvSpPr>
          <p:spPr>
            <a:xfrm>
              <a:off x="2269466" y="2398543"/>
              <a:ext cx="986947" cy="1313116"/>
            </a:xfrm>
            <a:custGeom>
              <a:avLst/>
              <a:gdLst>
                <a:gd name="connsiteX0" fmla="*/ 986753 w 986947"/>
                <a:gd name="connsiteY0" fmla="*/ 897959 h 1313116"/>
                <a:gd name="connsiteX1" fmla="*/ 967846 w 986947"/>
                <a:gd name="connsiteY1" fmla="*/ 869599 h 1313116"/>
                <a:gd name="connsiteX2" fmla="*/ 829198 w 986947"/>
                <a:gd name="connsiteY2" fmla="*/ 780318 h 1313116"/>
                <a:gd name="connsiteX3" fmla="*/ 807140 w 986947"/>
                <a:gd name="connsiteY3" fmla="*/ 674230 h 1313116"/>
                <a:gd name="connsiteX4" fmla="*/ 817381 w 986947"/>
                <a:gd name="connsiteY4" fmla="*/ 622762 h 1313116"/>
                <a:gd name="connsiteX5" fmla="*/ 846003 w 986947"/>
                <a:gd name="connsiteY5" fmla="*/ 364372 h 1313116"/>
                <a:gd name="connsiteX6" fmla="*/ 846003 w 986947"/>
                <a:gd name="connsiteY6" fmla="*/ 349404 h 1313116"/>
                <a:gd name="connsiteX7" fmla="*/ 825784 w 986947"/>
                <a:gd name="connsiteY7" fmla="*/ 225198 h 1313116"/>
                <a:gd name="connsiteX8" fmla="*/ 687923 w 986947"/>
                <a:gd name="connsiteY8" fmla="*/ 56089 h 1313116"/>
                <a:gd name="connsiteX9" fmla="*/ 299024 w 986947"/>
                <a:gd name="connsiteY9" fmla="*/ 56089 h 1313116"/>
                <a:gd name="connsiteX10" fmla="*/ 161426 w 986947"/>
                <a:gd name="connsiteY10" fmla="*/ 225198 h 1313116"/>
                <a:gd name="connsiteX11" fmla="*/ 141207 w 986947"/>
                <a:gd name="connsiteY11" fmla="*/ 349404 h 1313116"/>
                <a:gd name="connsiteX12" fmla="*/ 141207 w 986947"/>
                <a:gd name="connsiteY12" fmla="*/ 364634 h 1313116"/>
                <a:gd name="connsiteX13" fmla="*/ 169829 w 986947"/>
                <a:gd name="connsiteY13" fmla="*/ 622762 h 1313116"/>
                <a:gd name="connsiteX14" fmla="*/ 179808 w 986947"/>
                <a:gd name="connsiteY14" fmla="*/ 673705 h 1313116"/>
                <a:gd name="connsiteX15" fmla="*/ 152498 w 986947"/>
                <a:gd name="connsiteY15" fmla="*/ 787670 h 1313116"/>
                <a:gd name="connsiteX16" fmla="*/ 19101 w 986947"/>
                <a:gd name="connsiteY16" fmla="*/ 869599 h 1313116"/>
                <a:gd name="connsiteX17" fmla="*/ 195 w 986947"/>
                <a:gd name="connsiteY17" fmla="*/ 897959 h 1313116"/>
                <a:gd name="connsiteX18" fmla="*/ 25141 w 986947"/>
                <a:gd name="connsiteY18" fmla="*/ 921067 h 1313116"/>
                <a:gd name="connsiteX19" fmla="*/ 132278 w 986947"/>
                <a:gd name="connsiteY19" fmla="*/ 925531 h 1313116"/>
                <a:gd name="connsiteX20" fmla="*/ 11749 w 986947"/>
                <a:gd name="connsiteY20" fmla="*/ 1179720 h 1313116"/>
                <a:gd name="connsiteX21" fmla="*/ 11749 w 986947"/>
                <a:gd name="connsiteY21" fmla="*/ 1286858 h 1313116"/>
                <a:gd name="connsiteX22" fmla="*/ 38008 w 986947"/>
                <a:gd name="connsiteY22" fmla="*/ 1313117 h 1313116"/>
                <a:gd name="connsiteX23" fmla="*/ 948414 w 986947"/>
                <a:gd name="connsiteY23" fmla="*/ 1313117 h 1313116"/>
                <a:gd name="connsiteX24" fmla="*/ 974674 w 986947"/>
                <a:gd name="connsiteY24" fmla="*/ 1286858 h 1313116"/>
                <a:gd name="connsiteX25" fmla="*/ 974674 w 986947"/>
                <a:gd name="connsiteY25" fmla="*/ 1179720 h 1313116"/>
                <a:gd name="connsiteX26" fmla="*/ 854144 w 986947"/>
                <a:gd name="connsiteY26" fmla="*/ 925531 h 1313116"/>
                <a:gd name="connsiteX27" fmla="*/ 961281 w 986947"/>
                <a:gd name="connsiteY27" fmla="*/ 921067 h 1313116"/>
                <a:gd name="connsiteX28" fmla="*/ 986753 w 986947"/>
                <a:gd name="connsiteY28" fmla="*/ 897959 h 1313116"/>
                <a:gd name="connsiteX29" fmla="*/ 194513 w 986947"/>
                <a:gd name="connsiteY29" fmla="*/ 819706 h 1313116"/>
                <a:gd name="connsiteX30" fmla="*/ 231801 w 986947"/>
                <a:gd name="connsiteY30" fmla="*/ 665040 h 1313116"/>
                <a:gd name="connsiteX31" fmla="*/ 221297 w 986947"/>
                <a:gd name="connsiteY31" fmla="*/ 611471 h 1313116"/>
                <a:gd name="connsiteX32" fmla="*/ 193725 w 986947"/>
                <a:gd name="connsiteY32" fmla="*/ 364634 h 1313116"/>
                <a:gd name="connsiteX33" fmla="*/ 193725 w 986947"/>
                <a:gd name="connsiteY33" fmla="*/ 349404 h 1313116"/>
                <a:gd name="connsiteX34" fmla="*/ 210793 w 986947"/>
                <a:gd name="connsiteY34" fmla="*/ 243054 h 1313116"/>
                <a:gd name="connsiteX35" fmla="*/ 323971 w 986947"/>
                <a:gd name="connsiteY35" fmla="*/ 102305 h 1313116"/>
                <a:gd name="connsiteX36" fmla="*/ 327647 w 986947"/>
                <a:gd name="connsiteY36" fmla="*/ 100204 h 1313116"/>
                <a:gd name="connsiteX37" fmla="*/ 662977 w 986947"/>
                <a:gd name="connsiteY37" fmla="*/ 102305 h 1313116"/>
                <a:gd name="connsiteX38" fmla="*/ 776154 w 986947"/>
                <a:gd name="connsiteY38" fmla="*/ 243054 h 1313116"/>
                <a:gd name="connsiteX39" fmla="*/ 793223 w 986947"/>
                <a:gd name="connsiteY39" fmla="*/ 349404 h 1313116"/>
                <a:gd name="connsiteX40" fmla="*/ 793223 w 986947"/>
                <a:gd name="connsiteY40" fmla="*/ 364634 h 1313116"/>
                <a:gd name="connsiteX41" fmla="*/ 765650 w 986947"/>
                <a:gd name="connsiteY41" fmla="*/ 611471 h 1313116"/>
                <a:gd name="connsiteX42" fmla="*/ 754884 w 986947"/>
                <a:gd name="connsiteY42" fmla="*/ 665565 h 1313116"/>
                <a:gd name="connsiteX43" fmla="*/ 785607 w 986947"/>
                <a:gd name="connsiteY43" fmla="*/ 810253 h 1313116"/>
                <a:gd name="connsiteX44" fmla="*/ 849680 w 986947"/>
                <a:gd name="connsiteY44" fmla="*/ 873275 h 1313116"/>
                <a:gd name="connsiteX45" fmla="*/ 780355 w 986947"/>
                <a:gd name="connsiteY45" fmla="*/ 876164 h 1313116"/>
                <a:gd name="connsiteX46" fmla="*/ 731251 w 986947"/>
                <a:gd name="connsiteY46" fmla="*/ 870124 h 1313116"/>
                <a:gd name="connsiteX47" fmla="*/ 593915 w 986947"/>
                <a:gd name="connsiteY47" fmla="*/ 697076 h 1313116"/>
                <a:gd name="connsiteX48" fmla="*/ 697376 w 986947"/>
                <a:gd name="connsiteY48" fmla="*/ 592039 h 1313116"/>
                <a:gd name="connsiteX49" fmla="*/ 736240 w 986947"/>
                <a:gd name="connsiteY49" fmla="*/ 389318 h 1313116"/>
                <a:gd name="connsiteX50" fmla="*/ 711556 w 986947"/>
                <a:gd name="connsiteY50" fmla="*/ 363584 h 1313116"/>
                <a:gd name="connsiteX51" fmla="*/ 481001 w 986947"/>
                <a:gd name="connsiteY51" fmla="*/ 242004 h 1313116"/>
                <a:gd name="connsiteX52" fmla="*/ 456842 w 986947"/>
                <a:gd name="connsiteY52" fmla="*/ 231763 h 1313116"/>
                <a:gd name="connsiteX53" fmla="*/ 435835 w 986947"/>
                <a:gd name="connsiteY53" fmla="*/ 247518 h 1313116"/>
                <a:gd name="connsiteX54" fmla="*/ 273553 w 986947"/>
                <a:gd name="connsiteY54" fmla="*/ 359120 h 1313116"/>
                <a:gd name="connsiteX55" fmla="*/ 250970 w 986947"/>
                <a:gd name="connsiteY55" fmla="*/ 384591 h 1313116"/>
                <a:gd name="connsiteX56" fmla="*/ 289834 w 986947"/>
                <a:gd name="connsiteY56" fmla="*/ 592039 h 1313116"/>
                <a:gd name="connsiteX57" fmla="*/ 393032 w 986947"/>
                <a:gd name="connsiteY57" fmla="*/ 700490 h 1313116"/>
                <a:gd name="connsiteX58" fmla="*/ 255697 w 986947"/>
                <a:gd name="connsiteY58" fmla="*/ 870387 h 1313116"/>
                <a:gd name="connsiteX59" fmla="*/ 206329 w 986947"/>
                <a:gd name="connsiteY59" fmla="*/ 876426 h 1313116"/>
                <a:gd name="connsiteX60" fmla="*/ 137005 w 986947"/>
                <a:gd name="connsiteY60" fmla="*/ 873538 h 1313116"/>
                <a:gd name="connsiteX61" fmla="*/ 194513 w 986947"/>
                <a:gd name="connsiteY61" fmla="*/ 819706 h 1313116"/>
                <a:gd name="connsiteX62" fmla="*/ 492292 w 986947"/>
                <a:gd name="connsiteY62" fmla="*/ 677119 h 1313116"/>
                <a:gd name="connsiteX63" fmla="*/ 335262 w 986947"/>
                <a:gd name="connsiteY63" fmla="*/ 565780 h 1313116"/>
                <a:gd name="connsiteX64" fmla="*/ 303488 w 986947"/>
                <a:gd name="connsiteY64" fmla="*/ 406912 h 1313116"/>
                <a:gd name="connsiteX65" fmla="*/ 465245 w 986947"/>
                <a:gd name="connsiteY65" fmla="*/ 302925 h 1313116"/>
                <a:gd name="connsiteX66" fmla="*/ 683197 w 986947"/>
                <a:gd name="connsiteY66" fmla="*/ 413477 h 1313116"/>
                <a:gd name="connsiteX67" fmla="*/ 651685 w 986947"/>
                <a:gd name="connsiteY67" fmla="*/ 565780 h 1313116"/>
                <a:gd name="connsiteX68" fmla="*/ 492292 w 986947"/>
                <a:gd name="connsiteY68" fmla="*/ 677119 h 1313116"/>
                <a:gd name="connsiteX69" fmla="*/ 487828 w 986947"/>
                <a:gd name="connsiteY69" fmla="*/ 729900 h 1313116"/>
                <a:gd name="connsiteX70" fmla="*/ 494918 w 986947"/>
                <a:gd name="connsiteY70" fmla="*/ 729637 h 1313116"/>
                <a:gd name="connsiteX71" fmla="*/ 543235 w 986947"/>
                <a:gd name="connsiteY71" fmla="*/ 720184 h 1313116"/>
                <a:gd name="connsiteX72" fmla="*/ 622275 w 986947"/>
                <a:gd name="connsiteY72" fmla="*/ 871174 h 1313116"/>
                <a:gd name="connsiteX73" fmla="*/ 493605 w 986947"/>
                <a:gd name="connsiteY73" fmla="*/ 976474 h 1313116"/>
                <a:gd name="connsiteX74" fmla="*/ 364935 w 986947"/>
                <a:gd name="connsiteY74" fmla="*/ 871174 h 1313116"/>
                <a:gd name="connsiteX75" fmla="*/ 443713 w 986947"/>
                <a:gd name="connsiteY75" fmla="*/ 723335 h 1313116"/>
                <a:gd name="connsiteX76" fmla="*/ 487828 w 986947"/>
                <a:gd name="connsiteY76" fmla="*/ 729900 h 1313116"/>
                <a:gd name="connsiteX77" fmla="*/ 922418 w 986947"/>
                <a:gd name="connsiteY77" fmla="*/ 1179983 h 1313116"/>
                <a:gd name="connsiteX78" fmla="*/ 922418 w 986947"/>
                <a:gd name="connsiteY78" fmla="*/ 1260861 h 1313116"/>
                <a:gd name="connsiteX79" fmla="*/ 64792 w 986947"/>
                <a:gd name="connsiteY79" fmla="*/ 1260861 h 1313116"/>
                <a:gd name="connsiteX80" fmla="*/ 64792 w 986947"/>
                <a:gd name="connsiteY80" fmla="*/ 1179983 h 1313116"/>
                <a:gd name="connsiteX81" fmla="*/ 228125 w 986947"/>
                <a:gd name="connsiteY81" fmla="*/ 927894 h 1313116"/>
                <a:gd name="connsiteX82" fmla="*/ 271715 w 986947"/>
                <a:gd name="connsiteY82" fmla="*/ 920542 h 1313116"/>
                <a:gd name="connsiteX83" fmla="*/ 318719 w 986947"/>
                <a:gd name="connsiteY83" fmla="*/ 901110 h 1313116"/>
                <a:gd name="connsiteX84" fmla="*/ 477062 w 986947"/>
                <a:gd name="connsiteY84" fmla="*/ 1030830 h 1313116"/>
                <a:gd name="connsiteX85" fmla="*/ 493605 w 986947"/>
                <a:gd name="connsiteY85" fmla="*/ 1036870 h 1313116"/>
                <a:gd name="connsiteX86" fmla="*/ 510148 w 986947"/>
                <a:gd name="connsiteY86" fmla="*/ 1030830 h 1313116"/>
                <a:gd name="connsiteX87" fmla="*/ 668491 w 986947"/>
                <a:gd name="connsiteY87" fmla="*/ 901110 h 1313116"/>
                <a:gd name="connsiteX88" fmla="*/ 715495 w 986947"/>
                <a:gd name="connsiteY88" fmla="*/ 920542 h 1313116"/>
                <a:gd name="connsiteX89" fmla="*/ 758823 w 986947"/>
                <a:gd name="connsiteY89" fmla="*/ 927894 h 1313116"/>
                <a:gd name="connsiteX90" fmla="*/ 922418 w 986947"/>
                <a:gd name="connsiteY90" fmla="*/ 1179983 h 13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86947" h="1313116">
                  <a:moveTo>
                    <a:pt x="986753" y="897959"/>
                  </a:moveTo>
                  <a:cubicBezTo>
                    <a:pt x="988328" y="885092"/>
                    <a:pt x="980188" y="873013"/>
                    <a:pt x="967846" y="869599"/>
                  </a:cubicBezTo>
                  <a:cubicBezTo>
                    <a:pt x="904562" y="851743"/>
                    <a:pt x="857820" y="821807"/>
                    <a:pt x="829198" y="780318"/>
                  </a:cubicBezTo>
                  <a:cubicBezTo>
                    <a:pt x="808453" y="750645"/>
                    <a:pt x="800838" y="712831"/>
                    <a:pt x="807140" y="674230"/>
                  </a:cubicBezTo>
                  <a:cubicBezTo>
                    <a:pt x="809766" y="657950"/>
                    <a:pt x="813442" y="640356"/>
                    <a:pt x="817381" y="622762"/>
                  </a:cubicBezTo>
                  <a:cubicBezTo>
                    <a:pt x="836550" y="536370"/>
                    <a:pt x="846003" y="449452"/>
                    <a:pt x="846003" y="364372"/>
                  </a:cubicBezTo>
                  <a:lnTo>
                    <a:pt x="846003" y="349404"/>
                  </a:lnTo>
                  <a:cubicBezTo>
                    <a:pt x="846003" y="303976"/>
                    <a:pt x="839176" y="262224"/>
                    <a:pt x="825784" y="225198"/>
                  </a:cubicBezTo>
                  <a:cubicBezTo>
                    <a:pt x="781143" y="102042"/>
                    <a:pt x="690024" y="56877"/>
                    <a:pt x="687923" y="56089"/>
                  </a:cubicBezTo>
                  <a:cubicBezTo>
                    <a:pt x="486515" y="-63128"/>
                    <a:pt x="318981" y="42697"/>
                    <a:pt x="299024" y="56089"/>
                  </a:cubicBezTo>
                  <a:cubicBezTo>
                    <a:pt x="284582" y="63704"/>
                    <a:pt x="202916" y="110971"/>
                    <a:pt x="161426" y="225198"/>
                  </a:cubicBezTo>
                  <a:cubicBezTo>
                    <a:pt x="148034" y="262224"/>
                    <a:pt x="141207" y="303976"/>
                    <a:pt x="141207" y="349404"/>
                  </a:cubicBezTo>
                  <a:lnTo>
                    <a:pt x="141207" y="364634"/>
                  </a:lnTo>
                  <a:cubicBezTo>
                    <a:pt x="141207" y="449452"/>
                    <a:pt x="150923" y="536370"/>
                    <a:pt x="169829" y="622762"/>
                  </a:cubicBezTo>
                  <a:cubicBezTo>
                    <a:pt x="173768" y="640093"/>
                    <a:pt x="177182" y="657687"/>
                    <a:pt x="179808" y="673705"/>
                  </a:cubicBezTo>
                  <a:cubicBezTo>
                    <a:pt x="186635" y="714670"/>
                    <a:pt x="176657" y="756159"/>
                    <a:pt x="152498" y="787670"/>
                  </a:cubicBezTo>
                  <a:cubicBezTo>
                    <a:pt x="123350" y="825221"/>
                    <a:pt x="78447" y="852793"/>
                    <a:pt x="19101" y="869599"/>
                  </a:cubicBezTo>
                  <a:cubicBezTo>
                    <a:pt x="6759" y="873013"/>
                    <a:pt x="-1381" y="885092"/>
                    <a:pt x="195" y="897959"/>
                  </a:cubicBezTo>
                  <a:cubicBezTo>
                    <a:pt x="1770" y="910826"/>
                    <a:pt x="12274" y="920542"/>
                    <a:pt x="25141" y="921067"/>
                  </a:cubicBezTo>
                  <a:lnTo>
                    <a:pt x="132278" y="925531"/>
                  </a:lnTo>
                  <a:cubicBezTo>
                    <a:pt x="57177" y="986978"/>
                    <a:pt x="11749" y="1079673"/>
                    <a:pt x="11749" y="1179720"/>
                  </a:cubicBezTo>
                  <a:lnTo>
                    <a:pt x="11749" y="1286858"/>
                  </a:lnTo>
                  <a:cubicBezTo>
                    <a:pt x="11749" y="1301300"/>
                    <a:pt x="23565" y="1313117"/>
                    <a:pt x="38008" y="1313117"/>
                  </a:cubicBezTo>
                  <a:lnTo>
                    <a:pt x="948414" y="1313117"/>
                  </a:lnTo>
                  <a:cubicBezTo>
                    <a:pt x="962857" y="1313117"/>
                    <a:pt x="974674" y="1301300"/>
                    <a:pt x="974674" y="1286858"/>
                  </a:cubicBezTo>
                  <a:lnTo>
                    <a:pt x="974674" y="1179720"/>
                  </a:lnTo>
                  <a:cubicBezTo>
                    <a:pt x="974674" y="1079673"/>
                    <a:pt x="929245" y="986978"/>
                    <a:pt x="854144" y="925531"/>
                  </a:cubicBezTo>
                  <a:lnTo>
                    <a:pt x="961281" y="921067"/>
                  </a:lnTo>
                  <a:cubicBezTo>
                    <a:pt x="974674" y="920542"/>
                    <a:pt x="985177" y="910826"/>
                    <a:pt x="986753" y="897959"/>
                  </a:cubicBezTo>
                  <a:close/>
                  <a:moveTo>
                    <a:pt x="194513" y="819706"/>
                  </a:moveTo>
                  <a:cubicBezTo>
                    <a:pt x="227599" y="776904"/>
                    <a:pt x="241254" y="720447"/>
                    <a:pt x="231801" y="665040"/>
                  </a:cubicBezTo>
                  <a:cubicBezTo>
                    <a:pt x="228912" y="648234"/>
                    <a:pt x="225236" y="629590"/>
                    <a:pt x="221297" y="611471"/>
                  </a:cubicBezTo>
                  <a:cubicBezTo>
                    <a:pt x="202916" y="528492"/>
                    <a:pt x="193725" y="445513"/>
                    <a:pt x="193725" y="364634"/>
                  </a:cubicBezTo>
                  <a:lnTo>
                    <a:pt x="193725" y="349404"/>
                  </a:lnTo>
                  <a:cubicBezTo>
                    <a:pt x="193725" y="310015"/>
                    <a:pt x="199502" y="274303"/>
                    <a:pt x="210793" y="243054"/>
                  </a:cubicBezTo>
                  <a:cubicBezTo>
                    <a:pt x="247819" y="140906"/>
                    <a:pt x="323445" y="102568"/>
                    <a:pt x="323971" y="102305"/>
                  </a:cubicBezTo>
                  <a:cubicBezTo>
                    <a:pt x="325284" y="101780"/>
                    <a:pt x="326597" y="100992"/>
                    <a:pt x="327647" y="100204"/>
                  </a:cubicBezTo>
                  <a:cubicBezTo>
                    <a:pt x="333949" y="95740"/>
                    <a:pt x="481001" y="-5095"/>
                    <a:pt x="662977" y="102305"/>
                  </a:cubicBezTo>
                  <a:cubicBezTo>
                    <a:pt x="663765" y="102568"/>
                    <a:pt x="739391" y="141169"/>
                    <a:pt x="776154" y="243054"/>
                  </a:cubicBezTo>
                  <a:cubicBezTo>
                    <a:pt x="787445" y="274303"/>
                    <a:pt x="793223" y="310015"/>
                    <a:pt x="793223" y="349404"/>
                  </a:cubicBezTo>
                  <a:lnTo>
                    <a:pt x="793223" y="364634"/>
                  </a:lnTo>
                  <a:cubicBezTo>
                    <a:pt x="793223" y="445775"/>
                    <a:pt x="784032" y="528754"/>
                    <a:pt x="765650" y="611471"/>
                  </a:cubicBezTo>
                  <a:cubicBezTo>
                    <a:pt x="761449" y="629852"/>
                    <a:pt x="757773" y="648496"/>
                    <a:pt x="754884" y="665565"/>
                  </a:cubicBezTo>
                  <a:cubicBezTo>
                    <a:pt x="746219" y="717821"/>
                    <a:pt x="756985" y="769289"/>
                    <a:pt x="785607" y="810253"/>
                  </a:cubicBezTo>
                  <a:cubicBezTo>
                    <a:pt x="802413" y="834674"/>
                    <a:pt x="823946" y="855682"/>
                    <a:pt x="849680" y="873275"/>
                  </a:cubicBezTo>
                  <a:lnTo>
                    <a:pt x="780355" y="876164"/>
                  </a:lnTo>
                  <a:cubicBezTo>
                    <a:pt x="762762" y="876951"/>
                    <a:pt x="746219" y="874851"/>
                    <a:pt x="731251" y="870124"/>
                  </a:cubicBezTo>
                  <a:cubicBezTo>
                    <a:pt x="602843" y="830210"/>
                    <a:pt x="593653" y="728587"/>
                    <a:pt x="593915" y="697076"/>
                  </a:cubicBezTo>
                  <a:cubicBezTo>
                    <a:pt x="638031" y="670292"/>
                    <a:pt x="674794" y="630903"/>
                    <a:pt x="697376" y="592039"/>
                  </a:cubicBezTo>
                  <a:cubicBezTo>
                    <a:pt x="738341" y="521402"/>
                    <a:pt x="736503" y="394570"/>
                    <a:pt x="736240" y="389318"/>
                  </a:cubicBezTo>
                  <a:cubicBezTo>
                    <a:pt x="735977" y="375663"/>
                    <a:pt x="725211" y="364372"/>
                    <a:pt x="711556" y="363584"/>
                  </a:cubicBezTo>
                  <a:cubicBezTo>
                    <a:pt x="567656" y="354656"/>
                    <a:pt x="481788" y="243054"/>
                    <a:pt x="481001" y="242004"/>
                  </a:cubicBezTo>
                  <a:cubicBezTo>
                    <a:pt x="475486" y="234389"/>
                    <a:pt x="466295" y="230450"/>
                    <a:pt x="456842" y="231763"/>
                  </a:cubicBezTo>
                  <a:cubicBezTo>
                    <a:pt x="447651" y="232813"/>
                    <a:pt x="439511" y="238853"/>
                    <a:pt x="435835" y="247518"/>
                  </a:cubicBezTo>
                  <a:cubicBezTo>
                    <a:pt x="400647" y="329447"/>
                    <a:pt x="318981" y="352818"/>
                    <a:pt x="273553" y="359120"/>
                  </a:cubicBezTo>
                  <a:cubicBezTo>
                    <a:pt x="260686" y="360958"/>
                    <a:pt x="251233" y="371724"/>
                    <a:pt x="250970" y="384591"/>
                  </a:cubicBezTo>
                  <a:cubicBezTo>
                    <a:pt x="250970" y="390106"/>
                    <a:pt x="248869" y="521139"/>
                    <a:pt x="289834" y="592039"/>
                  </a:cubicBezTo>
                  <a:cubicBezTo>
                    <a:pt x="313730" y="633266"/>
                    <a:pt x="350230" y="673968"/>
                    <a:pt x="393032" y="700490"/>
                  </a:cubicBezTo>
                  <a:cubicBezTo>
                    <a:pt x="392507" y="735414"/>
                    <a:pt x="379903" y="831786"/>
                    <a:pt x="255697" y="870387"/>
                  </a:cubicBezTo>
                  <a:cubicBezTo>
                    <a:pt x="240729" y="875113"/>
                    <a:pt x="224186" y="876951"/>
                    <a:pt x="206329" y="876426"/>
                  </a:cubicBezTo>
                  <a:lnTo>
                    <a:pt x="137005" y="873538"/>
                  </a:lnTo>
                  <a:cubicBezTo>
                    <a:pt x="159851" y="858045"/>
                    <a:pt x="178757" y="839926"/>
                    <a:pt x="194513" y="819706"/>
                  </a:cubicBezTo>
                  <a:close/>
                  <a:moveTo>
                    <a:pt x="492292" y="677119"/>
                  </a:moveTo>
                  <a:cubicBezTo>
                    <a:pt x="432159" y="680007"/>
                    <a:pt x="368611" y="623288"/>
                    <a:pt x="335262" y="565780"/>
                  </a:cubicBezTo>
                  <a:cubicBezTo>
                    <a:pt x="311891" y="525603"/>
                    <a:pt x="305064" y="450502"/>
                    <a:pt x="303488" y="406912"/>
                  </a:cubicBezTo>
                  <a:cubicBezTo>
                    <a:pt x="353381" y="396145"/>
                    <a:pt x="421655" y="369361"/>
                    <a:pt x="465245" y="302925"/>
                  </a:cubicBezTo>
                  <a:cubicBezTo>
                    <a:pt x="502271" y="339688"/>
                    <a:pt x="576847" y="399297"/>
                    <a:pt x="683197" y="413477"/>
                  </a:cubicBezTo>
                  <a:cubicBezTo>
                    <a:pt x="681621" y="455491"/>
                    <a:pt x="674531" y="526129"/>
                    <a:pt x="651685" y="565780"/>
                  </a:cubicBezTo>
                  <a:cubicBezTo>
                    <a:pt x="615710" y="628539"/>
                    <a:pt x="550062" y="674493"/>
                    <a:pt x="492292" y="677119"/>
                  </a:cubicBezTo>
                  <a:close/>
                  <a:moveTo>
                    <a:pt x="487828" y="729900"/>
                  </a:moveTo>
                  <a:cubicBezTo>
                    <a:pt x="490191" y="729900"/>
                    <a:pt x="492555" y="729900"/>
                    <a:pt x="494918" y="729637"/>
                  </a:cubicBezTo>
                  <a:cubicBezTo>
                    <a:pt x="511461" y="728850"/>
                    <a:pt x="527479" y="725173"/>
                    <a:pt x="543235" y="720184"/>
                  </a:cubicBezTo>
                  <a:cubicBezTo>
                    <a:pt x="547436" y="759835"/>
                    <a:pt x="564242" y="822595"/>
                    <a:pt x="622275" y="871174"/>
                  </a:cubicBezTo>
                  <a:lnTo>
                    <a:pt x="493605" y="976474"/>
                  </a:lnTo>
                  <a:lnTo>
                    <a:pt x="364935" y="871174"/>
                  </a:lnTo>
                  <a:cubicBezTo>
                    <a:pt x="421655" y="824170"/>
                    <a:pt x="438986" y="763249"/>
                    <a:pt x="443713" y="723335"/>
                  </a:cubicBezTo>
                  <a:cubicBezTo>
                    <a:pt x="458155" y="727537"/>
                    <a:pt x="472860" y="729900"/>
                    <a:pt x="487828" y="729900"/>
                  </a:cubicBezTo>
                  <a:close/>
                  <a:moveTo>
                    <a:pt x="922418" y="1179983"/>
                  </a:moveTo>
                  <a:lnTo>
                    <a:pt x="922418" y="1260861"/>
                  </a:lnTo>
                  <a:lnTo>
                    <a:pt x="64792" y="1260861"/>
                  </a:lnTo>
                  <a:lnTo>
                    <a:pt x="64792" y="1179983"/>
                  </a:lnTo>
                  <a:cubicBezTo>
                    <a:pt x="64792" y="1071007"/>
                    <a:pt x="128865" y="972535"/>
                    <a:pt x="228125" y="927894"/>
                  </a:cubicBezTo>
                  <a:cubicBezTo>
                    <a:pt x="243355" y="926844"/>
                    <a:pt x="258060" y="924743"/>
                    <a:pt x="271715" y="920542"/>
                  </a:cubicBezTo>
                  <a:cubicBezTo>
                    <a:pt x="289308" y="915027"/>
                    <a:pt x="304539" y="908462"/>
                    <a:pt x="318719" y="901110"/>
                  </a:cubicBezTo>
                  <a:lnTo>
                    <a:pt x="477062" y="1030830"/>
                  </a:lnTo>
                  <a:cubicBezTo>
                    <a:pt x="481788" y="1034769"/>
                    <a:pt x="487828" y="1036870"/>
                    <a:pt x="493605" y="1036870"/>
                  </a:cubicBezTo>
                  <a:cubicBezTo>
                    <a:pt x="499382" y="1036870"/>
                    <a:pt x="505422" y="1034769"/>
                    <a:pt x="510148" y="1030830"/>
                  </a:cubicBezTo>
                  <a:lnTo>
                    <a:pt x="668491" y="901110"/>
                  </a:lnTo>
                  <a:cubicBezTo>
                    <a:pt x="682671" y="908200"/>
                    <a:pt x="697902" y="915027"/>
                    <a:pt x="715495" y="920542"/>
                  </a:cubicBezTo>
                  <a:cubicBezTo>
                    <a:pt x="729150" y="924743"/>
                    <a:pt x="743855" y="926844"/>
                    <a:pt x="758823" y="927894"/>
                  </a:cubicBezTo>
                  <a:cubicBezTo>
                    <a:pt x="858345" y="972272"/>
                    <a:pt x="922418" y="1071007"/>
                    <a:pt x="922418" y="1179983"/>
                  </a:cubicBezTo>
                  <a:close/>
                </a:path>
              </a:pathLst>
            </a:custGeom>
            <a:solidFill>
              <a:schemeClr val="bg2">
                <a:lumMod val="20000"/>
                <a:lumOff val="80000"/>
              </a:schemeClr>
            </a:solidFill>
            <a:ln w="26194"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5C071E44-321A-4FB6-0DF9-8DB9499925BB}"/>
                </a:ext>
              </a:extLst>
            </p:cNvPr>
            <p:cNvSpPr/>
            <p:nvPr/>
          </p:nvSpPr>
          <p:spPr>
            <a:xfrm>
              <a:off x="2910911" y="3476640"/>
              <a:ext cx="160443" cy="52518"/>
            </a:xfrm>
            <a:custGeom>
              <a:avLst/>
              <a:gdLst>
                <a:gd name="connsiteX0" fmla="*/ 134185 w 160443"/>
                <a:gd name="connsiteY0" fmla="*/ 0 h 52518"/>
                <a:gd name="connsiteX1" fmla="*/ 26259 w 160443"/>
                <a:gd name="connsiteY1" fmla="*/ 0 h 52518"/>
                <a:gd name="connsiteX2" fmla="*/ 0 w 160443"/>
                <a:gd name="connsiteY2" fmla="*/ 26259 h 52518"/>
                <a:gd name="connsiteX3" fmla="*/ 26259 w 160443"/>
                <a:gd name="connsiteY3" fmla="*/ 52518 h 52518"/>
                <a:gd name="connsiteX4" fmla="*/ 134185 w 160443"/>
                <a:gd name="connsiteY4" fmla="*/ 52518 h 52518"/>
                <a:gd name="connsiteX5" fmla="*/ 160444 w 160443"/>
                <a:gd name="connsiteY5" fmla="*/ 26259 h 52518"/>
                <a:gd name="connsiteX6" fmla="*/ 134185 w 160443"/>
                <a:gd name="connsiteY6" fmla="*/ 0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443" h="52518">
                  <a:moveTo>
                    <a:pt x="134185" y="0"/>
                  </a:moveTo>
                  <a:lnTo>
                    <a:pt x="26259" y="0"/>
                  </a:lnTo>
                  <a:cubicBezTo>
                    <a:pt x="11817" y="0"/>
                    <a:pt x="0" y="11817"/>
                    <a:pt x="0" y="26259"/>
                  </a:cubicBezTo>
                  <a:cubicBezTo>
                    <a:pt x="0" y="40702"/>
                    <a:pt x="11817" y="52518"/>
                    <a:pt x="26259" y="52518"/>
                  </a:cubicBezTo>
                  <a:lnTo>
                    <a:pt x="134185" y="52518"/>
                  </a:lnTo>
                  <a:cubicBezTo>
                    <a:pt x="148627" y="52518"/>
                    <a:pt x="160444" y="40702"/>
                    <a:pt x="160444" y="26259"/>
                  </a:cubicBezTo>
                  <a:cubicBezTo>
                    <a:pt x="160444" y="11817"/>
                    <a:pt x="148627" y="0"/>
                    <a:pt x="134185" y="0"/>
                  </a:cubicBezTo>
                  <a:close/>
                </a:path>
              </a:pathLst>
            </a:custGeom>
            <a:solidFill>
              <a:schemeClr val="bg2">
                <a:lumMod val="20000"/>
                <a:lumOff val="80000"/>
              </a:schemeClr>
            </a:solidFill>
            <a:ln w="26194" cap="flat">
              <a:noFill/>
              <a:prstDash val="solid"/>
              <a:miter/>
            </a:ln>
          </p:spPr>
          <p:txBody>
            <a:bodyPr rtlCol="0" anchor="ctr"/>
            <a:lstStyle/>
            <a:p>
              <a:endParaRPr lang="en-US" noProof="0" dirty="0"/>
            </a:p>
          </p:txBody>
        </p:sp>
      </p:grpSp>
      <p:cxnSp>
        <p:nvCxnSpPr>
          <p:cNvPr id="18" name="Straight Connector 17">
            <a:extLst>
              <a:ext uri="{FF2B5EF4-FFF2-40B4-BE49-F238E27FC236}">
                <a16:creationId xmlns:a16="http://schemas.microsoft.com/office/drawing/2014/main" id="{1271D520-78DA-2389-F7C4-9DF5052B7476}"/>
              </a:ext>
            </a:extLst>
          </p:cNvPr>
          <p:cNvCxnSpPr/>
          <p:nvPr/>
        </p:nvCxnSpPr>
        <p:spPr>
          <a:xfrm>
            <a:off x="4040346" y="3878580"/>
            <a:ext cx="6309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24BB41-DB13-5206-21EA-3C159A57507F}"/>
              </a:ext>
            </a:extLst>
          </p:cNvPr>
          <p:cNvCxnSpPr/>
          <p:nvPr/>
        </p:nvCxnSpPr>
        <p:spPr>
          <a:xfrm>
            <a:off x="4040346" y="4371340"/>
            <a:ext cx="6309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4533018-D783-F9AC-350F-553ED4FDFAD6}"/>
              </a:ext>
            </a:extLst>
          </p:cNvPr>
          <p:cNvCxnSpPr/>
          <p:nvPr/>
        </p:nvCxnSpPr>
        <p:spPr>
          <a:xfrm>
            <a:off x="4040346" y="4864100"/>
            <a:ext cx="6309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B227CC-4308-0D25-B4B7-11FDF4F24AD3}"/>
              </a:ext>
            </a:extLst>
          </p:cNvPr>
          <p:cNvCxnSpPr/>
          <p:nvPr/>
        </p:nvCxnSpPr>
        <p:spPr>
          <a:xfrm>
            <a:off x="4040346" y="5356860"/>
            <a:ext cx="6309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06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F0F6-78ED-4BB6-9115-4E5F93B30FD2}"/>
              </a:ext>
            </a:extLst>
          </p:cNvPr>
          <p:cNvSpPr>
            <a:spLocks noGrp="1"/>
          </p:cNvSpPr>
          <p:nvPr>
            <p:ph type="title"/>
          </p:nvPr>
        </p:nvSpPr>
        <p:spPr>
          <a:xfrm>
            <a:off x="536240" y="414320"/>
            <a:ext cx="10896000" cy="1082209"/>
          </a:xfrm>
        </p:spPr>
        <p:txBody>
          <a:bodyPr/>
          <a:lstStyle/>
          <a:p>
            <a:r>
              <a:rPr lang="en-US" noProof="0" dirty="0"/>
              <a:t>Ask permission</a:t>
            </a:r>
          </a:p>
        </p:txBody>
      </p:sp>
      <p:sp>
        <p:nvSpPr>
          <p:cNvPr id="3" name="Text Placeholder 2">
            <a:extLst>
              <a:ext uri="{FF2B5EF4-FFF2-40B4-BE49-F238E27FC236}">
                <a16:creationId xmlns:a16="http://schemas.microsoft.com/office/drawing/2014/main" id="{22C38DC3-DBEA-42D4-8D07-3E602A3FAD67}"/>
              </a:ext>
            </a:extLst>
          </p:cNvPr>
          <p:cNvSpPr>
            <a:spLocks noGrp="1"/>
          </p:cNvSpPr>
          <p:nvPr>
            <p:ph type="body" sz="quarter" idx="13"/>
          </p:nvPr>
        </p:nvSpPr>
        <p:spPr>
          <a:xfrm>
            <a:off x="536240" y="6020060"/>
            <a:ext cx="10896000" cy="324000"/>
          </a:xfrm>
        </p:spPr>
        <p:txBody>
          <a:bodyPr/>
          <a:lstStyle/>
          <a:p>
            <a:r>
              <a:rPr lang="en-US" noProof="0" dirty="0"/>
              <a:t>1. Caterson I et al. Diabetes </a:t>
            </a:r>
            <a:r>
              <a:rPr lang="en-US" noProof="0" dirty="0" err="1"/>
              <a:t>Obes</a:t>
            </a:r>
            <a:r>
              <a:rPr lang="en-US" noProof="0" dirty="0"/>
              <a:t> </a:t>
            </a:r>
            <a:r>
              <a:rPr lang="en-US" noProof="0" dirty="0" err="1"/>
              <a:t>Metab</a:t>
            </a:r>
            <a:r>
              <a:rPr lang="en-US" noProof="0" dirty="0"/>
              <a:t> 2019:21:1914–1924; 2. Vallis M et al. Can Fam Physician 2013;59:27–31; 3. Wadden T et al. </a:t>
            </a:r>
            <a:r>
              <a:rPr lang="en-US" noProof="0" dirty="0" err="1"/>
              <a:t>Obes</a:t>
            </a:r>
            <a:r>
              <a:rPr lang="en-US" noProof="0" dirty="0"/>
              <a:t> Res 2003;11:1140–1146; 4. Puhl RM et al. Pediatrics. 2022;150:e2022058204.</a:t>
            </a:r>
          </a:p>
        </p:txBody>
      </p:sp>
      <p:sp>
        <p:nvSpPr>
          <p:cNvPr id="8" name="TextBox 7">
            <a:extLst>
              <a:ext uri="{FF2B5EF4-FFF2-40B4-BE49-F238E27FC236}">
                <a16:creationId xmlns:a16="http://schemas.microsoft.com/office/drawing/2014/main" id="{279DD20A-70DD-4CB0-BB2E-F59F23273E83}"/>
              </a:ext>
            </a:extLst>
          </p:cNvPr>
          <p:cNvSpPr txBox="1"/>
          <p:nvPr/>
        </p:nvSpPr>
        <p:spPr>
          <a:xfrm>
            <a:off x="5699051" y="2637406"/>
            <a:ext cx="5903227" cy="2215991"/>
          </a:xfrm>
          <a:prstGeom prst="rect">
            <a:avLst/>
          </a:prstGeom>
          <a:noFill/>
        </p:spPr>
        <p:txBody>
          <a:bodyPr wrap="square" rtlCol="0">
            <a:spAutoFit/>
          </a:bodyPr>
          <a:lstStyle/>
          <a:p>
            <a:r>
              <a:rPr lang="en-US" noProof="0" dirty="0"/>
              <a:t>Once you have permission, ensure you use </a:t>
            </a:r>
            <a:r>
              <a:rPr lang="en-US" b="1" noProof="0" dirty="0"/>
              <a:t>positive</a:t>
            </a:r>
            <a:r>
              <a:rPr lang="en-US" noProof="0" dirty="0"/>
              <a:t>, </a:t>
            </a:r>
            <a:r>
              <a:rPr lang="en-US" b="1" noProof="0" dirty="0"/>
              <a:t>motivational</a:t>
            </a:r>
            <a:r>
              <a:rPr lang="en-US" noProof="0" dirty="0"/>
              <a:t>, </a:t>
            </a:r>
            <a:r>
              <a:rPr lang="en-US" b="1" noProof="0" dirty="0"/>
              <a:t>patient-first</a:t>
            </a:r>
            <a:r>
              <a:rPr lang="en-US" noProof="0" dirty="0"/>
              <a:t> language at </a:t>
            </a:r>
            <a:r>
              <a:rPr lang="en-US" b="1" noProof="0" dirty="0"/>
              <a:t>all times</a:t>
            </a:r>
            <a:r>
              <a:rPr lang="en-US" noProof="0" dirty="0"/>
              <a:t>:</a:t>
            </a:r>
            <a:r>
              <a:rPr lang="en-US" baseline="30000" noProof="0" dirty="0"/>
              <a:t>3,4</a:t>
            </a:r>
          </a:p>
          <a:p>
            <a:endParaRPr lang="en-US" baseline="30000" noProof="0" dirty="0"/>
          </a:p>
          <a:p>
            <a:pPr marL="922338"/>
            <a:r>
              <a:rPr lang="en-US" b="1" noProof="0" dirty="0">
                <a:solidFill>
                  <a:schemeClr val="accent1"/>
                </a:solidFill>
              </a:rPr>
              <a:t>Best practice</a:t>
            </a:r>
            <a:r>
              <a:rPr lang="en-US" noProof="0" dirty="0">
                <a:solidFill>
                  <a:schemeClr val="accent1"/>
                </a:solidFill>
              </a:rPr>
              <a:t>: </a:t>
            </a:r>
            <a:r>
              <a:rPr lang="en-US" i="1" noProof="0" dirty="0">
                <a:solidFill>
                  <a:schemeClr val="accent1"/>
                </a:solidFill>
              </a:rPr>
              <a:t>“Would you mind if </a:t>
            </a:r>
            <a:br>
              <a:rPr lang="en-US" i="1" noProof="0" dirty="0">
                <a:solidFill>
                  <a:schemeClr val="accent1"/>
                </a:solidFill>
              </a:rPr>
            </a:br>
            <a:r>
              <a:rPr lang="en-US" i="1" noProof="0" dirty="0">
                <a:solidFill>
                  <a:schemeClr val="accent1"/>
                </a:solidFill>
              </a:rPr>
              <a:t>we discuss your weight today?”</a:t>
            </a:r>
          </a:p>
          <a:p>
            <a:pPr marL="285750" indent="-285750">
              <a:buFont typeface="Arial" panose="020B0604020202020204" pitchFamily="34" charset="0"/>
              <a:buChar char="•"/>
            </a:pPr>
            <a:endParaRPr lang="en-US" noProof="0" dirty="0"/>
          </a:p>
          <a:p>
            <a:r>
              <a:rPr lang="en-US" b="1" noProof="0" dirty="0"/>
              <a:t>	</a:t>
            </a:r>
            <a:r>
              <a:rPr lang="en-US" b="1" noProof="0" dirty="0">
                <a:solidFill>
                  <a:schemeClr val="accent6">
                    <a:lumMod val="75000"/>
                  </a:schemeClr>
                </a:solidFill>
              </a:rPr>
              <a:t>Avoid:</a:t>
            </a:r>
            <a:r>
              <a:rPr lang="en-US" noProof="0" dirty="0">
                <a:solidFill>
                  <a:schemeClr val="accent6">
                    <a:lumMod val="75000"/>
                  </a:schemeClr>
                </a:solidFill>
              </a:rPr>
              <a:t> </a:t>
            </a:r>
            <a:r>
              <a:rPr lang="en-US" i="1" noProof="0" dirty="0">
                <a:solidFill>
                  <a:schemeClr val="accent6">
                    <a:lumMod val="75000"/>
                  </a:schemeClr>
                </a:solidFill>
              </a:rPr>
              <a:t>“I have noticed you are obese, have 	you tried eating less and moving more?”</a:t>
            </a:r>
          </a:p>
        </p:txBody>
      </p:sp>
      <p:sp>
        <p:nvSpPr>
          <p:cNvPr id="21" name="Rectangle: Rounded Corners 20">
            <a:extLst>
              <a:ext uri="{FF2B5EF4-FFF2-40B4-BE49-F238E27FC236}">
                <a16:creationId xmlns:a16="http://schemas.microsoft.com/office/drawing/2014/main" id="{E414A6F1-0303-2424-F038-ABCAAF79BFC4}"/>
              </a:ext>
            </a:extLst>
          </p:cNvPr>
          <p:cNvSpPr/>
          <p:nvPr/>
        </p:nvSpPr>
        <p:spPr>
          <a:xfrm>
            <a:off x="1931157" y="1792343"/>
            <a:ext cx="8329686" cy="59410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rPr>
              <a:t>When opening the conversation, it is important to ask for </a:t>
            </a:r>
            <a:br>
              <a:rPr lang="en-US" sz="1600" b="1" noProof="0" dirty="0">
                <a:solidFill>
                  <a:schemeClr val="bg1"/>
                </a:solidFill>
              </a:rPr>
            </a:br>
            <a:r>
              <a:rPr lang="en-US" sz="1600" b="1" noProof="0" dirty="0">
                <a:solidFill>
                  <a:schemeClr val="bg1"/>
                </a:solidFill>
              </a:rPr>
              <a:t>permission because talking about weight can be a sensitive topic</a:t>
            </a:r>
            <a:r>
              <a:rPr lang="en-US" sz="1600" b="1" baseline="30000" noProof="0" dirty="0">
                <a:solidFill>
                  <a:schemeClr val="bg1"/>
                </a:solidFill>
              </a:rPr>
              <a:t>1,2</a:t>
            </a:r>
          </a:p>
        </p:txBody>
      </p:sp>
      <p:sp>
        <p:nvSpPr>
          <p:cNvPr id="22" name="Rectangle: Rounded Corners 21">
            <a:extLst>
              <a:ext uri="{FF2B5EF4-FFF2-40B4-BE49-F238E27FC236}">
                <a16:creationId xmlns:a16="http://schemas.microsoft.com/office/drawing/2014/main" id="{851FD3A5-681D-7C72-5469-050FAA038FAF}"/>
              </a:ext>
            </a:extLst>
          </p:cNvPr>
          <p:cNvSpPr/>
          <p:nvPr/>
        </p:nvSpPr>
        <p:spPr>
          <a:xfrm>
            <a:off x="1931157" y="5200561"/>
            <a:ext cx="8329686" cy="594102"/>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chemeClr val="bg1"/>
                </a:solidFill>
              </a:rPr>
              <a:t>If a patient does not give permission, do not push the topic </a:t>
            </a:r>
            <a:br>
              <a:rPr lang="en-US" sz="1600" b="1" noProof="0" dirty="0">
                <a:solidFill>
                  <a:schemeClr val="bg1"/>
                </a:solidFill>
              </a:rPr>
            </a:br>
            <a:r>
              <a:rPr lang="en-US" sz="1600" b="1" noProof="0" dirty="0">
                <a:solidFill>
                  <a:schemeClr val="bg1"/>
                </a:solidFill>
              </a:rPr>
              <a:t>and let them know you will be available to discuss if they change their mind</a:t>
            </a:r>
            <a:r>
              <a:rPr lang="en-US" sz="1600" b="1" baseline="30000" noProof="0" dirty="0">
                <a:solidFill>
                  <a:schemeClr val="bg1"/>
                </a:solidFill>
              </a:rPr>
              <a:t>2</a:t>
            </a:r>
          </a:p>
        </p:txBody>
      </p:sp>
      <p:grpSp>
        <p:nvGrpSpPr>
          <p:cNvPr id="28" name="Group 27">
            <a:extLst>
              <a:ext uri="{FF2B5EF4-FFF2-40B4-BE49-F238E27FC236}">
                <a16:creationId xmlns:a16="http://schemas.microsoft.com/office/drawing/2014/main" id="{4AFDDCEF-4DA5-32F6-CFD8-299D7BB325AE}"/>
              </a:ext>
            </a:extLst>
          </p:cNvPr>
          <p:cNvGrpSpPr/>
          <p:nvPr/>
        </p:nvGrpSpPr>
        <p:grpSpPr>
          <a:xfrm>
            <a:off x="878042" y="2525998"/>
            <a:ext cx="4531885" cy="2118362"/>
            <a:chOff x="6548403" y="1719776"/>
            <a:chExt cx="4531885" cy="2118362"/>
          </a:xfrm>
        </p:grpSpPr>
        <p:sp>
          <p:nvSpPr>
            <p:cNvPr id="23" name="Rectangle: Rounded Corners 22">
              <a:extLst>
                <a:ext uri="{FF2B5EF4-FFF2-40B4-BE49-F238E27FC236}">
                  <a16:creationId xmlns:a16="http://schemas.microsoft.com/office/drawing/2014/main" id="{EB3C6133-C067-A888-2FF2-DCAEFFFEF034}"/>
                </a:ext>
              </a:extLst>
            </p:cNvPr>
            <p:cNvSpPr/>
            <p:nvPr/>
          </p:nvSpPr>
          <p:spPr>
            <a:xfrm>
              <a:off x="6613923" y="2103120"/>
              <a:ext cx="4466365" cy="1475130"/>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4" name="TextBox 23">
              <a:extLst>
                <a:ext uri="{FF2B5EF4-FFF2-40B4-BE49-F238E27FC236}">
                  <a16:creationId xmlns:a16="http://schemas.microsoft.com/office/drawing/2014/main" id="{99942565-8582-9253-51A6-6B1923090DA2}"/>
                </a:ext>
              </a:extLst>
            </p:cNvPr>
            <p:cNvSpPr txBox="1"/>
            <p:nvPr/>
          </p:nvSpPr>
          <p:spPr>
            <a:xfrm>
              <a:off x="6561853" y="2191897"/>
              <a:ext cx="4514856" cy="646331"/>
            </a:xfrm>
            <a:prstGeom prst="rect">
              <a:avLst/>
            </a:prstGeom>
            <a:noFill/>
          </p:spPr>
          <p:txBody>
            <a:bodyPr wrap="square">
              <a:spAutoFit/>
            </a:bodyPr>
            <a:lstStyle/>
            <a:p>
              <a:pPr algn="ctr"/>
              <a:r>
                <a:rPr lang="en-US" noProof="0" dirty="0"/>
                <a:t>“Would it be alright to discuss </a:t>
              </a:r>
              <a:br>
                <a:rPr lang="en-US" noProof="0" dirty="0"/>
              </a:br>
              <a:r>
                <a:rPr lang="en-US" noProof="0" dirty="0"/>
                <a:t>your weight today?”</a:t>
              </a:r>
            </a:p>
          </p:txBody>
        </p:sp>
        <p:sp>
          <p:nvSpPr>
            <p:cNvPr id="25" name="Rectangle: Rounded Corners 24">
              <a:extLst>
                <a:ext uri="{FF2B5EF4-FFF2-40B4-BE49-F238E27FC236}">
                  <a16:creationId xmlns:a16="http://schemas.microsoft.com/office/drawing/2014/main" id="{27CA5274-49BA-79E0-6A18-49FBB747789C}"/>
                </a:ext>
              </a:extLst>
            </p:cNvPr>
            <p:cNvSpPr/>
            <p:nvPr/>
          </p:nvSpPr>
          <p:spPr>
            <a:xfrm>
              <a:off x="6561853" y="2057400"/>
              <a:ext cx="4466365" cy="1475130"/>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6" name="Graphic 25">
              <a:extLst>
                <a:ext uri="{FF2B5EF4-FFF2-40B4-BE49-F238E27FC236}">
                  <a16:creationId xmlns:a16="http://schemas.microsoft.com/office/drawing/2014/main" id="{EB4808A3-CB47-496A-462F-5B534D54E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8403" y="1719776"/>
              <a:ext cx="663634" cy="663634"/>
            </a:xfrm>
            <a:prstGeom prst="rect">
              <a:avLst/>
            </a:prstGeom>
          </p:spPr>
        </p:pic>
        <p:pic>
          <p:nvPicPr>
            <p:cNvPr id="27" name="Graphic 26">
              <a:extLst>
                <a:ext uri="{FF2B5EF4-FFF2-40B4-BE49-F238E27FC236}">
                  <a16:creationId xmlns:a16="http://schemas.microsoft.com/office/drawing/2014/main" id="{7298030E-6D67-014A-BABC-19E241D1F0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364584" y="3174504"/>
              <a:ext cx="663634" cy="663634"/>
            </a:xfrm>
            <a:prstGeom prst="rect">
              <a:avLst/>
            </a:prstGeom>
          </p:spPr>
        </p:pic>
      </p:grpSp>
      <p:sp>
        <p:nvSpPr>
          <p:cNvPr id="30" name="Oval 29">
            <a:extLst>
              <a:ext uri="{FF2B5EF4-FFF2-40B4-BE49-F238E27FC236}">
                <a16:creationId xmlns:a16="http://schemas.microsoft.com/office/drawing/2014/main" id="{06D0D6CD-041C-AA5A-8BC9-81C58CD2997A}"/>
              </a:ext>
            </a:extLst>
          </p:cNvPr>
          <p:cNvSpPr/>
          <p:nvPr/>
        </p:nvSpPr>
        <p:spPr>
          <a:xfrm>
            <a:off x="2546811" y="3771497"/>
            <a:ext cx="1194522" cy="119452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6" name="Graphic 35">
            <a:extLst>
              <a:ext uri="{FF2B5EF4-FFF2-40B4-BE49-F238E27FC236}">
                <a16:creationId xmlns:a16="http://schemas.microsoft.com/office/drawing/2014/main" id="{46F7538B-C60D-48AE-5591-E657F4D5C0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7508" y="3893822"/>
            <a:ext cx="913128" cy="913128"/>
          </a:xfrm>
          <a:prstGeom prst="rect">
            <a:avLst/>
          </a:prstGeom>
        </p:spPr>
      </p:pic>
      <p:sp>
        <p:nvSpPr>
          <p:cNvPr id="40" name="Graphic 28">
            <a:extLst>
              <a:ext uri="{FF2B5EF4-FFF2-40B4-BE49-F238E27FC236}">
                <a16:creationId xmlns:a16="http://schemas.microsoft.com/office/drawing/2014/main" id="{7CA3D864-6E9B-A52F-DC7E-3547902526D4}"/>
              </a:ext>
            </a:extLst>
          </p:cNvPr>
          <p:cNvSpPr/>
          <p:nvPr/>
        </p:nvSpPr>
        <p:spPr>
          <a:xfrm>
            <a:off x="5884134" y="4160449"/>
            <a:ext cx="700188" cy="700188"/>
          </a:xfrm>
          <a:custGeom>
            <a:avLst/>
            <a:gdLst>
              <a:gd name="connsiteX0" fmla="*/ 141407 w 282813"/>
              <a:gd name="connsiteY0" fmla="*/ 0 h 282813"/>
              <a:gd name="connsiteX1" fmla="*/ 0 w 282813"/>
              <a:gd name="connsiteY1" fmla="*/ 141407 h 282813"/>
              <a:gd name="connsiteX2" fmla="*/ 141407 w 282813"/>
              <a:gd name="connsiteY2" fmla="*/ 282814 h 282813"/>
              <a:gd name="connsiteX3" fmla="*/ 282814 w 282813"/>
              <a:gd name="connsiteY3" fmla="*/ 141407 h 282813"/>
              <a:gd name="connsiteX4" fmla="*/ 141407 w 282813"/>
              <a:gd name="connsiteY4" fmla="*/ 0 h 282813"/>
              <a:gd name="connsiteX5" fmla="*/ 195938 w 282813"/>
              <a:gd name="connsiteY5" fmla="*/ 177774 h 282813"/>
              <a:gd name="connsiteX6" fmla="*/ 196255 w 282813"/>
              <a:gd name="connsiteY6" fmla="*/ 195951 h 282813"/>
              <a:gd name="connsiteX7" fmla="*/ 178077 w 282813"/>
              <a:gd name="connsiteY7" fmla="*/ 196268 h 282813"/>
              <a:gd name="connsiteX8" fmla="*/ 177761 w 282813"/>
              <a:gd name="connsiteY8" fmla="*/ 195951 h 282813"/>
              <a:gd name="connsiteX9" fmla="*/ 141407 w 282813"/>
              <a:gd name="connsiteY9" fmla="*/ 159584 h 282813"/>
              <a:gd name="connsiteX10" fmla="*/ 105052 w 282813"/>
              <a:gd name="connsiteY10" fmla="*/ 195951 h 282813"/>
              <a:gd name="connsiteX11" fmla="*/ 86875 w 282813"/>
              <a:gd name="connsiteY11" fmla="*/ 195635 h 282813"/>
              <a:gd name="connsiteX12" fmla="*/ 86875 w 282813"/>
              <a:gd name="connsiteY12" fmla="*/ 177774 h 282813"/>
              <a:gd name="connsiteX13" fmla="*/ 123230 w 282813"/>
              <a:gd name="connsiteY13" fmla="*/ 141407 h 282813"/>
              <a:gd name="connsiteX14" fmla="*/ 86875 w 282813"/>
              <a:gd name="connsiteY14" fmla="*/ 105040 h 282813"/>
              <a:gd name="connsiteX15" fmla="*/ 86559 w 282813"/>
              <a:gd name="connsiteY15" fmla="*/ 86862 h 282813"/>
              <a:gd name="connsiteX16" fmla="*/ 104736 w 282813"/>
              <a:gd name="connsiteY16" fmla="*/ 86546 h 282813"/>
              <a:gd name="connsiteX17" fmla="*/ 105052 w 282813"/>
              <a:gd name="connsiteY17" fmla="*/ 86862 h 282813"/>
              <a:gd name="connsiteX18" fmla="*/ 141407 w 282813"/>
              <a:gd name="connsiteY18" fmla="*/ 123230 h 282813"/>
              <a:gd name="connsiteX19" fmla="*/ 177761 w 282813"/>
              <a:gd name="connsiteY19" fmla="*/ 86862 h 282813"/>
              <a:gd name="connsiteX20" fmla="*/ 195938 w 282813"/>
              <a:gd name="connsiteY20" fmla="*/ 86546 h 282813"/>
              <a:gd name="connsiteX21" fmla="*/ 196255 w 282813"/>
              <a:gd name="connsiteY21" fmla="*/ 104724 h 282813"/>
              <a:gd name="connsiteX22" fmla="*/ 195938 w 282813"/>
              <a:gd name="connsiteY22" fmla="*/ 105040 h 282813"/>
              <a:gd name="connsiteX23" fmla="*/ 159584 w 282813"/>
              <a:gd name="connsiteY23" fmla="*/ 141407 h 28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2813" h="282813">
                <a:moveTo>
                  <a:pt x="141407" y="0"/>
                </a:moveTo>
                <a:cubicBezTo>
                  <a:pt x="63310" y="0"/>
                  <a:pt x="0" y="63310"/>
                  <a:pt x="0" y="141407"/>
                </a:cubicBezTo>
                <a:cubicBezTo>
                  <a:pt x="0" y="219503"/>
                  <a:pt x="63310" y="282814"/>
                  <a:pt x="141407" y="282814"/>
                </a:cubicBezTo>
                <a:cubicBezTo>
                  <a:pt x="219503" y="282814"/>
                  <a:pt x="282814" y="219503"/>
                  <a:pt x="282814" y="141407"/>
                </a:cubicBezTo>
                <a:cubicBezTo>
                  <a:pt x="282721" y="63348"/>
                  <a:pt x="219466" y="92"/>
                  <a:pt x="141407" y="0"/>
                </a:cubicBezTo>
                <a:close/>
                <a:moveTo>
                  <a:pt x="195938" y="177774"/>
                </a:moveTo>
                <a:cubicBezTo>
                  <a:pt x="201046" y="182707"/>
                  <a:pt x="201187" y="190844"/>
                  <a:pt x="196255" y="195951"/>
                </a:cubicBezTo>
                <a:cubicBezTo>
                  <a:pt x="191322" y="201059"/>
                  <a:pt x="183184" y="201200"/>
                  <a:pt x="178077" y="196268"/>
                </a:cubicBezTo>
                <a:cubicBezTo>
                  <a:pt x="177970" y="196163"/>
                  <a:pt x="177865" y="196058"/>
                  <a:pt x="177761" y="195951"/>
                </a:cubicBezTo>
                <a:lnTo>
                  <a:pt x="141407" y="159584"/>
                </a:lnTo>
                <a:lnTo>
                  <a:pt x="105052" y="195951"/>
                </a:lnTo>
                <a:cubicBezTo>
                  <a:pt x="99946" y="200884"/>
                  <a:pt x="91807" y="200742"/>
                  <a:pt x="86875" y="195635"/>
                </a:cubicBezTo>
                <a:cubicBezTo>
                  <a:pt x="82064" y="190654"/>
                  <a:pt x="82064" y="182755"/>
                  <a:pt x="86875" y="177774"/>
                </a:cubicBezTo>
                <a:lnTo>
                  <a:pt x="123230" y="141407"/>
                </a:lnTo>
                <a:lnTo>
                  <a:pt x="86875" y="105040"/>
                </a:lnTo>
                <a:cubicBezTo>
                  <a:pt x="81769" y="100107"/>
                  <a:pt x="81627" y="91969"/>
                  <a:pt x="86559" y="86862"/>
                </a:cubicBezTo>
                <a:cubicBezTo>
                  <a:pt x="91492" y="81756"/>
                  <a:pt x="99630" y="81614"/>
                  <a:pt x="104736" y="86546"/>
                </a:cubicBezTo>
                <a:cubicBezTo>
                  <a:pt x="104844" y="86650"/>
                  <a:pt x="104949" y="86755"/>
                  <a:pt x="105052" y="86862"/>
                </a:cubicBezTo>
                <a:lnTo>
                  <a:pt x="141407" y="123230"/>
                </a:lnTo>
                <a:lnTo>
                  <a:pt x="177761" y="86862"/>
                </a:lnTo>
                <a:cubicBezTo>
                  <a:pt x="182694" y="81756"/>
                  <a:pt x="190831" y="81614"/>
                  <a:pt x="195938" y="86546"/>
                </a:cubicBezTo>
                <a:cubicBezTo>
                  <a:pt x="201046" y="91479"/>
                  <a:pt x="201187" y="99617"/>
                  <a:pt x="196255" y="104724"/>
                </a:cubicBezTo>
                <a:cubicBezTo>
                  <a:pt x="196151" y="104831"/>
                  <a:pt x="196045" y="104936"/>
                  <a:pt x="195938" y="105040"/>
                </a:cubicBezTo>
                <a:lnTo>
                  <a:pt x="159584" y="141407"/>
                </a:lnTo>
                <a:close/>
              </a:path>
            </a:pathLst>
          </a:custGeom>
          <a:solidFill>
            <a:schemeClr val="accent6">
              <a:lumMod val="75000"/>
            </a:schemeClr>
          </a:solidFill>
          <a:ln w="12700" cap="flat">
            <a:noFill/>
            <a:prstDash val="solid"/>
            <a:miter/>
          </a:ln>
        </p:spPr>
        <p:txBody>
          <a:bodyPr rtlCol="0" anchor="ctr"/>
          <a:lstStyle/>
          <a:p>
            <a:endParaRPr lang="en-US" noProof="0" dirty="0"/>
          </a:p>
        </p:txBody>
      </p:sp>
      <p:sp>
        <p:nvSpPr>
          <p:cNvPr id="41" name="Graphic 26">
            <a:extLst>
              <a:ext uri="{FF2B5EF4-FFF2-40B4-BE49-F238E27FC236}">
                <a16:creationId xmlns:a16="http://schemas.microsoft.com/office/drawing/2014/main" id="{0E7812BF-A8D1-9449-6ACC-C0E44ECCA843}"/>
              </a:ext>
            </a:extLst>
          </p:cNvPr>
          <p:cNvSpPr>
            <a:spLocks/>
          </p:cNvSpPr>
          <p:nvPr/>
        </p:nvSpPr>
        <p:spPr>
          <a:xfrm>
            <a:off x="5884134" y="3362278"/>
            <a:ext cx="700188" cy="700188"/>
          </a:xfrm>
          <a:custGeom>
            <a:avLst/>
            <a:gdLst>
              <a:gd name="connsiteX0" fmla="*/ 123101 w 246202"/>
              <a:gd name="connsiteY0" fmla="*/ 0 h 246202"/>
              <a:gd name="connsiteX1" fmla="*/ 0 w 246202"/>
              <a:gd name="connsiteY1" fmla="*/ 123101 h 246202"/>
              <a:gd name="connsiteX2" fmla="*/ 123101 w 246202"/>
              <a:gd name="connsiteY2" fmla="*/ 246203 h 246202"/>
              <a:gd name="connsiteX3" fmla="*/ 246203 w 246202"/>
              <a:gd name="connsiteY3" fmla="*/ 123101 h 246202"/>
              <a:gd name="connsiteX4" fmla="*/ 123101 w 246202"/>
              <a:gd name="connsiteY4" fmla="*/ 0 h 246202"/>
              <a:gd name="connsiteX5" fmla="*/ 191902 w 246202"/>
              <a:gd name="connsiteY5" fmla="*/ 90706 h 246202"/>
              <a:gd name="connsiteX6" fmla="*/ 113228 w 246202"/>
              <a:gd name="connsiteY6" fmla="*/ 168763 h 246202"/>
              <a:gd name="connsiteX7" fmla="*/ 96260 w 246202"/>
              <a:gd name="connsiteY7" fmla="*/ 169071 h 246202"/>
              <a:gd name="connsiteX8" fmla="*/ 54609 w 246202"/>
              <a:gd name="connsiteY8" fmla="*/ 131123 h 246202"/>
              <a:gd name="connsiteX9" fmla="*/ 53683 w 246202"/>
              <a:gd name="connsiteY9" fmla="*/ 113846 h 246202"/>
              <a:gd name="connsiteX10" fmla="*/ 70961 w 246202"/>
              <a:gd name="connsiteY10" fmla="*/ 113228 h 246202"/>
              <a:gd name="connsiteX11" fmla="*/ 103973 w 246202"/>
              <a:gd name="connsiteY11" fmla="*/ 143464 h 246202"/>
              <a:gd name="connsiteX12" fmla="*/ 174316 w 246202"/>
              <a:gd name="connsiteY12" fmla="*/ 73120 h 246202"/>
              <a:gd name="connsiteX13" fmla="*/ 191902 w 246202"/>
              <a:gd name="connsiteY13" fmla="*/ 73120 h 246202"/>
              <a:gd name="connsiteX14" fmla="*/ 191902 w 246202"/>
              <a:gd name="connsiteY14" fmla="*/ 90706 h 24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6202" h="246202">
                <a:moveTo>
                  <a:pt x="123101" y="0"/>
                </a:moveTo>
                <a:cubicBezTo>
                  <a:pt x="55226" y="0"/>
                  <a:pt x="0" y="55226"/>
                  <a:pt x="0" y="123101"/>
                </a:cubicBezTo>
                <a:cubicBezTo>
                  <a:pt x="0" y="190977"/>
                  <a:pt x="55226" y="246203"/>
                  <a:pt x="123101" y="246203"/>
                </a:cubicBezTo>
                <a:cubicBezTo>
                  <a:pt x="190977" y="246203"/>
                  <a:pt x="246203" y="190977"/>
                  <a:pt x="246203" y="123101"/>
                </a:cubicBezTo>
                <a:cubicBezTo>
                  <a:pt x="246203" y="55226"/>
                  <a:pt x="190977" y="0"/>
                  <a:pt x="123101" y="0"/>
                </a:cubicBezTo>
                <a:close/>
                <a:moveTo>
                  <a:pt x="191902" y="90706"/>
                </a:moveTo>
                <a:lnTo>
                  <a:pt x="113228" y="168763"/>
                </a:lnTo>
                <a:cubicBezTo>
                  <a:pt x="108601" y="173391"/>
                  <a:pt x="101196" y="173699"/>
                  <a:pt x="96260" y="169071"/>
                </a:cubicBezTo>
                <a:lnTo>
                  <a:pt x="54609" y="131123"/>
                </a:lnTo>
                <a:cubicBezTo>
                  <a:pt x="49672" y="126495"/>
                  <a:pt x="49364" y="118782"/>
                  <a:pt x="53683" y="113846"/>
                </a:cubicBezTo>
                <a:cubicBezTo>
                  <a:pt x="58311" y="108909"/>
                  <a:pt x="66024" y="108601"/>
                  <a:pt x="70961" y="113228"/>
                </a:cubicBezTo>
                <a:lnTo>
                  <a:pt x="103973" y="143464"/>
                </a:lnTo>
                <a:lnTo>
                  <a:pt x="174316" y="73120"/>
                </a:lnTo>
                <a:cubicBezTo>
                  <a:pt x="179253" y="68184"/>
                  <a:pt x="186966" y="68184"/>
                  <a:pt x="191902" y="73120"/>
                </a:cubicBezTo>
                <a:cubicBezTo>
                  <a:pt x="196839" y="78057"/>
                  <a:pt x="196839" y="85770"/>
                  <a:pt x="191902" y="90706"/>
                </a:cubicBezTo>
                <a:close/>
              </a:path>
            </a:pathLst>
          </a:custGeom>
          <a:solidFill>
            <a:schemeClr val="accent1"/>
          </a:solidFill>
          <a:ln w="582"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71600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CONTEXTUAL_SHAPES_AGENDA_DESIGNER" val="{&quot;Divider1&quot;:{&quot;Title&quot;:{&quot;AutoShapeType&quot;:1,&quot;Visible&quot;:-1,&quot;LockAspectRatio&quot;:0,&quot;CanUpdateAdjustments&quot;:true,&quot;Adjustment1&quot;:-1.0,&quot;Adjustment2&quot;:-1.0,&quot;CanManagePosition&quot;:true,&quot;Left&quot;:240.0,&quot;Top&quot;:216.0,&quot;Width&quot;:700.0,&quot;Height&quot;:108.0,&quot;Rotation&quot;:-1.0,&quot;TextFrame2AutoSize&quot;:1,&quot;TextFrame2TextRangeFontName&quot;:&quot;&quot;,&quot;TextFrameMarginTop&quot;:0.0,&quot;TextFrameMarginLeft&quot;:0.0,&quot;TextFrameMarginRight&quot;:0.0,&quot;TextFrameMarginBottom&quot;:0.0,&quot;TextFrameWordWrap&quot;:-1,&quot;TextFrameTextRangeFontSize&quot;:30.0,&quot;TextFrameTextRangeFontColorHexa&quot;:&quot;#001965&quot;,&quot;TextFrameTextRangeFontBold&quot;:0,&quot;TextFrameTextRangeFontItalic&quot;:0,&quot;TextFrameTextRangeFontUnderline&quot;:0,&quot;TextFrameVerticalAnchor&quot;:1,&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Visible&quot;:-1,&quot;LockAspectRatio&quot;:0,&quot;CanUpdateAdjustments&quot;:true,&quot;Adjustment1&quot;:-1.0,&quot;Adjustment2&quot;:-1.0,&quot;CanManagePosition&quot;:true,&quot;Left&quot;:115.2,&quot;Top&quot;:216.0,&quot;Width&quot;:81.0,&quot;Height&quot;:81.0,&quot;Rotation&quot;:-1.0,&quot;TextFrame2AutoSize&quot;:0,&quot;TextFrame2TextRangeFontName&quot;:&quot;&quot;,&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true},&quot;Line&quot;:{&quot;AutoShapeType&quot;:1,&quot;Visible&quot;:-1,&quot;LockAspectRatio&quot;:0,&quot;CanUpdateAdjustments&quot;:true,&quot;Adjustment1&quot;:-1.0,&quot;Adjustment2&quot;:-1.0,&quot;CanManagePosition&quot;:true,&quot;Left&quot;:240.0,&quot;Top&quot;:331.0,&quot;Width&quot;:700.0,&quot;Height&quot;:0.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Visible&quot;:0,&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Visible&quot;:-1,&quot;LockAspectRatio&quot;:0,&quot;CanUpdateAdjustments&quot;:true,&quot;Adjustment1&quot;:-1.0,&quot;Adjustment2&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Visible&quot;:-1,&quot;LockAspectRatio&quot;:-1,&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Visible&quot;:-1,&quot;LockAspectRatio&quot;:0,&quot;CanUpdateAdjustments&quot;:tru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Visible&quot;:-1,&quot;LockAspectRatio&quot;:0,&quot;CanUpdateAdjustments&quot;:false,&quot;Adjustment1&quot;:-1.0,&quot;Adjustment2&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FORWARD Master Template">
  <a:themeElements>
    <a:clrScheme name="Custom 6">
      <a:dk1>
        <a:srgbClr val="001965"/>
      </a:dk1>
      <a:lt1>
        <a:srgbClr val="FFFFFF"/>
      </a:lt1>
      <a:dk2>
        <a:srgbClr val="001965"/>
      </a:dk2>
      <a:lt2>
        <a:srgbClr val="BEC0D0"/>
      </a:lt2>
      <a:accent1>
        <a:srgbClr val="2A918B"/>
      </a:accent1>
      <a:accent2>
        <a:srgbClr val="939AA7"/>
      </a:accent2>
      <a:accent3>
        <a:srgbClr val="3B97DE"/>
      </a:accent3>
      <a:accent4>
        <a:srgbClr val="005AD2"/>
      </a:accent4>
      <a:accent5>
        <a:srgbClr val="CCC5BD"/>
      </a:accent5>
      <a:accent6>
        <a:srgbClr val="EEA7BF"/>
      </a:accent6>
      <a:hlink>
        <a:srgbClr val="001965"/>
      </a:hlink>
      <a:folHlink>
        <a:srgbClr val="001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D8D124E0800B41AC6992D4AE29DBB9" ma:contentTypeVersion="7" ma:contentTypeDescription="Create a new document." ma:contentTypeScope="" ma:versionID="ebda63115d353fdd9f538140f29f2121">
  <xsd:schema xmlns:xsd="http://www.w3.org/2001/XMLSchema" xmlns:xs="http://www.w3.org/2001/XMLSchema" xmlns:p="http://schemas.microsoft.com/office/2006/metadata/properties" xmlns:ns2="3d6b1136-a40e-46b2-9d95-1587dba324ed" targetNamespace="http://schemas.microsoft.com/office/2006/metadata/properties" ma:root="true" ma:fieldsID="0aca85efbb106e4c21e24b51e537fa18" ns2:_="">
    <xsd:import namespace="3d6b1136-a40e-46b2-9d95-1587dba324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b1136-a40e-46b2-9d95-1587dba3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A78137-979B-4722-9C51-24558B5218AB}">
  <ds:schemaRefs>
    <ds:schemaRef ds:uri="http://schemas.microsoft.com/sharepoint/v3/contenttype/forms"/>
  </ds:schemaRefs>
</ds:datastoreItem>
</file>

<file path=customXml/itemProps2.xml><?xml version="1.0" encoding="utf-8"?>
<ds:datastoreItem xmlns:ds="http://schemas.openxmlformats.org/officeDocument/2006/customXml" ds:itemID="{E9786B1F-88E1-45A0-82F9-20D7FD34F087}">
  <ds:schemaRefs>
    <ds:schemaRef ds:uri="40bcddbf-5152-4ba4-91ea-bc5d864a028e"/>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1ff868c5-2c61-4494-a6ef-a5fad2181b1a"/>
  </ds:schemaRefs>
</ds:datastoreItem>
</file>

<file path=customXml/itemProps3.xml><?xml version="1.0" encoding="utf-8"?>
<ds:datastoreItem xmlns:ds="http://schemas.openxmlformats.org/officeDocument/2006/customXml" ds:itemID="{C43FA613-EDAA-498B-90A4-B04F076DA65F}"/>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1790</TotalTime>
  <Words>2345</Words>
  <Application>Microsoft Office PowerPoint</Application>
  <PresentationFormat>Widescreen</PresentationFormat>
  <Paragraphs>196</Paragraphs>
  <Slides>19</Slides>
  <Notes>19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Calibri</vt:lpstr>
      <vt:lpstr>1_FORWARD Master Template</vt:lpstr>
      <vt:lpstr>Acrobat Document</vt:lpstr>
      <vt:lpstr>PowerPoint Presentation</vt:lpstr>
      <vt:lpstr>PowerPoint Presentation</vt:lpstr>
      <vt:lpstr>Learning  outcomes</vt:lpstr>
      <vt:lpstr>Meet Maria </vt:lpstr>
      <vt:lpstr>Discussing obesity with patients </vt:lpstr>
      <vt:lpstr>Motivational interviewing </vt:lpstr>
      <vt:lpstr>Principles of motivational interviewing1,2 </vt:lpstr>
      <vt:lpstr>Maria’s motivation for weight loss </vt:lpstr>
      <vt:lpstr>Ask permission</vt:lpstr>
      <vt:lpstr>Initiating weight management conversations </vt:lpstr>
      <vt:lpstr>Initiating the conversation with Maria </vt:lpstr>
      <vt:lpstr>Inform patients about health risks associated with obesity </vt:lpstr>
      <vt:lpstr>Recognize that obesity is not the patient’s fault</vt:lpstr>
      <vt:lpstr>Discussing obesity with Maria </vt:lpstr>
      <vt:lpstr>Set realistic and attainable goals</vt:lpstr>
      <vt:lpstr>Use the SMART framework to set goals </vt:lpstr>
      <vt:lpstr>Communicating with family members  and other healthcare professionals </vt:lpstr>
      <vt:lpstr>Setting goals with Maria and her family members </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Robin Edwards</dc:creator>
  <cp:lastModifiedBy>Melissa Lohmann</cp:lastModifiedBy>
  <cp:revision>173</cp:revision>
  <dcterms:created xsi:type="dcterms:W3CDTF">2022-03-01T17:08:55Z</dcterms:created>
  <dcterms:modified xsi:type="dcterms:W3CDTF">2025-11-05T16:46:05Z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0x0101009AD8D124E0800B41AC6992D4AE29DBB9</vt:lpwstr>
  </property>
  <property fmtid="{D5CDD505-2E9C-101B-9397-08002B2CF9AE}" pid="3" name="MediaServiceImageTags">
    <vt:lpwstr/>
  </property>
</Properties>
</file>